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53" r:id="rId3"/>
  </p:sldMasterIdLst>
  <p:notesMasterIdLst>
    <p:notesMasterId r:id="rId69"/>
  </p:notesMasterIdLst>
  <p:sldIdLst>
    <p:sldId id="256" r:id="rId4"/>
    <p:sldId id="343" r:id="rId5"/>
    <p:sldId id="259" r:id="rId6"/>
    <p:sldId id="264" r:id="rId7"/>
    <p:sldId id="263" r:id="rId8"/>
    <p:sldId id="262" r:id="rId9"/>
    <p:sldId id="344" r:id="rId10"/>
    <p:sldId id="266" r:id="rId11"/>
    <p:sldId id="267" r:id="rId12"/>
    <p:sldId id="268" r:id="rId13"/>
    <p:sldId id="269" r:id="rId14"/>
    <p:sldId id="270" r:id="rId15"/>
    <p:sldId id="272" r:id="rId16"/>
    <p:sldId id="271" r:id="rId17"/>
    <p:sldId id="275" r:id="rId18"/>
    <p:sldId id="274" r:id="rId19"/>
    <p:sldId id="273" r:id="rId20"/>
    <p:sldId id="332" r:id="rId21"/>
    <p:sldId id="333" r:id="rId22"/>
    <p:sldId id="276" r:id="rId23"/>
    <p:sldId id="277" r:id="rId24"/>
    <p:sldId id="342" r:id="rId25"/>
    <p:sldId id="337" r:id="rId26"/>
    <p:sldId id="278" r:id="rId27"/>
    <p:sldId id="281" r:id="rId28"/>
    <p:sldId id="338" r:id="rId29"/>
    <p:sldId id="280" r:id="rId30"/>
    <p:sldId id="285" r:id="rId31"/>
    <p:sldId id="336" r:id="rId32"/>
    <p:sldId id="284" r:id="rId33"/>
    <p:sldId id="341" r:id="rId34"/>
    <p:sldId id="290" r:id="rId35"/>
    <p:sldId id="289" r:id="rId36"/>
    <p:sldId id="288" r:id="rId37"/>
    <p:sldId id="291" r:id="rId38"/>
    <p:sldId id="300" r:id="rId39"/>
    <p:sldId id="286" r:id="rId40"/>
    <p:sldId id="292" r:id="rId41"/>
    <p:sldId id="296" r:id="rId42"/>
    <p:sldId id="293" r:id="rId43"/>
    <p:sldId id="339" r:id="rId44"/>
    <p:sldId id="294" r:id="rId45"/>
    <p:sldId id="340" r:id="rId46"/>
    <p:sldId id="298" r:id="rId47"/>
    <p:sldId id="301" r:id="rId48"/>
    <p:sldId id="302" r:id="rId49"/>
    <p:sldId id="321" r:id="rId50"/>
    <p:sldId id="322" r:id="rId51"/>
    <p:sldId id="323" r:id="rId52"/>
    <p:sldId id="324" r:id="rId53"/>
    <p:sldId id="325" r:id="rId54"/>
    <p:sldId id="326" r:id="rId55"/>
    <p:sldId id="327" r:id="rId56"/>
    <p:sldId id="303" r:id="rId57"/>
    <p:sldId id="304" r:id="rId58"/>
    <p:sldId id="305" r:id="rId59"/>
    <p:sldId id="306" r:id="rId60"/>
    <p:sldId id="307" r:id="rId61"/>
    <p:sldId id="309" r:id="rId62"/>
    <p:sldId id="310" r:id="rId63"/>
    <p:sldId id="328" r:id="rId64"/>
    <p:sldId id="329" r:id="rId65"/>
    <p:sldId id="330" r:id="rId66"/>
    <p:sldId id="331" r:id="rId67"/>
    <p:sldId id="261" r:id="rId6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5" userDrawn="1">
          <p15:clr>
            <a:srgbClr val="A4A3A4"/>
          </p15:clr>
        </p15:guide>
        <p15:guide id="2" pos="5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ATO PARCERISA Jordi" initials="MPJ" lastIdx="84" clrIdx="0"/>
  <p:cmAuthor id="2" name="rodolfo catanho" initials="rc" lastIdx="6" clrIdx="1"/>
  <p:cmAuthor id="3" name="CONESA REPULLES Antonio" initials="CRA" lastIdx="22" clrIdx="2">
    <p:extLst>
      <p:ext uri="{19B8F6BF-5375-455C-9EA6-DF929625EA0E}">
        <p15:presenceInfo xmlns:p15="http://schemas.microsoft.com/office/powerpoint/2012/main" userId="S::conesaa@pierre-fabre.com::6a7d96da-aefb-4a15-b32d-c030a48b555d" providerId="AD"/>
      </p:ext>
    </p:extLst>
  </p:cmAuthor>
  <p:cmAuthor id="4" name="SAGALES Berta" initials="SB" lastIdx="2" clrIdx="3">
    <p:extLst>
      <p:ext uri="{19B8F6BF-5375-455C-9EA6-DF929625EA0E}">
        <p15:presenceInfo xmlns:p15="http://schemas.microsoft.com/office/powerpoint/2012/main" userId="S::sagaleb@pierre-fabre.com::d2583e0b-8ca4-426f-91cf-2080a7efb2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A2AC"/>
    <a:srgbClr val="2C969C"/>
    <a:srgbClr val="FF9900"/>
    <a:srgbClr val="F7D77F"/>
    <a:srgbClr val="FAEABC"/>
    <a:srgbClr val="303030"/>
    <a:srgbClr val="560D36"/>
    <a:srgbClr val="763B5C"/>
    <a:srgbClr val="33B1B7"/>
    <a:srgbClr val="34B4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44" autoAdjust="0"/>
    <p:restoredTop sz="96357" autoAdjust="0"/>
  </p:normalViewPr>
  <p:slideViewPr>
    <p:cSldViewPr snapToGrid="0" snapToObjects="1">
      <p:cViewPr>
        <p:scale>
          <a:sx n="87" d="100"/>
          <a:sy n="87" d="100"/>
        </p:scale>
        <p:origin x="888" y="594"/>
      </p:cViewPr>
      <p:guideLst>
        <p:guide orient="horz" pos="845"/>
        <p:guide pos="574"/>
      </p:guideLst>
    </p:cSldViewPr>
  </p:slideViewPr>
  <p:notesTextViewPr>
    <p:cViewPr>
      <p:scale>
        <a:sx n="55" d="100"/>
        <a:sy n="55" d="100"/>
      </p:scale>
      <p:origin x="0" y="0"/>
    </p:cViewPr>
  </p:notesTextViewPr>
  <p:sorterViewPr>
    <p:cViewPr>
      <p:scale>
        <a:sx n="82" d="100"/>
        <a:sy n="82" d="100"/>
      </p:scale>
      <p:origin x="0" y="-12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Columna 1</c:v>
                </c:pt>
              </c:strCache>
            </c:strRef>
          </c:tx>
          <c:spPr>
            <a:solidFill>
              <a:schemeClr val="accent2"/>
            </a:solidFill>
            <a:ln>
              <a:noFill/>
            </a:ln>
            <a:effectLst/>
          </c:spPr>
          <c:invertIfNegative val="0"/>
          <c:dPt>
            <c:idx val="0"/>
            <c:invertIfNegative val="0"/>
            <c:bubble3D val="0"/>
            <c:spPr>
              <a:solidFill>
                <a:srgbClr val="2C969C"/>
              </a:solidFill>
              <a:ln>
                <a:noFill/>
              </a:ln>
              <a:effectLst/>
            </c:spPr>
            <c:extLst>
              <c:ext xmlns:c16="http://schemas.microsoft.com/office/drawing/2014/chart" uri="{C3380CC4-5D6E-409C-BE32-E72D297353CC}">
                <c16:uniqueId val="{0000000D-FD49-6542-A523-F3B401D0F664}"/>
              </c:ext>
            </c:extLst>
          </c:dPt>
          <c:dPt>
            <c:idx val="1"/>
            <c:invertIfNegative val="0"/>
            <c:bubble3D val="0"/>
            <c:spPr>
              <a:gradFill flip="none" rotWithShape="1">
                <a:gsLst>
                  <a:gs pos="0">
                    <a:srgbClr val="2C969C">
                      <a:shade val="30000"/>
                      <a:satMod val="115000"/>
                    </a:srgbClr>
                  </a:gs>
                  <a:gs pos="50000">
                    <a:srgbClr val="2C969C">
                      <a:shade val="67500"/>
                      <a:satMod val="115000"/>
                    </a:srgbClr>
                  </a:gs>
                  <a:gs pos="100000">
                    <a:srgbClr val="2C969C">
                      <a:shade val="100000"/>
                      <a:satMod val="115000"/>
                    </a:srgbClr>
                  </a:gs>
                </a:gsLst>
                <a:lin ang="2700000" scaled="1"/>
                <a:tileRect/>
              </a:gradFill>
              <a:ln>
                <a:solidFill>
                  <a:srgbClr val="2C969C"/>
                </a:solidFill>
              </a:ln>
              <a:effectLst/>
            </c:spPr>
            <c:extLst>
              <c:ext xmlns:c16="http://schemas.microsoft.com/office/drawing/2014/chart" uri="{C3380CC4-5D6E-409C-BE32-E72D297353CC}">
                <c16:uniqueId val="{00000001-FD49-6542-A523-F3B401D0F664}"/>
              </c:ext>
            </c:extLst>
          </c:dPt>
          <c:dPt>
            <c:idx val="2"/>
            <c:invertIfNegative val="0"/>
            <c:bubble3D val="0"/>
            <c:spPr>
              <a:gradFill flip="none" rotWithShape="1">
                <a:gsLst>
                  <a:gs pos="0">
                    <a:srgbClr val="2C969C">
                      <a:shade val="30000"/>
                      <a:satMod val="115000"/>
                    </a:srgbClr>
                  </a:gs>
                  <a:gs pos="50000">
                    <a:srgbClr val="2C969C">
                      <a:shade val="67500"/>
                      <a:satMod val="115000"/>
                    </a:srgbClr>
                  </a:gs>
                  <a:gs pos="100000">
                    <a:srgbClr val="2C969C">
                      <a:shade val="100000"/>
                      <a:satMod val="115000"/>
                    </a:srgbClr>
                  </a:gs>
                </a:gsLst>
                <a:lin ang="2700000" scaled="1"/>
                <a:tileRect/>
              </a:gradFill>
              <a:ln>
                <a:solidFill>
                  <a:srgbClr val="2C969C"/>
                </a:solidFill>
              </a:ln>
              <a:effectLst/>
            </c:spPr>
            <c:extLst>
              <c:ext xmlns:c16="http://schemas.microsoft.com/office/drawing/2014/chart" uri="{C3380CC4-5D6E-409C-BE32-E72D297353CC}">
                <c16:uniqueId val="{00000003-FD49-6542-A523-F3B401D0F664}"/>
              </c:ext>
            </c:extLst>
          </c:dPt>
          <c:dPt>
            <c:idx val="3"/>
            <c:invertIfNegative val="0"/>
            <c:bubble3D val="0"/>
            <c:spPr>
              <a:gradFill flip="none" rotWithShape="1">
                <a:gsLst>
                  <a:gs pos="0">
                    <a:srgbClr val="2C969C">
                      <a:shade val="30000"/>
                      <a:satMod val="115000"/>
                    </a:srgbClr>
                  </a:gs>
                  <a:gs pos="50000">
                    <a:srgbClr val="2C969C">
                      <a:shade val="67500"/>
                      <a:satMod val="115000"/>
                    </a:srgbClr>
                  </a:gs>
                  <a:gs pos="100000">
                    <a:srgbClr val="2C969C">
                      <a:shade val="100000"/>
                      <a:satMod val="115000"/>
                    </a:srgbClr>
                  </a:gs>
                </a:gsLst>
                <a:lin ang="2700000" scaled="1"/>
                <a:tileRect/>
              </a:gradFill>
              <a:ln>
                <a:solidFill>
                  <a:srgbClr val="2C969C"/>
                </a:solidFill>
              </a:ln>
              <a:effectLst/>
            </c:spPr>
            <c:extLst>
              <c:ext xmlns:c16="http://schemas.microsoft.com/office/drawing/2014/chart" uri="{C3380CC4-5D6E-409C-BE32-E72D297353CC}">
                <c16:uniqueId val="{00000005-FD49-6542-A523-F3B401D0F664}"/>
              </c:ext>
            </c:extLst>
          </c:dPt>
          <c:dPt>
            <c:idx val="4"/>
            <c:invertIfNegative val="0"/>
            <c:bubble3D val="0"/>
            <c:spPr>
              <a:gradFill flip="none" rotWithShape="1">
                <a:gsLst>
                  <a:gs pos="0">
                    <a:srgbClr val="2C969C">
                      <a:shade val="30000"/>
                      <a:satMod val="115000"/>
                    </a:srgbClr>
                  </a:gs>
                  <a:gs pos="50000">
                    <a:srgbClr val="2C969C">
                      <a:shade val="67500"/>
                      <a:satMod val="115000"/>
                    </a:srgbClr>
                  </a:gs>
                  <a:gs pos="100000">
                    <a:srgbClr val="2C969C">
                      <a:shade val="100000"/>
                      <a:satMod val="115000"/>
                    </a:srgbClr>
                  </a:gs>
                </a:gsLst>
                <a:lin ang="2700000" scaled="1"/>
                <a:tileRect/>
              </a:gradFill>
              <a:ln>
                <a:solidFill>
                  <a:srgbClr val="2C969C"/>
                </a:solidFill>
              </a:ln>
              <a:effectLst/>
            </c:spPr>
            <c:extLst>
              <c:ext xmlns:c16="http://schemas.microsoft.com/office/drawing/2014/chart" uri="{C3380CC4-5D6E-409C-BE32-E72D297353CC}">
                <c16:uniqueId val="{00000007-FD49-6542-A523-F3B401D0F664}"/>
              </c:ext>
            </c:extLst>
          </c:dPt>
          <c:dPt>
            <c:idx val="5"/>
            <c:invertIfNegative val="0"/>
            <c:bubble3D val="0"/>
            <c:spPr>
              <a:gradFill flip="none" rotWithShape="1">
                <a:gsLst>
                  <a:gs pos="0">
                    <a:srgbClr val="ECB633">
                      <a:shade val="30000"/>
                      <a:satMod val="115000"/>
                    </a:srgbClr>
                  </a:gs>
                  <a:gs pos="50000">
                    <a:srgbClr val="ECB633">
                      <a:shade val="67500"/>
                      <a:satMod val="115000"/>
                    </a:srgbClr>
                  </a:gs>
                  <a:gs pos="100000">
                    <a:srgbClr val="ECB633">
                      <a:shade val="100000"/>
                      <a:satMod val="115000"/>
                    </a:srgbClr>
                  </a:gs>
                </a:gsLst>
                <a:lin ang="2700000" scaled="1"/>
                <a:tileRect/>
              </a:gradFill>
              <a:ln>
                <a:solidFill>
                  <a:srgbClr val="ECB633"/>
                </a:solidFill>
              </a:ln>
              <a:effectLst/>
            </c:spPr>
            <c:extLst>
              <c:ext xmlns:c16="http://schemas.microsoft.com/office/drawing/2014/chart" uri="{C3380CC4-5D6E-409C-BE32-E72D297353CC}">
                <c16:uniqueId val="{0000000C-FD49-6542-A523-F3B401D0F664}"/>
              </c:ext>
            </c:extLst>
          </c:dPt>
          <c:dPt>
            <c:idx val="6"/>
            <c:invertIfNegative val="0"/>
            <c:bubble3D val="0"/>
            <c:spPr>
              <a:gradFill flip="none" rotWithShape="1">
                <a:gsLst>
                  <a:gs pos="0">
                    <a:srgbClr val="ECB633">
                      <a:shade val="30000"/>
                      <a:satMod val="115000"/>
                    </a:srgbClr>
                  </a:gs>
                  <a:gs pos="50000">
                    <a:srgbClr val="ECB633">
                      <a:shade val="67500"/>
                      <a:satMod val="115000"/>
                    </a:srgbClr>
                  </a:gs>
                  <a:gs pos="100000">
                    <a:srgbClr val="ECB633">
                      <a:shade val="100000"/>
                      <a:satMod val="115000"/>
                    </a:srgbClr>
                  </a:gs>
                </a:gsLst>
                <a:lin ang="2700000" scaled="1"/>
                <a:tileRect/>
              </a:gradFill>
              <a:ln>
                <a:solidFill>
                  <a:srgbClr val="ECB633"/>
                </a:solidFill>
              </a:ln>
              <a:effectLst/>
            </c:spPr>
            <c:extLst>
              <c:ext xmlns:c16="http://schemas.microsoft.com/office/drawing/2014/chart" uri="{C3380CC4-5D6E-409C-BE32-E72D297353CC}">
                <c16:uniqueId val="{00000009-FD49-6542-A523-F3B401D0F664}"/>
              </c:ext>
            </c:extLst>
          </c:dPt>
          <c:dPt>
            <c:idx val="7"/>
            <c:invertIfNegative val="0"/>
            <c:bubble3D val="0"/>
            <c:spPr>
              <a:gradFill flip="none" rotWithShape="1">
                <a:gsLst>
                  <a:gs pos="0">
                    <a:srgbClr val="ECB633">
                      <a:shade val="30000"/>
                      <a:satMod val="115000"/>
                    </a:srgbClr>
                  </a:gs>
                  <a:gs pos="50000">
                    <a:srgbClr val="ECB633">
                      <a:shade val="67500"/>
                      <a:satMod val="115000"/>
                    </a:srgbClr>
                  </a:gs>
                  <a:gs pos="100000">
                    <a:srgbClr val="ECB633">
                      <a:shade val="100000"/>
                      <a:satMod val="115000"/>
                    </a:srgbClr>
                  </a:gs>
                </a:gsLst>
                <a:lin ang="2700000" scaled="1"/>
                <a:tileRect/>
              </a:gradFill>
              <a:ln>
                <a:solidFill>
                  <a:srgbClr val="ECB633"/>
                </a:solidFill>
              </a:ln>
              <a:effectLst/>
            </c:spPr>
            <c:extLst>
              <c:ext xmlns:c16="http://schemas.microsoft.com/office/drawing/2014/chart" uri="{C3380CC4-5D6E-409C-BE32-E72D297353CC}">
                <c16:uniqueId val="{0000000B-FD49-6542-A523-F3B401D0F664}"/>
              </c:ext>
            </c:extLst>
          </c:dPt>
          <c:dLbls>
            <c:dLbl>
              <c:idx val="0"/>
              <c:tx>
                <c:rich>
                  <a:bodyPr/>
                  <a:lstStyle/>
                  <a:p>
                    <a:r>
                      <a:rPr lang="en-US"/>
                      <a:t>0,4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FD49-6542-A523-F3B401D0F664}"/>
                </c:ext>
              </c:extLst>
            </c:dLbl>
            <c:dLbl>
              <c:idx val="1"/>
              <c:tx>
                <c:rich>
                  <a:bodyPr/>
                  <a:lstStyle/>
                  <a:p>
                    <a:r>
                      <a:rPr lang="en-US"/>
                      <a:t>4,9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D49-6542-A523-F3B401D0F664}"/>
                </c:ext>
              </c:extLst>
            </c:dLbl>
            <c:dLbl>
              <c:idx val="2"/>
              <c:tx>
                <c:rich>
                  <a:bodyPr/>
                  <a:lstStyle/>
                  <a:p>
                    <a:r>
                      <a:rPr lang="en-US"/>
                      <a:t>6,9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D49-6542-A523-F3B401D0F664}"/>
                </c:ext>
              </c:extLst>
            </c:dLbl>
            <c:dLbl>
              <c:idx val="3"/>
              <c:tx>
                <c:rich>
                  <a:bodyPr/>
                  <a:lstStyle/>
                  <a:p>
                    <a:r>
                      <a:rPr lang="en-US"/>
                      <a:t>13,4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FD49-6542-A523-F3B401D0F664}"/>
                </c:ext>
              </c:extLst>
            </c:dLbl>
            <c:dLbl>
              <c:idx val="4"/>
              <c:tx>
                <c:rich>
                  <a:bodyPr/>
                  <a:lstStyle/>
                  <a:p>
                    <a:r>
                      <a:rPr lang="en-US"/>
                      <a:t>22,7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FD49-6542-A523-F3B401D0F664}"/>
                </c:ext>
              </c:extLst>
            </c:dLbl>
            <c:dLbl>
              <c:idx val="5"/>
              <c:tx>
                <c:rich>
                  <a:bodyPr/>
                  <a:lstStyle/>
                  <a:p>
                    <a:r>
                      <a:rPr lang="en-US"/>
                      <a:t>25,3</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FD49-6542-A523-F3B401D0F664}"/>
                </c:ext>
              </c:extLst>
            </c:dLbl>
            <c:dLbl>
              <c:idx val="6"/>
              <c:tx>
                <c:rich>
                  <a:bodyPr/>
                  <a:lstStyle/>
                  <a:p>
                    <a:r>
                      <a:rPr lang="en-US"/>
                      <a:t>17,7</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FD49-6542-A523-F3B401D0F664}"/>
                </c:ext>
              </c:extLst>
            </c:dLbl>
            <c:dLbl>
              <c:idx val="7"/>
              <c:tx>
                <c:rich>
                  <a:bodyPr/>
                  <a:lstStyle/>
                  <a:p>
                    <a:r>
                      <a:rPr lang="en-US"/>
                      <a:t>8,8</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FD49-6542-A523-F3B401D0F6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Gotham Book" pitchFamily="2" charset="0"/>
                    <a:ea typeface="Arial" charset="0"/>
                    <a:cs typeface="Gotham Book" pitchFamily="2"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&lt;20</c:v>
                </c:pt>
                <c:pt idx="1">
                  <c:v>20–34</c:v>
                </c:pt>
                <c:pt idx="2">
                  <c:v>35–44</c:v>
                </c:pt>
                <c:pt idx="3">
                  <c:v>45–54</c:v>
                </c:pt>
                <c:pt idx="4">
                  <c:v>55–64</c:v>
                </c:pt>
                <c:pt idx="5">
                  <c:v>65–74</c:v>
                </c:pt>
                <c:pt idx="6">
                  <c:v>75–84</c:v>
                </c:pt>
                <c:pt idx="7">
                  <c:v>&gt;84</c:v>
                </c:pt>
              </c:strCache>
            </c:strRef>
          </c:cat>
          <c:val>
            <c:numRef>
              <c:f>Hoja1!$B$2:$B$9</c:f>
              <c:numCache>
                <c:formatCode>General</c:formatCode>
                <c:ptCount val="8"/>
                <c:pt idx="0">
                  <c:v>0.4</c:v>
                </c:pt>
                <c:pt idx="1">
                  <c:v>4.9000000000000004</c:v>
                </c:pt>
                <c:pt idx="2">
                  <c:v>6.9</c:v>
                </c:pt>
                <c:pt idx="3">
                  <c:v>13.4</c:v>
                </c:pt>
                <c:pt idx="4">
                  <c:v>22.7</c:v>
                </c:pt>
                <c:pt idx="5">
                  <c:v>25.3</c:v>
                </c:pt>
                <c:pt idx="6">
                  <c:v>17.7</c:v>
                </c:pt>
                <c:pt idx="7">
                  <c:v>8.8000000000000007</c:v>
                </c:pt>
              </c:numCache>
            </c:numRef>
          </c:val>
          <c:extLst>
            <c:ext xmlns:c16="http://schemas.microsoft.com/office/drawing/2014/chart" uri="{C3380CC4-5D6E-409C-BE32-E72D297353CC}">
              <c16:uniqueId val="{0000000A-FD49-6542-A523-F3B401D0F664}"/>
            </c:ext>
          </c:extLst>
        </c:ser>
        <c:dLbls>
          <c:showLegendKey val="0"/>
          <c:showVal val="0"/>
          <c:showCatName val="0"/>
          <c:showSerName val="0"/>
          <c:showPercent val="0"/>
          <c:showBubbleSize val="0"/>
        </c:dLbls>
        <c:gapWidth val="48"/>
        <c:overlap val="-27"/>
        <c:axId val="-1432373456"/>
        <c:axId val="-1432589104"/>
      </c:barChart>
      <c:catAx>
        <c:axId val="-1432373456"/>
        <c:scaling>
          <c:orientation val="minMax"/>
        </c:scaling>
        <c:delete val="0"/>
        <c:axPos val="b"/>
        <c:numFmt formatCode="General" sourceLinked="1"/>
        <c:majorTickMark val="out"/>
        <c:minorTickMark val="none"/>
        <c:tickLblPos val="nextTo"/>
        <c:spPr>
          <a:noFill/>
          <a:ln w="9525" cap="flat" cmpd="sng" algn="ctr">
            <a:solidFill>
              <a:schemeClr val="tx1">
                <a:lumMod val="65000"/>
                <a:lumOff val="3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Gotham Book" pitchFamily="2" charset="0"/>
                <a:ea typeface="Arial" charset="0"/>
                <a:cs typeface="Gotham Book" pitchFamily="2" charset="0"/>
              </a:defRPr>
            </a:pPr>
            <a:endParaRPr lang="es-ES"/>
          </a:p>
        </c:txPr>
        <c:crossAx val="-1432589104"/>
        <c:crosses val="autoZero"/>
        <c:auto val="1"/>
        <c:lblAlgn val="ctr"/>
        <c:lblOffset val="100"/>
        <c:noMultiLvlLbl val="0"/>
      </c:catAx>
      <c:valAx>
        <c:axId val="-1432589104"/>
        <c:scaling>
          <c:orientation val="minMax"/>
        </c:scaling>
        <c:delete val="0"/>
        <c:axPos val="l"/>
        <c:numFmt formatCode="General" sourceLinked="0"/>
        <c:majorTickMark val="out"/>
        <c:minorTickMark val="none"/>
        <c:tickLblPos val="nextTo"/>
        <c:spPr>
          <a:noFill/>
          <a:ln>
            <a:solidFill>
              <a:schemeClr val="tx1">
                <a:lumMod val="65000"/>
                <a:lumOff val="35000"/>
              </a:schemeClr>
            </a:solidFill>
          </a:ln>
          <a:effectLst/>
        </c:spPr>
        <c:txPr>
          <a:bodyPr rot="-60000000" spcFirstLastPara="1" vertOverflow="ellipsis" vert="horz" wrap="square" anchor="ctr" anchorCtr="1"/>
          <a:lstStyle/>
          <a:p>
            <a:pPr>
              <a:defRPr sz="1197" b="0" i="0" u="none" strike="noStrike" kern="1200" baseline="0">
                <a:solidFill>
                  <a:schemeClr val="tx1"/>
                </a:solidFill>
                <a:latin typeface="Gotham Medium" pitchFamily="2" charset="0"/>
                <a:ea typeface="Arial" charset="0"/>
                <a:cs typeface="Gotham Medium" pitchFamily="2" charset="0"/>
              </a:defRPr>
            </a:pPr>
            <a:endParaRPr lang="es-ES"/>
          </a:p>
        </c:txPr>
        <c:crossAx val="-1432373456"/>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1"/>
          </a:solidFill>
          <a:latin typeface="Arial" charset="0"/>
          <a:ea typeface="Arial" charset="0"/>
          <a:cs typeface="Arial"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09-23T17:44:59.811" idx="14">
    <p:pos x="10" y="10"/>
    <p:text>idem a anterior</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9-23T17:48:17.951" idx="17">
    <p:pos x="10" y="10"/>
    <p:text>ref. 1 y 2 mal escritas</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9-23T17:52:15.219" idx="21">
    <p:pos x="7680" y="3539"/>
    <p:text>Referncias mal indicadas. Asegurarse de que con info se llega a LA REFERNCIA. yOI LO HE INTENTADO Y NO HE PODIDO. Añadir referencias para llegar</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21-09-23T17:54:27.050" idx="22">
    <p:pos x="7190" y="351"/>
    <p:text>Referncias no cumplen normas</p:text>
    <p:extLst>
      <p:ext uri="{C676402C-5697-4E1C-873F-D02D1690AC5C}">
        <p15:threadingInfo xmlns:p15="http://schemas.microsoft.com/office/powerpoint/2012/main" timeZoneBias="-120"/>
      </p:ext>
    </p:extLst>
  </p:cm>
  <p:cm authorId="4" dt="2021-09-27T10:46:11.097" idx="2">
    <p:pos x="7190" y="487"/>
    <p:text>Autor/es. Título del artículo. Abreviatura internacional de la revista. año; volumen (número): página inicial-final del artículo.</p:text>
    <p:extLst>
      <p:ext uri="{C676402C-5697-4E1C-873F-D02D1690AC5C}">
        <p15:threadingInfo xmlns:p15="http://schemas.microsoft.com/office/powerpoint/2012/main" timeZoneBias="-120">
          <p15:parentCm authorId="3" idx="2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1102C1-0DE4-4D8A-84FA-4F3CAE265D47}" type="datetimeFigureOut">
              <a:rPr lang="en-GB" smtClean="0"/>
              <a:t>06/10/2021</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666CD-62BB-4E02-A79A-6113B2ABED98}" type="slidenum">
              <a:rPr lang="en-GB" smtClean="0"/>
              <a:t>‹Nº›</a:t>
            </a:fld>
            <a:endParaRPr lang="en-GB"/>
          </a:p>
        </p:txBody>
      </p:sp>
    </p:spTree>
    <p:extLst>
      <p:ext uri="{BB962C8B-B14F-4D97-AF65-F5344CB8AC3E}">
        <p14:creationId xmlns:p14="http://schemas.microsoft.com/office/powerpoint/2010/main" val="310053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6DC666CD-62BB-4E02-A79A-6113B2ABED98}" type="slidenum">
              <a:rPr lang="en-GB" smtClean="0"/>
              <a:t>4</a:t>
            </a:fld>
            <a:endParaRPr lang="en-GB"/>
          </a:p>
        </p:txBody>
      </p:sp>
    </p:spTree>
    <p:extLst>
      <p:ext uri="{BB962C8B-B14F-4D97-AF65-F5344CB8AC3E}">
        <p14:creationId xmlns:p14="http://schemas.microsoft.com/office/powerpoint/2010/main" val="127406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6DC666CD-62BB-4E02-A79A-6113B2ABED98}" type="slidenum">
              <a:rPr lang="en-GB" smtClean="0"/>
              <a:t>7</a:t>
            </a:fld>
            <a:endParaRPr lang="en-GB"/>
          </a:p>
        </p:txBody>
      </p:sp>
    </p:spTree>
    <p:extLst>
      <p:ext uri="{BB962C8B-B14F-4D97-AF65-F5344CB8AC3E}">
        <p14:creationId xmlns:p14="http://schemas.microsoft.com/office/powerpoint/2010/main" val="285886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DC666CD-62BB-4E02-A79A-6113B2ABED98}" type="slidenum">
              <a:rPr lang="en-GB" smtClean="0"/>
              <a:t>12</a:t>
            </a:fld>
            <a:endParaRPr lang="en-GB"/>
          </a:p>
        </p:txBody>
      </p:sp>
    </p:spTree>
    <p:extLst>
      <p:ext uri="{BB962C8B-B14F-4D97-AF65-F5344CB8AC3E}">
        <p14:creationId xmlns:p14="http://schemas.microsoft.com/office/powerpoint/2010/main" val="133882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DC666CD-62BB-4E02-A79A-6113B2ABED98}" type="slidenum">
              <a:rPr lang="en-GB" smtClean="0"/>
              <a:t>16</a:t>
            </a:fld>
            <a:endParaRPr lang="en-GB"/>
          </a:p>
        </p:txBody>
      </p:sp>
    </p:spTree>
    <p:extLst>
      <p:ext uri="{BB962C8B-B14F-4D97-AF65-F5344CB8AC3E}">
        <p14:creationId xmlns:p14="http://schemas.microsoft.com/office/powerpoint/2010/main" val="605593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DC666CD-62BB-4E02-A79A-6113B2ABED98}" type="slidenum">
              <a:rPr lang="en-GB" smtClean="0"/>
              <a:t>18</a:t>
            </a:fld>
            <a:endParaRPr lang="en-GB"/>
          </a:p>
        </p:txBody>
      </p:sp>
    </p:spTree>
    <p:extLst>
      <p:ext uri="{BB962C8B-B14F-4D97-AF65-F5344CB8AC3E}">
        <p14:creationId xmlns:p14="http://schemas.microsoft.com/office/powerpoint/2010/main" val="1119242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DC666CD-62BB-4E02-A79A-6113B2ABED98}" type="slidenum">
              <a:rPr lang="en-GB" smtClean="0"/>
              <a:t>20</a:t>
            </a:fld>
            <a:endParaRPr lang="en-GB"/>
          </a:p>
        </p:txBody>
      </p:sp>
    </p:spTree>
    <p:extLst>
      <p:ext uri="{BB962C8B-B14F-4D97-AF65-F5344CB8AC3E}">
        <p14:creationId xmlns:p14="http://schemas.microsoft.com/office/powerpoint/2010/main" val="128370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DC666CD-62BB-4E02-A79A-6113B2ABED98}" type="slidenum">
              <a:rPr lang="en-GB" smtClean="0"/>
              <a:t>32</a:t>
            </a:fld>
            <a:endParaRPr lang="en-GB"/>
          </a:p>
        </p:txBody>
      </p:sp>
    </p:spTree>
    <p:extLst>
      <p:ext uri="{BB962C8B-B14F-4D97-AF65-F5344CB8AC3E}">
        <p14:creationId xmlns:p14="http://schemas.microsoft.com/office/powerpoint/2010/main" val="224153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DC666CD-62BB-4E02-A79A-6113B2ABED98}" type="slidenum">
              <a:rPr lang="en-GB" smtClean="0"/>
              <a:t>45</a:t>
            </a:fld>
            <a:endParaRPr lang="en-GB"/>
          </a:p>
        </p:txBody>
      </p:sp>
    </p:spTree>
    <p:extLst>
      <p:ext uri="{BB962C8B-B14F-4D97-AF65-F5344CB8AC3E}">
        <p14:creationId xmlns:p14="http://schemas.microsoft.com/office/powerpoint/2010/main" val="130755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6DC666CD-62BB-4E02-A79A-6113B2ABED98}" type="slidenum">
              <a:rPr lang="en-GB" smtClean="0"/>
              <a:t>65</a:t>
            </a:fld>
            <a:endParaRPr lang="en-GB"/>
          </a:p>
        </p:txBody>
      </p:sp>
    </p:spTree>
    <p:extLst>
      <p:ext uri="{BB962C8B-B14F-4D97-AF65-F5344CB8AC3E}">
        <p14:creationId xmlns:p14="http://schemas.microsoft.com/office/powerpoint/2010/main" val="3513797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24AE68-96F5-4546-B856-B0B2C88B488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FF376CE-A9B7-4B40-881F-D98390BEBAF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72CCF29-D934-7A41-9364-F3DE7A777A05}"/>
              </a:ext>
            </a:extLst>
          </p:cNvPr>
          <p:cNvSpPr>
            <a:spLocks noGrp="1"/>
          </p:cNvSpPr>
          <p:nvPr>
            <p:ph type="dt" sz="half" idx="10"/>
          </p:nvPr>
        </p:nvSpPr>
        <p:spPr>
          <a:xfrm>
            <a:off x="838200" y="6356350"/>
            <a:ext cx="2743200" cy="365125"/>
          </a:xfrm>
          <a:prstGeom prst="rect">
            <a:avLst/>
          </a:prstGeom>
        </p:spPr>
        <p:txBody>
          <a:bodyPr/>
          <a:lstStyle/>
          <a:p>
            <a:fld id="{FB70EFDF-C6F6-ED42-B927-EDC808978F9E}" type="datetimeFigureOut">
              <a:rPr lang="es-ES" smtClean="0"/>
              <a:t>06/10/2021</a:t>
            </a:fld>
            <a:endParaRPr lang="es-ES" dirty="0"/>
          </a:p>
        </p:txBody>
      </p:sp>
      <p:sp>
        <p:nvSpPr>
          <p:cNvPr id="5" name="Marcador de pie de página 4">
            <a:extLst>
              <a:ext uri="{FF2B5EF4-FFF2-40B4-BE49-F238E27FC236}">
                <a16:creationId xmlns:a16="http://schemas.microsoft.com/office/drawing/2014/main" id="{37428F3E-2E7C-2543-BCCB-7FDB0C33314F}"/>
              </a:ext>
            </a:extLst>
          </p:cNvPr>
          <p:cNvSpPr>
            <a:spLocks noGrp="1"/>
          </p:cNvSpPr>
          <p:nvPr>
            <p:ph type="ftr" sz="quarter" idx="11"/>
          </p:nvPr>
        </p:nvSpPr>
        <p:spPr>
          <a:xfrm>
            <a:off x="4038600" y="6356350"/>
            <a:ext cx="4114800" cy="365125"/>
          </a:xfrm>
          <a:prstGeom prst="rect">
            <a:avLst/>
          </a:prstGeom>
        </p:spPr>
        <p:txBody>
          <a:bodyPr/>
          <a:lstStyle/>
          <a:p>
            <a:endParaRPr lang="es-ES" dirty="0"/>
          </a:p>
        </p:txBody>
      </p:sp>
      <p:sp>
        <p:nvSpPr>
          <p:cNvPr id="6" name="Marcador de número de diapositiva 5">
            <a:extLst>
              <a:ext uri="{FF2B5EF4-FFF2-40B4-BE49-F238E27FC236}">
                <a16:creationId xmlns:a16="http://schemas.microsoft.com/office/drawing/2014/main" id="{7D9874C4-FB07-A04B-84D0-3699CB2DA901}"/>
              </a:ext>
            </a:extLst>
          </p:cNvPr>
          <p:cNvSpPr>
            <a:spLocks noGrp="1"/>
          </p:cNvSpPr>
          <p:nvPr>
            <p:ph type="sldNum" sz="quarter" idx="12"/>
          </p:nvPr>
        </p:nvSpPr>
        <p:spPr>
          <a:xfrm>
            <a:off x="8610600" y="6356350"/>
            <a:ext cx="2743200" cy="365125"/>
          </a:xfrm>
          <a:prstGeom prst="rect">
            <a:avLst/>
          </a:prstGeom>
        </p:spPr>
        <p:txBody>
          <a:bodyPr/>
          <a:lstStyle/>
          <a:p>
            <a:fld id="{A78FBA69-570E-2543-A00C-90D6F2C4636F}" type="slidenum">
              <a:rPr lang="es-ES" smtClean="0"/>
              <a:t>‹Nº›</a:t>
            </a:fld>
            <a:endParaRPr lang="es-ES" dirty="0"/>
          </a:p>
        </p:txBody>
      </p:sp>
    </p:spTree>
    <p:extLst>
      <p:ext uri="{BB962C8B-B14F-4D97-AF65-F5344CB8AC3E}">
        <p14:creationId xmlns:p14="http://schemas.microsoft.com/office/powerpoint/2010/main" val="317188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8DA58042-1FB3-064A-8B3B-08F9C264BD01}"/>
              </a:ext>
            </a:extLst>
          </p:cNvPr>
          <p:cNvCxnSpPr>
            <a:cxnSpLocks/>
          </p:cNvCxnSpPr>
          <p:nvPr userDrawn="1"/>
        </p:nvCxnSpPr>
        <p:spPr>
          <a:xfrm flipH="1">
            <a:off x="-830819" y="855137"/>
            <a:ext cx="13563120" cy="0"/>
          </a:xfrm>
          <a:prstGeom prst="line">
            <a:avLst/>
          </a:prstGeom>
          <a:ln>
            <a:solidFill>
              <a:srgbClr val="ECB633"/>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title"/>
          </p:nvPr>
        </p:nvSpPr>
        <p:spPr>
          <a:xfrm>
            <a:off x="838200" y="365125"/>
            <a:ext cx="10515600" cy="1325563"/>
          </a:xfrm>
          <a:prstGeom prst="rect">
            <a:avLst/>
          </a:prstGeom>
        </p:spPr>
        <p:txBody>
          <a:bodyPr/>
          <a:lstStyle>
            <a:lvl1pPr>
              <a:defRPr sz="2000" b="1" i="0">
                <a:solidFill>
                  <a:schemeClr val="bg1"/>
                </a:solidFill>
                <a:latin typeface="Gotham Bold" charset="0"/>
                <a:ea typeface="Gotham Bold" charset="0"/>
                <a:cs typeface="Gotham Bold" charset="0"/>
              </a:defRPr>
            </a:lvl1pPr>
          </a:lstStyle>
          <a:p>
            <a:r>
              <a:rPr lang="es-ES_tradnl" dirty="0"/>
              <a:t>Haga clic para modificar el estilo de título del patrón</a:t>
            </a:r>
          </a:p>
        </p:txBody>
      </p:sp>
    </p:spTree>
    <p:extLst>
      <p:ext uri="{BB962C8B-B14F-4D97-AF65-F5344CB8AC3E}">
        <p14:creationId xmlns:p14="http://schemas.microsoft.com/office/powerpoint/2010/main" val="275048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98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5624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jp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Dibujo en blanco y negro&#10;&#10;Descripción generada automáticamente con confianza media">
            <a:extLst>
              <a:ext uri="{FF2B5EF4-FFF2-40B4-BE49-F238E27FC236}">
                <a16:creationId xmlns:a16="http://schemas.microsoft.com/office/drawing/2014/main" id="{5F31FD68-D688-7E46-82DC-1E305EDF4BE2}"/>
              </a:ext>
            </a:extLst>
          </p:cNvPr>
          <p:cNvPicPr>
            <a:picLocks noChangeAspect="1"/>
          </p:cNvPicPr>
          <p:nvPr userDrawn="1"/>
        </p:nvPicPr>
        <p:blipFill rotWithShape="1">
          <a:blip r:embed="rId4"/>
          <a:srcRect b="24756"/>
          <a:stretch/>
        </p:blipFill>
        <p:spPr>
          <a:xfrm>
            <a:off x="0" y="4689401"/>
            <a:ext cx="12192000" cy="2024907"/>
          </a:xfrm>
          <a:prstGeom prst="rect">
            <a:avLst/>
          </a:prstGeom>
        </p:spPr>
      </p:pic>
      <p:pic>
        <p:nvPicPr>
          <p:cNvPr id="8" name="Imagen 7">
            <a:extLst>
              <a:ext uri="{FF2B5EF4-FFF2-40B4-BE49-F238E27FC236}">
                <a16:creationId xmlns:a16="http://schemas.microsoft.com/office/drawing/2014/main" id="{A827FFA5-C1E4-8946-984F-6E09BD06B47A}"/>
              </a:ext>
            </a:extLst>
          </p:cNvPr>
          <p:cNvPicPr>
            <a:picLocks noChangeAspect="1"/>
          </p:cNvPicPr>
          <p:nvPr userDrawn="1"/>
        </p:nvPicPr>
        <p:blipFill rotWithShape="1">
          <a:blip r:embed="rId5"/>
          <a:srcRect l="941" b="14109"/>
          <a:stretch/>
        </p:blipFill>
        <p:spPr>
          <a:xfrm>
            <a:off x="0" y="0"/>
            <a:ext cx="12192000" cy="1199626"/>
          </a:xfrm>
          <a:prstGeom prst="rect">
            <a:avLst/>
          </a:prstGeom>
        </p:spPr>
      </p:pic>
      <p:sp>
        <p:nvSpPr>
          <p:cNvPr id="9" name="Rectángulo 8">
            <a:extLst>
              <a:ext uri="{FF2B5EF4-FFF2-40B4-BE49-F238E27FC236}">
                <a16:creationId xmlns:a16="http://schemas.microsoft.com/office/drawing/2014/main" id="{93930B6E-6B36-C043-A9A2-370165BC248B}"/>
              </a:ext>
            </a:extLst>
          </p:cNvPr>
          <p:cNvSpPr/>
          <p:nvPr userDrawn="1"/>
        </p:nvSpPr>
        <p:spPr>
          <a:xfrm>
            <a:off x="0" y="776884"/>
            <a:ext cx="12192000" cy="439838"/>
          </a:xfrm>
          <a:prstGeom prst="rect">
            <a:avLst/>
          </a:prstGeom>
          <a:gradFill>
            <a:gsLst>
              <a:gs pos="76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D3CB6333-30A6-6F42-89BA-0D33A30611AD}"/>
              </a:ext>
            </a:extLst>
          </p:cNvPr>
          <p:cNvPicPr>
            <a:picLocks noChangeAspect="1"/>
          </p:cNvPicPr>
          <p:nvPr userDrawn="1"/>
        </p:nvPicPr>
        <p:blipFill>
          <a:blip r:embed="rId6"/>
          <a:stretch>
            <a:fillRect/>
          </a:stretch>
        </p:blipFill>
        <p:spPr>
          <a:xfrm>
            <a:off x="9254050" y="5972019"/>
            <a:ext cx="3040649" cy="387759"/>
          </a:xfrm>
          <a:prstGeom prst="rect">
            <a:avLst/>
          </a:prstGeom>
        </p:spPr>
      </p:pic>
      <p:sp>
        <p:nvSpPr>
          <p:cNvPr id="11" name="Rectángulo 10">
            <a:extLst>
              <a:ext uri="{FF2B5EF4-FFF2-40B4-BE49-F238E27FC236}">
                <a16:creationId xmlns:a16="http://schemas.microsoft.com/office/drawing/2014/main" id="{1434CCA9-E4AA-554A-B1EA-0C4451464610}"/>
              </a:ext>
            </a:extLst>
          </p:cNvPr>
          <p:cNvSpPr/>
          <p:nvPr userDrawn="1"/>
        </p:nvSpPr>
        <p:spPr>
          <a:xfrm>
            <a:off x="0" y="6513871"/>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4994102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367001"/>
      </p:ext>
    </p:extLst>
  </p:cSld>
  <p:clrMap bg1="lt1" tx1="dk1" bg2="lt2" tx2="dk2" accent1="accent1" accent2="accent2" accent3="accent3" accent4="accent4" accent5="accent5" accent6="accent6" hlink="hlink" folHlink="folHlink"/>
  <p:sldLayoutIdLst>
    <p:sldLayoutId id="21474836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Imagen 4" descr="Patrón de fondo&#10;&#10;Descripción generada automáticamente">
            <a:extLst>
              <a:ext uri="{FF2B5EF4-FFF2-40B4-BE49-F238E27FC236}">
                <a16:creationId xmlns:a16="http://schemas.microsoft.com/office/drawing/2014/main" id="{049482FD-6681-E84F-8563-67E91A77A164}"/>
              </a:ext>
            </a:extLst>
          </p:cNvPr>
          <p:cNvPicPr>
            <a:picLocks noChangeAspect="1"/>
          </p:cNvPicPr>
          <p:nvPr userDrawn="1"/>
        </p:nvPicPr>
        <p:blipFill rotWithShape="1">
          <a:blip r:embed="rId3"/>
          <a:srcRect l="1747" t="17860" b="1848"/>
          <a:stretch/>
        </p:blipFill>
        <p:spPr>
          <a:xfrm>
            <a:off x="0" y="0"/>
            <a:ext cx="12192000" cy="6858000"/>
          </a:xfrm>
          <a:prstGeom prst="rect">
            <a:avLst/>
          </a:prstGeom>
        </p:spPr>
      </p:pic>
    </p:spTree>
    <p:extLst>
      <p:ext uri="{BB962C8B-B14F-4D97-AF65-F5344CB8AC3E}">
        <p14:creationId xmlns:p14="http://schemas.microsoft.com/office/powerpoint/2010/main" val="2062378063"/>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emf"/><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hyperlink" Target="https://www.cancer.org/research/cancer-facts-statistics/all-cancer-facts-figures/cancer-facts-figures-2017.html" TargetMode="External"/><Relationship Id="rId5" Type="http://schemas.openxmlformats.org/officeDocument/2006/relationships/image" Target="../media/image14.em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1.png"/><Relationship Id="rId4" Type="http://schemas.openxmlformats.org/officeDocument/2006/relationships/image" Target="../media/image55.png"/><Relationship Id="rId9"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comments" Target="../comments/comment2.xml"/><Relationship Id="rId5" Type="http://schemas.openxmlformats.org/officeDocument/2006/relationships/image" Target="../media/image11.png"/><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hyperlink" Target="http://www.esmo.org/" TargetMode="External"/><Relationship Id="rId2" Type="http://schemas.openxmlformats.org/officeDocument/2006/relationships/hyperlink" Target="http://www.aacr.org/" TargetMode="External"/><Relationship Id="rId1" Type="http://schemas.openxmlformats.org/officeDocument/2006/relationships/slideLayout" Target="../slideLayouts/slideLayout4.xml"/><Relationship Id="rId6" Type="http://schemas.openxmlformats.org/officeDocument/2006/relationships/comments" Target="../comments/comment3.xml"/><Relationship Id="rId5" Type="http://schemas.openxmlformats.org/officeDocument/2006/relationships/image" Target="../media/image11.png"/><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omments" Target="../comments/comment4.xml"/><Relationship Id="rId5" Type="http://schemas.openxmlformats.org/officeDocument/2006/relationships/hyperlink" Target="http://www.asco.org/" TargetMode="Externa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7.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0.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23.emf"/><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atrón de fondo&#10;&#10;Descripción generada automáticamente">
            <a:extLst>
              <a:ext uri="{FF2B5EF4-FFF2-40B4-BE49-F238E27FC236}">
                <a16:creationId xmlns:a16="http://schemas.microsoft.com/office/drawing/2014/main" id="{05B74B12-611A-3A47-93A0-C446BC5113B5}"/>
              </a:ext>
            </a:extLst>
          </p:cNvPr>
          <p:cNvPicPr>
            <a:picLocks noChangeAspect="1"/>
          </p:cNvPicPr>
          <p:nvPr/>
        </p:nvPicPr>
        <p:blipFill rotWithShape="1">
          <a:blip r:embed="rId2">
            <a:alphaModFix amt="95000"/>
          </a:blip>
          <a:srcRect l="785" t="4814" b="18281"/>
          <a:stretch/>
        </p:blipFill>
        <p:spPr>
          <a:xfrm>
            <a:off x="-3950" y="0"/>
            <a:ext cx="12195949" cy="6592186"/>
          </a:xfrm>
          <a:prstGeom prst="rect">
            <a:avLst/>
          </a:prstGeom>
        </p:spPr>
      </p:pic>
      <p:sp>
        <p:nvSpPr>
          <p:cNvPr id="5" name="Rectángulo 4">
            <a:extLst>
              <a:ext uri="{FF2B5EF4-FFF2-40B4-BE49-F238E27FC236}">
                <a16:creationId xmlns:a16="http://schemas.microsoft.com/office/drawing/2014/main" id="{808673B4-3226-834E-BC59-2025DE38A19A}"/>
              </a:ext>
            </a:extLst>
          </p:cNvPr>
          <p:cNvSpPr/>
          <p:nvPr/>
        </p:nvSpPr>
        <p:spPr>
          <a:xfrm>
            <a:off x="0" y="5380074"/>
            <a:ext cx="12192000" cy="1158949"/>
          </a:xfrm>
          <a:prstGeom prst="rect">
            <a:avLst/>
          </a:prstGeom>
          <a:gradFill>
            <a:gsLst>
              <a:gs pos="76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2" name="Imagen 21" descr="Logotipo, nombre de la empresa&#10;&#10;Descripción generada automáticamente">
            <a:extLst>
              <a:ext uri="{FF2B5EF4-FFF2-40B4-BE49-F238E27FC236}">
                <a16:creationId xmlns:a16="http://schemas.microsoft.com/office/drawing/2014/main" id="{86D99A31-08C4-6945-862C-BB1136C2D90E}"/>
              </a:ext>
            </a:extLst>
          </p:cNvPr>
          <p:cNvPicPr>
            <a:picLocks noChangeAspect="1"/>
          </p:cNvPicPr>
          <p:nvPr/>
        </p:nvPicPr>
        <p:blipFill>
          <a:blip r:embed="rId3"/>
          <a:stretch>
            <a:fillRect/>
          </a:stretch>
        </p:blipFill>
        <p:spPr>
          <a:xfrm>
            <a:off x="581486" y="5801603"/>
            <a:ext cx="1636372" cy="531613"/>
          </a:xfrm>
          <a:prstGeom prst="rect">
            <a:avLst/>
          </a:prstGeom>
        </p:spPr>
      </p:pic>
      <p:sp>
        <p:nvSpPr>
          <p:cNvPr id="26" name="CuadroTexto 25">
            <a:extLst>
              <a:ext uri="{FF2B5EF4-FFF2-40B4-BE49-F238E27FC236}">
                <a16:creationId xmlns:a16="http://schemas.microsoft.com/office/drawing/2014/main" id="{8CF0CDA5-3EBD-EE41-AF4E-99D5A137A594}"/>
              </a:ext>
            </a:extLst>
          </p:cNvPr>
          <p:cNvSpPr txBox="1"/>
          <p:nvPr/>
        </p:nvSpPr>
        <p:spPr>
          <a:xfrm>
            <a:off x="4410810" y="2645026"/>
            <a:ext cx="7702035" cy="1323439"/>
          </a:xfrm>
          <a:prstGeom prst="rect">
            <a:avLst/>
          </a:prstGeom>
          <a:noFill/>
        </p:spPr>
        <p:txBody>
          <a:bodyPr wrap="square" rtlCol="0">
            <a:spAutoFit/>
          </a:bodyPr>
          <a:lstStyle/>
          <a:p>
            <a:r>
              <a:rPr lang="en-GB" sz="3200" b="1" dirty="0">
                <a:solidFill>
                  <a:srgbClr val="00615A"/>
                </a:solidFill>
                <a:effectLst>
                  <a:outerShdw blurRad="50800" dist="38100" dir="5400000" algn="t" rotWithShape="0">
                    <a:prstClr val="black">
                      <a:alpha val="40000"/>
                    </a:prstClr>
                  </a:outerShdw>
                </a:effectLst>
                <a:latin typeface="Gotham Bold" pitchFamily="2" charset="0"/>
                <a:cs typeface="Gotham Bold" pitchFamily="2" charset="0"/>
              </a:rPr>
              <a:t>BRAFTOVI® +  MEKTOVI® (EncoBini), </a:t>
            </a:r>
          </a:p>
          <a:p>
            <a:r>
              <a:rPr lang="en-GB" sz="2400" b="1" dirty="0">
                <a:solidFill>
                  <a:srgbClr val="777776"/>
                </a:solidFill>
                <a:effectLst>
                  <a:outerShdw blurRad="50800" dist="38100" dir="5400000" algn="t" rotWithShape="0">
                    <a:prstClr val="black">
                      <a:alpha val="40000"/>
                    </a:prstClr>
                  </a:outerShdw>
                </a:effectLst>
                <a:latin typeface="Gotham Bold" pitchFamily="2" charset="0"/>
                <a:cs typeface="Gotham Bold" pitchFamily="2" charset="0"/>
              </a:rPr>
              <a:t>la combinación para pacientes con melanoma BRAF mutado</a:t>
            </a:r>
            <a:endParaRPr lang="es-ES" sz="2400" b="1" dirty="0">
              <a:solidFill>
                <a:srgbClr val="777776"/>
              </a:solidFill>
              <a:effectLst>
                <a:outerShdw blurRad="50800" dist="38100" dir="5400000" algn="t" rotWithShape="0">
                  <a:prstClr val="black">
                    <a:alpha val="40000"/>
                  </a:prstClr>
                </a:outerShdw>
              </a:effectLst>
              <a:latin typeface="Gotham Bold" pitchFamily="2" charset="0"/>
              <a:cs typeface="Gotham Bold" pitchFamily="2" charset="0"/>
            </a:endParaRPr>
          </a:p>
        </p:txBody>
      </p:sp>
      <p:pic>
        <p:nvPicPr>
          <p:cNvPr id="17" name="Imagen 16" descr="Una caricatura de una persona&#10;&#10;Descripción generada automáticamente con confianza baja">
            <a:extLst>
              <a:ext uri="{FF2B5EF4-FFF2-40B4-BE49-F238E27FC236}">
                <a16:creationId xmlns:a16="http://schemas.microsoft.com/office/drawing/2014/main" id="{43C2E609-773C-F640-B657-15907B9E5D89}"/>
              </a:ext>
            </a:extLst>
          </p:cNvPr>
          <p:cNvPicPr>
            <a:picLocks noChangeAspect="1"/>
          </p:cNvPicPr>
          <p:nvPr/>
        </p:nvPicPr>
        <p:blipFill>
          <a:blip r:embed="rId4"/>
          <a:stretch>
            <a:fillRect/>
          </a:stretch>
        </p:blipFill>
        <p:spPr>
          <a:xfrm rot="20566259">
            <a:off x="-737978" y="2249788"/>
            <a:ext cx="4074187" cy="3055640"/>
          </a:xfrm>
          <a:prstGeom prst="rect">
            <a:avLst/>
          </a:prstGeom>
        </p:spPr>
      </p:pic>
      <p:pic>
        <p:nvPicPr>
          <p:cNvPr id="19" name="Imagen 18" descr="Imagen que contiene animal, colorido, azul, pequeño&#10;&#10;Descripción generada automáticamente">
            <a:extLst>
              <a:ext uri="{FF2B5EF4-FFF2-40B4-BE49-F238E27FC236}">
                <a16:creationId xmlns:a16="http://schemas.microsoft.com/office/drawing/2014/main" id="{D7255EA1-F157-E142-9EE7-926C53452719}"/>
              </a:ext>
            </a:extLst>
          </p:cNvPr>
          <p:cNvPicPr>
            <a:picLocks noChangeAspect="1"/>
          </p:cNvPicPr>
          <p:nvPr/>
        </p:nvPicPr>
        <p:blipFill>
          <a:blip r:embed="rId5"/>
          <a:stretch>
            <a:fillRect/>
          </a:stretch>
        </p:blipFill>
        <p:spPr>
          <a:xfrm rot="-420000">
            <a:off x="2148533" y="803779"/>
            <a:ext cx="2194690" cy="2975850"/>
          </a:xfrm>
          <a:prstGeom prst="rect">
            <a:avLst/>
          </a:prstGeom>
        </p:spPr>
      </p:pic>
      <p:sp>
        <p:nvSpPr>
          <p:cNvPr id="21" name="CuadroTexto 20">
            <a:extLst>
              <a:ext uri="{FF2B5EF4-FFF2-40B4-BE49-F238E27FC236}">
                <a16:creationId xmlns:a16="http://schemas.microsoft.com/office/drawing/2014/main" id="{7F5C810A-7250-134E-A21D-54AD92B1D2E9}"/>
              </a:ext>
            </a:extLst>
          </p:cNvPr>
          <p:cNvSpPr txBox="1"/>
          <p:nvPr/>
        </p:nvSpPr>
        <p:spPr>
          <a:xfrm>
            <a:off x="4490444" y="1516097"/>
            <a:ext cx="4650658" cy="1092607"/>
          </a:xfrm>
          <a:prstGeom prst="rect">
            <a:avLst/>
          </a:prstGeom>
          <a:noFill/>
        </p:spPr>
        <p:txBody>
          <a:bodyPr wrap="square" rtlCol="0">
            <a:spAutoFit/>
          </a:bodyPr>
          <a:lstStyle/>
          <a:p>
            <a:r>
              <a:rPr lang="en-GB" sz="6500" b="1" dirty="0">
                <a:solidFill>
                  <a:schemeClr val="bg1"/>
                </a:solidFill>
                <a:effectLst>
                  <a:outerShdw blurRad="50800" dist="38100" dir="5400000" algn="t" rotWithShape="0">
                    <a:prstClr val="black">
                      <a:alpha val="40000"/>
                    </a:prstClr>
                  </a:outerShdw>
                </a:effectLst>
                <a:latin typeface="Gotham Bold" pitchFamily="2" charset="0"/>
                <a:cs typeface="Gotham Bold" pitchFamily="2" charset="0"/>
              </a:rPr>
              <a:t>ENBITE</a:t>
            </a:r>
            <a:endParaRPr lang="es-ES" sz="6500" dirty="0">
              <a:solidFill>
                <a:schemeClr val="bg1"/>
              </a:solidFill>
              <a:effectLst>
                <a:outerShdw blurRad="50800" dist="38100" dir="5400000" algn="t" rotWithShape="0">
                  <a:prstClr val="black">
                    <a:alpha val="40000"/>
                  </a:prstClr>
                </a:outerShdw>
              </a:effectLst>
            </a:endParaRPr>
          </a:p>
        </p:txBody>
      </p:sp>
      <p:sp>
        <p:nvSpPr>
          <p:cNvPr id="27" name="Rectángulo 26">
            <a:extLst>
              <a:ext uri="{FF2B5EF4-FFF2-40B4-BE49-F238E27FC236}">
                <a16:creationId xmlns:a16="http://schemas.microsoft.com/office/drawing/2014/main" id="{E442E570-8F70-6048-9C34-1CF23C80EFD2}"/>
              </a:ext>
            </a:extLst>
          </p:cNvPr>
          <p:cNvSpPr/>
          <p:nvPr/>
        </p:nvSpPr>
        <p:spPr>
          <a:xfrm>
            <a:off x="0" y="6513871"/>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8" name="Conector recto 27">
            <a:extLst>
              <a:ext uri="{FF2B5EF4-FFF2-40B4-BE49-F238E27FC236}">
                <a16:creationId xmlns:a16="http://schemas.microsoft.com/office/drawing/2014/main" id="{E2AC49B7-2285-5E49-9526-81D1AAC50B13}"/>
              </a:ext>
            </a:extLst>
          </p:cNvPr>
          <p:cNvCxnSpPr>
            <a:cxnSpLocks/>
          </p:cNvCxnSpPr>
          <p:nvPr/>
        </p:nvCxnSpPr>
        <p:spPr>
          <a:xfrm>
            <a:off x="4627524" y="2488247"/>
            <a:ext cx="7332921" cy="0"/>
          </a:xfrm>
          <a:prstGeom prst="line">
            <a:avLst/>
          </a:prstGeom>
          <a:ln w="19050">
            <a:solidFill>
              <a:srgbClr val="ECB633"/>
            </a:solidFill>
          </a:ln>
        </p:spPr>
        <p:style>
          <a:lnRef idx="1">
            <a:schemeClr val="accent1"/>
          </a:lnRef>
          <a:fillRef idx="0">
            <a:schemeClr val="accent1"/>
          </a:fillRef>
          <a:effectRef idx="0">
            <a:schemeClr val="accent1"/>
          </a:effectRef>
          <a:fontRef idx="minor">
            <a:schemeClr val="tx1"/>
          </a:fontRef>
        </p:style>
      </p:cxnSp>
      <p:sp>
        <p:nvSpPr>
          <p:cNvPr id="9" name="Rectángulo 8">
            <a:extLst>
              <a:ext uri="{FF2B5EF4-FFF2-40B4-BE49-F238E27FC236}">
                <a16:creationId xmlns:a16="http://schemas.microsoft.com/office/drawing/2014/main" id="{5EECDDF0-D42F-3145-8A60-204F06EB9296}"/>
              </a:ext>
            </a:extLst>
          </p:cNvPr>
          <p:cNvSpPr/>
          <p:nvPr/>
        </p:nvSpPr>
        <p:spPr>
          <a:xfrm>
            <a:off x="0" y="0"/>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a:extLst>
              <a:ext uri="{FF2B5EF4-FFF2-40B4-BE49-F238E27FC236}">
                <a16:creationId xmlns:a16="http://schemas.microsoft.com/office/drawing/2014/main" id="{C474A284-B614-46F7-B5A3-B9799D7A9100}"/>
              </a:ext>
            </a:extLst>
          </p:cNvPr>
          <p:cNvSpPr/>
          <p:nvPr/>
        </p:nvSpPr>
        <p:spPr>
          <a:xfrm>
            <a:off x="2620151" y="5893347"/>
            <a:ext cx="6096000" cy="369332"/>
          </a:xfrm>
          <a:prstGeom prst="rect">
            <a:avLst/>
          </a:prstGeom>
        </p:spPr>
        <p:txBody>
          <a:bodyPr>
            <a:spAutoFit/>
          </a:bodyPr>
          <a:lstStyle/>
          <a:p>
            <a:r>
              <a:rPr lang="es-ES" sz="900" b="1" dirty="0"/>
              <a:t>Este medicamento está sujeto a seguimiento adicional, es prioritaria la notificación de sospechas de reacciones adversas asociadas a este medicamento.</a:t>
            </a:r>
            <a:endParaRPr lang="en-GB" sz="200" dirty="0"/>
          </a:p>
        </p:txBody>
      </p:sp>
      <p:pic>
        <p:nvPicPr>
          <p:cNvPr id="1026" name="Picture 2" descr="Nuevo símbolo en los prosprectos de medicamentos sujetos a un seguimiento  adicional - FarmacoVigilancia">
            <a:extLst>
              <a:ext uri="{FF2B5EF4-FFF2-40B4-BE49-F238E27FC236}">
                <a16:creationId xmlns:a16="http://schemas.microsoft.com/office/drawing/2014/main" id="{8FDC30B9-93D2-42EB-81D7-D162AEC4D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850" y="5971870"/>
            <a:ext cx="159266" cy="1513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Nuevo símbolo en los prosprectos de medicamentos sujetos a un seguimiento  adicional - FarmacoVigilancia">
            <a:extLst>
              <a:ext uri="{FF2B5EF4-FFF2-40B4-BE49-F238E27FC236}">
                <a16:creationId xmlns:a16="http://schemas.microsoft.com/office/drawing/2014/main" id="{F8D41330-60FC-499D-B95D-42BFA28AEF7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36140" y="2786450"/>
            <a:ext cx="159266" cy="1513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Nuevo símbolo en los prosprectos de medicamentos sujetos a un seguimiento  adicional - FarmacoVigilancia">
            <a:extLst>
              <a:ext uri="{FF2B5EF4-FFF2-40B4-BE49-F238E27FC236}">
                <a16:creationId xmlns:a16="http://schemas.microsoft.com/office/drawing/2014/main" id="{66E0D139-7518-4D15-9653-570434E9D8AA}"/>
              </a:ext>
            </a:extLst>
          </p:cNvPr>
          <p:cNvPicPr>
            <a:picLocks noChangeAspect="1" noChangeArrowheads="1"/>
          </p:cNvPicPr>
          <p:nvPr/>
        </p:nvPicPr>
        <p:blipFill>
          <a:blip r:embed="rId7">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36382" y="2786450"/>
            <a:ext cx="159266" cy="15130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F0FA0313-F9C9-4240-9964-843A3CF1E807}"/>
              </a:ext>
            </a:extLst>
          </p:cNvPr>
          <p:cNvPicPr>
            <a:picLocks noChangeAspect="1"/>
          </p:cNvPicPr>
          <p:nvPr/>
        </p:nvPicPr>
        <p:blipFill>
          <a:blip r:embed="rId10"/>
          <a:stretch>
            <a:fillRect/>
          </a:stretch>
        </p:blipFill>
        <p:spPr>
          <a:xfrm>
            <a:off x="9286719" y="5848448"/>
            <a:ext cx="2540996" cy="549448"/>
          </a:xfrm>
          <a:prstGeom prst="rect">
            <a:avLst/>
          </a:prstGeom>
        </p:spPr>
      </p:pic>
    </p:spTree>
    <p:extLst>
      <p:ext uri="{BB962C8B-B14F-4D97-AF65-F5344CB8AC3E}">
        <p14:creationId xmlns:p14="http://schemas.microsoft.com/office/powerpoint/2010/main" val="6965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20">
            <a:extLst>
              <a:ext uri="{FF2B5EF4-FFF2-40B4-BE49-F238E27FC236}">
                <a16:creationId xmlns:a16="http://schemas.microsoft.com/office/drawing/2014/main" id="{7CB2B79A-2498-7E40-B02D-F3DE7EC2D129}"/>
              </a:ext>
            </a:extLst>
          </p:cNvPr>
          <p:cNvSpPr txBox="1"/>
          <p:nvPr/>
        </p:nvSpPr>
        <p:spPr>
          <a:xfrm>
            <a:off x="515566" y="5193837"/>
            <a:ext cx="11035215" cy="374571"/>
          </a:xfrm>
          <a:prstGeom prst="roundRect">
            <a:avLst/>
          </a:prstGeom>
          <a:solidFill>
            <a:srgbClr val="2C969C"/>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en-US"/>
            </a:defPPr>
            <a:lvl1pPr algn="ctr">
              <a:defRPr sz="1600" b="1"/>
            </a:lvl1pPr>
          </a:lstStyle>
          <a:p>
            <a:pPr eaLnBrk="1" fontAlgn="auto" hangingPunct="1">
              <a:spcBef>
                <a:spcPts val="0"/>
              </a:spcBef>
              <a:spcAft>
                <a:spcPts val="0"/>
              </a:spcAft>
            </a:pPr>
            <a:r>
              <a:rPr lang="es-ES" dirty="0">
                <a:solidFill>
                  <a:prstClr val="white"/>
                </a:solidFill>
                <a:latin typeface="Gotham Bold" pitchFamily="2" charset="0"/>
                <a:cs typeface="Gotham Bold" pitchFamily="2" charset="0"/>
              </a:rPr>
              <a:t>Cuanto más grande es el IP, </a:t>
            </a:r>
            <a:r>
              <a:rPr lang="es-ES" u="sng" dirty="0">
                <a:solidFill>
                  <a:schemeClr val="tx1"/>
                </a:solidFill>
                <a:latin typeface="Gotham Bold" pitchFamily="2" charset="0"/>
                <a:cs typeface="Gotham Bold" pitchFamily="2" charset="0"/>
              </a:rPr>
              <a:t>menos efectos adversos cutáneos </a:t>
            </a:r>
            <a:r>
              <a:rPr lang="es-ES" dirty="0">
                <a:solidFill>
                  <a:prstClr val="white"/>
                </a:solidFill>
                <a:latin typeface="Gotham Bold" pitchFamily="2" charset="0"/>
                <a:cs typeface="Gotham Bold" pitchFamily="2" charset="0"/>
              </a:rPr>
              <a:t>induce el tratamiento a concentraciones terapéuticas</a:t>
            </a:r>
            <a:endParaRPr lang="fr-FR" dirty="0">
              <a:solidFill>
                <a:prstClr val="white"/>
              </a:solidFill>
              <a:latin typeface="Gotham Bold" pitchFamily="2" charset="0"/>
              <a:cs typeface="Gotham Bold" pitchFamily="2" charset="0"/>
            </a:endParaRPr>
          </a:p>
        </p:txBody>
      </p:sp>
      <p:sp>
        <p:nvSpPr>
          <p:cNvPr id="3" name="ZoneTexte 28">
            <a:extLst>
              <a:ext uri="{FF2B5EF4-FFF2-40B4-BE49-F238E27FC236}">
                <a16:creationId xmlns:a16="http://schemas.microsoft.com/office/drawing/2014/main" id="{F149227A-62B6-414A-97B7-DC26FCE44B68}"/>
              </a:ext>
            </a:extLst>
          </p:cNvPr>
          <p:cNvSpPr txBox="1"/>
          <p:nvPr/>
        </p:nvSpPr>
        <p:spPr>
          <a:xfrm>
            <a:off x="2018263" y="1059036"/>
            <a:ext cx="8155474" cy="536300"/>
          </a:xfrm>
          <a:prstGeom prst="roundRect">
            <a:avLst/>
          </a:prstGeom>
          <a:solidFill>
            <a:srgbClr val="ECB633">
              <a:alpha val="50000"/>
            </a:srgbClr>
          </a:solidFill>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sz="2400"/>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lvl="0" eaLnBrk="1" fontAlgn="auto" hangingPunct="1">
              <a:spcBef>
                <a:spcPts val="0"/>
              </a:spcBef>
              <a:spcAft>
                <a:spcPts val="0"/>
              </a:spcAft>
            </a:pPr>
            <a:r>
              <a:rPr lang="fr-FR" sz="1800" b="1" dirty="0">
                <a:solidFill>
                  <a:srgbClr val="2C969C"/>
                </a:solidFill>
                <a:latin typeface="Gotham Bold" pitchFamily="2" charset="0"/>
                <a:cs typeface="Gotham Bold" pitchFamily="2" charset="0"/>
              </a:rPr>
              <a:t>Índice Paradójico (IP) se define como el ratio =  EC80 / IC80</a:t>
            </a:r>
          </a:p>
        </p:txBody>
      </p:sp>
      <p:sp>
        <p:nvSpPr>
          <p:cNvPr id="4" name="Rectangle : coins arrondis 37">
            <a:extLst>
              <a:ext uri="{FF2B5EF4-FFF2-40B4-BE49-F238E27FC236}">
                <a16:creationId xmlns:a16="http://schemas.microsoft.com/office/drawing/2014/main" id="{06F0C64A-63FC-0644-925F-B3EEE36C2A34}"/>
              </a:ext>
            </a:extLst>
          </p:cNvPr>
          <p:cNvSpPr/>
          <p:nvPr/>
        </p:nvSpPr>
        <p:spPr>
          <a:xfrm>
            <a:off x="1964226" y="1635119"/>
            <a:ext cx="9533868" cy="1234540"/>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eaLnBrk="1" fontAlgn="auto" hangingPunct="1">
              <a:spcBef>
                <a:spcPts val="1000"/>
              </a:spcBef>
              <a:spcAft>
                <a:spcPts val="0"/>
              </a:spcAft>
            </a:pPr>
            <a:r>
              <a:rPr lang="en-US" sz="1400" b="1" dirty="0">
                <a:solidFill>
                  <a:srgbClr val="354B54"/>
                </a:solidFill>
                <a:latin typeface="Gotham Bold" pitchFamily="2" charset="0"/>
                <a:cs typeface="Gotham Bold" pitchFamily="2" charset="0"/>
              </a:rPr>
              <a:t>Definiciones: </a:t>
            </a:r>
          </a:p>
          <a:p>
            <a:pPr marL="171450" indent="-171450" eaLnBrk="1" fontAlgn="auto" hangingPunct="1">
              <a:spcBef>
                <a:spcPts val="1000"/>
              </a:spcBef>
              <a:spcAft>
                <a:spcPts val="0"/>
              </a:spcAft>
              <a:buFont typeface="Arial" panose="020B0604020202020204" pitchFamily="34" charset="0"/>
              <a:buChar char="•"/>
            </a:pPr>
            <a:r>
              <a:rPr lang="en-US" sz="1400" b="1" dirty="0">
                <a:solidFill>
                  <a:srgbClr val="2C969C"/>
                </a:solidFill>
                <a:latin typeface="Gotham Bold" pitchFamily="2" charset="0"/>
                <a:cs typeface="Gotham Bold" pitchFamily="2" charset="0"/>
              </a:rPr>
              <a:t>EC80: </a:t>
            </a:r>
            <a:r>
              <a:rPr lang="es-ES" sz="1400" dirty="0">
                <a:solidFill>
                  <a:srgbClr val="354B54"/>
                </a:solidFill>
                <a:latin typeface="Gotham Book" pitchFamily="2" charset="0"/>
                <a:cs typeface="Gotham Book" pitchFamily="2" charset="0"/>
              </a:rPr>
              <a:t>Concentración que induce el 80% de la fosforilación de ERK en células sanas.</a:t>
            </a:r>
            <a:endParaRPr lang="en-US" sz="1400" dirty="0">
              <a:solidFill>
                <a:srgbClr val="354B54"/>
              </a:solidFill>
              <a:latin typeface="Gotham Book" pitchFamily="2" charset="0"/>
              <a:cs typeface="Gotham Book" pitchFamily="2" charset="0"/>
            </a:endParaRPr>
          </a:p>
          <a:p>
            <a:pPr marL="171450" indent="-171450" eaLnBrk="1" fontAlgn="auto" hangingPunct="1">
              <a:spcBef>
                <a:spcPts val="1000"/>
              </a:spcBef>
              <a:spcAft>
                <a:spcPts val="0"/>
              </a:spcAft>
              <a:buFont typeface="Arial" panose="020B0604020202020204" pitchFamily="34" charset="0"/>
              <a:buChar char="•"/>
            </a:pPr>
            <a:r>
              <a:rPr lang="en-US" sz="1400" b="1" dirty="0">
                <a:solidFill>
                  <a:srgbClr val="2C969C"/>
                </a:solidFill>
                <a:latin typeface="Gotham Bold" pitchFamily="2" charset="0"/>
                <a:cs typeface="Gotham Bold" pitchFamily="2" charset="0"/>
              </a:rPr>
              <a:t>IC80: </a:t>
            </a:r>
            <a:r>
              <a:rPr lang="es-ES" sz="1400" dirty="0">
                <a:solidFill>
                  <a:srgbClr val="354B54"/>
                </a:solidFill>
                <a:latin typeface="Gotham Book" pitchFamily="2" charset="0"/>
                <a:cs typeface="Gotham Book" pitchFamily="2" charset="0"/>
              </a:rPr>
              <a:t>Concentración que reduce en un 80% la proliferación celular en células tumorales.</a:t>
            </a:r>
            <a:endParaRPr lang="en-US" sz="1400" dirty="0">
              <a:solidFill>
                <a:srgbClr val="354B54"/>
              </a:solidFill>
              <a:latin typeface="Gotham Book" pitchFamily="2" charset="0"/>
              <a:cs typeface="Gotham Book" pitchFamily="2" charset="0"/>
            </a:endParaRPr>
          </a:p>
        </p:txBody>
      </p:sp>
      <p:sp>
        <p:nvSpPr>
          <p:cNvPr id="5" name="Espace réservé du texte 11">
            <a:extLst>
              <a:ext uri="{FF2B5EF4-FFF2-40B4-BE49-F238E27FC236}">
                <a16:creationId xmlns:a16="http://schemas.microsoft.com/office/drawing/2014/main" id="{CF89987F-2C28-3643-AA29-8315588C2F16}"/>
              </a:ext>
            </a:extLst>
          </p:cNvPr>
          <p:cNvSpPr txBox="1">
            <a:spLocks/>
          </p:cNvSpPr>
          <p:nvPr/>
        </p:nvSpPr>
        <p:spPr>
          <a:xfrm>
            <a:off x="838201" y="6187411"/>
            <a:ext cx="4464516" cy="3270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r-FR" sz="700" dirty="0">
                <a:solidFill>
                  <a:schemeClr val="tx1">
                    <a:lumMod val="65000"/>
                    <a:lumOff val="35000"/>
                  </a:schemeClr>
                </a:solidFill>
                <a:latin typeface="Gotham Light" pitchFamily="2" charset="0"/>
                <a:cs typeface="Gotham Light" pitchFamily="2" charset="0"/>
              </a:rPr>
              <a:t>1. </a:t>
            </a:r>
            <a:r>
              <a:rPr lang="fr-FR" sz="700" dirty="0" err="1">
                <a:solidFill>
                  <a:schemeClr val="tx1">
                    <a:lumMod val="65000"/>
                    <a:lumOff val="35000"/>
                  </a:schemeClr>
                </a:solidFill>
                <a:latin typeface="Gotham Light" pitchFamily="2" charset="0"/>
                <a:cs typeface="Gotham Light" pitchFamily="2" charset="0"/>
              </a:rPr>
              <a:t>Adelmann</a:t>
            </a:r>
            <a:r>
              <a:rPr lang="fr-FR" sz="700" dirty="0">
                <a:solidFill>
                  <a:schemeClr val="tx1">
                    <a:lumMod val="65000"/>
                    <a:lumOff val="35000"/>
                  </a:schemeClr>
                </a:solidFill>
                <a:latin typeface="Gotham Light" pitchFamily="2" charset="0"/>
                <a:cs typeface="Gotham Light" pitchFamily="2" charset="0"/>
              </a:rPr>
              <a:t> CH et al. </a:t>
            </a:r>
            <a:r>
              <a:rPr lang="fr-FR" sz="700" dirty="0" err="1">
                <a:solidFill>
                  <a:schemeClr val="tx1">
                    <a:lumMod val="65000"/>
                    <a:lumOff val="35000"/>
                  </a:schemeClr>
                </a:solidFill>
                <a:latin typeface="Gotham Light" pitchFamily="2" charset="0"/>
                <a:cs typeface="Gotham Light" pitchFamily="2" charset="0"/>
              </a:rPr>
              <a:t>Oncotarget</a:t>
            </a:r>
            <a:r>
              <a:rPr lang="fr-FR" sz="700" dirty="0">
                <a:solidFill>
                  <a:schemeClr val="tx1">
                    <a:lumMod val="65000"/>
                    <a:lumOff val="35000"/>
                  </a:schemeClr>
                </a:solidFill>
                <a:latin typeface="Gotham Light" pitchFamily="2" charset="0"/>
                <a:cs typeface="Gotham Light" pitchFamily="2" charset="0"/>
              </a:rPr>
              <a:t>. 2016; 7(21): 30453-60</a:t>
            </a:r>
          </a:p>
        </p:txBody>
      </p:sp>
      <p:sp>
        <p:nvSpPr>
          <p:cNvPr id="11" name="CuadroTexto 10">
            <a:extLst>
              <a:ext uri="{FF2B5EF4-FFF2-40B4-BE49-F238E27FC236}">
                <a16:creationId xmlns:a16="http://schemas.microsoft.com/office/drawing/2014/main" id="{A1FCB5E4-C2B5-3A49-BD4F-579D48080E05}"/>
              </a:ext>
            </a:extLst>
          </p:cNvPr>
          <p:cNvSpPr txBox="1"/>
          <p:nvPr/>
        </p:nvSpPr>
        <p:spPr>
          <a:xfrm>
            <a:off x="318792" y="6101510"/>
            <a:ext cx="465145"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10</a:t>
            </a:r>
            <a:endParaRPr lang="es-ES" dirty="0">
              <a:solidFill>
                <a:srgbClr val="2C969C"/>
              </a:solidFill>
            </a:endParaRPr>
          </a:p>
        </p:txBody>
      </p:sp>
      <p:sp>
        <p:nvSpPr>
          <p:cNvPr id="12" name="CuadroTexto 11">
            <a:extLst>
              <a:ext uri="{FF2B5EF4-FFF2-40B4-BE49-F238E27FC236}">
                <a16:creationId xmlns:a16="http://schemas.microsoft.com/office/drawing/2014/main" id="{1ED83607-5201-5746-9023-CF7D3A48259D}"/>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13" name="Imagen 12">
            <a:extLst>
              <a:ext uri="{FF2B5EF4-FFF2-40B4-BE49-F238E27FC236}">
                <a16:creationId xmlns:a16="http://schemas.microsoft.com/office/drawing/2014/main" id="{2B6B31D2-AE17-5043-AF70-33C0B2FE77E3}"/>
              </a:ext>
            </a:extLst>
          </p:cNvPr>
          <p:cNvPicPr>
            <a:picLocks noChangeAspect="1"/>
          </p:cNvPicPr>
          <p:nvPr/>
        </p:nvPicPr>
        <p:blipFill>
          <a:blip r:embed="rId2"/>
          <a:stretch>
            <a:fillRect/>
          </a:stretch>
        </p:blipFill>
        <p:spPr>
          <a:xfrm>
            <a:off x="1730756" y="2906033"/>
            <a:ext cx="9169400" cy="2146300"/>
          </a:xfrm>
          <a:prstGeom prst="rect">
            <a:avLst/>
          </a:prstGeom>
        </p:spPr>
      </p:pic>
      <p:sp>
        <p:nvSpPr>
          <p:cNvPr id="14" name="Rectángulo 13">
            <a:extLst>
              <a:ext uri="{FF2B5EF4-FFF2-40B4-BE49-F238E27FC236}">
                <a16:creationId xmlns:a16="http://schemas.microsoft.com/office/drawing/2014/main" id="{EC1AEFAB-F054-4AEF-B64A-D4C983B76E84}"/>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n 14">
            <a:extLst>
              <a:ext uri="{FF2B5EF4-FFF2-40B4-BE49-F238E27FC236}">
                <a16:creationId xmlns:a16="http://schemas.microsoft.com/office/drawing/2014/main" id="{CD5C8C42-E124-464E-8AED-E781BA4A9724}"/>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6" name="Rectángulo 5">
            <a:extLst>
              <a:ext uri="{FF2B5EF4-FFF2-40B4-BE49-F238E27FC236}">
                <a16:creationId xmlns:a16="http://schemas.microsoft.com/office/drawing/2014/main" id="{2C23CE52-461F-4017-9E01-379D2C89FE2C}"/>
              </a:ext>
            </a:extLst>
          </p:cNvPr>
          <p:cNvSpPr/>
          <p:nvPr/>
        </p:nvSpPr>
        <p:spPr>
          <a:xfrm>
            <a:off x="4324120" y="3307814"/>
            <a:ext cx="68856" cy="203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ángulo 8">
            <a:extLst>
              <a:ext uri="{FF2B5EF4-FFF2-40B4-BE49-F238E27FC236}">
                <a16:creationId xmlns:a16="http://schemas.microsoft.com/office/drawing/2014/main" id="{EE887489-0A78-49CE-840C-B3E83E2674FC}"/>
              </a:ext>
            </a:extLst>
          </p:cNvPr>
          <p:cNvSpPr/>
          <p:nvPr/>
        </p:nvSpPr>
        <p:spPr>
          <a:xfrm>
            <a:off x="4324120" y="3307814"/>
            <a:ext cx="68856" cy="203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40A2AC"/>
                </a:solidFill>
              </a:rPr>
              <a:t>E</a:t>
            </a:r>
          </a:p>
        </p:txBody>
      </p:sp>
      <p:sp>
        <p:nvSpPr>
          <p:cNvPr id="16" name="Rectángulo 15">
            <a:extLst>
              <a:ext uri="{FF2B5EF4-FFF2-40B4-BE49-F238E27FC236}">
                <a16:creationId xmlns:a16="http://schemas.microsoft.com/office/drawing/2014/main" id="{73AB5B74-3930-412F-B11A-8D528C3B5030}"/>
              </a:ext>
            </a:extLst>
          </p:cNvPr>
          <p:cNvSpPr/>
          <p:nvPr/>
        </p:nvSpPr>
        <p:spPr>
          <a:xfrm>
            <a:off x="9336831" y="3302305"/>
            <a:ext cx="68856" cy="203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40A2AC"/>
                </a:solidFill>
              </a:rPr>
              <a:t>E</a:t>
            </a:r>
          </a:p>
        </p:txBody>
      </p:sp>
      <p:sp>
        <p:nvSpPr>
          <p:cNvPr id="10" name="Título 9"/>
          <p:cNvSpPr>
            <a:spLocks noGrp="1"/>
          </p:cNvSpPr>
          <p:nvPr>
            <p:ph type="title"/>
          </p:nvPr>
        </p:nvSpPr>
        <p:spPr>
          <a:xfrm>
            <a:off x="838200" y="365125"/>
            <a:ext cx="10515600" cy="552407"/>
          </a:xfrm>
        </p:spPr>
        <p:txBody>
          <a:bodyPr/>
          <a:lstStyle/>
          <a:p>
            <a:r>
              <a:rPr lang="en-GB">
                <a:latin typeface="Gotham Bold" pitchFamily="2" charset="0"/>
                <a:cs typeface="Gotham Bold" pitchFamily="2" charset="0"/>
              </a:rPr>
              <a:t>Definición</a:t>
            </a:r>
            <a:r>
              <a:rPr lang="en-GB" dirty="0">
                <a:latin typeface="Gotham Bold" pitchFamily="2" charset="0"/>
                <a:cs typeface="Gotham Bold" pitchFamily="2" charset="0"/>
              </a:rPr>
              <a:t> del </a:t>
            </a:r>
            <a:r>
              <a:rPr lang="en-GB" dirty="0" err="1">
                <a:latin typeface="Gotham Bold" pitchFamily="2" charset="0"/>
                <a:cs typeface="Gotham Bold" pitchFamily="2" charset="0"/>
              </a:rPr>
              <a:t>índice</a:t>
            </a:r>
            <a:r>
              <a:rPr lang="en-GB" dirty="0">
                <a:latin typeface="Gotham Bold" pitchFamily="2" charset="0"/>
                <a:cs typeface="Gotham Bold" pitchFamily="2" charset="0"/>
              </a:rPr>
              <a:t> paradójico</a:t>
            </a:r>
            <a:r>
              <a:rPr lang="en-GB" baseline="30000" dirty="0">
                <a:latin typeface="Gotham Bold" pitchFamily="2" charset="0"/>
                <a:cs typeface="Gotham Bold" pitchFamily="2" charset="0"/>
              </a:rPr>
              <a:t>1</a:t>
            </a:r>
            <a:br>
              <a:rPr lang="es-ES" baseline="30000"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103674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Rectángulo 387">
            <a:extLst>
              <a:ext uri="{FF2B5EF4-FFF2-40B4-BE49-F238E27FC236}">
                <a16:creationId xmlns:a16="http://schemas.microsoft.com/office/drawing/2014/main" id="{8E8B7B10-B52B-8245-B3D9-53B143A186B1}"/>
              </a:ext>
            </a:extLst>
          </p:cNvPr>
          <p:cNvSpPr/>
          <p:nvPr/>
        </p:nvSpPr>
        <p:spPr>
          <a:xfrm>
            <a:off x="2280898" y="4549698"/>
            <a:ext cx="497350" cy="10995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6" name="Rectángulo 385">
            <a:extLst>
              <a:ext uri="{FF2B5EF4-FFF2-40B4-BE49-F238E27FC236}">
                <a16:creationId xmlns:a16="http://schemas.microsoft.com/office/drawing/2014/main" id="{6EC40004-4D0A-814E-9228-6E0B0462797E}"/>
              </a:ext>
            </a:extLst>
          </p:cNvPr>
          <p:cNvSpPr/>
          <p:nvPr/>
        </p:nvSpPr>
        <p:spPr>
          <a:xfrm>
            <a:off x="2833508" y="1293541"/>
            <a:ext cx="183490" cy="10403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87" name="Rectángulo 386">
            <a:extLst>
              <a:ext uri="{FF2B5EF4-FFF2-40B4-BE49-F238E27FC236}">
                <a16:creationId xmlns:a16="http://schemas.microsoft.com/office/drawing/2014/main" id="{770C95A6-3D2F-7B43-B8B7-4962C50BBA6C}"/>
              </a:ext>
            </a:extLst>
          </p:cNvPr>
          <p:cNvSpPr/>
          <p:nvPr/>
        </p:nvSpPr>
        <p:spPr>
          <a:xfrm>
            <a:off x="2360872" y="2940736"/>
            <a:ext cx="293118" cy="104821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Espace réservé du texte 11">
            <a:extLst>
              <a:ext uri="{FF2B5EF4-FFF2-40B4-BE49-F238E27FC236}">
                <a16:creationId xmlns:a16="http://schemas.microsoft.com/office/drawing/2014/main" id="{309C1648-F481-4A45-A95F-30BE1DBB4ECB}"/>
              </a:ext>
            </a:extLst>
          </p:cNvPr>
          <p:cNvSpPr txBox="1">
            <a:spLocks/>
          </p:cNvSpPr>
          <p:nvPr/>
        </p:nvSpPr>
        <p:spPr>
          <a:xfrm>
            <a:off x="825501" y="6193087"/>
            <a:ext cx="7592106" cy="2382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fr-FR" sz="700" dirty="0">
                <a:solidFill>
                  <a:schemeClr val="tx1">
                    <a:lumMod val="65000"/>
                    <a:lumOff val="35000"/>
                  </a:schemeClr>
                </a:solidFill>
                <a:latin typeface="Gotham Light" pitchFamily="2" charset="0"/>
                <a:cs typeface="Gotham Light" pitchFamily="2" charset="0"/>
              </a:rPr>
              <a:t>1. </a:t>
            </a:r>
            <a:r>
              <a:rPr lang="fr-FR" sz="700" dirty="0" err="1">
                <a:solidFill>
                  <a:schemeClr val="tx1">
                    <a:lumMod val="65000"/>
                    <a:lumOff val="35000"/>
                  </a:schemeClr>
                </a:solidFill>
                <a:latin typeface="Gotham Light" pitchFamily="2" charset="0"/>
                <a:cs typeface="Gotham Light" pitchFamily="2" charset="0"/>
              </a:rPr>
              <a:t>Adelmann</a:t>
            </a:r>
            <a:r>
              <a:rPr lang="fr-FR" sz="700" dirty="0">
                <a:solidFill>
                  <a:schemeClr val="tx1">
                    <a:lumMod val="65000"/>
                    <a:lumOff val="35000"/>
                  </a:schemeClr>
                </a:solidFill>
                <a:latin typeface="Gotham Light" pitchFamily="2" charset="0"/>
                <a:cs typeface="Gotham Light" pitchFamily="2" charset="0"/>
              </a:rPr>
              <a:t> CH et al. </a:t>
            </a:r>
            <a:r>
              <a:rPr lang="fr-FR" sz="700" dirty="0" err="1">
                <a:solidFill>
                  <a:schemeClr val="tx1">
                    <a:lumMod val="65000"/>
                    <a:lumOff val="35000"/>
                  </a:schemeClr>
                </a:solidFill>
                <a:latin typeface="Gotham Light" pitchFamily="2" charset="0"/>
                <a:cs typeface="Gotham Light" pitchFamily="2" charset="0"/>
              </a:rPr>
              <a:t>Oncotarget</a:t>
            </a:r>
            <a:r>
              <a:rPr lang="fr-FR" sz="700" dirty="0">
                <a:solidFill>
                  <a:schemeClr val="tx1">
                    <a:lumMod val="65000"/>
                    <a:lumOff val="35000"/>
                  </a:schemeClr>
                </a:solidFill>
                <a:latin typeface="Gotham Light" pitchFamily="2" charset="0"/>
                <a:cs typeface="Gotham Light" pitchFamily="2" charset="0"/>
              </a:rPr>
              <a:t>. 2016; 7(21): 30453-60</a:t>
            </a:r>
          </a:p>
        </p:txBody>
      </p:sp>
      <p:sp>
        <p:nvSpPr>
          <p:cNvPr id="379" name="ZoneTexte 9">
            <a:extLst>
              <a:ext uri="{FF2B5EF4-FFF2-40B4-BE49-F238E27FC236}">
                <a16:creationId xmlns:a16="http://schemas.microsoft.com/office/drawing/2014/main" id="{E7B1432A-A7D8-664D-9A97-6B6E86394F28}"/>
              </a:ext>
            </a:extLst>
          </p:cNvPr>
          <p:cNvSpPr txBox="1"/>
          <p:nvPr/>
        </p:nvSpPr>
        <p:spPr>
          <a:xfrm>
            <a:off x="5886157" y="3970859"/>
            <a:ext cx="5361747" cy="1021556"/>
          </a:xfrm>
          <a:prstGeom prst="roundRect">
            <a:avLst/>
          </a:prstGeom>
          <a:solidFill>
            <a:srgbClr val="2C969C"/>
          </a:solidFill>
        </p:spPr>
        <p:style>
          <a:lnRef idx="3">
            <a:schemeClr val="lt1"/>
          </a:lnRef>
          <a:fillRef idx="1">
            <a:schemeClr val="accent2"/>
          </a:fillRef>
          <a:effectRef idx="1">
            <a:schemeClr val="accent2"/>
          </a:effectRef>
          <a:fontRef idx="minor">
            <a:schemeClr val="lt1"/>
          </a:fontRef>
        </p:style>
        <p:txBody>
          <a:bodyPr wrap="square" rtlCol="0" anchor="ctr">
            <a:spAutoFit/>
          </a:bodyPr>
          <a:lstStyle>
            <a:defPPr>
              <a:defRPr lang="en-US"/>
            </a:defPPr>
            <a:lvl1pPr algn="ctr">
              <a:defRPr sz="1600" b="1"/>
            </a:lvl1pPr>
          </a:lstStyle>
          <a:p>
            <a:pPr eaLnBrk="1" fontAlgn="auto" hangingPunct="1">
              <a:spcBef>
                <a:spcPts val="0"/>
              </a:spcBef>
              <a:spcAft>
                <a:spcPts val="0"/>
              </a:spcAft>
            </a:pPr>
            <a:r>
              <a:rPr lang="es-ES" sz="1800" dirty="0">
                <a:solidFill>
                  <a:prstClr val="white"/>
                </a:solidFill>
                <a:latin typeface="Gotham Bold" pitchFamily="2" charset="0"/>
                <a:cs typeface="Gotham Bold" pitchFamily="2" charset="0"/>
              </a:rPr>
              <a:t>BRAFTOVI® tiene un índice paradójico 5 veces mayor que dabrafenib y 10 veces mayor que </a:t>
            </a:r>
            <a:r>
              <a:rPr lang="es-ES" sz="1800" dirty="0" err="1">
                <a:solidFill>
                  <a:prstClr val="white"/>
                </a:solidFill>
                <a:latin typeface="Gotham Bold" pitchFamily="2" charset="0"/>
                <a:cs typeface="Gotham Bold" pitchFamily="2" charset="0"/>
              </a:rPr>
              <a:t>vemurafenib</a:t>
            </a:r>
            <a:endParaRPr lang="es-ES" sz="1800" dirty="0">
              <a:solidFill>
                <a:prstClr val="white"/>
              </a:solidFill>
              <a:latin typeface="Gotham Bold" pitchFamily="2" charset="0"/>
              <a:cs typeface="Gotham Bold" pitchFamily="2" charset="0"/>
            </a:endParaRPr>
          </a:p>
        </p:txBody>
      </p:sp>
      <p:pic>
        <p:nvPicPr>
          <p:cNvPr id="385" name="Imagen 384">
            <a:extLst>
              <a:ext uri="{FF2B5EF4-FFF2-40B4-BE49-F238E27FC236}">
                <a16:creationId xmlns:a16="http://schemas.microsoft.com/office/drawing/2014/main" id="{4AA0B79D-A186-6648-ADCE-4A6C03CE105D}"/>
              </a:ext>
            </a:extLst>
          </p:cNvPr>
          <p:cNvPicPr>
            <a:picLocks noChangeAspect="1"/>
          </p:cNvPicPr>
          <p:nvPr/>
        </p:nvPicPr>
        <p:blipFill>
          <a:blip r:embed="rId2"/>
          <a:stretch>
            <a:fillRect/>
          </a:stretch>
        </p:blipFill>
        <p:spPr>
          <a:xfrm>
            <a:off x="924890" y="926185"/>
            <a:ext cx="3398765" cy="5575049"/>
          </a:xfrm>
          <a:prstGeom prst="rect">
            <a:avLst/>
          </a:prstGeom>
        </p:spPr>
      </p:pic>
      <p:sp>
        <p:nvSpPr>
          <p:cNvPr id="393" name="Rectángulo redondeado 392">
            <a:extLst>
              <a:ext uri="{FF2B5EF4-FFF2-40B4-BE49-F238E27FC236}">
                <a16:creationId xmlns:a16="http://schemas.microsoft.com/office/drawing/2014/main" id="{12D9F9A8-9825-944D-BA82-7A6743E3C3DE}"/>
              </a:ext>
            </a:extLst>
          </p:cNvPr>
          <p:cNvSpPr/>
          <p:nvPr/>
        </p:nvSpPr>
        <p:spPr>
          <a:xfrm>
            <a:off x="8048476" y="3280966"/>
            <a:ext cx="2181138" cy="268448"/>
          </a:xfrm>
          <a:prstGeom prst="roundRect">
            <a:avLst/>
          </a:prstGeom>
          <a:noFill/>
          <a:ln w="25400">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94" name="CuadroTexto 393">
            <a:extLst>
              <a:ext uri="{FF2B5EF4-FFF2-40B4-BE49-F238E27FC236}">
                <a16:creationId xmlns:a16="http://schemas.microsoft.com/office/drawing/2014/main" id="{4BB51595-BA6F-2F4F-8CA8-2D5E20C67EE2}"/>
              </a:ext>
            </a:extLst>
          </p:cNvPr>
          <p:cNvSpPr txBox="1"/>
          <p:nvPr/>
        </p:nvSpPr>
        <p:spPr>
          <a:xfrm>
            <a:off x="316889" y="6101510"/>
            <a:ext cx="529600"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11</a:t>
            </a:r>
            <a:endParaRPr lang="es-ES" dirty="0">
              <a:solidFill>
                <a:srgbClr val="2C969C"/>
              </a:solidFill>
            </a:endParaRPr>
          </a:p>
        </p:txBody>
      </p:sp>
      <p:sp>
        <p:nvSpPr>
          <p:cNvPr id="395" name="CuadroTexto 394">
            <a:extLst>
              <a:ext uri="{FF2B5EF4-FFF2-40B4-BE49-F238E27FC236}">
                <a16:creationId xmlns:a16="http://schemas.microsoft.com/office/drawing/2014/main" id="{F986D066-4DDB-FB4C-96F4-374F0BDF07AC}"/>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3" name="CuadroTexto 2">
            <a:extLst>
              <a:ext uri="{FF2B5EF4-FFF2-40B4-BE49-F238E27FC236}">
                <a16:creationId xmlns:a16="http://schemas.microsoft.com/office/drawing/2014/main" id="{9EE89BAD-BFDF-A14E-A904-C5112C4A6A46}"/>
              </a:ext>
            </a:extLst>
          </p:cNvPr>
          <p:cNvSpPr txBox="1"/>
          <p:nvPr/>
        </p:nvSpPr>
        <p:spPr>
          <a:xfrm>
            <a:off x="7374570" y="3270786"/>
            <a:ext cx="237798" cy="369332"/>
          </a:xfrm>
          <a:prstGeom prst="rect">
            <a:avLst/>
          </a:prstGeom>
          <a:noFill/>
        </p:spPr>
        <p:txBody>
          <a:bodyPr wrap="square" rtlCol="0">
            <a:spAutoFit/>
          </a:bodyPr>
          <a:lstStyle/>
          <a:p>
            <a:r>
              <a:rPr lang="es-ES" dirty="0">
                <a:solidFill>
                  <a:srgbClr val="2C969C"/>
                </a:solidFill>
                <a:latin typeface="Gotham Bold" pitchFamily="2" charset="0"/>
                <a:cs typeface="Gotham Bold" pitchFamily="2" charset="0"/>
              </a:rPr>
              <a:t>®</a:t>
            </a:r>
            <a:endParaRPr lang="es-ES" dirty="0">
              <a:solidFill>
                <a:srgbClr val="2C969C"/>
              </a:solidFill>
            </a:endParaRPr>
          </a:p>
        </p:txBody>
      </p:sp>
      <p:sp>
        <p:nvSpPr>
          <p:cNvPr id="15" name="Rectángulo 14">
            <a:extLst>
              <a:ext uri="{FF2B5EF4-FFF2-40B4-BE49-F238E27FC236}">
                <a16:creationId xmlns:a16="http://schemas.microsoft.com/office/drawing/2014/main" id="{68C136AF-F254-4E31-82D0-050D775C0998}"/>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n 15">
            <a:extLst>
              <a:ext uri="{FF2B5EF4-FFF2-40B4-BE49-F238E27FC236}">
                <a16:creationId xmlns:a16="http://schemas.microsoft.com/office/drawing/2014/main" id="{9D39743C-01D5-4384-9969-1F835A86C8F0}"/>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5" name="Rectángulo 4">
            <a:extLst>
              <a:ext uri="{FF2B5EF4-FFF2-40B4-BE49-F238E27FC236}">
                <a16:creationId xmlns:a16="http://schemas.microsoft.com/office/drawing/2014/main" id="{44BF5839-F045-4887-87E2-DB5247B75F44}"/>
              </a:ext>
            </a:extLst>
          </p:cNvPr>
          <p:cNvSpPr/>
          <p:nvPr/>
        </p:nvSpPr>
        <p:spPr>
          <a:xfrm rot="5400000">
            <a:off x="3591129" y="4343893"/>
            <a:ext cx="989271" cy="307777"/>
          </a:xfrm>
          <a:prstGeom prst="rect">
            <a:avLst/>
          </a:prstGeom>
          <a:solidFill>
            <a:schemeClr val="bg1"/>
          </a:solidFill>
        </p:spPr>
        <p:txBody>
          <a:bodyPr wrap="square">
            <a:spAutoFit/>
          </a:bodyPr>
          <a:lstStyle/>
          <a:p>
            <a:r>
              <a:rPr lang="es-ES" sz="1400" b="1" dirty="0">
                <a:solidFill>
                  <a:srgbClr val="2C969C"/>
                </a:solidFill>
                <a:latin typeface="Gotham Bold" pitchFamily="2" charset="0"/>
                <a:cs typeface="Gotham Bold" pitchFamily="2" charset="0"/>
              </a:rPr>
              <a:t>HRAS</a:t>
            </a:r>
            <a:r>
              <a:rPr lang="es-ES" sz="1400" b="1" baseline="30000" dirty="0">
                <a:solidFill>
                  <a:srgbClr val="2C969C"/>
                </a:solidFill>
                <a:latin typeface="Gotham Bold" pitchFamily="2" charset="0"/>
                <a:cs typeface="Gotham Bold" pitchFamily="2" charset="0"/>
              </a:rPr>
              <a:t>G12V</a:t>
            </a:r>
            <a:r>
              <a:rPr lang="es-ES" sz="1400" b="1" dirty="0">
                <a:solidFill>
                  <a:srgbClr val="2C969C"/>
                </a:solidFill>
                <a:latin typeface="Gotham Bold" pitchFamily="2" charset="0"/>
                <a:cs typeface="Gotham Bold" pitchFamily="2" charset="0"/>
              </a:rPr>
              <a:t>)</a:t>
            </a:r>
            <a:r>
              <a:rPr lang="es-ES" sz="1400" dirty="0">
                <a:solidFill>
                  <a:prstClr val="white"/>
                </a:solidFill>
                <a:latin typeface="Gotham Bold" pitchFamily="2" charset="0"/>
                <a:cs typeface="Gotham Bold" pitchFamily="2" charset="0"/>
              </a:rPr>
              <a:t> </a:t>
            </a:r>
            <a:endParaRPr lang="en-GB" sz="1400" dirty="0"/>
          </a:p>
        </p:txBody>
      </p:sp>
      <p:sp>
        <p:nvSpPr>
          <p:cNvPr id="6" name="Título 5"/>
          <p:cNvSpPr>
            <a:spLocks noGrp="1"/>
          </p:cNvSpPr>
          <p:nvPr>
            <p:ph type="title"/>
          </p:nvPr>
        </p:nvSpPr>
        <p:spPr>
          <a:xfrm>
            <a:off x="838200" y="365126"/>
            <a:ext cx="10515600" cy="400282"/>
          </a:xfrm>
        </p:spPr>
        <p:txBody>
          <a:bodyPr/>
          <a:lstStyle/>
          <a:p>
            <a:r>
              <a:rPr lang="es-ES">
                <a:latin typeface="Gotham Bold" pitchFamily="2" charset="0"/>
                <a:cs typeface="Gotham Bold" pitchFamily="2" charset="0"/>
              </a:rPr>
              <a:t>Índice paradójico más alto con BRAFTOVI® que otros iBRAF</a:t>
            </a:r>
            <a:r>
              <a:rPr lang="es-ES" baseline="30000">
                <a:latin typeface="Gotham Bold" pitchFamily="2" charset="0"/>
                <a:cs typeface="Gotham Bold" pitchFamily="2" charset="0"/>
              </a:rPr>
              <a:t>1</a:t>
            </a:r>
            <a:br>
              <a:rPr lang="fr-FR" baseline="30000" dirty="0">
                <a:latin typeface="Gotham Bold" pitchFamily="2" charset="0"/>
                <a:cs typeface="Gotham Bold" pitchFamily="2" charset="0"/>
              </a:rPr>
            </a:br>
            <a:endParaRPr lang="es-ES_tradnl" dirty="0"/>
          </a:p>
        </p:txBody>
      </p:sp>
      <p:sp>
        <p:nvSpPr>
          <p:cNvPr id="2" name="Rectángulo 1">
            <a:extLst>
              <a:ext uri="{FF2B5EF4-FFF2-40B4-BE49-F238E27FC236}">
                <a16:creationId xmlns:a16="http://schemas.microsoft.com/office/drawing/2014/main" id="{82AD0AFD-EF76-4FC7-8236-559FA0CE663B}"/>
              </a:ext>
            </a:extLst>
          </p:cNvPr>
          <p:cNvSpPr/>
          <p:nvPr/>
        </p:nvSpPr>
        <p:spPr>
          <a:xfrm>
            <a:off x="9146180" y="3623295"/>
            <a:ext cx="1712328" cy="200055"/>
          </a:xfrm>
          <a:prstGeom prst="rect">
            <a:avLst/>
          </a:prstGeom>
        </p:spPr>
        <p:txBody>
          <a:bodyPr wrap="none">
            <a:spAutoFit/>
          </a:bodyPr>
          <a:lstStyle/>
          <a:p>
            <a:r>
              <a:rPr lang="es-ES" sz="700" i="1" dirty="0">
                <a:solidFill>
                  <a:schemeClr val="bg2">
                    <a:lumMod val="50000"/>
                  </a:schemeClr>
                </a:solidFill>
                <a:latin typeface="Segoe UI" panose="020B0502040204020203" pitchFamily="34" charset="0"/>
              </a:rPr>
              <a:t>Tabla creada a partir de </a:t>
            </a:r>
            <a:r>
              <a:rPr lang="es-ES" sz="700" i="1" dirty="0" err="1">
                <a:solidFill>
                  <a:schemeClr val="bg2">
                    <a:lumMod val="50000"/>
                  </a:schemeClr>
                </a:solidFill>
                <a:latin typeface="Segoe UI" panose="020B0502040204020203" pitchFamily="34" charset="0"/>
              </a:rPr>
              <a:t>Adelmann</a:t>
            </a:r>
            <a:r>
              <a:rPr lang="es-ES" sz="700" i="1" dirty="0">
                <a:solidFill>
                  <a:schemeClr val="bg2">
                    <a:lumMod val="50000"/>
                  </a:schemeClr>
                </a:solidFill>
                <a:latin typeface="Segoe UI" panose="020B0502040204020203" pitchFamily="34" charset="0"/>
              </a:rPr>
              <a:t> et al</a:t>
            </a:r>
            <a:endParaRPr lang="es-ES" sz="800" i="1" dirty="0">
              <a:solidFill>
                <a:schemeClr val="bg2">
                  <a:lumMod val="50000"/>
                </a:schemeClr>
              </a:solidFill>
              <a:effectLst/>
              <a:latin typeface="Arial" panose="020B0604020202020204" pitchFamily="34" charset="0"/>
            </a:endParaRPr>
          </a:p>
        </p:txBody>
      </p:sp>
      <p:grpSp>
        <p:nvGrpSpPr>
          <p:cNvPr id="10" name="Grupo 9">
            <a:extLst>
              <a:ext uri="{FF2B5EF4-FFF2-40B4-BE49-F238E27FC236}">
                <a16:creationId xmlns:a16="http://schemas.microsoft.com/office/drawing/2014/main" id="{D63778EE-32F3-4ED3-9CDF-8D64E44C87D9}"/>
              </a:ext>
            </a:extLst>
          </p:cNvPr>
          <p:cNvGrpSpPr/>
          <p:nvPr/>
        </p:nvGrpSpPr>
        <p:grpSpPr>
          <a:xfrm>
            <a:off x="6307549" y="2210987"/>
            <a:ext cx="4518964" cy="1521051"/>
            <a:chOff x="6307549" y="2210987"/>
            <a:chExt cx="4518964" cy="1521051"/>
          </a:xfrm>
        </p:grpSpPr>
        <p:pic>
          <p:nvPicPr>
            <p:cNvPr id="7" name="Imagen 6">
              <a:extLst>
                <a:ext uri="{FF2B5EF4-FFF2-40B4-BE49-F238E27FC236}">
                  <a16:creationId xmlns:a16="http://schemas.microsoft.com/office/drawing/2014/main" id="{297565D1-1E1F-5F4C-AC03-7B354C72631D}"/>
                </a:ext>
              </a:extLst>
            </p:cNvPr>
            <p:cNvPicPr>
              <a:picLocks noChangeAspect="1"/>
            </p:cNvPicPr>
            <p:nvPr/>
          </p:nvPicPr>
          <p:blipFill>
            <a:blip r:embed="rId4"/>
            <a:stretch>
              <a:fillRect/>
            </a:stretch>
          </p:blipFill>
          <p:spPr>
            <a:xfrm>
              <a:off x="6307549" y="2249253"/>
              <a:ext cx="4518964" cy="1482785"/>
            </a:xfrm>
            <a:prstGeom prst="rect">
              <a:avLst/>
            </a:prstGeom>
          </p:spPr>
        </p:pic>
        <p:sp>
          <p:nvSpPr>
            <p:cNvPr id="8" name="Rectángulo 7">
              <a:extLst>
                <a:ext uri="{FF2B5EF4-FFF2-40B4-BE49-F238E27FC236}">
                  <a16:creationId xmlns:a16="http://schemas.microsoft.com/office/drawing/2014/main" id="{2586E232-9EB7-4AD6-89A0-4558853E4E12}"/>
                </a:ext>
              </a:extLst>
            </p:cNvPr>
            <p:cNvSpPr/>
            <p:nvPr/>
          </p:nvSpPr>
          <p:spPr>
            <a:xfrm>
              <a:off x="9146180" y="2282505"/>
              <a:ext cx="1508121" cy="380184"/>
            </a:xfrm>
            <a:prstGeom prst="rect">
              <a:avLst/>
            </a:prstGeom>
            <a:solidFill>
              <a:srgbClr val="40A2AC"/>
            </a:solidFill>
            <a:ln>
              <a:solidFill>
                <a:srgbClr val="40A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4957E6AD-31E1-41FC-B654-D3C46D5A9B01}"/>
                </a:ext>
              </a:extLst>
            </p:cNvPr>
            <p:cNvSpPr txBox="1"/>
            <p:nvPr/>
          </p:nvSpPr>
          <p:spPr>
            <a:xfrm>
              <a:off x="9114185" y="2210987"/>
              <a:ext cx="1712328" cy="523220"/>
            </a:xfrm>
            <a:prstGeom prst="rect">
              <a:avLst/>
            </a:prstGeom>
            <a:noFill/>
          </p:spPr>
          <p:txBody>
            <a:bodyPr wrap="square" rtlCol="0">
              <a:spAutoFit/>
            </a:bodyPr>
            <a:lstStyle/>
            <a:p>
              <a:pPr algn="ctr"/>
              <a:r>
                <a:rPr lang="es-ES" sz="1400" b="1" dirty="0">
                  <a:solidFill>
                    <a:prstClr val="white"/>
                  </a:solidFill>
                  <a:latin typeface="Gotham Bold" pitchFamily="2" charset="0"/>
                </a:rPr>
                <a:t>Tasa de inducción de carcinoma de piel</a:t>
              </a:r>
            </a:p>
          </p:txBody>
        </p:sp>
      </p:grpSp>
    </p:spTree>
    <p:extLst>
      <p:ext uri="{BB962C8B-B14F-4D97-AF65-F5344CB8AC3E}">
        <p14:creationId xmlns:p14="http://schemas.microsoft.com/office/powerpoint/2010/main" val="338363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8"/>
                                        </p:tgtEl>
                                        <p:attrNameLst>
                                          <p:attrName>style.visibility</p:attrName>
                                        </p:attrNameLst>
                                      </p:cBhvr>
                                      <p:to>
                                        <p:strVal val="visible"/>
                                      </p:to>
                                    </p:set>
                                    <p:anim calcmode="lin" valueType="num">
                                      <p:cBhvr additive="base">
                                        <p:cTn id="7" dur="500" fill="hold"/>
                                        <p:tgtEl>
                                          <p:spTgt spid="388"/>
                                        </p:tgtEl>
                                        <p:attrNameLst>
                                          <p:attrName>ppt_x</p:attrName>
                                        </p:attrNameLst>
                                      </p:cBhvr>
                                      <p:tavLst>
                                        <p:tav tm="0">
                                          <p:val>
                                            <p:strVal val="#ppt_x"/>
                                          </p:val>
                                        </p:tav>
                                        <p:tav tm="100000">
                                          <p:val>
                                            <p:strVal val="#ppt_x"/>
                                          </p:val>
                                        </p:tav>
                                      </p:tavLst>
                                    </p:anim>
                                    <p:anim calcmode="lin" valueType="num">
                                      <p:cBhvr additive="base">
                                        <p:cTn id="8" dur="500" fill="hold"/>
                                        <p:tgtEl>
                                          <p:spTgt spid="38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7"/>
                                        </p:tgtEl>
                                        <p:attrNameLst>
                                          <p:attrName>style.visibility</p:attrName>
                                        </p:attrNameLst>
                                      </p:cBhvr>
                                      <p:to>
                                        <p:strVal val="visible"/>
                                      </p:to>
                                    </p:set>
                                    <p:anim calcmode="lin" valueType="num">
                                      <p:cBhvr additive="base">
                                        <p:cTn id="11" dur="500" fill="hold"/>
                                        <p:tgtEl>
                                          <p:spTgt spid="387"/>
                                        </p:tgtEl>
                                        <p:attrNameLst>
                                          <p:attrName>ppt_x</p:attrName>
                                        </p:attrNameLst>
                                      </p:cBhvr>
                                      <p:tavLst>
                                        <p:tav tm="0">
                                          <p:val>
                                            <p:strVal val="#ppt_x"/>
                                          </p:val>
                                        </p:tav>
                                        <p:tav tm="100000">
                                          <p:val>
                                            <p:strVal val="#ppt_x"/>
                                          </p:val>
                                        </p:tav>
                                      </p:tavLst>
                                    </p:anim>
                                    <p:anim calcmode="lin" valueType="num">
                                      <p:cBhvr additive="base">
                                        <p:cTn id="12" dur="500" fill="hold"/>
                                        <p:tgtEl>
                                          <p:spTgt spid="38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6"/>
                                        </p:tgtEl>
                                        <p:attrNameLst>
                                          <p:attrName>style.visibility</p:attrName>
                                        </p:attrNameLst>
                                      </p:cBhvr>
                                      <p:to>
                                        <p:strVal val="visible"/>
                                      </p:to>
                                    </p:set>
                                    <p:anim calcmode="lin" valueType="num">
                                      <p:cBhvr additive="base">
                                        <p:cTn id="15" dur="500" fill="hold"/>
                                        <p:tgtEl>
                                          <p:spTgt spid="386"/>
                                        </p:tgtEl>
                                        <p:attrNameLst>
                                          <p:attrName>ppt_x</p:attrName>
                                        </p:attrNameLst>
                                      </p:cBhvr>
                                      <p:tavLst>
                                        <p:tav tm="0">
                                          <p:val>
                                            <p:strVal val="#ppt_x"/>
                                          </p:val>
                                        </p:tav>
                                        <p:tav tm="100000">
                                          <p:val>
                                            <p:strVal val="#ppt_x"/>
                                          </p:val>
                                        </p:tav>
                                      </p:tavLst>
                                    </p:anim>
                                    <p:anim calcmode="lin" valueType="num">
                                      <p:cBhvr additive="base">
                                        <p:cTn id="16" dur="500" fill="hold"/>
                                        <p:tgtEl>
                                          <p:spTgt spid="38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3"/>
                                        </p:tgtEl>
                                        <p:attrNameLst>
                                          <p:attrName>style.visibility</p:attrName>
                                        </p:attrNameLst>
                                      </p:cBhvr>
                                      <p:to>
                                        <p:strVal val="visible"/>
                                      </p:to>
                                    </p:set>
                                    <p:anim calcmode="lin" valueType="num">
                                      <p:cBhvr additive="base">
                                        <p:cTn id="21" dur="500" fill="hold"/>
                                        <p:tgtEl>
                                          <p:spTgt spid="393"/>
                                        </p:tgtEl>
                                        <p:attrNameLst>
                                          <p:attrName>ppt_x</p:attrName>
                                        </p:attrNameLst>
                                      </p:cBhvr>
                                      <p:tavLst>
                                        <p:tav tm="0">
                                          <p:val>
                                            <p:strVal val="#ppt_x"/>
                                          </p:val>
                                        </p:tav>
                                        <p:tav tm="100000">
                                          <p:val>
                                            <p:strVal val="#ppt_x"/>
                                          </p:val>
                                        </p:tav>
                                      </p:tavLst>
                                    </p:anim>
                                    <p:anim calcmode="lin" valueType="num">
                                      <p:cBhvr additive="base">
                                        <p:cTn id="22" dur="500" fill="hold"/>
                                        <p:tgtEl>
                                          <p:spTgt spid="39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animBg="1"/>
      <p:bldP spid="386" grpId="0" animBg="1"/>
      <p:bldP spid="387" grpId="0" animBg="1"/>
      <p:bldP spid="379" grpId="0" animBg="1"/>
      <p:bldP spid="3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993EE29-304D-7242-8428-767824DFE8FE}"/>
              </a:ext>
            </a:extLst>
          </p:cNvPr>
          <p:cNvSpPr txBox="1"/>
          <p:nvPr/>
        </p:nvSpPr>
        <p:spPr>
          <a:xfrm>
            <a:off x="838200" y="6078427"/>
            <a:ext cx="9449024" cy="415498"/>
          </a:xfrm>
          <a:prstGeom prst="rect">
            <a:avLst/>
          </a:prstGeom>
          <a:noFill/>
        </p:spPr>
        <p:txBody>
          <a:bodyPr wrap="square" rtlCol="0">
            <a:spAutoFit/>
          </a:bodyPr>
          <a:lstStyle/>
          <a:p>
            <a:pPr marL="228600" indent="-228600">
              <a:buAutoNum type="arabicPeriod"/>
            </a:pPr>
            <a:r>
              <a:rPr lang="en-GB" sz="700">
                <a:solidFill>
                  <a:schemeClr val="tx1">
                    <a:lumMod val="65000"/>
                    <a:lumOff val="35000"/>
                  </a:schemeClr>
                </a:solidFill>
                <a:latin typeface="Gotham Light" pitchFamily="2" charset="0"/>
                <a:cs typeface="Gotham Light" pitchFamily="2" charset="0"/>
              </a:rPr>
              <a:t>Darrin </a:t>
            </a:r>
            <a:r>
              <a:rPr lang="en-GB" sz="700" dirty="0">
                <a:solidFill>
                  <a:schemeClr val="tx1">
                    <a:lumMod val="65000"/>
                    <a:lumOff val="35000"/>
                  </a:schemeClr>
                </a:solidFill>
                <a:latin typeface="Gotham Light" pitchFamily="2" charset="0"/>
                <a:cs typeface="Gotham Light" pitchFamily="2" charset="0"/>
              </a:rPr>
              <a:t>D. Stuart, et al. AACR; Cancer Res 2012;72(8 </a:t>
            </a:r>
            <a:r>
              <a:rPr lang="en-GB" sz="700" dirty="0" err="1">
                <a:solidFill>
                  <a:schemeClr val="tx1">
                    <a:lumMod val="65000"/>
                    <a:lumOff val="35000"/>
                  </a:schemeClr>
                </a:solidFill>
                <a:latin typeface="Gotham Light" pitchFamily="2" charset="0"/>
                <a:cs typeface="Gotham Light" pitchFamily="2" charset="0"/>
              </a:rPr>
              <a:t>Suppl</a:t>
            </a:r>
            <a:r>
              <a:rPr lang="en-GB" sz="700" dirty="0">
                <a:solidFill>
                  <a:schemeClr val="tx1">
                    <a:lumMod val="65000"/>
                    <a:lumOff val="35000"/>
                  </a:schemeClr>
                </a:solidFill>
                <a:latin typeface="Gotham Light" pitchFamily="2" charset="0"/>
                <a:cs typeface="Gotham Light" pitchFamily="2" charset="0"/>
              </a:rPr>
              <a:t>):Abstract nr 3790.</a:t>
            </a:r>
          </a:p>
          <a:p>
            <a:pPr marL="228600" indent="-228600">
              <a:buFont typeface="+mj-lt"/>
              <a:buAutoNum type="arabicPeriod"/>
            </a:pPr>
            <a:r>
              <a:rPr lang="fr-FR" sz="700" dirty="0">
                <a:solidFill>
                  <a:schemeClr val="tx1">
                    <a:lumMod val="65000"/>
                    <a:lumOff val="35000"/>
                  </a:schemeClr>
                </a:solidFill>
                <a:latin typeface="Gotham Light" pitchFamily="2" charset="0"/>
              </a:rPr>
              <a:t>Ouellet D et al., Journal of pharmaceutical sciences, 2013</a:t>
            </a:r>
            <a:r>
              <a:rPr lang="es-ES" sz="700" dirty="0">
                <a:solidFill>
                  <a:schemeClr val="tx1">
                    <a:lumMod val="65000"/>
                    <a:lumOff val="35000"/>
                  </a:schemeClr>
                </a:solidFill>
                <a:latin typeface="Gotham Light" pitchFamily="2" charset="0"/>
              </a:rPr>
              <a:t> Sep;102(9):3100-9.</a:t>
            </a:r>
            <a:r>
              <a:rPr lang="fr-FR" sz="700" dirty="0">
                <a:solidFill>
                  <a:schemeClr val="tx1">
                    <a:lumMod val="65000"/>
                    <a:lumOff val="35000"/>
                  </a:schemeClr>
                </a:solidFill>
                <a:latin typeface="Gotham Light" pitchFamily="2" charset="0"/>
              </a:rPr>
              <a:t> </a:t>
            </a:r>
          </a:p>
          <a:p>
            <a:pPr marL="228600" indent="-228600">
              <a:buFont typeface="+mj-lt"/>
              <a:buAutoNum type="arabicPeriod"/>
            </a:pPr>
            <a:r>
              <a:rPr lang="fr-FR" sz="700" dirty="0" err="1">
                <a:solidFill>
                  <a:schemeClr val="tx1">
                    <a:lumMod val="65000"/>
                    <a:lumOff val="35000"/>
                  </a:schemeClr>
                </a:solidFill>
                <a:latin typeface="Gotham Light" pitchFamily="2" charset="0"/>
              </a:rPr>
              <a:t>Adelmann</a:t>
            </a:r>
            <a:r>
              <a:rPr lang="fr-FR" sz="700" dirty="0">
                <a:solidFill>
                  <a:schemeClr val="tx1">
                    <a:lumMod val="65000"/>
                    <a:lumOff val="35000"/>
                  </a:schemeClr>
                </a:solidFill>
                <a:latin typeface="Gotham Light" pitchFamily="2" charset="0"/>
              </a:rPr>
              <a:t> CH et al. </a:t>
            </a:r>
            <a:r>
              <a:rPr lang="fr-FR" sz="700" dirty="0" err="1">
                <a:solidFill>
                  <a:schemeClr val="tx1">
                    <a:lumMod val="65000"/>
                    <a:lumOff val="35000"/>
                  </a:schemeClr>
                </a:solidFill>
                <a:latin typeface="Gotham Light" pitchFamily="2" charset="0"/>
              </a:rPr>
              <a:t>Oncotarget</a:t>
            </a:r>
            <a:r>
              <a:rPr lang="fr-FR" sz="700" dirty="0">
                <a:solidFill>
                  <a:schemeClr val="tx1">
                    <a:lumMod val="65000"/>
                    <a:lumOff val="35000"/>
                  </a:schemeClr>
                </a:solidFill>
                <a:latin typeface="Gotham Light" pitchFamily="2" charset="0"/>
              </a:rPr>
              <a:t>. 2016; 7(21): 30453-60</a:t>
            </a:r>
          </a:p>
        </p:txBody>
      </p:sp>
      <p:sp>
        <p:nvSpPr>
          <p:cNvPr id="14" name="CuadroTexto 13">
            <a:extLst>
              <a:ext uri="{FF2B5EF4-FFF2-40B4-BE49-F238E27FC236}">
                <a16:creationId xmlns:a16="http://schemas.microsoft.com/office/drawing/2014/main" id="{C109F81A-E466-D348-BD1E-F70E63FEBEC5}"/>
              </a:ext>
            </a:extLst>
          </p:cNvPr>
          <p:cNvSpPr txBox="1"/>
          <p:nvPr/>
        </p:nvSpPr>
        <p:spPr>
          <a:xfrm>
            <a:off x="528997"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12</a:t>
            </a:r>
            <a:endParaRPr lang="es-ES" dirty="0">
              <a:solidFill>
                <a:srgbClr val="2C969C"/>
              </a:solidFill>
            </a:endParaRPr>
          </a:p>
        </p:txBody>
      </p:sp>
      <p:sp>
        <p:nvSpPr>
          <p:cNvPr id="15" name="CuadroTexto 14">
            <a:extLst>
              <a:ext uri="{FF2B5EF4-FFF2-40B4-BE49-F238E27FC236}">
                <a16:creationId xmlns:a16="http://schemas.microsoft.com/office/drawing/2014/main" id="{BA01A326-F415-014C-B484-16C2F88AD435}"/>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4" name="CuadroTexto 3">
            <a:extLst>
              <a:ext uri="{FF2B5EF4-FFF2-40B4-BE49-F238E27FC236}">
                <a16:creationId xmlns:a16="http://schemas.microsoft.com/office/drawing/2014/main" id="{658DEA70-E4C6-E74D-92B5-F5AD2CBC2C28}"/>
              </a:ext>
            </a:extLst>
          </p:cNvPr>
          <p:cNvSpPr txBox="1"/>
          <p:nvPr/>
        </p:nvSpPr>
        <p:spPr>
          <a:xfrm>
            <a:off x="4703759" y="1346433"/>
            <a:ext cx="420129" cy="307777"/>
          </a:xfrm>
          <a:prstGeom prst="rect">
            <a:avLst/>
          </a:prstGeom>
          <a:noFill/>
        </p:spPr>
        <p:txBody>
          <a:bodyPr wrap="square" rtlCol="0">
            <a:spAutoFit/>
          </a:bodyPr>
          <a:lstStyle/>
          <a:p>
            <a:r>
              <a:rPr lang="es-ES" sz="1400" dirty="0">
                <a:solidFill>
                  <a:prstClr val="white"/>
                </a:solidFill>
                <a:latin typeface="Gotham Bold" pitchFamily="2" charset="0"/>
                <a:cs typeface="Gotham Bold" pitchFamily="2" charset="0"/>
              </a:rPr>
              <a:t>®</a:t>
            </a:r>
            <a:endParaRPr lang="es-ES" sz="1400" dirty="0"/>
          </a:p>
        </p:txBody>
      </p:sp>
      <p:sp>
        <p:nvSpPr>
          <p:cNvPr id="11" name="CuadroTexto 10">
            <a:extLst>
              <a:ext uri="{FF2B5EF4-FFF2-40B4-BE49-F238E27FC236}">
                <a16:creationId xmlns:a16="http://schemas.microsoft.com/office/drawing/2014/main" id="{C6DBB3E0-E875-5A46-88A4-73C0F572F05E}"/>
              </a:ext>
            </a:extLst>
          </p:cNvPr>
          <p:cNvSpPr txBox="1"/>
          <p:nvPr/>
        </p:nvSpPr>
        <p:spPr>
          <a:xfrm>
            <a:off x="10725890" y="1522443"/>
            <a:ext cx="420129" cy="307777"/>
          </a:xfrm>
          <a:prstGeom prst="rect">
            <a:avLst/>
          </a:prstGeom>
          <a:noFill/>
        </p:spPr>
        <p:txBody>
          <a:bodyPr wrap="square" rtlCol="0">
            <a:spAutoFit/>
          </a:bodyPr>
          <a:lstStyle/>
          <a:p>
            <a:r>
              <a:rPr lang="es-ES" sz="1400" dirty="0">
                <a:solidFill>
                  <a:prstClr val="white"/>
                </a:solidFill>
                <a:latin typeface="Gotham Bold" pitchFamily="2" charset="0"/>
                <a:cs typeface="Gotham Bold" pitchFamily="2" charset="0"/>
              </a:rPr>
              <a:t>®</a:t>
            </a:r>
            <a:endParaRPr lang="es-ES" sz="1400" dirty="0"/>
          </a:p>
        </p:txBody>
      </p:sp>
      <p:sp>
        <p:nvSpPr>
          <p:cNvPr id="17" name="Rectángulo 16">
            <a:extLst>
              <a:ext uri="{FF2B5EF4-FFF2-40B4-BE49-F238E27FC236}">
                <a16:creationId xmlns:a16="http://schemas.microsoft.com/office/drawing/2014/main" id="{9CA129C1-EF98-4B8D-9B8A-766128B8C264}"/>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Imagen 17">
            <a:extLst>
              <a:ext uri="{FF2B5EF4-FFF2-40B4-BE49-F238E27FC236}">
                <a16:creationId xmlns:a16="http://schemas.microsoft.com/office/drawing/2014/main" id="{C231702B-572E-49C6-AA23-591242BD8BAE}"/>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5" name="Título 4"/>
          <p:cNvSpPr>
            <a:spLocks noGrp="1"/>
          </p:cNvSpPr>
          <p:nvPr>
            <p:ph type="title"/>
          </p:nvPr>
        </p:nvSpPr>
        <p:spPr>
          <a:xfrm>
            <a:off x="838200" y="365126"/>
            <a:ext cx="10515600" cy="435130"/>
          </a:xfrm>
        </p:spPr>
        <p:txBody>
          <a:bodyPr/>
          <a:lstStyle/>
          <a:p>
            <a:r>
              <a:rPr lang="fr-FR" dirty="0" err="1">
                <a:latin typeface="Gotham Bold" pitchFamily="2" charset="0"/>
                <a:cs typeface="Gotham Bold" pitchFamily="2" charset="0"/>
              </a:rPr>
              <a:t>Resumen</a:t>
            </a:r>
            <a:r>
              <a:rPr lang="fr-FR" dirty="0">
                <a:latin typeface="Gotham Bold" pitchFamily="2" charset="0"/>
                <a:cs typeface="Gotham Bold" pitchFamily="2" charset="0"/>
              </a:rPr>
              <a:t> de las </a:t>
            </a:r>
            <a:r>
              <a:rPr lang="fr-FR" dirty="0" err="1">
                <a:latin typeface="Gotham Bold" pitchFamily="2" charset="0"/>
                <a:cs typeface="Gotham Bold" pitchFamily="2" charset="0"/>
              </a:rPr>
              <a:t>características</a:t>
            </a:r>
            <a:r>
              <a:rPr lang="fr-FR" dirty="0">
                <a:latin typeface="Gotham Bold" pitchFamily="2" charset="0"/>
                <a:cs typeface="Gotham Bold" pitchFamily="2" charset="0"/>
              </a:rPr>
              <a:t> de PK-PD de BRAFTOVI®</a:t>
            </a:r>
            <a:br>
              <a:rPr lang="fr-FR" dirty="0">
                <a:latin typeface="Gotham Bold" pitchFamily="2" charset="0"/>
                <a:cs typeface="Gotham Bold" pitchFamily="2" charset="0"/>
              </a:rPr>
            </a:br>
            <a:endParaRPr lang="es-ES_tradnl" dirty="0"/>
          </a:p>
        </p:txBody>
      </p:sp>
      <p:grpSp>
        <p:nvGrpSpPr>
          <p:cNvPr id="6" name="Grupo 5">
            <a:extLst>
              <a:ext uri="{FF2B5EF4-FFF2-40B4-BE49-F238E27FC236}">
                <a16:creationId xmlns:a16="http://schemas.microsoft.com/office/drawing/2014/main" id="{40078CAE-E10A-47E8-A8AA-CB63E6E4403C}"/>
              </a:ext>
            </a:extLst>
          </p:cNvPr>
          <p:cNvGrpSpPr/>
          <p:nvPr/>
        </p:nvGrpSpPr>
        <p:grpSpPr>
          <a:xfrm>
            <a:off x="724284" y="1369927"/>
            <a:ext cx="10837235" cy="4178211"/>
            <a:chOff x="724284" y="1369927"/>
            <a:chExt cx="10837235" cy="4178211"/>
          </a:xfrm>
        </p:grpSpPr>
        <p:pic>
          <p:nvPicPr>
            <p:cNvPr id="16" name="Imagen 15">
              <a:extLst>
                <a:ext uri="{FF2B5EF4-FFF2-40B4-BE49-F238E27FC236}">
                  <a16:creationId xmlns:a16="http://schemas.microsoft.com/office/drawing/2014/main" id="{5EC3238F-D720-40E4-8B55-E33F13CA5A45}"/>
                </a:ext>
              </a:extLst>
            </p:cNvPr>
            <p:cNvPicPr>
              <a:picLocks noChangeAspect="1"/>
            </p:cNvPicPr>
            <p:nvPr/>
          </p:nvPicPr>
          <p:blipFill>
            <a:blip r:embed="rId4"/>
            <a:stretch>
              <a:fillRect/>
            </a:stretch>
          </p:blipFill>
          <p:spPr>
            <a:xfrm>
              <a:off x="724284" y="1369927"/>
              <a:ext cx="10837235" cy="4178211"/>
            </a:xfrm>
            <a:prstGeom prst="rect">
              <a:avLst/>
            </a:prstGeom>
          </p:spPr>
        </p:pic>
        <p:sp>
          <p:nvSpPr>
            <p:cNvPr id="3" name="CuadroTexto 2">
              <a:extLst>
                <a:ext uri="{FF2B5EF4-FFF2-40B4-BE49-F238E27FC236}">
                  <a16:creationId xmlns:a16="http://schemas.microsoft.com/office/drawing/2014/main" id="{8F9759A9-E1D5-4FCA-9CD6-26D42E99ACF0}"/>
                </a:ext>
              </a:extLst>
            </p:cNvPr>
            <p:cNvSpPr txBox="1"/>
            <p:nvPr/>
          </p:nvSpPr>
          <p:spPr>
            <a:xfrm>
              <a:off x="10847217" y="5134839"/>
              <a:ext cx="210065" cy="200055"/>
            </a:xfrm>
            <a:prstGeom prst="rect">
              <a:avLst/>
            </a:prstGeom>
            <a:noFill/>
          </p:spPr>
          <p:txBody>
            <a:bodyPr wrap="square" rtlCol="0">
              <a:spAutoFit/>
            </a:bodyPr>
            <a:lstStyle/>
            <a:p>
              <a:r>
                <a:rPr lang="es-ES" sz="700" dirty="0"/>
                <a:t>3</a:t>
              </a:r>
            </a:p>
          </p:txBody>
        </p:sp>
      </p:grpSp>
      <p:sp>
        <p:nvSpPr>
          <p:cNvPr id="12" name="Rectángulo redondeado 11">
            <a:extLst>
              <a:ext uri="{FF2B5EF4-FFF2-40B4-BE49-F238E27FC236}">
                <a16:creationId xmlns:a16="http://schemas.microsoft.com/office/drawing/2014/main" id="{788A84F8-CE9B-9E42-BDB2-0AFEF3D74254}"/>
              </a:ext>
            </a:extLst>
          </p:cNvPr>
          <p:cNvSpPr/>
          <p:nvPr/>
        </p:nvSpPr>
        <p:spPr>
          <a:xfrm>
            <a:off x="3326429" y="1259747"/>
            <a:ext cx="2112265" cy="4261607"/>
          </a:xfrm>
          <a:prstGeom prst="roundRect">
            <a:avLst/>
          </a:prstGeom>
          <a:noFill/>
          <a:ln w="3492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ctángulo redondeado 12">
            <a:extLst>
              <a:ext uri="{FF2B5EF4-FFF2-40B4-BE49-F238E27FC236}">
                <a16:creationId xmlns:a16="http://schemas.microsoft.com/office/drawing/2014/main" id="{265E730A-DBC7-E246-8FFA-9B20E9ED9246}"/>
              </a:ext>
            </a:extLst>
          </p:cNvPr>
          <p:cNvSpPr/>
          <p:nvPr/>
        </p:nvSpPr>
        <p:spPr>
          <a:xfrm>
            <a:off x="8945477" y="1259747"/>
            <a:ext cx="2528257" cy="4261607"/>
          </a:xfrm>
          <a:prstGeom prst="roundRect">
            <a:avLst/>
          </a:prstGeom>
          <a:noFill/>
          <a:ln w="3492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0210F1AD-68B7-46F4-B102-2CF1929A4224}"/>
              </a:ext>
            </a:extLst>
          </p:cNvPr>
          <p:cNvSpPr txBox="1"/>
          <p:nvPr/>
        </p:nvSpPr>
        <p:spPr>
          <a:xfrm>
            <a:off x="11013315" y="4084660"/>
            <a:ext cx="210065" cy="200055"/>
          </a:xfrm>
          <a:prstGeom prst="rect">
            <a:avLst/>
          </a:prstGeom>
          <a:noFill/>
        </p:spPr>
        <p:txBody>
          <a:bodyPr wrap="square" rtlCol="0">
            <a:spAutoFit/>
          </a:bodyPr>
          <a:lstStyle/>
          <a:p>
            <a:r>
              <a:rPr lang="es-ES" sz="700" dirty="0"/>
              <a:t>2</a:t>
            </a:r>
          </a:p>
        </p:txBody>
      </p:sp>
      <p:sp>
        <p:nvSpPr>
          <p:cNvPr id="20" name="CuadroTexto 19">
            <a:extLst>
              <a:ext uri="{FF2B5EF4-FFF2-40B4-BE49-F238E27FC236}">
                <a16:creationId xmlns:a16="http://schemas.microsoft.com/office/drawing/2014/main" id="{4DC4B274-41EB-4D72-A498-3C09763CA27A}"/>
              </a:ext>
            </a:extLst>
          </p:cNvPr>
          <p:cNvSpPr txBox="1"/>
          <p:nvPr/>
        </p:nvSpPr>
        <p:spPr>
          <a:xfrm>
            <a:off x="10577312" y="2991734"/>
            <a:ext cx="210065" cy="200055"/>
          </a:xfrm>
          <a:prstGeom prst="rect">
            <a:avLst/>
          </a:prstGeom>
          <a:noFill/>
        </p:spPr>
        <p:txBody>
          <a:bodyPr wrap="square" rtlCol="0">
            <a:spAutoFit/>
          </a:bodyPr>
          <a:lstStyle/>
          <a:p>
            <a:r>
              <a:rPr lang="es-ES" sz="700" dirty="0"/>
              <a:t>1</a:t>
            </a:r>
          </a:p>
        </p:txBody>
      </p:sp>
      <p:sp>
        <p:nvSpPr>
          <p:cNvPr id="21" name="CuadroTexto 20">
            <a:extLst>
              <a:ext uri="{FF2B5EF4-FFF2-40B4-BE49-F238E27FC236}">
                <a16:creationId xmlns:a16="http://schemas.microsoft.com/office/drawing/2014/main" id="{B8B832F2-42F4-4237-B3B1-8F8F108116F7}"/>
              </a:ext>
            </a:extLst>
          </p:cNvPr>
          <p:cNvSpPr txBox="1"/>
          <p:nvPr/>
        </p:nvSpPr>
        <p:spPr>
          <a:xfrm>
            <a:off x="10577312" y="2093476"/>
            <a:ext cx="210065" cy="200055"/>
          </a:xfrm>
          <a:prstGeom prst="rect">
            <a:avLst/>
          </a:prstGeom>
          <a:noFill/>
        </p:spPr>
        <p:txBody>
          <a:bodyPr wrap="square" rtlCol="0">
            <a:spAutoFit/>
          </a:bodyPr>
          <a:lstStyle/>
          <a:p>
            <a:r>
              <a:rPr lang="es-ES" sz="700" dirty="0"/>
              <a:t>1</a:t>
            </a:r>
          </a:p>
        </p:txBody>
      </p:sp>
    </p:spTree>
    <p:extLst>
      <p:ext uri="{BB962C8B-B14F-4D97-AF65-F5344CB8AC3E}">
        <p14:creationId xmlns:p14="http://schemas.microsoft.com/office/powerpoint/2010/main" val="86715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atrón de fondo&#10;&#10;Descripción generada automáticamente">
            <a:extLst>
              <a:ext uri="{FF2B5EF4-FFF2-40B4-BE49-F238E27FC236}">
                <a16:creationId xmlns:a16="http://schemas.microsoft.com/office/drawing/2014/main" id="{0F376539-D7B7-2C4C-AC19-32E475BD54D0}"/>
              </a:ext>
            </a:extLst>
          </p:cNvPr>
          <p:cNvPicPr>
            <a:picLocks noChangeAspect="1"/>
          </p:cNvPicPr>
          <p:nvPr/>
        </p:nvPicPr>
        <p:blipFill rotWithShape="1">
          <a:blip r:embed="rId2">
            <a:alphaModFix/>
          </a:blip>
          <a:srcRect l="785" t="4814" b="18281"/>
          <a:stretch/>
        </p:blipFill>
        <p:spPr>
          <a:xfrm>
            <a:off x="0" y="0"/>
            <a:ext cx="12195949" cy="6858001"/>
          </a:xfrm>
          <a:prstGeom prst="rect">
            <a:avLst/>
          </a:prstGeom>
        </p:spPr>
      </p:pic>
      <p:sp>
        <p:nvSpPr>
          <p:cNvPr id="3" name="Rectángulo 2">
            <a:extLst>
              <a:ext uri="{FF2B5EF4-FFF2-40B4-BE49-F238E27FC236}">
                <a16:creationId xmlns:a16="http://schemas.microsoft.com/office/drawing/2014/main" id="{5573DE0D-AD10-4E41-956A-A6FEC145E342}"/>
              </a:ext>
            </a:extLst>
          </p:cNvPr>
          <p:cNvSpPr/>
          <p:nvPr/>
        </p:nvSpPr>
        <p:spPr>
          <a:xfrm>
            <a:off x="0" y="5380074"/>
            <a:ext cx="12192000" cy="1158949"/>
          </a:xfrm>
          <a:prstGeom prst="rect">
            <a:avLst/>
          </a:prstGeom>
          <a:gradFill>
            <a:gsLst>
              <a:gs pos="76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8D89763F-534A-EF41-A671-919E4A98A27A}"/>
              </a:ext>
            </a:extLst>
          </p:cNvPr>
          <p:cNvSpPr/>
          <p:nvPr/>
        </p:nvSpPr>
        <p:spPr>
          <a:xfrm>
            <a:off x="0" y="0"/>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397DDDA8-2559-724F-8125-E942B743E682}"/>
              </a:ext>
            </a:extLst>
          </p:cNvPr>
          <p:cNvSpPr/>
          <p:nvPr/>
        </p:nvSpPr>
        <p:spPr>
          <a:xfrm>
            <a:off x="0" y="6513871"/>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A5DA88B9-9596-A946-81DE-439CEAFE8A54}"/>
              </a:ext>
            </a:extLst>
          </p:cNvPr>
          <p:cNvSpPr txBox="1"/>
          <p:nvPr/>
        </p:nvSpPr>
        <p:spPr>
          <a:xfrm>
            <a:off x="3652098" y="2790988"/>
            <a:ext cx="5538418" cy="1015663"/>
          </a:xfrm>
          <a:prstGeom prst="rect">
            <a:avLst/>
          </a:prstGeom>
          <a:noFill/>
        </p:spPr>
        <p:txBody>
          <a:bodyPr wrap="square" rtlCol="0">
            <a:spAutoFit/>
          </a:bodyPr>
          <a:lstStyle/>
          <a:p>
            <a:pPr algn="r"/>
            <a:r>
              <a:rPr lang="fr-FR" sz="3200" b="1" dirty="0">
                <a:solidFill>
                  <a:srgbClr val="00615A"/>
                </a:solidFill>
                <a:latin typeface="Gotham Bold" pitchFamily="2" charset="0"/>
                <a:cs typeface="Gotham Bold" pitchFamily="2" charset="0"/>
              </a:rPr>
              <a:t>COLUMBUS </a:t>
            </a:r>
          </a:p>
          <a:p>
            <a:pPr algn="r"/>
            <a:r>
              <a:rPr lang="fr-FR" sz="2800" b="1" dirty="0">
                <a:solidFill>
                  <a:srgbClr val="2C969C"/>
                </a:solidFill>
                <a:latin typeface="Gotham Bold" pitchFamily="2" charset="0"/>
                <a:cs typeface="Gotham Bold" pitchFamily="2" charset="0"/>
              </a:rPr>
              <a:t>estudio de registro</a:t>
            </a:r>
            <a:endParaRPr lang="es-ES" sz="3600" dirty="0">
              <a:solidFill>
                <a:srgbClr val="777776"/>
              </a:solidFill>
              <a:latin typeface="Gotham Book" pitchFamily="2" charset="0"/>
              <a:cs typeface="Gotham Book" pitchFamily="2" charset="0"/>
            </a:endParaRPr>
          </a:p>
        </p:txBody>
      </p:sp>
      <p:cxnSp>
        <p:nvCxnSpPr>
          <p:cNvPr id="7" name="Conector recto 6">
            <a:extLst>
              <a:ext uri="{FF2B5EF4-FFF2-40B4-BE49-F238E27FC236}">
                <a16:creationId xmlns:a16="http://schemas.microsoft.com/office/drawing/2014/main" id="{5C8D2052-6F3E-8A4D-AA88-C9BAD655A25A}"/>
              </a:ext>
            </a:extLst>
          </p:cNvPr>
          <p:cNvCxnSpPr>
            <a:cxnSpLocks/>
          </p:cNvCxnSpPr>
          <p:nvPr/>
        </p:nvCxnSpPr>
        <p:spPr>
          <a:xfrm>
            <a:off x="0" y="3824748"/>
            <a:ext cx="9144000" cy="0"/>
          </a:xfrm>
          <a:prstGeom prst="line">
            <a:avLst/>
          </a:prstGeom>
          <a:ln w="19050">
            <a:solidFill>
              <a:srgbClr val="ECB633"/>
            </a:solidFill>
          </a:ln>
        </p:spPr>
        <p:style>
          <a:lnRef idx="1">
            <a:schemeClr val="accent1"/>
          </a:lnRef>
          <a:fillRef idx="0">
            <a:schemeClr val="accent1"/>
          </a:fillRef>
          <a:effectRef idx="0">
            <a:schemeClr val="accent1"/>
          </a:effectRef>
          <a:fontRef idx="minor">
            <a:schemeClr val="tx1"/>
          </a:fontRef>
        </p:style>
      </p:cxnSp>
      <p:pic>
        <p:nvPicPr>
          <p:cNvPr id="8" name="Imagen 7" descr="Imagen que contiene animal, colorido, azul, pequeño&#10;&#10;Descripción generada automáticamente">
            <a:extLst>
              <a:ext uri="{FF2B5EF4-FFF2-40B4-BE49-F238E27FC236}">
                <a16:creationId xmlns:a16="http://schemas.microsoft.com/office/drawing/2014/main" id="{822BAD2C-A2B9-7A4D-85EC-BC66319C548F}"/>
              </a:ext>
            </a:extLst>
          </p:cNvPr>
          <p:cNvPicPr>
            <a:picLocks noChangeAspect="1"/>
          </p:cNvPicPr>
          <p:nvPr/>
        </p:nvPicPr>
        <p:blipFill>
          <a:blip r:embed="rId3"/>
          <a:stretch>
            <a:fillRect/>
          </a:stretch>
        </p:blipFill>
        <p:spPr>
          <a:xfrm rot="960000">
            <a:off x="3259558" y="682068"/>
            <a:ext cx="1805501" cy="2448136"/>
          </a:xfrm>
          <a:prstGeom prst="rect">
            <a:avLst/>
          </a:prstGeom>
        </p:spPr>
      </p:pic>
      <p:pic>
        <p:nvPicPr>
          <p:cNvPr id="9" name="Imagen 8">
            <a:extLst>
              <a:ext uri="{FF2B5EF4-FFF2-40B4-BE49-F238E27FC236}">
                <a16:creationId xmlns:a16="http://schemas.microsoft.com/office/drawing/2014/main" id="{94AE9323-EADA-2A44-AFB6-F6C8AB2F944B}"/>
              </a:ext>
            </a:extLst>
          </p:cNvPr>
          <p:cNvPicPr>
            <a:picLocks noChangeAspect="1"/>
          </p:cNvPicPr>
          <p:nvPr/>
        </p:nvPicPr>
        <p:blipFill rotWithShape="1">
          <a:blip r:embed="rId4"/>
          <a:srcRect l="18396" r="17876"/>
          <a:stretch/>
        </p:blipFill>
        <p:spPr>
          <a:xfrm>
            <a:off x="8790038" y="5669840"/>
            <a:ext cx="3008671" cy="602053"/>
          </a:xfrm>
          <a:prstGeom prst="rect">
            <a:avLst/>
          </a:prstGeom>
        </p:spPr>
      </p:pic>
      <p:pic>
        <p:nvPicPr>
          <p:cNvPr id="10" name="Imagen 9" descr="Una caricatura de una persona&#10;&#10;Descripción generada automáticamente con confianza baja">
            <a:extLst>
              <a:ext uri="{FF2B5EF4-FFF2-40B4-BE49-F238E27FC236}">
                <a16:creationId xmlns:a16="http://schemas.microsoft.com/office/drawing/2014/main" id="{C8758E6D-D9AF-B44F-98F0-8262BAB2FD88}"/>
              </a:ext>
            </a:extLst>
          </p:cNvPr>
          <p:cNvPicPr>
            <a:picLocks noChangeAspect="1"/>
          </p:cNvPicPr>
          <p:nvPr/>
        </p:nvPicPr>
        <p:blipFill>
          <a:blip r:embed="rId5"/>
          <a:stretch>
            <a:fillRect/>
          </a:stretch>
        </p:blipFill>
        <p:spPr>
          <a:xfrm rot="-60000">
            <a:off x="377697" y="1550992"/>
            <a:ext cx="3406914" cy="2555185"/>
          </a:xfrm>
          <a:prstGeom prst="rect">
            <a:avLst/>
          </a:prstGeom>
        </p:spPr>
      </p:pic>
      <p:sp>
        <p:nvSpPr>
          <p:cNvPr id="11" name="CuadroTexto 10">
            <a:extLst>
              <a:ext uri="{FF2B5EF4-FFF2-40B4-BE49-F238E27FC236}">
                <a16:creationId xmlns:a16="http://schemas.microsoft.com/office/drawing/2014/main" id="{5E1347F6-FF3F-EB4A-8560-53FF61032075}"/>
              </a:ext>
            </a:extLst>
          </p:cNvPr>
          <p:cNvSpPr txBox="1"/>
          <p:nvPr/>
        </p:nvSpPr>
        <p:spPr>
          <a:xfrm>
            <a:off x="4194496" y="3833769"/>
            <a:ext cx="5033394" cy="923330"/>
          </a:xfrm>
          <a:prstGeom prst="rect">
            <a:avLst/>
          </a:prstGeom>
          <a:noFill/>
        </p:spPr>
        <p:txBody>
          <a:bodyPr wrap="square" rtlCol="0">
            <a:spAutoFit/>
          </a:bodyPr>
          <a:lstStyle/>
          <a:p>
            <a:pPr algn="r"/>
            <a:r>
              <a:rPr lang="en-GB" dirty="0">
                <a:solidFill>
                  <a:schemeClr val="tx1">
                    <a:lumMod val="75000"/>
                    <a:lumOff val="25000"/>
                  </a:schemeClr>
                </a:solidFill>
                <a:latin typeface="Gotham Book" pitchFamily="2" charset="0"/>
                <a:cs typeface="Gotham Book" pitchFamily="2" charset="0"/>
              </a:rPr>
              <a:t>Pacientes con melanoma no resecable o metastásico con mutación de BRAF </a:t>
            </a:r>
            <a:r>
              <a:rPr lang="en-GB" baseline="30000" dirty="0">
                <a:solidFill>
                  <a:schemeClr val="tx1">
                    <a:lumMod val="75000"/>
                    <a:lumOff val="25000"/>
                  </a:schemeClr>
                </a:solidFill>
                <a:latin typeface="Gotham Book" pitchFamily="2" charset="0"/>
                <a:cs typeface="Gotham Book" pitchFamily="2" charset="0"/>
              </a:rPr>
              <a:t>V600</a:t>
            </a:r>
          </a:p>
          <a:p>
            <a:pPr algn="r"/>
            <a:r>
              <a:rPr lang="en-GB" dirty="0">
                <a:solidFill>
                  <a:schemeClr val="tx1">
                    <a:lumMod val="75000"/>
                    <a:lumOff val="25000"/>
                  </a:schemeClr>
                </a:solidFill>
                <a:latin typeface="Gotham Book" pitchFamily="2" charset="0"/>
                <a:cs typeface="Gotham Book" pitchFamily="2" charset="0"/>
              </a:rPr>
              <a:t>Fase III de EncoBini</a:t>
            </a:r>
            <a:endParaRPr lang="fr-FR" dirty="0">
              <a:solidFill>
                <a:schemeClr val="tx1">
                  <a:lumMod val="75000"/>
                  <a:lumOff val="25000"/>
                </a:schemeClr>
              </a:solidFill>
              <a:latin typeface="Gotham Book" pitchFamily="2" charset="0"/>
              <a:cs typeface="Gotham Book" pitchFamily="2" charset="0"/>
            </a:endParaRPr>
          </a:p>
        </p:txBody>
      </p:sp>
      <p:sp>
        <p:nvSpPr>
          <p:cNvPr id="12" name="Rectángulo 11">
            <a:extLst>
              <a:ext uri="{FF2B5EF4-FFF2-40B4-BE49-F238E27FC236}">
                <a16:creationId xmlns:a16="http://schemas.microsoft.com/office/drawing/2014/main" id="{0D3E6A2B-0D0E-4AE3-813E-0BCB7D56236F}"/>
              </a:ext>
            </a:extLst>
          </p:cNvPr>
          <p:cNvSpPr/>
          <p:nvPr/>
        </p:nvSpPr>
        <p:spPr>
          <a:xfrm>
            <a:off x="9008031" y="5754923"/>
            <a:ext cx="2763500" cy="555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12">
            <a:extLst>
              <a:ext uri="{FF2B5EF4-FFF2-40B4-BE49-F238E27FC236}">
                <a16:creationId xmlns:a16="http://schemas.microsoft.com/office/drawing/2014/main" id="{1C66DBE2-02AD-4D26-B085-4E0B804C4BAD}"/>
              </a:ext>
            </a:extLst>
          </p:cNvPr>
          <p:cNvPicPr>
            <a:picLocks noChangeAspect="1"/>
          </p:cNvPicPr>
          <p:nvPr/>
        </p:nvPicPr>
        <p:blipFill>
          <a:blip r:embed="rId6"/>
          <a:stretch>
            <a:fillRect/>
          </a:stretch>
        </p:blipFill>
        <p:spPr>
          <a:xfrm>
            <a:off x="8840353" y="5669839"/>
            <a:ext cx="2876914" cy="622085"/>
          </a:xfrm>
          <a:prstGeom prst="rect">
            <a:avLst/>
          </a:prstGeom>
        </p:spPr>
      </p:pic>
    </p:spTree>
    <p:extLst>
      <p:ext uri="{BB962C8B-B14F-4D97-AF65-F5344CB8AC3E}">
        <p14:creationId xmlns:p14="http://schemas.microsoft.com/office/powerpoint/2010/main" val="237125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77C91096-CCAD-FB41-8C2A-72F2694F60B5}"/>
              </a:ext>
            </a:extLst>
          </p:cNvPr>
          <p:cNvSpPr txBox="1">
            <a:spLocks/>
          </p:cNvSpPr>
          <p:nvPr/>
        </p:nvSpPr>
        <p:spPr>
          <a:xfrm>
            <a:off x="1099157" y="5540517"/>
            <a:ext cx="8519929" cy="915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kern="0" baseline="30000" dirty="0">
                <a:latin typeface="Gotham Light" pitchFamily="2" charset="0"/>
                <a:cs typeface="Gotham Light" pitchFamily="2" charset="0"/>
              </a:rPr>
              <a:t>*</a:t>
            </a:r>
            <a:r>
              <a:rPr lang="en-GB" sz="800" kern="0" dirty="0">
                <a:latin typeface="Gotham Light" pitchFamily="2" charset="0"/>
                <a:cs typeface="Gotham Light" pitchFamily="2" charset="0"/>
              </a:rPr>
              <a:t>Enmienda solicitada por la FDA</a:t>
            </a:r>
          </a:p>
          <a:p>
            <a:r>
              <a:rPr lang="en-GB" sz="800" kern="0" baseline="30000" dirty="0">
                <a:latin typeface="Gotham Light" pitchFamily="2" charset="0"/>
                <a:cs typeface="Gotham Light" pitchFamily="2" charset="0"/>
              </a:rPr>
              <a:t>†</a:t>
            </a:r>
            <a:r>
              <a:rPr lang="en-GB" sz="800" kern="0" dirty="0">
                <a:latin typeface="Gotham Light" pitchFamily="2" charset="0"/>
                <a:cs typeface="Gotham Light" pitchFamily="2" charset="0"/>
              </a:rPr>
              <a:t>La inmunoterapia previa de primera línea reemplazó el estado de mutación BRAF como factor de estratificación luego de la enmienda al protocolo 2</a:t>
            </a:r>
            <a:br>
              <a:rPr lang="en-GB" sz="800" kern="0" dirty="0">
                <a:latin typeface="Gotham Light" pitchFamily="2" charset="0"/>
                <a:cs typeface="Gotham Light" pitchFamily="2" charset="0"/>
              </a:rPr>
            </a:br>
            <a:r>
              <a:rPr lang="en-GB" sz="800" kern="0" dirty="0">
                <a:latin typeface="Gotham Light" pitchFamily="2" charset="0"/>
                <a:cs typeface="Gotham Light" pitchFamily="2" charset="0"/>
              </a:rPr>
              <a:t>AJCC, Comité Estadounidense Conjunto sobre Cáncer; ECOG PS, Nivel functional del Grupo Cooperativo Oriental de Oncología; </a:t>
            </a:r>
            <a:r>
              <a:rPr lang="en-GB" sz="800" dirty="0">
                <a:latin typeface="Gotham Light" pitchFamily="2" charset="0"/>
                <a:cs typeface="Gotham Light" pitchFamily="2" charset="0"/>
              </a:rPr>
              <a:t>SG: Supervivencia Global; </a:t>
            </a:r>
            <a:r>
              <a:rPr lang="en-GB" sz="800" kern="0" dirty="0">
                <a:latin typeface="Gotham Light" pitchFamily="2" charset="0"/>
                <a:cs typeface="Gotham Light" pitchFamily="2" charset="0"/>
              </a:rPr>
              <a:t>SLP, Supervivencia Libre de Progresión; v/d, veces al día; TRG:Tasa Respuesta Global</a:t>
            </a:r>
          </a:p>
        </p:txBody>
      </p:sp>
      <p:sp>
        <p:nvSpPr>
          <p:cNvPr id="3" name="Espace réservé du texte 2">
            <a:extLst>
              <a:ext uri="{FF2B5EF4-FFF2-40B4-BE49-F238E27FC236}">
                <a16:creationId xmlns:a16="http://schemas.microsoft.com/office/drawing/2014/main" id="{A4BD4AB0-C995-CD49-8490-174ABA6BA761}"/>
              </a:ext>
            </a:extLst>
          </p:cNvPr>
          <p:cNvSpPr txBox="1">
            <a:spLocks/>
          </p:cNvSpPr>
          <p:nvPr/>
        </p:nvSpPr>
        <p:spPr>
          <a:xfrm>
            <a:off x="840756" y="6176139"/>
            <a:ext cx="3827037" cy="3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buNone/>
              <a:defRPr/>
            </a:pPr>
            <a:r>
              <a:rPr lang="en-GB" sz="700" kern="0" dirty="0">
                <a:solidFill>
                  <a:schemeClr val="tx1">
                    <a:lumMod val="65000"/>
                    <a:lumOff val="35000"/>
                  </a:schemeClr>
                </a:solidFill>
                <a:latin typeface="Gotham Light" pitchFamily="2" charset="0"/>
                <a:cs typeface="Gotham Light" pitchFamily="2" charset="0"/>
              </a:rPr>
              <a:t>1. </a:t>
            </a:r>
            <a:r>
              <a:rPr lang="en-GB" sz="700" kern="0" dirty="0" err="1">
                <a:solidFill>
                  <a:schemeClr val="tx1">
                    <a:lumMod val="65000"/>
                    <a:lumOff val="35000"/>
                  </a:schemeClr>
                </a:solidFill>
                <a:latin typeface="Gotham Light" pitchFamily="2" charset="0"/>
                <a:cs typeface="Gotham Light" pitchFamily="2" charset="0"/>
              </a:rPr>
              <a:t>Dummer</a:t>
            </a:r>
            <a:r>
              <a:rPr lang="en-GB" sz="700" kern="0" dirty="0">
                <a:solidFill>
                  <a:schemeClr val="tx1">
                    <a:lumMod val="65000"/>
                    <a:lumOff val="35000"/>
                  </a:schemeClr>
                </a:solidFill>
                <a:latin typeface="Gotham Light" pitchFamily="2" charset="0"/>
                <a:cs typeface="Gotham Light" pitchFamily="2" charset="0"/>
              </a:rPr>
              <a:t> R et al. Lancet Oncol 2018: published on line March 21 (18): 30142-6    </a:t>
            </a:r>
          </a:p>
        </p:txBody>
      </p:sp>
      <p:grpSp>
        <p:nvGrpSpPr>
          <p:cNvPr id="5" name="Grupo 4">
            <a:extLst>
              <a:ext uri="{FF2B5EF4-FFF2-40B4-BE49-F238E27FC236}">
                <a16:creationId xmlns:a16="http://schemas.microsoft.com/office/drawing/2014/main" id="{C5D17798-609D-C743-8789-07135DFA7EE1}"/>
              </a:ext>
            </a:extLst>
          </p:cNvPr>
          <p:cNvGrpSpPr/>
          <p:nvPr/>
        </p:nvGrpSpPr>
        <p:grpSpPr>
          <a:xfrm>
            <a:off x="3657602" y="1950504"/>
            <a:ext cx="6738143" cy="1949280"/>
            <a:chOff x="3148374" y="2275689"/>
            <a:chExt cx="5420859" cy="1762805"/>
          </a:xfrm>
        </p:grpSpPr>
        <p:sp>
          <p:nvSpPr>
            <p:cNvPr id="6" name="Ellipse 8">
              <a:extLst>
                <a:ext uri="{FF2B5EF4-FFF2-40B4-BE49-F238E27FC236}">
                  <a16:creationId xmlns:a16="http://schemas.microsoft.com/office/drawing/2014/main" id="{2C1520E4-A812-F84E-9972-D106A7E4DB06}"/>
                </a:ext>
              </a:extLst>
            </p:cNvPr>
            <p:cNvSpPr/>
            <p:nvPr/>
          </p:nvSpPr>
          <p:spPr>
            <a:xfrm>
              <a:off x="3148374" y="2705949"/>
              <a:ext cx="1504592" cy="822763"/>
            </a:xfrm>
            <a:prstGeom prst="ellipse">
              <a:avLst/>
            </a:prstGeom>
            <a:solidFill>
              <a:srgbClr val="ECB633">
                <a:alpha val="42000"/>
              </a:srgbClr>
            </a:solidFill>
            <a:ln>
              <a:solidFill>
                <a:srgbClr val="501627"/>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844083" eaLnBrk="1" fontAlgn="auto" hangingPunct="1">
                <a:spcBef>
                  <a:spcPts val="0"/>
                </a:spcBef>
                <a:spcAft>
                  <a:spcPts val="0"/>
                </a:spcAft>
              </a:pPr>
              <a:r>
                <a:rPr lang="en-GB" sz="1100" b="1" dirty="0">
                  <a:solidFill>
                    <a:srgbClr val="1C1C1C"/>
                  </a:solidFill>
                  <a:latin typeface="Gotham Bold" pitchFamily="2" charset="0"/>
                  <a:cs typeface="Gotham Bold" pitchFamily="2" charset="0"/>
                </a:rPr>
                <a:t>Aleatorización </a:t>
              </a:r>
              <a:br>
                <a:rPr lang="en-GB" sz="1100" b="1" dirty="0">
                  <a:solidFill>
                    <a:srgbClr val="1C1C1C"/>
                  </a:solidFill>
                  <a:latin typeface="Gotham Bold" pitchFamily="2" charset="0"/>
                  <a:cs typeface="Gotham Bold" pitchFamily="2" charset="0"/>
                </a:rPr>
              </a:br>
              <a:r>
                <a:rPr lang="en-GB" sz="1100" b="1" dirty="0">
                  <a:solidFill>
                    <a:srgbClr val="1C1C1C"/>
                  </a:solidFill>
                  <a:latin typeface="Gotham Bold" pitchFamily="2" charset="0"/>
                  <a:cs typeface="Gotham Bold" pitchFamily="2" charset="0"/>
                </a:rPr>
                <a:t>1:1:1</a:t>
              </a:r>
            </a:p>
            <a:p>
              <a:pPr algn="ctr" defTabSz="844083" eaLnBrk="1" fontAlgn="auto" hangingPunct="1">
                <a:spcBef>
                  <a:spcPts val="0"/>
                </a:spcBef>
                <a:spcAft>
                  <a:spcPts val="0"/>
                </a:spcAft>
              </a:pPr>
              <a:r>
                <a:rPr lang="en-GB" sz="1100" b="1" dirty="0">
                  <a:solidFill>
                    <a:srgbClr val="1C1C1C"/>
                  </a:solidFill>
                  <a:latin typeface="Gotham Bold" pitchFamily="2" charset="0"/>
                  <a:cs typeface="Gotham Bold" pitchFamily="2" charset="0"/>
                </a:rPr>
                <a:t>(N=577)</a:t>
              </a:r>
            </a:p>
          </p:txBody>
        </p:sp>
        <p:sp>
          <p:nvSpPr>
            <p:cNvPr id="7" name="Rechteck 11">
              <a:extLst>
                <a:ext uri="{FF2B5EF4-FFF2-40B4-BE49-F238E27FC236}">
                  <a16:creationId xmlns:a16="http://schemas.microsoft.com/office/drawing/2014/main" id="{DB52EA06-72A5-544A-A87D-03DAE674CD58}"/>
                </a:ext>
              </a:extLst>
            </p:cNvPr>
            <p:cNvSpPr/>
            <p:nvPr/>
          </p:nvSpPr>
          <p:spPr>
            <a:xfrm>
              <a:off x="4861340" y="2275689"/>
              <a:ext cx="3707893" cy="470084"/>
            </a:xfrm>
            <a:prstGeom prst="roundRect">
              <a:avLst/>
            </a:prstGeom>
            <a:solidFill>
              <a:srgbClr val="501627"/>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844083" eaLnBrk="1" fontAlgn="auto" hangingPunct="1">
                <a:spcBef>
                  <a:spcPts val="0"/>
                </a:spcBef>
                <a:spcAft>
                  <a:spcPts val="369"/>
                </a:spcAft>
              </a:pPr>
              <a:r>
                <a:rPr lang="en-GB" sz="1200" dirty="0">
                  <a:solidFill>
                    <a:srgbClr val="FFFFFF"/>
                  </a:solidFill>
                  <a:latin typeface="Gotham Book" pitchFamily="2" charset="0"/>
                  <a:cs typeface="Gotham Book" pitchFamily="2" charset="0"/>
                </a:rPr>
                <a:t>ENCORAFENIB 450 mg 1 v/d + BINIMETINIB 45 mg 2 v/d</a:t>
              </a:r>
              <a:br>
                <a:rPr lang="en-GB" sz="1200" dirty="0">
                  <a:solidFill>
                    <a:srgbClr val="FFFFFF"/>
                  </a:solidFill>
                  <a:latin typeface="Gotham Book" pitchFamily="2" charset="0"/>
                  <a:cs typeface="Gotham Book" pitchFamily="2" charset="0"/>
                </a:rPr>
              </a:br>
              <a:r>
                <a:rPr lang="en-GB" sz="1200" b="1" dirty="0">
                  <a:solidFill>
                    <a:srgbClr val="FFFFFF"/>
                  </a:solidFill>
                  <a:latin typeface="Gotham Bold" pitchFamily="2" charset="0"/>
                  <a:cs typeface="Gotham Bold" pitchFamily="2" charset="0"/>
                </a:rPr>
                <a:t>(N=192) </a:t>
              </a:r>
            </a:p>
          </p:txBody>
        </p:sp>
        <p:cxnSp>
          <p:nvCxnSpPr>
            <p:cNvPr id="8" name="Gewinkelte Verbindung 13">
              <a:extLst>
                <a:ext uri="{FF2B5EF4-FFF2-40B4-BE49-F238E27FC236}">
                  <a16:creationId xmlns:a16="http://schemas.microsoft.com/office/drawing/2014/main" id="{B78E7333-5264-7A4F-8D10-83B791BF975D}"/>
                </a:ext>
              </a:extLst>
            </p:cNvPr>
            <p:cNvCxnSpPr>
              <a:cxnSpLocks/>
              <a:stCxn id="6" idx="0"/>
              <a:endCxn id="7" idx="1"/>
            </p:cNvCxnSpPr>
            <p:nvPr/>
          </p:nvCxnSpPr>
          <p:spPr>
            <a:xfrm rot="5400000" flipH="1" flipV="1">
              <a:off x="4283397" y="2128005"/>
              <a:ext cx="195217" cy="960670"/>
            </a:xfrm>
            <a:prstGeom prst="bentConnector2">
              <a:avLst/>
            </a:prstGeom>
            <a:ln>
              <a:solidFill>
                <a:schemeClr val="tx2">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9" name="Gewinkelte Verbindung 16">
              <a:extLst>
                <a:ext uri="{FF2B5EF4-FFF2-40B4-BE49-F238E27FC236}">
                  <a16:creationId xmlns:a16="http://schemas.microsoft.com/office/drawing/2014/main" id="{21AEB146-9A13-A34F-AECD-C6BF22221946}"/>
                </a:ext>
              </a:extLst>
            </p:cNvPr>
            <p:cNvCxnSpPr>
              <a:cxnSpLocks/>
              <a:stCxn id="6" idx="4"/>
              <a:endCxn id="11" idx="1"/>
            </p:cNvCxnSpPr>
            <p:nvPr/>
          </p:nvCxnSpPr>
          <p:spPr>
            <a:xfrm rot="16200000" flipH="1">
              <a:off x="4235624" y="3193756"/>
              <a:ext cx="274739" cy="944649"/>
            </a:xfrm>
            <a:prstGeom prst="bentConnector2">
              <a:avLst/>
            </a:prstGeom>
            <a:ln>
              <a:solidFill>
                <a:schemeClr val="tx2">
                  <a:lumMod val="50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10" name="Rechteck 18">
              <a:extLst>
                <a:ext uri="{FF2B5EF4-FFF2-40B4-BE49-F238E27FC236}">
                  <a16:creationId xmlns:a16="http://schemas.microsoft.com/office/drawing/2014/main" id="{EAB897D5-ECEA-714C-990C-C71488817B08}"/>
                </a:ext>
              </a:extLst>
            </p:cNvPr>
            <p:cNvSpPr/>
            <p:nvPr/>
          </p:nvSpPr>
          <p:spPr>
            <a:xfrm>
              <a:off x="4861340" y="2885732"/>
              <a:ext cx="3707892" cy="470084"/>
            </a:xfrm>
            <a:prstGeom prst="roundRect">
              <a:avLst/>
            </a:prstGeom>
            <a:solidFill>
              <a:srgbClr val="777776"/>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844083" eaLnBrk="1" fontAlgn="auto" hangingPunct="1">
                <a:spcBef>
                  <a:spcPts val="0"/>
                </a:spcBef>
                <a:spcAft>
                  <a:spcPts val="369"/>
                </a:spcAft>
              </a:pPr>
              <a:r>
                <a:rPr lang="en-GB" sz="1200" dirty="0">
                  <a:solidFill>
                    <a:srgbClr val="FFFFFF"/>
                  </a:solidFill>
                  <a:latin typeface="Gotham Book" pitchFamily="2" charset="0"/>
                  <a:cs typeface="Gotham Book" pitchFamily="2" charset="0"/>
                </a:rPr>
                <a:t>Vemurafenib 960 mg 2 v/d</a:t>
              </a:r>
              <a:br>
                <a:rPr lang="en-GB" sz="1200" dirty="0">
                  <a:solidFill>
                    <a:srgbClr val="FFFFFF"/>
                  </a:solidFill>
                  <a:latin typeface="Gotham Book" pitchFamily="2" charset="0"/>
                  <a:cs typeface="Gotham Book" pitchFamily="2" charset="0"/>
                </a:rPr>
              </a:br>
              <a:r>
                <a:rPr lang="en-GB" sz="1200" b="1" dirty="0">
                  <a:solidFill>
                    <a:srgbClr val="FFFFFF"/>
                  </a:solidFill>
                  <a:latin typeface="Gotham Bold" pitchFamily="2" charset="0"/>
                  <a:cs typeface="Gotham Bold" pitchFamily="2" charset="0"/>
                </a:rPr>
                <a:t>(N=191) </a:t>
              </a:r>
            </a:p>
          </p:txBody>
        </p:sp>
        <p:sp>
          <p:nvSpPr>
            <p:cNvPr id="11" name="Rechteck 19">
              <a:extLst>
                <a:ext uri="{FF2B5EF4-FFF2-40B4-BE49-F238E27FC236}">
                  <a16:creationId xmlns:a16="http://schemas.microsoft.com/office/drawing/2014/main" id="{69A9BA66-2074-054A-8C68-6D9AD1E0E172}"/>
                </a:ext>
              </a:extLst>
            </p:cNvPr>
            <p:cNvSpPr/>
            <p:nvPr/>
          </p:nvSpPr>
          <p:spPr>
            <a:xfrm>
              <a:off x="4845319" y="3568407"/>
              <a:ext cx="3723914" cy="470087"/>
            </a:xfrm>
            <a:prstGeom prst="roundRect">
              <a:avLst/>
            </a:prstGeom>
            <a:solidFill>
              <a:srgbClr val="ECB633"/>
            </a:solidFill>
          </p:spPr>
          <p:style>
            <a:lnRef idx="0">
              <a:schemeClr val="accent6"/>
            </a:lnRef>
            <a:fillRef idx="3">
              <a:schemeClr val="accent6"/>
            </a:fillRef>
            <a:effectRef idx="3">
              <a:schemeClr val="accent6"/>
            </a:effectRef>
            <a:fontRef idx="minor">
              <a:schemeClr val="lt1"/>
            </a:fontRef>
          </p:style>
          <p:txBody>
            <a:bodyPr rtlCol="0" anchor="ctr"/>
            <a:lstStyle/>
            <a:p>
              <a:pPr algn="ctr" defTabSz="844083" eaLnBrk="1" fontAlgn="auto" hangingPunct="1">
                <a:spcBef>
                  <a:spcPts val="0"/>
                </a:spcBef>
                <a:spcAft>
                  <a:spcPts val="369"/>
                </a:spcAft>
              </a:pPr>
              <a:r>
                <a:rPr lang="en-GB" sz="1200" dirty="0">
                  <a:solidFill>
                    <a:srgbClr val="FFFFFF"/>
                  </a:solidFill>
                  <a:latin typeface="Gotham Book" pitchFamily="2" charset="0"/>
                  <a:cs typeface="Gotham Book" pitchFamily="2" charset="0"/>
                </a:rPr>
                <a:t>ENCORAFENIB 300 mg 1 v/d</a:t>
              </a:r>
              <a:br>
                <a:rPr lang="en-GB" sz="1200" dirty="0">
                  <a:solidFill>
                    <a:srgbClr val="FFFFFF"/>
                  </a:solidFill>
                  <a:latin typeface="Gotham Book" pitchFamily="2" charset="0"/>
                  <a:cs typeface="Gotham Book" pitchFamily="2" charset="0"/>
                </a:rPr>
              </a:br>
              <a:r>
                <a:rPr lang="en-GB" sz="1200" b="1" dirty="0">
                  <a:solidFill>
                    <a:srgbClr val="FFFFFF"/>
                  </a:solidFill>
                  <a:latin typeface="Gotham Bold" pitchFamily="2" charset="0"/>
                  <a:cs typeface="Gotham Bold" pitchFamily="2" charset="0"/>
                </a:rPr>
                <a:t>(N=194) </a:t>
              </a:r>
            </a:p>
          </p:txBody>
        </p:sp>
        <p:cxnSp>
          <p:nvCxnSpPr>
            <p:cNvPr id="12" name="Gerade Verbindung mit Pfeil 31">
              <a:extLst>
                <a:ext uri="{FF2B5EF4-FFF2-40B4-BE49-F238E27FC236}">
                  <a16:creationId xmlns:a16="http://schemas.microsoft.com/office/drawing/2014/main" id="{D07BA546-F0F1-8648-B21F-DB697E07ECBB}"/>
                </a:ext>
              </a:extLst>
            </p:cNvPr>
            <p:cNvCxnSpPr>
              <a:cxnSpLocks/>
              <a:stCxn id="6" idx="6"/>
              <a:endCxn id="10" idx="1"/>
            </p:cNvCxnSpPr>
            <p:nvPr/>
          </p:nvCxnSpPr>
          <p:spPr>
            <a:xfrm>
              <a:off x="4652966" y="3117331"/>
              <a:ext cx="208374" cy="3444"/>
            </a:xfrm>
            <a:prstGeom prst="straightConnector1">
              <a:avLst/>
            </a:prstGeom>
            <a:ln>
              <a:solidFill>
                <a:schemeClr val="tx2">
                  <a:lumMod val="50000"/>
                </a:schemeClr>
              </a:solidFill>
              <a:tailEnd type="triangle"/>
            </a:ln>
          </p:spPr>
          <p:style>
            <a:lnRef idx="1">
              <a:schemeClr val="accent2"/>
            </a:lnRef>
            <a:fillRef idx="0">
              <a:schemeClr val="accent2"/>
            </a:fillRef>
            <a:effectRef idx="0">
              <a:schemeClr val="accent2"/>
            </a:effectRef>
            <a:fontRef idx="minor">
              <a:schemeClr val="tx1"/>
            </a:fontRef>
          </p:style>
        </p:cxnSp>
      </p:grpSp>
      <p:sp>
        <p:nvSpPr>
          <p:cNvPr id="13" name="Rounded Rectangle 23">
            <a:extLst>
              <a:ext uri="{FF2B5EF4-FFF2-40B4-BE49-F238E27FC236}">
                <a16:creationId xmlns:a16="http://schemas.microsoft.com/office/drawing/2014/main" id="{EE62860D-555B-DC47-9743-088E0C5D5BC4}"/>
              </a:ext>
            </a:extLst>
          </p:cNvPr>
          <p:cNvSpPr/>
          <p:nvPr/>
        </p:nvSpPr>
        <p:spPr>
          <a:xfrm>
            <a:off x="1217416" y="2535336"/>
            <a:ext cx="1129798" cy="555445"/>
          </a:xfrm>
          <a:prstGeom prst="roundRect">
            <a:avLst/>
          </a:prstGeom>
          <a:solidFill>
            <a:srgbClr val="2C969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en-GB" sz="1200" b="1" dirty="0">
                <a:solidFill>
                  <a:prstClr val="white"/>
                </a:solidFill>
                <a:latin typeface="Gotham Bold" pitchFamily="2" charset="0"/>
                <a:cs typeface="Gotham Bold" pitchFamily="2" charset="0"/>
              </a:rPr>
              <a:t>Parte 1</a:t>
            </a:r>
          </a:p>
        </p:txBody>
      </p:sp>
      <p:sp>
        <p:nvSpPr>
          <p:cNvPr id="15" name="Text Placeholder 5">
            <a:extLst>
              <a:ext uri="{FF2B5EF4-FFF2-40B4-BE49-F238E27FC236}">
                <a16:creationId xmlns:a16="http://schemas.microsoft.com/office/drawing/2014/main" id="{44B7ADF3-4D85-7044-91B6-6B125F187B5F}"/>
              </a:ext>
            </a:extLst>
          </p:cNvPr>
          <p:cNvSpPr txBox="1">
            <a:spLocks/>
          </p:cNvSpPr>
          <p:nvPr/>
        </p:nvSpPr>
        <p:spPr>
          <a:xfrm>
            <a:off x="6666781" y="5475811"/>
            <a:ext cx="4733743" cy="1013626"/>
          </a:xfrm>
          <a:prstGeom prst="rect">
            <a:avLst/>
          </a:prstGeom>
        </p:spPr>
        <p:txBody>
          <a:bodyPr vert="horz" lIns="0" tIns="45720" rIns="0" bIns="0" rtlCol="0" anchor="b">
            <a:noAutofit/>
          </a:bodyPr>
          <a:lstStyle>
            <a:lvl1pPr marL="0" indent="0" algn="r" defTabSz="914400" rtl="0" eaLnBrk="1" latinLnBrk="0" hangingPunct="1">
              <a:lnSpc>
                <a:spcPct val="100000"/>
              </a:lnSpc>
              <a:spcBef>
                <a:spcPts val="0"/>
              </a:spcBef>
              <a:spcAft>
                <a:spcPts val="600"/>
              </a:spcAft>
              <a:buClr>
                <a:schemeClr val="accent2"/>
              </a:buClr>
              <a:buFont typeface="Arial" panose="020B0604020202020204" pitchFamily="34" charset="0"/>
              <a:buNone/>
              <a:defRPr sz="1000" kern="1200">
                <a:solidFill>
                  <a:schemeClr val="tx1"/>
                </a:solidFill>
                <a:latin typeface="+mn-lt"/>
                <a:ea typeface="+mn-ea"/>
                <a:cs typeface="+mn-cs"/>
              </a:defRPr>
            </a:lvl1pPr>
            <a:lvl2pPr marL="444500" indent="-265113" algn="l" defTabSz="914400" rtl="0" eaLnBrk="1" latinLnBrk="0" hangingPunct="1">
              <a:lnSpc>
                <a:spcPct val="100000"/>
              </a:lnSpc>
              <a:spcBef>
                <a:spcPts val="0"/>
              </a:spcBef>
              <a:spcAft>
                <a:spcPts val="600"/>
              </a:spcAft>
              <a:buClr>
                <a:schemeClr val="accent2"/>
              </a:buClr>
              <a:buFont typeface="Arial" panose="020B0604020202020204" pitchFamily="34" charset="0"/>
              <a:buChar char="–"/>
              <a:tabLst/>
              <a:defRPr sz="2000" kern="1200">
                <a:solidFill>
                  <a:schemeClr val="tx1"/>
                </a:solidFill>
                <a:latin typeface="+mn-lt"/>
                <a:ea typeface="+mn-ea"/>
                <a:cs typeface="+mn-cs"/>
              </a:defRPr>
            </a:lvl2pPr>
            <a:lvl3pPr marL="623888" indent="-179388"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809625" indent="-185738"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989013" indent="-179388"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ClrTx/>
              <a:defRPr/>
            </a:pPr>
            <a:endParaRPr lang="en-GB" sz="900" kern="0" baseline="30000" dirty="0">
              <a:solidFill>
                <a:sysClr val="windowText" lastClr="000000"/>
              </a:solidFill>
              <a:latin typeface="Arial" panose="020B0604020202020204"/>
              <a:cs typeface="Arial"/>
            </a:endParaRPr>
          </a:p>
          <a:p>
            <a:pPr fontAlgn="auto">
              <a:buClr>
                <a:srgbClr val="0061A1"/>
              </a:buClr>
            </a:pPr>
            <a:r>
              <a:rPr lang="en-GB" dirty="0">
                <a:solidFill>
                  <a:srgbClr val="354B54"/>
                </a:solidFill>
                <a:latin typeface="Arial" panose="020B0604020202020204"/>
              </a:rPr>
              <a:t>.</a:t>
            </a:r>
          </a:p>
        </p:txBody>
      </p:sp>
      <p:sp>
        <p:nvSpPr>
          <p:cNvPr id="16" name="Rectangle: Rounded Corners 22">
            <a:extLst>
              <a:ext uri="{FF2B5EF4-FFF2-40B4-BE49-F238E27FC236}">
                <a16:creationId xmlns:a16="http://schemas.microsoft.com/office/drawing/2014/main" id="{D4F434E9-F69B-2142-9F9D-5482FA052F60}"/>
              </a:ext>
            </a:extLst>
          </p:cNvPr>
          <p:cNvSpPr/>
          <p:nvPr/>
        </p:nvSpPr>
        <p:spPr>
          <a:xfrm>
            <a:off x="1161372" y="3454634"/>
            <a:ext cx="2496344" cy="1328023"/>
          </a:xfrm>
          <a:prstGeom prst="roundRect">
            <a:avLst/>
          </a:prstGeom>
          <a:ln w="28575">
            <a:solidFill>
              <a:srgbClr val="501627"/>
            </a:solidFill>
          </a:ln>
        </p:spPr>
        <p:style>
          <a:lnRef idx="2">
            <a:schemeClr val="accent3"/>
          </a:lnRef>
          <a:fillRef idx="1">
            <a:schemeClr val="lt1"/>
          </a:fillRef>
          <a:effectRef idx="0">
            <a:schemeClr val="accent3"/>
          </a:effectRef>
          <a:fontRef idx="minor">
            <a:schemeClr val="dk1"/>
          </a:fontRef>
        </p:style>
        <p:txBody>
          <a:bodyPr wrap="square" anchor="ctr">
            <a:spAutoFit/>
          </a:bodyPr>
          <a:lstStyle/>
          <a:p>
            <a:pPr eaLnBrk="1" fontAlgn="auto" hangingPunct="1">
              <a:spcBef>
                <a:spcPts val="0"/>
              </a:spcBef>
              <a:spcAft>
                <a:spcPts val="0"/>
              </a:spcAft>
              <a:defRPr/>
            </a:pPr>
            <a:r>
              <a:rPr lang="en-GB" sz="1200" b="1" kern="0" dirty="0">
                <a:solidFill>
                  <a:sysClr val="windowText" lastClr="000000"/>
                </a:solidFill>
                <a:latin typeface="Gotham Bold" pitchFamily="2" charset="0"/>
                <a:cs typeface="Gotham Bold" pitchFamily="2" charset="0"/>
              </a:rPr>
              <a:t>Estratificado por: </a:t>
            </a:r>
          </a:p>
          <a:p>
            <a:pPr marL="171450" indent="-171450" eaLnBrk="1" fontAlgn="auto" hangingPunct="1">
              <a:spcBef>
                <a:spcPts val="0"/>
              </a:spcBef>
              <a:spcAft>
                <a:spcPts val="0"/>
              </a:spcAft>
              <a:buFont typeface="Arial" panose="020B0604020202020204" pitchFamily="34" charset="0"/>
              <a:buChar char="•"/>
              <a:defRPr/>
            </a:pPr>
            <a:r>
              <a:rPr lang="en-GB" sz="1200" kern="0" dirty="0">
                <a:solidFill>
                  <a:sysClr val="windowText" lastClr="000000"/>
                </a:solidFill>
                <a:latin typeface="Gotham Book" pitchFamily="2" charset="0"/>
                <a:cs typeface="Gotham Book" pitchFamily="2" charset="0"/>
              </a:rPr>
              <a:t>Es</a:t>
            </a:r>
            <a:r>
              <a:rPr lang="es-ES" sz="1200" kern="0" dirty="0">
                <a:solidFill>
                  <a:sysClr val="windowText" lastClr="000000"/>
                </a:solidFill>
                <a:latin typeface="Gotham Book" pitchFamily="2" charset="0"/>
                <a:cs typeface="Gotham Book" pitchFamily="2" charset="0"/>
              </a:rPr>
              <a:t>tadio</a:t>
            </a:r>
            <a:r>
              <a:rPr lang="en-GB" sz="1200" kern="0" dirty="0">
                <a:solidFill>
                  <a:sysClr val="windowText" lastClr="000000"/>
                </a:solidFill>
                <a:latin typeface="Gotham Book" pitchFamily="2" charset="0"/>
                <a:cs typeface="Gotham Book" pitchFamily="2" charset="0"/>
              </a:rPr>
              <a:t> </a:t>
            </a:r>
            <a:r>
              <a:rPr lang="es-ES" sz="1200" kern="0" dirty="0">
                <a:solidFill>
                  <a:sysClr val="windowText" lastClr="000000"/>
                </a:solidFill>
                <a:latin typeface="Gotham Book" pitchFamily="2" charset="0"/>
                <a:cs typeface="Gotham Book" pitchFamily="2" charset="0"/>
              </a:rPr>
              <a:t>de la </a:t>
            </a:r>
            <a:r>
              <a:rPr lang="en-GB" sz="1200" kern="0" dirty="0">
                <a:solidFill>
                  <a:sysClr val="windowText" lastClr="000000"/>
                </a:solidFill>
                <a:latin typeface="Gotham Book" pitchFamily="2" charset="0"/>
                <a:cs typeface="Gotham Book" pitchFamily="2" charset="0"/>
              </a:rPr>
              <a:t>AJCC</a:t>
            </a:r>
          </a:p>
          <a:p>
            <a:pPr marL="171450" indent="-171450" eaLnBrk="1" fontAlgn="auto" hangingPunct="1">
              <a:spcBef>
                <a:spcPts val="0"/>
              </a:spcBef>
              <a:spcAft>
                <a:spcPts val="0"/>
              </a:spcAft>
              <a:buFont typeface="Arial" panose="020B0604020202020204" pitchFamily="34" charset="0"/>
              <a:buChar char="•"/>
              <a:defRPr/>
            </a:pPr>
            <a:r>
              <a:rPr lang="en-GB" sz="1200" kern="0" dirty="0">
                <a:solidFill>
                  <a:sysClr val="windowText" lastClr="000000"/>
                </a:solidFill>
                <a:latin typeface="Gotham Book" pitchFamily="2" charset="0"/>
                <a:cs typeface="Gotham Book" pitchFamily="2" charset="0"/>
              </a:rPr>
              <a:t>ECOG PS</a:t>
            </a:r>
          </a:p>
          <a:p>
            <a:pPr marL="171450" indent="-171450" eaLnBrk="1" fontAlgn="auto" hangingPunct="1">
              <a:spcBef>
                <a:spcPts val="0"/>
              </a:spcBef>
              <a:spcAft>
                <a:spcPts val="0"/>
              </a:spcAft>
              <a:buFont typeface="Arial" panose="020B0604020202020204" pitchFamily="34" charset="0"/>
              <a:buChar char="•"/>
              <a:defRPr/>
            </a:pPr>
            <a:r>
              <a:rPr lang="en-GB" sz="1200" kern="0" dirty="0">
                <a:solidFill>
                  <a:sysClr val="windowText" lastClr="000000"/>
                </a:solidFill>
                <a:latin typeface="Gotham Book" pitchFamily="2" charset="0"/>
                <a:cs typeface="Gotham Book" pitchFamily="2" charset="0"/>
              </a:rPr>
              <a:t>Estado de la mutación BRAF/inmunoterapia previa en primera línea</a:t>
            </a:r>
            <a:r>
              <a:rPr lang="en-GB" sz="1200" kern="0" baseline="30000" dirty="0">
                <a:solidFill>
                  <a:srgbClr val="354B54"/>
                </a:solidFill>
                <a:latin typeface="Gotham Book" pitchFamily="2" charset="0"/>
                <a:cs typeface="Gotham Book" pitchFamily="2" charset="0"/>
              </a:rPr>
              <a:t>†</a:t>
            </a:r>
            <a:endParaRPr lang="en-GB" sz="1200" kern="0" baseline="30000" dirty="0">
              <a:solidFill>
                <a:sysClr val="windowText" lastClr="000000"/>
              </a:solidFill>
              <a:latin typeface="Gotham Book" pitchFamily="2" charset="0"/>
              <a:cs typeface="Gotham Book" pitchFamily="2" charset="0"/>
            </a:endParaRPr>
          </a:p>
        </p:txBody>
      </p:sp>
      <p:sp>
        <p:nvSpPr>
          <p:cNvPr id="17" name="Rectangle: Rounded Corners 32">
            <a:extLst>
              <a:ext uri="{FF2B5EF4-FFF2-40B4-BE49-F238E27FC236}">
                <a16:creationId xmlns:a16="http://schemas.microsoft.com/office/drawing/2014/main" id="{3555B761-EFD1-0043-9253-76EB98C47799}"/>
              </a:ext>
            </a:extLst>
          </p:cNvPr>
          <p:cNvSpPr/>
          <p:nvPr/>
        </p:nvSpPr>
        <p:spPr>
          <a:xfrm>
            <a:off x="4264660" y="4075301"/>
            <a:ext cx="6269282" cy="638473"/>
          </a:xfrm>
          <a:prstGeom prst="roundRect">
            <a:avLst/>
          </a:prstGeom>
          <a:ln w="28575">
            <a:solidFill>
              <a:srgbClr val="501627"/>
            </a:solidFill>
          </a:ln>
        </p:spPr>
        <p:txBody>
          <a:bodyPr wrap="square">
            <a:spAutoFit/>
          </a:bodyPr>
          <a:lstStyle/>
          <a:p>
            <a:pPr marL="357188" indent="-357188" eaLnBrk="1" fontAlgn="auto" hangingPunct="1">
              <a:spcBef>
                <a:spcPts val="0"/>
              </a:spcBef>
              <a:spcAft>
                <a:spcPts val="0"/>
              </a:spcAft>
            </a:pPr>
            <a:r>
              <a:rPr lang="en-GB" sz="1050" b="1" dirty="0">
                <a:solidFill>
                  <a:srgbClr val="354B54">
                    <a:lumMod val="50000"/>
                  </a:srgbClr>
                </a:solidFill>
                <a:latin typeface="Gotham Bold" pitchFamily="2" charset="0"/>
                <a:cs typeface="Gotham Bold" pitchFamily="2" charset="0"/>
              </a:rPr>
              <a:t>-   </a:t>
            </a:r>
            <a:r>
              <a:rPr lang="en-GB" sz="1050" b="1" dirty="0" err="1">
                <a:solidFill>
                  <a:srgbClr val="354B54">
                    <a:lumMod val="50000"/>
                  </a:srgbClr>
                </a:solidFill>
                <a:latin typeface="Gotham Bold" pitchFamily="2" charset="0"/>
                <a:cs typeface="Gotham Bold" pitchFamily="2" charset="0"/>
              </a:rPr>
              <a:t>Objetivo</a:t>
            </a:r>
            <a:r>
              <a:rPr lang="en-GB" sz="1050" b="1" dirty="0">
                <a:solidFill>
                  <a:srgbClr val="354B54">
                    <a:lumMod val="50000"/>
                  </a:srgbClr>
                </a:solidFill>
                <a:latin typeface="Gotham Bold" pitchFamily="2" charset="0"/>
                <a:cs typeface="Gotham Bold" pitchFamily="2" charset="0"/>
              </a:rPr>
              <a:t> </a:t>
            </a:r>
            <a:r>
              <a:rPr lang="es-ES" sz="1050" b="1" dirty="0">
                <a:solidFill>
                  <a:srgbClr val="354B54">
                    <a:lumMod val="50000"/>
                  </a:srgbClr>
                </a:solidFill>
                <a:latin typeface="Gotham Bold" pitchFamily="2" charset="0"/>
                <a:cs typeface="Gotham Bold" pitchFamily="2" charset="0"/>
              </a:rPr>
              <a:t>principal</a:t>
            </a:r>
            <a:r>
              <a:rPr lang="en-GB" sz="1050" b="1" dirty="0">
                <a:solidFill>
                  <a:srgbClr val="354B54">
                    <a:lumMod val="50000"/>
                  </a:srgbClr>
                </a:solidFill>
                <a:latin typeface="Gotham Bold" pitchFamily="2" charset="0"/>
                <a:cs typeface="Gotham Bold" pitchFamily="2" charset="0"/>
              </a:rPr>
              <a:t>: </a:t>
            </a:r>
            <a:r>
              <a:rPr lang="en-GB" sz="1050" u="sng" dirty="0">
                <a:solidFill>
                  <a:srgbClr val="354B54">
                    <a:lumMod val="50000"/>
                  </a:srgbClr>
                </a:solidFill>
                <a:latin typeface="Gotham Book" pitchFamily="2" charset="0"/>
                <a:cs typeface="Gotham Book" pitchFamily="2" charset="0"/>
              </a:rPr>
              <a:t>SLP</a:t>
            </a:r>
            <a:r>
              <a:rPr lang="en-GB" sz="1050" dirty="0">
                <a:solidFill>
                  <a:srgbClr val="354B54">
                    <a:lumMod val="50000"/>
                  </a:srgbClr>
                </a:solidFill>
                <a:latin typeface="Gotham Book" pitchFamily="2" charset="0"/>
                <a:cs typeface="Gotham Book" pitchFamily="2" charset="0"/>
              </a:rPr>
              <a:t>: EncoBini vs Vemurafenib</a:t>
            </a:r>
          </a:p>
          <a:p>
            <a:pPr marL="171450" indent="-171450">
              <a:buFontTx/>
              <a:buChar char="-"/>
            </a:pPr>
            <a:r>
              <a:rPr lang="en-GB" sz="1050" b="1" dirty="0">
                <a:solidFill>
                  <a:srgbClr val="354B54">
                    <a:lumMod val="50000"/>
                  </a:srgbClr>
                </a:solidFill>
                <a:latin typeface="Gotham Bold" pitchFamily="2" charset="0"/>
                <a:cs typeface="Gotham Bold" pitchFamily="2" charset="0"/>
              </a:rPr>
              <a:t>Objetivo secundario: </a:t>
            </a:r>
            <a:r>
              <a:rPr lang="en-GB" sz="1050" u="sng" dirty="0">
                <a:solidFill>
                  <a:srgbClr val="354B54">
                    <a:lumMod val="50000"/>
                  </a:srgbClr>
                </a:solidFill>
                <a:latin typeface="Gotham Book" pitchFamily="2" charset="0"/>
                <a:cs typeface="Gotham Book" pitchFamily="2" charset="0"/>
              </a:rPr>
              <a:t>SG, TRG, DR </a:t>
            </a:r>
            <a:r>
              <a:rPr lang="en-GB" sz="1050" dirty="0">
                <a:solidFill>
                  <a:srgbClr val="354B54">
                    <a:lumMod val="50000"/>
                  </a:srgbClr>
                </a:solidFill>
                <a:latin typeface="Gotham Book" pitchFamily="2" charset="0"/>
                <a:cs typeface="Gotham Book" pitchFamily="2" charset="0"/>
              </a:rPr>
              <a:t>en todos los </a:t>
            </a:r>
            <a:r>
              <a:rPr lang="en-GB" sz="1050" dirty="0" err="1">
                <a:solidFill>
                  <a:srgbClr val="354B54">
                    <a:lumMod val="50000"/>
                  </a:srgbClr>
                </a:solidFill>
                <a:latin typeface="Gotham Book" pitchFamily="2" charset="0"/>
                <a:cs typeface="Gotham Book" pitchFamily="2" charset="0"/>
              </a:rPr>
              <a:t>grupos</a:t>
            </a:r>
            <a:r>
              <a:rPr lang="en-GB" sz="1050" dirty="0">
                <a:solidFill>
                  <a:srgbClr val="354B54">
                    <a:lumMod val="50000"/>
                  </a:srgbClr>
                </a:solidFill>
                <a:latin typeface="Gotham Book" pitchFamily="2" charset="0"/>
                <a:cs typeface="Gotham Book" pitchFamily="2" charset="0"/>
              </a:rPr>
              <a:t> y </a:t>
            </a:r>
            <a:r>
              <a:rPr lang="en-GB" sz="1050" kern="0" dirty="0" err="1">
                <a:solidFill>
                  <a:sysClr val="windowText" lastClr="000000"/>
                </a:solidFill>
                <a:latin typeface="Gotham Book" pitchFamily="2" charset="0"/>
                <a:cs typeface="Gotham Book" pitchFamily="2" charset="0"/>
              </a:rPr>
              <a:t>puntuación</a:t>
            </a:r>
            <a:r>
              <a:rPr lang="en-GB" sz="1050" kern="0" dirty="0">
                <a:solidFill>
                  <a:sysClr val="windowText" lastClr="000000"/>
                </a:solidFill>
                <a:latin typeface="Gotham Book" pitchFamily="2" charset="0"/>
                <a:cs typeface="Gotham Book" pitchFamily="2" charset="0"/>
              </a:rPr>
              <a:t> FACT del melanoma, EORTC QLQ-C30</a:t>
            </a:r>
            <a:endParaRPr lang="en-GB" sz="1050" dirty="0">
              <a:solidFill>
                <a:srgbClr val="354B54">
                  <a:lumMod val="50000"/>
                </a:srgbClr>
              </a:solidFill>
              <a:latin typeface="Gotham Book" pitchFamily="2" charset="0"/>
              <a:cs typeface="Gotham Book" pitchFamily="2" charset="0"/>
            </a:endParaRPr>
          </a:p>
        </p:txBody>
      </p:sp>
      <p:sp>
        <p:nvSpPr>
          <p:cNvPr id="18" name="TextBox 32">
            <a:extLst>
              <a:ext uri="{FF2B5EF4-FFF2-40B4-BE49-F238E27FC236}">
                <a16:creationId xmlns:a16="http://schemas.microsoft.com/office/drawing/2014/main" id="{2BE05488-2D77-1B48-B403-2E33E649DA22}"/>
              </a:ext>
            </a:extLst>
          </p:cNvPr>
          <p:cNvSpPr txBox="1"/>
          <p:nvPr/>
        </p:nvSpPr>
        <p:spPr>
          <a:xfrm>
            <a:off x="2464893" y="4908623"/>
            <a:ext cx="7582488" cy="534759"/>
          </a:xfrm>
          <a:prstGeom prst="rect">
            <a:avLst/>
          </a:prstGeom>
          <a:noFill/>
        </p:spPr>
        <p:txBody>
          <a:bodyPr wrap="square" lIns="0" rtlCol="0" anchor="ctr">
            <a:noAutofit/>
          </a:bodyPr>
          <a:lstStyle/>
          <a:p>
            <a:pPr eaLnBrk="1" fontAlgn="auto" hangingPunct="1">
              <a:spcBef>
                <a:spcPts val="0"/>
              </a:spcBef>
              <a:spcAft>
                <a:spcPts val="0"/>
              </a:spcAft>
              <a:buClr>
                <a:srgbClr val="23A0B8"/>
              </a:buClr>
            </a:pPr>
            <a:r>
              <a:rPr lang="en-US" sz="1200" b="1" dirty="0">
                <a:solidFill>
                  <a:srgbClr val="354B54"/>
                </a:solidFill>
                <a:latin typeface="Gotham Bold" pitchFamily="2" charset="0"/>
                <a:cs typeface="Gotham Bold" pitchFamily="2" charset="0"/>
              </a:rPr>
              <a:t>El objetivo </a:t>
            </a:r>
            <a:r>
              <a:rPr lang="es-ES" sz="1200" b="1" dirty="0">
                <a:solidFill>
                  <a:srgbClr val="354B54"/>
                </a:solidFill>
                <a:latin typeface="Gotham Bold" pitchFamily="2" charset="0"/>
                <a:cs typeface="Gotham Bold" pitchFamily="2" charset="0"/>
              </a:rPr>
              <a:t>principal</a:t>
            </a:r>
            <a:r>
              <a:rPr lang="en-US" sz="1200" b="1" dirty="0">
                <a:solidFill>
                  <a:srgbClr val="354B54"/>
                </a:solidFill>
                <a:latin typeface="Gotham Bold" pitchFamily="2" charset="0"/>
                <a:cs typeface="Gotham Bold" pitchFamily="2" charset="0"/>
              </a:rPr>
              <a:t> </a:t>
            </a:r>
            <a:r>
              <a:rPr lang="es-ES" sz="1200" dirty="0">
                <a:solidFill>
                  <a:srgbClr val="354B54"/>
                </a:solidFill>
                <a:latin typeface="Gotham Book" pitchFamily="2" charset="0"/>
                <a:cs typeface="Gotham Book" pitchFamily="2" charset="0"/>
              </a:rPr>
              <a:t>fue</a:t>
            </a:r>
            <a:r>
              <a:rPr lang="en-US" sz="1200" dirty="0">
                <a:solidFill>
                  <a:srgbClr val="354B54"/>
                </a:solidFill>
                <a:latin typeface="Gotham Book" pitchFamily="2" charset="0"/>
                <a:cs typeface="Gotham Book" pitchFamily="2" charset="0"/>
              </a:rPr>
              <a:t> evaluar la contribución de </a:t>
            </a:r>
            <a:r>
              <a:rPr lang="en-US" sz="1200" dirty="0" err="1">
                <a:solidFill>
                  <a:srgbClr val="354B54"/>
                </a:solidFill>
                <a:latin typeface="Gotham Book" pitchFamily="2" charset="0"/>
                <a:cs typeface="Gotham Book" pitchFamily="2" charset="0"/>
              </a:rPr>
              <a:t>Binimetinib</a:t>
            </a:r>
            <a:r>
              <a:rPr lang="en-US" sz="1200" dirty="0">
                <a:solidFill>
                  <a:srgbClr val="354B54"/>
                </a:solidFill>
                <a:latin typeface="Gotham Book" pitchFamily="2" charset="0"/>
                <a:cs typeface="Gotham Book" pitchFamily="2" charset="0"/>
              </a:rPr>
              <a:t> </a:t>
            </a:r>
            <a:r>
              <a:rPr lang="es-ES" sz="1200" dirty="0">
                <a:solidFill>
                  <a:srgbClr val="354B54"/>
                </a:solidFill>
                <a:latin typeface="Gotham Book" pitchFamily="2" charset="0"/>
                <a:cs typeface="Gotham Book" pitchFamily="2" charset="0"/>
              </a:rPr>
              <a:t>a l</a:t>
            </a:r>
            <a:r>
              <a:rPr lang="en-US" sz="1200" dirty="0">
                <a:solidFill>
                  <a:srgbClr val="354B54"/>
                </a:solidFill>
                <a:latin typeface="Gotham Book" pitchFamily="2" charset="0"/>
                <a:cs typeface="Gotham Book" pitchFamily="2" charset="0"/>
              </a:rPr>
              <a:t>a terapia combinada</a:t>
            </a:r>
          </a:p>
        </p:txBody>
      </p:sp>
      <p:sp>
        <p:nvSpPr>
          <p:cNvPr id="19" name="Rounded Rectangle 23">
            <a:extLst>
              <a:ext uri="{FF2B5EF4-FFF2-40B4-BE49-F238E27FC236}">
                <a16:creationId xmlns:a16="http://schemas.microsoft.com/office/drawing/2014/main" id="{0AB68ED1-1E96-A040-9F0A-12F88F93F303}"/>
              </a:ext>
            </a:extLst>
          </p:cNvPr>
          <p:cNvSpPr/>
          <p:nvPr/>
        </p:nvSpPr>
        <p:spPr>
          <a:xfrm>
            <a:off x="1153911" y="4871199"/>
            <a:ext cx="1129798" cy="555445"/>
          </a:xfrm>
          <a:prstGeom prst="roundRect">
            <a:avLst/>
          </a:prstGeom>
          <a:solidFill>
            <a:srgbClr val="2C969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en-GB" sz="1200" dirty="0">
                <a:solidFill>
                  <a:prstClr val="white"/>
                </a:solidFill>
                <a:latin typeface="Gotham Bold" pitchFamily="2" charset="0"/>
                <a:cs typeface="Gotham Bold" pitchFamily="2" charset="0"/>
              </a:rPr>
              <a:t>Parte 2*</a:t>
            </a:r>
          </a:p>
        </p:txBody>
      </p:sp>
      <p:sp>
        <p:nvSpPr>
          <p:cNvPr id="25" name="Rectángulo redondeado 24">
            <a:extLst>
              <a:ext uri="{FF2B5EF4-FFF2-40B4-BE49-F238E27FC236}">
                <a16:creationId xmlns:a16="http://schemas.microsoft.com/office/drawing/2014/main" id="{BCBE1C1D-2656-974E-973F-B6CD6A290218}"/>
              </a:ext>
            </a:extLst>
          </p:cNvPr>
          <p:cNvSpPr/>
          <p:nvPr/>
        </p:nvSpPr>
        <p:spPr>
          <a:xfrm>
            <a:off x="1166070" y="989900"/>
            <a:ext cx="9278224" cy="805343"/>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prstClr val="white"/>
                </a:solidFill>
                <a:latin typeface="Gotham Bold" pitchFamily="2" charset="0"/>
                <a:cs typeface="Gotham Bold" pitchFamily="2" charset="0"/>
              </a:rPr>
              <a:t>Ensayo de dos partes, fase III, aleatorizado, abierto, multicéntrico sobre la eficacia y seguridad de EncoBini vs vemurafenib o </a:t>
            </a:r>
            <a:r>
              <a:rPr lang="es-ES" sz="1400" dirty="0" err="1">
                <a:solidFill>
                  <a:prstClr val="white"/>
                </a:solidFill>
                <a:latin typeface="Gotham Bold" pitchFamily="2" charset="0"/>
                <a:cs typeface="Gotham Bold" pitchFamily="2" charset="0"/>
              </a:rPr>
              <a:t>Encorafenib</a:t>
            </a:r>
            <a:r>
              <a:rPr lang="es-ES" sz="1400" dirty="0">
                <a:solidFill>
                  <a:prstClr val="white"/>
                </a:solidFill>
                <a:latin typeface="Gotham Bold" pitchFamily="2" charset="0"/>
                <a:cs typeface="Gotham Bold" pitchFamily="2" charset="0"/>
              </a:rPr>
              <a:t> en monoterapia en pacientes con melanoma mutante BRAF</a:t>
            </a:r>
            <a:r>
              <a:rPr lang="es-ES" sz="1400" baseline="30000" dirty="0">
                <a:solidFill>
                  <a:prstClr val="white"/>
                </a:solidFill>
                <a:latin typeface="Gotham Bold" pitchFamily="2" charset="0"/>
                <a:cs typeface="Gotham Bold" pitchFamily="2" charset="0"/>
              </a:rPr>
              <a:t>V600</a:t>
            </a:r>
            <a:r>
              <a:rPr lang="es-ES" sz="1400" dirty="0">
                <a:solidFill>
                  <a:prstClr val="white"/>
                </a:solidFill>
                <a:latin typeface="Gotham Bold" pitchFamily="2" charset="0"/>
                <a:cs typeface="Gotham Bold" pitchFamily="2" charset="0"/>
              </a:rPr>
              <a:t> no resecable o metastásico</a:t>
            </a:r>
            <a:endParaRPr lang="en-GB" sz="1400" dirty="0">
              <a:solidFill>
                <a:prstClr val="white"/>
              </a:solidFill>
              <a:latin typeface="Gotham Bold" pitchFamily="2" charset="0"/>
              <a:cs typeface="Gotham Bold" pitchFamily="2" charset="0"/>
            </a:endParaRPr>
          </a:p>
        </p:txBody>
      </p:sp>
      <p:sp>
        <p:nvSpPr>
          <p:cNvPr id="26" name="CuadroTexto 25">
            <a:extLst>
              <a:ext uri="{FF2B5EF4-FFF2-40B4-BE49-F238E27FC236}">
                <a16:creationId xmlns:a16="http://schemas.microsoft.com/office/drawing/2014/main" id="{E1E5543E-252A-D941-B8D2-EE0FE8C668AD}"/>
              </a:ext>
            </a:extLst>
          </p:cNvPr>
          <p:cNvSpPr txBox="1"/>
          <p:nvPr/>
        </p:nvSpPr>
        <p:spPr>
          <a:xfrm>
            <a:off x="300038" y="6120105"/>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14</a:t>
            </a:r>
            <a:endParaRPr lang="es-ES" dirty="0">
              <a:solidFill>
                <a:srgbClr val="2C969C"/>
              </a:solidFill>
            </a:endParaRPr>
          </a:p>
        </p:txBody>
      </p:sp>
      <p:sp>
        <p:nvSpPr>
          <p:cNvPr id="27" name="CuadroTexto 26">
            <a:extLst>
              <a:ext uri="{FF2B5EF4-FFF2-40B4-BE49-F238E27FC236}">
                <a16:creationId xmlns:a16="http://schemas.microsoft.com/office/drawing/2014/main" id="{17FF531C-CE9B-8444-8C00-CB30AA7F9E56}"/>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23" name="Rectángulo 22">
            <a:extLst>
              <a:ext uri="{FF2B5EF4-FFF2-40B4-BE49-F238E27FC236}">
                <a16:creationId xmlns:a16="http://schemas.microsoft.com/office/drawing/2014/main" id="{3BEA3F6C-3DAA-4CC9-BE18-E32DED0BEAC3}"/>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Imagen 23">
            <a:extLst>
              <a:ext uri="{FF2B5EF4-FFF2-40B4-BE49-F238E27FC236}">
                <a16:creationId xmlns:a16="http://schemas.microsoft.com/office/drawing/2014/main" id="{1F6FBC39-9DE3-483C-8187-6AB5E106E428}"/>
              </a:ext>
            </a:extLst>
          </p:cNvPr>
          <p:cNvPicPr>
            <a:picLocks noChangeAspect="1"/>
          </p:cNvPicPr>
          <p:nvPr/>
        </p:nvPicPr>
        <p:blipFill>
          <a:blip r:embed="rId2"/>
          <a:stretch>
            <a:fillRect/>
          </a:stretch>
        </p:blipFill>
        <p:spPr>
          <a:xfrm>
            <a:off x="9673351" y="5971811"/>
            <a:ext cx="1989652" cy="430229"/>
          </a:xfrm>
          <a:prstGeom prst="rect">
            <a:avLst/>
          </a:prstGeom>
        </p:spPr>
      </p:pic>
      <p:sp>
        <p:nvSpPr>
          <p:cNvPr id="14" name="Título 13"/>
          <p:cNvSpPr>
            <a:spLocks noGrp="1"/>
          </p:cNvSpPr>
          <p:nvPr>
            <p:ph type="title"/>
          </p:nvPr>
        </p:nvSpPr>
        <p:spPr>
          <a:xfrm>
            <a:off x="838200" y="365126"/>
            <a:ext cx="10515600" cy="436646"/>
          </a:xfrm>
        </p:spPr>
        <p:txBody>
          <a:bodyPr/>
          <a:lstStyle/>
          <a:p>
            <a:r>
              <a:rPr lang="en-GB">
                <a:latin typeface="Gotham Bold" pitchFamily="2" charset="0"/>
                <a:cs typeface="Gotham Bold" pitchFamily="2" charset="0"/>
              </a:rPr>
              <a:t>Diseño</a:t>
            </a:r>
            <a:r>
              <a:rPr lang="en-GB" dirty="0">
                <a:latin typeface="Gotham Bold" pitchFamily="2" charset="0"/>
                <a:cs typeface="Gotham Bold" pitchFamily="2" charset="0"/>
              </a:rPr>
              <a:t> del </a:t>
            </a:r>
            <a:r>
              <a:rPr lang="en-GB" dirty="0" err="1">
                <a:latin typeface="Gotham Bold" pitchFamily="2" charset="0"/>
                <a:cs typeface="Gotham Bold" pitchFamily="2" charset="0"/>
              </a:rPr>
              <a:t>estudio</a:t>
            </a:r>
            <a:r>
              <a:rPr lang="en-GB" dirty="0">
                <a:latin typeface="Gotham Bold" pitchFamily="2" charset="0"/>
                <a:cs typeface="Gotham Bold" pitchFamily="2" charset="0"/>
              </a:rPr>
              <a:t> COLUMBUS</a:t>
            </a:r>
            <a:r>
              <a:rPr lang="en-GB" baseline="30000" dirty="0">
                <a:latin typeface="Gotham Bold" pitchFamily="2" charset="0"/>
                <a:cs typeface="Gotham Bold" pitchFamily="2" charset="0"/>
              </a:rPr>
              <a:t>1</a:t>
            </a:r>
            <a:r>
              <a:rPr lang="en-GB" dirty="0">
                <a:latin typeface="Gotham Bold" pitchFamily="2" charset="0"/>
                <a:cs typeface="Gotham Bold" pitchFamily="2" charset="0"/>
              </a:rPr>
              <a:t> </a:t>
            </a:r>
            <a:br>
              <a:rPr lang="en-GB"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123482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0705C2AE-4CDD-DC45-B7D7-E16487A75918}"/>
              </a:ext>
            </a:extLst>
          </p:cNvPr>
          <p:cNvSpPr txBox="1">
            <a:spLocks/>
          </p:cNvSpPr>
          <p:nvPr/>
        </p:nvSpPr>
        <p:spPr>
          <a:xfrm>
            <a:off x="335670" y="4670264"/>
            <a:ext cx="2181121" cy="12215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solidFill>
                  <a:schemeClr val="tx1">
                    <a:lumMod val="65000"/>
                    <a:lumOff val="35000"/>
                  </a:schemeClr>
                </a:solidFill>
                <a:latin typeface="Gotham Light" pitchFamily="2" charset="0"/>
                <a:cs typeface="Gotham Light" pitchFamily="2" charset="0"/>
              </a:rPr>
              <a:t>*</a:t>
            </a:r>
            <a:r>
              <a:rPr lang="en-GB" sz="800" kern="0" dirty="0">
                <a:solidFill>
                  <a:schemeClr val="tx1">
                    <a:lumMod val="65000"/>
                    <a:lumOff val="35000"/>
                  </a:schemeClr>
                </a:solidFill>
                <a:latin typeface="Gotham Light" pitchFamily="2" charset="0"/>
                <a:ea typeface="MS Mincho"/>
                <a:cs typeface="Gotham Light" pitchFamily="2" charset="0"/>
              </a:rPr>
              <a:t>*2 observaciones eran indeterminadas</a:t>
            </a:r>
            <a:br>
              <a:rPr lang="en-GB" sz="800" dirty="0">
                <a:solidFill>
                  <a:schemeClr val="tx1">
                    <a:lumMod val="65000"/>
                    <a:lumOff val="35000"/>
                  </a:schemeClr>
                </a:solidFill>
                <a:latin typeface="Gotham Light" pitchFamily="2" charset="0"/>
                <a:cs typeface="Gotham Light" pitchFamily="2" charset="0"/>
              </a:rPr>
            </a:br>
            <a:r>
              <a:rPr lang="en-GB" sz="800" kern="0" dirty="0">
                <a:solidFill>
                  <a:schemeClr val="tx1">
                    <a:lumMod val="65000"/>
                    <a:lumOff val="35000"/>
                  </a:schemeClr>
                </a:solidFill>
                <a:latin typeface="Gotham Light" pitchFamily="2" charset="0"/>
                <a:cs typeface="Gotham Light" pitchFamily="2" charset="0"/>
              </a:rPr>
              <a:t>ECOG PS, Eastern Cooperative Oncology Group Performance Status; LDH, lactato deshidrogenasa; PD-1, muerte programada; PD-L, PD ligando; v/d: veces al día; ULN, </a:t>
            </a:r>
            <a:r>
              <a:rPr lang="es-ES" sz="800" kern="0" dirty="0">
                <a:solidFill>
                  <a:schemeClr val="tx1">
                    <a:lumMod val="65000"/>
                    <a:lumOff val="35000"/>
                  </a:schemeClr>
                </a:solidFill>
                <a:latin typeface="Gotham Light" pitchFamily="2" charset="0"/>
                <a:cs typeface="Gotham Light" pitchFamily="2" charset="0"/>
              </a:rPr>
              <a:t>límite superior de lo normal; RIQ: Rango Inter </a:t>
            </a:r>
            <a:r>
              <a:rPr lang="es-ES" sz="800" kern="0" dirty="0" err="1">
                <a:solidFill>
                  <a:schemeClr val="tx1">
                    <a:lumMod val="65000"/>
                    <a:lumOff val="35000"/>
                  </a:schemeClr>
                </a:solidFill>
                <a:latin typeface="Gotham Light" pitchFamily="2" charset="0"/>
                <a:cs typeface="Gotham Light" pitchFamily="2" charset="0"/>
              </a:rPr>
              <a:t>Cuartilico</a:t>
            </a:r>
            <a:endParaRPr lang="en-GB" sz="800" kern="0" dirty="0">
              <a:solidFill>
                <a:schemeClr val="tx1">
                  <a:lumMod val="65000"/>
                  <a:lumOff val="35000"/>
                </a:schemeClr>
              </a:solidFill>
              <a:latin typeface="Gotham Light" pitchFamily="2" charset="0"/>
              <a:ea typeface="MS Mincho"/>
              <a:cs typeface="Gotham Light" pitchFamily="2" charset="0"/>
            </a:endParaRPr>
          </a:p>
        </p:txBody>
      </p:sp>
      <p:sp>
        <p:nvSpPr>
          <p:cNvPr id="10" name="Text Placeholder 5">
            <a:extLst>
              <a:ext uri="{FF2B5EF4-FFF2-40B4-BE49-F238E27FC236}">
                <a16:creationId xmlns:a16="http://schemas.microsoft.com/office/drawing/2014/main" id="{AFCABFD2-5495-E144-B1E1-2856039EEFEA}"/>
              </a:ext>
            </a:extLst>
          </p:cNvPr>
          <p:cNvSpPr txBox="1">
            <a:spLocks/>
          </p:cNvSpPr>
          <p:nvPr/>
        </p:nvSpPr>
        <p:spPr>
          <a:xfrm>
            <a:off x="5587084" y="6300644"/>
            <a:ext cx="4733743" cy="327025"/>
          </a:xfrm>
          <a:prstGeom prst="rect">
            <a:avLst/>
          </a:prstGeom>
        </p:spPr>
        <p:txBody>
          <a:bodyPr vert="horz" lIns="0" tIns="45720" rIns="0" bIns="0" rtlCol="0" anchor="b">
            <a:noAutofit/>
          </a:bodyPr>
          <a:lstStyle>
            <a:lvl1pPr marL="0" indent="0" algn="r" defTabSz="914400" rtl="0" eaLnBrk="1" latinLnBrk="0" hangingPunct="1">
              <a:lnSpc>
                <a:spcPct val="100000"/>
              </a:lnSpc>
              <a:spcBef>
                <a:spcPts val="0"/>
              </a:spcBef>
              <a:spcAft>
                <a:spcPts val="600"/>
              </a:spcAft>
              <a:buClr>
                <a:schemeClr val="accent2"/>
              </a:buClr>
              <a:buFont typeface="Arial" panose="020B0604020202020204" pitchFamily="34" charset="0"/>
              <a:buNone/>
              <a:defRPr sz="1000" kern="1200">
                <a:solidFill>
                  <a:schemeClr val="tx1"/>
                </a:solidFill>
                <a:latin typeface="+mn-lt"/>
                <a:ea typeface="+mn-ea"/>
                <a:cs typeface="+mn-cs"/>
              </a:defRPr>
            </a:lvl1pPr>
            <a:lvl2pPr marL="444500" indent="-265113" algn="l" defTabSz="914400" rtl="0" eaLnBrk="1" latinLnBrk="0" hangingPunct="1">
              <a:lnSpc>
                <a:spcPct val="100000"/>
              </a:lnSpc>
              <a:spcBef>
                <a:spcPts val="0"/>
              </a:spcBef>
              <a:spcAft>
                <a:spcPts val="600"/>
              </a:spcAft>
              <a:buClr>
                <a:schemeClr val="accent2"/>
              </a:buClr>
              <a:buFont typeface="Arial" panose="020B0604020202020204" pitchFamily="34" charset="0"/>
              <a:buChar char="–"/>
              <a:tabLst/>
              <a:defRPr sz="2000" kern="1200">
                <a:solidFill>
                  <a:schemeClr val="tx1"/>
                </a:solidFill>
                <a:latin typeface="+mn-lt"/>
                <a:ea typeface="+mn-ea"/>
                <a:cs typeface="+mn-cs"/>
              </a:defRPr>
            </a:lvl2pPr>
            <a:lvl3pPr marL="623888" indent="-179388"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809625" indent="-185738"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989013" indent="-179388"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ClrTx/>
              <a:defRPr/>
            </a:pPr>
            <a:endParaRPr lang="en-GB" sz="900" kern="0" baseline="30000" dirty="0">
              <a:solidFill>
                <a:sysClr val="windowText" lastClr="000000"/>
              </a:solidFill>
              <a:latin typeface="Arial" panose="020B0604020202020204"/>
              <a:cs typeface="Arial"/>
            </a:endParaRPr>
          </a:p>
          <a:p>
            <a:pPr fontAlgn="auto">
              <a:buClr>
                <a:srgbClr val="0061A1"/>
              </a:buClr>
            </a:pPr>
            <a:r>
              <a:rPr lang="en-GB" dirty="0">
                <a:solidFill>
                  <a:srgbClr val="354B54"/>
                </a:solidFill>
                <a:latin typeface="Arial" panose="020B0604020202020204"/>
              </a:rPr>
              <a:t>.</a:t>
            </a:r>
          </a:p>
        </p:txBody>
      </p:sp>
      <p:sp>
        <p:nvSpPr>
          <p:cNvPr id="11" name="Rectangle 5">
            <a:extLst>
              <a:ext uri="{FF2B5EF4-FFF2-40B4-BE49-F238E27FC236}">
                <a16:creationId xmlns:a16="http://schemas.microsoft.com/office/drawing/2014/main" id="{DDDDA9CA-DDB1-8E46-AE54-3EF5C689EB1C}"/>
              </a:ext>
            </a:extLst>
          </p:cNvPr>
          <p:cNvSpPr/>
          <p:nvPr/>
        </p:nvSpPr>
        <p:spPr>
          <a:xfrm>
            <a:off x="838199" y="6106760"/>
            <a:ext cx="8835151" cy="415498"/>
          </a:xfrm>
          <a:prstGeom prst="rect">
            <a:avLst/>
          </a:prstGeom>
        </p:spPr>
        <p:txBody>
          <a:bodyPr wrap="square">
            <a:spAutoFit/>
          </a:bodyPr>
          <a:lstStyle/>
          <a:p>
            <a:pPr marL="228600" indent="-228600">
              <a:buAutoNum type="arabicPeriod"/>
              <a:defRPr/>
            </a:pPr>
            <a:r>
              <a:rPr lang="en-GB" sz="700" kern="0" dirty="0" err="1">
                <a:solidFill>
                  <a:schemeClr val="tx1">
                    <a:lumMod val="65000"/>
                    <a:lumOff val="35000"/>
                  </a:schemeClr>
                </a:solidFill>
                <a:latin typeface="Gotham Light" pitchFamily="2" charset="0"/>
                <a:cs typeface="Gotham Light" pitchFamily="2" charset="0"/>
              </a:rPr>
              <a:t>Dummer</a:t>
            </a:r>
            <a:r>
              <a:rPr lang="en-GB" sz="700" kern="0" dirty="0">
                <a:solidFill>
                  <a:schemeClr val="tx1">
                    <a:lumMod val="65000"/>
                    <a:lumOff val="35000"/>
                  </a:schemeClr>
                </a:solidFill>
                <a:latin typeface="Gotham Light" pitchFamily="2" charset="0"/>
                <a:cs typeface="Gotham Light" pitchFamily="2" charset="0"/>
              </a:rPr>
              <a:t> R et al. Lancet Oncol </a:t>
            </a:r>
            <a:r>
              <a:rPr lang="es-ES" sz="700" kern="0" dirty="0">
                <a:solidFill>
                  <a:schemeClr val="tx1">
                    <a:lumMod val="65000"/>
                    <a:lumOff val="35000"/>
                  </a:schemeClr>
                </a:solidFill>
                <a:latin typeface="Gotham Light" pitchFamily="2" charset="0"/>
              </a:rPr>
              <a:t>2018 Oct;19(10):1315-1327</a:t>
            </a:r>
          </a:p>
          <a:p>
            <a:pPr marL="228600" indent="-228600">
              <a:buAutoNum type="arabicPeriod"/>
              <a:defRPr/>
            </a:pPr>
            <a:r>
              <a:rPr lang="es-ES" sz="700" kern="0" dirty="0">
                <a:solidFill>
                  <a:schemeClr val="tx1">
                    <a:lumMod val="65000"/>
                    <a:lumOff val="35000"/>
                  </a:schemeClr>
                </a:solidFill>
                <a:latin typeface="Gotham Light" pitchFamily="2" charset="0"/>
              </a:rPr>
              <a:t>Adaptado de: </a:t>
            </a:r>
            <a:r>
              <a:rPr lang="es-ES" sz="700" kern="0" dirty="0" err="1">
                <a:solidFill>
                  <a:schemeClr val="tx1">
                    <a:lumMod val="65000"/>
                    <a:lumOff val="35000"/>
                  </a:schemeClr>
                </a:solidFill>
                <a:latin typeface="Gotham Light" pitchFamily="2" charset="0"/>
              </a:rPr>
              <a:t>Presented</a:t>
            </a:r>
            <a:r>
              <a:rPr lang="es-ES" sz="700" kern="0" dirty="0">
                <a:solidFill>
                  <a:schemeClr val="tx1">
                    <a:lumMod val="65000"/>
                    <a:lumOff val="35000"/>
                  </a:schemeClr>
                </a:solidFill>
                <a:latin typeface="Gotham Light" pitchFamily="2" charset="0"/>
              </a:rPr>
              <a:t> at ASCO 2021. </a:t>
            </a:r>
            <a:r>
              <a:rPr lang="es-ES" sz="700" kern="0" dirty="0" err="1">
                <a:solidFill>
                  <a:schemeClr val="tx1">
                    <a:lumMod val="65000"/>
                    <a:lumOff val="35000"/>
                  </a:schemeClr>
                </a:solidFill>
                <a:latin typeface="Gotham Light" pitchFamily="2" charset="0"/>
              </a:rPr>
              <a:t>Dummer</a:t>
            </a:r>
            <a:r>
              <a:rPr lang="es-ES" sz="700" kern="0" dirty="0">
                <a:solidFill>
                  <a:schemeClr val="tx1">
                    <a:lumMod val="65000"/>
                    <a:lumOff val="35000"/>
                  </a:schemeClr>
                </a:solidFill>
                <a:latin typeface="Gotham Light" pitchFamily="2" charset="0"/>
              </a:rPr>
              <a:t> R, et al. 5-year </a:t>
            </a:r>
            <a:r>
              <a:rPr lang="es-ES" sz="700" kern="0" dirty="0" err="1">
                <a:solidFill>
                  <a:schemeClr val="tx1">
                    <a:lumMod val="65000"/>
                    <a:lumOff val="35000"/>
                  </a:schemeClr>
                </a:solidFill>
                <a:latin typeface="Gotham Light" pitchFamily="2" charset="0"/>
              </a:rPr>
              <a:t>overall</a:t>
            </a:r>
            <a:r>
              <a:rPr lang="es-ES" sz="700" kern="0" dirty="0">
                <a:solidFill>
                  <a:schemeClr val="tx1">
                    <a:lumMod val="65000"/>
                    <a:lumOff val="35000"/>
                  </a:schemeClr>
                </a:solidFill>
                <a:latin typeface="Gotham Light" pitchFamily="2" charset="0"/>
              </a:rPr>
              <a:t> </a:t>
            </a:r>
            <a:r>
              <a:rPr lang="es-ES" sz="700" kern="0" dirty="0" err="1">
                <a:solidFill>
                  <a:schemeClr val="tx1">
                    <a:lumMod val="65000"/>
                    <a:lumOff val="35000"/>
                  </a:schemeClr>
                </a:solidFill>
                <a:latin typeface="Gotham Light" pitchFamily="2" charset="0"/>
              </a:rPr>
              <a:t>survival</a:t>
            </a:r>
            <a:r>
              <a:rPr lang="es-ES" sz="700" kern="0" dirty="0">
                <a:solidFill>
                  <a:schemeClr val="tx1">
                    <a:lumMod val="65000"/>
                    <a:lumOff val="35000"/>
                  </a:schemeClr>
                </a:solidFill>
                <a:latin typeface="Gotham Light" pitchFamily="2" charset="0"/>
              </a:rPr>
              <a:t> in COLUMBUS: A </a:t>
            </a:r>
            <a:r>
              <a:rPr lang="es-ES" sz="700" kern="0" dirty="0" err="1">
                <a:solidFill>
                  <a:schemeClr val="tx1">
                    <a:lumMod val="65000"/>
                    <a:lumOff val="35000"/>
                  </a:schemeClr>
                </a:solidFill>
                <a:latin typeface="Gotham Light" pitchFamily="2" charset="0"/>
              </a:rPr>
              <a:t>randomized</a:t>
            </a:r>
            <a:r>
              <a:rPr lang="es-ES" sz="700" kern="0" dirty="0">
                <a:solidFill>
                  <a:schemeClr val="tx1">
                    <a:lumMod val="65000"/>
                    <a:lumOff val="35000"/>
                  </a:schemeClr>
                </a:solidFill>
                <a:latin typeface="Gotham Light" pitchFamily="2" charset="0"/>
              </a:rPr>
              <a:t> </a:t>
            </a:r>
            <a:r>
              <a:rPr lang="es-ES" sz="700" kern="0" dirty="0" err="1">
                <a:solidFill>
                  <a:schemeClr val="tx1">
                    <a:lumMod val="65000"/>
                    <a:lumOff val="35000"/>
                  </a:schemeClr>
                </a:solidFill>
                <a:latin typeface="Gotham Light" pitchFamily="2" charset="0"/>
              </a:rPr>
              <a:t>phase</a:t>
            </a:r>
            <a:r>
              <a:rPr lang="es-ES" sz="700" kern="0" dirty="0">
                <a:solidFill>
                  <a:schemeClr val="tx1">
                    <a:lumMod val="65000"/>
                    <a:lumOff val="35000"/>
                  </a:schemeClr>
                </a:solidFill>
                <a:latin typeface="Gotham Light" pitchFamily="2" charset="0"/>
              </a:rPr>
              <a:t> 3 trial of </a:t>
            </a:r>
            <a:r>
              <a:rPr lang="es-ES" sz="700" kern="0" dirty="0" err="1">
                <a:solidFill>
                  <a:schemeClr val="tx1">
                    <a:lumMod val="65000"/>
                    <a:lumOff val="35000"/>
                  </a:schemeClr>
                </a:solidFill>
                <a:latin typeface="Gotham Light" pitchFamily="2" charset="0"/>
              </a:rPr>
              <a:t>encorafenib</a:t>
            </a:r>
            <a:r>
              <a:rPr lang="es-ES" sz="700" kern="0" dirty="0">
                <a:solidFill>
                  <a:schemeClr val="tx1">
                    <a:lumMod val="65000"/>
                    <a:lumOff val="35000"/>
                  </a:schemeClr>
                </a:solidFill>
                <a:latin typeface="Gotham Light" pitchFamily="2" charset="0"/>
              </a:rPr>
              <a:t> plus </a:t>
            </a:r>
            <a:r>
              <a:rPr lang="es-ES" sz="700" kern="0" dirty="0" err="1">
                <a:solidFill>
                  <a:schemeClr val="tx1">
                    <a:lumMod val="65000"/>
                    <a:lumOff val="35000"/>
                  </a:schemeClr>
                </a:solidFill>
                <a:latin typeface="Gotham Light" pitchFamily="2" charset="0"/>
              </a:rPr>
              <a:t>binimetinib</a:t>
            </a:r>
            <a:r>
              <a:rPr lang="es-ES" sz="700" kern="0" dirty="0">
                <a:solidFill>
                  <a:schemeClr val="tx1">
                    <a:lumMod val="65000"/>
                    <a:lumOff val="35000"/>
                  </a:schemeClr>
                </a:solidFill>
                <a:latin typeface="Gotham Light" pitchFamily="2" charset="0"/>
              </a:rPr>
              <a:t> versus </a:t>
            </a:r>
            <a:r>
              <a:rPr lang="es-ES" sz="700" kern="0" dirty="0" err="1">
                <a:solidFill>
                  <a:schemeClr val="tx1">
                    <a:lumMod val="65000"/>
                    <a:lumOff val="35000"/>
                  </a:schemeClr>
                </a:solidFill>
                <a:latin typeface="Gotham Light" pitchFamily="2" charset="0"/>
              </a:rPr>
              <a:t>vemurafenib</a:t>
            </a:r>
            <a:r>
              <a:rPr lang="es-ES" sz="700" kern="0" dirty="0">
                <a:solidFill>
                  <a:schemeClr val="tx1">
                    <a:lumMod val="65000"/>
                    <a:lumOff val="35000"/>
                  </a:schemeClr>
                </a:solidFill>
                <a:latin typeface="Gotham Light" pitchFamily="2" charset="0"/>
              </a:rPr>
              <a:t> </a:t>
            </a:r>
            <a:r>
              <a:rPr lang="es-ES" sz="700" kern="0" dirty="0" err="1">
                <a:solidFill>
                  <a:schemeClr val="tx1">
                    <a:lumMod val="65000"/>
                    <a:lumOff val="35000"/>
                  </a:schemeClr>
                </a:solidFill>
                <a:latin typeface="Gotham Light" pitchFamily="2" charset="0"/>
              </a:rPr>
              <a:t>or</a:t>
            </a:r>
            <a:r>
              <a:rPr lang="es-ES" sz="700" kern="0" dirty="0">
                <a:solidFill>
                  <a:schemeClr val="tx1">
                    <a:lumMod val="65000"/>
                    <a:lumOff val="35000"/>
                  </a:schemeClr>
                </a:solidFill>
                <a:latin typeface="Gotham Light" pitchFamily="2" charset="0"/>
              </a:rPr>
              <a:t> </a:t>
            </a:r>
            <a:r>
              <a:rPr lang="es-ES" sz="700" kern="0" dirty="0" err="1">
                <a:solidFill>
                  <a:schemeClr val="tx1">
                    <a:lumMod val="65000"/>
                    <a:lumOff val="35000"/>
                  </a:schemeClr>
                </a:solidFill>
                <a:latin typeface="Gotham Light" pitchFamily="2" charset="0"/>
              </a:rPr>
              <a:t>encorafenib</a:t>
            </a:r>
            <a:r>
              <a:rPr lang="es-ES" sz="700" kern="0" dirty="0">
                <a:solidFill>
                  <a:schemeClr val="tx1">
                    <a:lumMod val="65000"/>
                    <a:lumOff val="35000"/>
                  </a:schemeClr>
                </a:solidFill>
                <a:latin typeface="Gotham Light" pitchFamily="2" charset="0"/>
              </a:rPr>
              <a:t> in </a:t>
            </a:r>
            <a:r>
              <a:rPr lang="es-ES" sz="700" kern="0" dirty="0" err="1">
                <a:solidFill>
                  <a:schemeClr val="tx1">
                    <a:lumMod val="65000"/>
                    <a:lumOff val="35000"/>
                  </a:schemeClr>
                </a:solidFill>
                <a:latin typeface="Gotham Light" pitchFamily="2" charset="0"/>
              </a:rPr>
              <a:t>patients</a:t>
            </a:r>
            <a:r>
              <a:rPr lang="es-ES" sz="700" kern="0" dirty="0">
                <a:solidFill>
                  <a:schemeClr val="tx1">
                    <a:lumMod val="65000"/>
                    <a:lumOff val="35000"/>
                  </a:schemeClr>
                </a:solidFill>
                <a:latin typeface="Gotham Light" pitchFamily="2" charset="0"/>
              </a:rPr>
              <a:t> </a:t>
            </a:r>
            <a:r>
              <a:rPr lang="es-ES" sz="700" kern="0" dirty="0" err="1">
                <a:solidFill>
                  <a:schemeClr val="tx1">
                    <a:lumMod val="65000"/>
                    <a:lumOff val="35000"/>
                  </a:schemeClr>
                </a:solidFill>
                <a:latin typeface="Gotham Light" pitchFamily="2" charset="0"/>
              </a:rPr>
              <a:t>with</a:t>
            </a:r>
            <a:r>
              <a:rPr lang="es-ES" sz="700" kern="0" dirty="0">
                <a:solidFill>
                  <a:schemeClr val="tx1">
                    <a:lumMod val="65000"/>
                    <a:lumOff val="35000"/>
                  </a:schemeClr>
                </a:solidFill>
                <a:latin typeface="Gotham Light" pitchFamily="2" charset="0"/>
              </a:rPr>
              <a:t> BRAF V600-mutant melanoma. Oral </a:t>
            </a:r>
            <a:r>
              <a:rPr lang="es-ES" sz="700" kern="0" dirty="0" err="1">
                <a:solidFill>
                  <a:schemeClr val="tx1">
                    <a:lumMod val="65000"/>
                    <a:lumOff val="35000"/>
                  </a:schemeClr>
                </a:solidFill>
                <a:latin typeface="Gotham Light" pitchFamily="2" charset="0"/>
              </a:rPr>
              <a:t>Presentation</a:t>
            </a:r>
            <a:r>
              <a:rPr lang="es-ES" sz="700" kern="0" dirty="0">
                <a:solidFill>
                  <a:schemeClr val="tx1">
                    <a:lumMod val="65000"/>
                    <a:lumOff val="35000"/>
                  </a:schemeClr>
                </a:solidFill>
                <a:latin typeface="Gotham Light" pitchFamily="2" charset="0"/>
              </a:rPr>
              <a:t> 8. https://</a:t>
            </a:r>
            <a:r>
              <a:rPr lang="es-ES" sz="700" kern="0" dirty="0" err="1">
                <a:solidFill>
                  <a:schemeClr val="tx1">
                    <a:lumMod val="65000"/>
                    <a:lumOff val="35000"/>
                  </a:schemeClr>
                </a:solidFill>
                <a:latin typeface="Gotham Light" pitchFamily="2" charset="0"/>
              </a:rPr>
              <a:t>meetings.asco.org</a:t>
            </a:r>
            <a:r>
              <a:rPr lang="es-ES" sz="700" kern="0" dirty="0">
                <a:solidFill>
                  <a:schemeClr val="tx1">
                    <a:lumMod val="65000"/>
                    <a:lumOff val="35000"/>
                  </a:schemeClr>
                </a:solidFill>
                <a:latin typeface="Gotham Light" pitchFamily="2" charset="0"/>
              </a:rPr>
              <a:t>/2021-asco-annual-meeting/13661?presentation=196699 . (</a:t>
            </a:r>
            <a:r>
              <a:rPr lang="es-ES" sz="700" kern="0" dirty="0" err="1">
                <a:solidFill>
                  <a:schemeClr val="tx1">
                    <a:lumMod val="65000"/>
                    <a:lumOff val="35000"/>
                  </a:schemeClr>
                </a:solidFill>
                <a:latin typeface="Gotham Light" pitchFamily="2" charset="0"/>
              </a:rPr>
              <a:t>Last</a:t>
            </a:r>
            <a:r>
              <a:rPr lang="es-ES" sz="700" kern="0" dirty="0">
                <a:solidFill>
                  <a:schemeClr val="tx1">
                    <a:lumMod val="65000"/>
                    <a:lumOff val="35000"/>
                  </a:schemeClr>
                </a:solidFill>
                <a:latin typeface="Gotham Light" pitchFamily="2" charset="0"/>
              </a:rPr>
              <a:t> Access: 08/06/2021)</a:t>
            </a:r>
            <a:endParaRPr lang="da-DK" sz="700" kern="0" dirty="0">
              <a:solidFill>
                <a:schemeClr val="tx1">
                  <a:lumMod val="65000"/>
                  <a:lumOff val="35000"/>
                </a:schemeClr>
              </a:solidFill>
              <a:latin typeface="Gotham Light" pitchFamily="2" charset="0"/>
            </a:endParaRPr>
          </a:p>
        </p:txBody>
      </p:sp>
      <p:sp>
        <p:nvSpPr>
          <p:cNvPr id="12" name="Rectangle 2">
            <a:extLst>
              <a:ext uri="{FF2B5EF4-FFF2-40B4-BE49-F238E27FC236}">
                <a16:creationId xmlns:a16="http://schemas.microsoft.com/office/drawing/2014/main" id="{4B79C988-0C89-D44B-9235-6480D430A4A9}"/>
              </a:ext>
            </a:extLst>
          </p:cNvPr>
          <p:cNvSpPr/>
          <p:nvPr/>
        </p:nvSpPr>
        <p:spPr>
          <a:xfrm>
            <a:off x="335670" y="3433465"/>
            <a:ext cx="2041375" cy="1200329"/>
          </a:xfrm>
          <a:prstGeom prst="rect">
            <a:avLst/>
          </a:prstGeom>
        </p:spPr>
        <p:txBody>
          <a:bodyPr wrap="square">
            <a:spAutoFit/>
          </a:bodyPr>
          <a:lstStyle/>
          <a:p>
            <a:pPr eaLnBrk="1" fontAlgn="auto" hangingPunct="1">
              <a:spcBef>
                <a:spcPts val="0"/>
              </a:spcBef>
              <a:spcAft>
                <a:spcPts val="0"/>
              </a:spcAft>
            </a:pPr>
            <a:r>
              <a:rPr lang="en-GB" sz="800" dirty="0">
                <a:solidFill>
                  <a:schemeClr val="tx1">
                    <a:lumMod val="65000"/>
                    <a:lumOff val="35000"/>
                  </a:schemeClr>
                </a:solidFill>
                <a:latin typeface="Gotham Light" pitchFamily="2" charset="0"/>
                <a:cs typeface="Gotham Light" pitchFamily="2" charset="0"/>
              </a:rPr>
              <a:t>*Un paciente puede haber recibido ipilimumab y anti</a:t>
            </a:r>
            <a:r>
              <a:rPr lang="en-US" sz="800" dirty="0">
                <a:solidFill>
                  <a:schemeClr val="tx1">
                    <a:lumMod val="65000"/>
                    <a:lumOff val="35000"/>
                  </a:schemeClr>
                </a:solidFill>
                <a:latin typeface="Gotham Light" pitchFamily="2" charset="0"/>
                <a:cs typeface="Gotham Light" pitchFamily="2" charset="0"/>
              </a:rPr>
              <a:t>–</a:t>
            </a:r>
            <a:r>
              <a:rPr lang="en-GB" sz="800" dirty="0">
                <a:solidFill>
                  <a:schemeClr val="tx1">
                    <a:lumMod val="65000"/>
                    <a:lumOff val="35000"/>
                  </a:schemeClr>
                </a:solidFill>
                <a:latin typeface="Gotham Light" pitchFamily="2" charset="0"/>
                <a:cs typeface="Gotham Light" pitchFamily="2" charset="0"/>
              </a:rPr>
              <a:t>PD1/PD-L1 en combinación.     </a:t>
            </a:r>
          </a:p>
          <a:p>
            <a:pPr eaLnBrk="1" fontAlgn="auto" hangingPunct="1">
              <a:spcBef>
                <a:spcPts val="0"/>
              </a:spcBef>
              <a:spcAft>
                <a:spcPts val="0"/>
              </a:spcAft>
            </a:pPr>
            <a:r>
              <a:rPr lang="en-GB" sz="800" baseline="30000" dirty="0">
                <a:solidFill>
                  <a:schemeClr val="tx1">
                    <a:lumMod val="65000"/>
                    <a:lumOff val="35000"/>
                  </a:schemeClr>
                </a:solidFill>
                <a:latin typeface="Gotham Light" pitchFamily="2" charset="0"/>
                <a:cs typeface="Gotham Light" pitchFamily="2" charset="0"/>
              </a:rPr>
              <a:t>†</a:t>
            </a:r>
            <a:r>
              <a:rPr lang="en-GB" sz="800" dirty="0">
                <a:solidFill>
                  <a:schemeClr val="tx1">
                    <a:lumMod val="65000"/>
                    <a:lumOff val="35000"/>
                  </a:schemeClr>
                </a:solidFill>
                <a:latin typeface="Gotham Light" pitchFamily="2" charset="0"/>
                <a:cs typeface="Gotham Light" pitchFamily="2" charset="0"/>
              </a:rPr>
              <a:t>Incluye interferon, interferon α, interferon α-2A, interferon </a:t>
            </a:r>
            <a:r>
              <a:rPr lang="el-GR" sz="800" dirty="0">
                <a:solidFill>
                  <a:schemeClr val="tx1">
                    <a:lumMod val="65000"/>
                    <a:lumOff val="35000"/>
                  </a:schemeClr>
                </a:solidFill>
                <a:latin typeface="Gotham Light" pitchFamily="2" charset="0"/>
                <a:cs typeface="Gotham Light" pitchFamily="2" charset="0"/>
              </a:rPr>
              <a:t>α</a:t>
            </a:r>
            <a:r>
              <a:rPr lang="en-GB" sz="800" dirty="0">
                <a:solidFill>
                  <a:schemeClr val="tx1">
                    <a:lumMod val="65000"/>
                    <a:lumOff val="35000"/>
                  </a:schemeClr>
                </a:solidFill>
                <a:latin typeface="Gotham Light" pitchFamily="2" charset="0"/>
                <a:cs typeface="Gotham Light" pitchFamily="2" charset="0"/>
              </a:rPr>
              <a:t>-2B, e interferon β.   </a:t>
            </a:r>
          </a:p>
          <a:p>
            <a:pPr eaLnBrk="1" fontAlgn="auto" hangingPunct="1">
              <a:spcBef>
                <a:spcPts val="0"/>
              </a:spcBef>
              <a:spcAft>
                <a:spcPts val="0"/>
              </a:spcAft>
            </a:pPr>
            <a:r>
              <a:rPr lang="en-GB" sz="800" baseline="30000" dirty="0">
                <a:solidFill>
                  <a:schemeClr val="tx1">
                    <a:lumMod val="65000"/>
                    <a:lumOff val="35000"/>
                  </a:schemeClr>
                </a:solidFill>
                <a:latin typeface="Gotham Light" pitchFamily="2" charset="0"/>
                <a:cs typeface="Gotham Light" pitchFamily="2" charset="0"/>
              </a:rPr>
              <a:t>‡</a:t>
            </a:r>
            <a:r>
              <a:rPr lang="en-GB" sz="800" dirty="0">
                <a:solidFill>
                  <a:schemeClr val="tx1">
                    <a:lumMod val="65000"/>
                    <a:lumOff val="35000"/>
                  </a:schemeClr>
                </a:solidFill>
                <a:latin typeface="Gotham Light" pitchFamily="2" charset="0"/>
                <a:cs typeface="Gotham Light" pitchFamily="2" charset="0"/>
              </a:rPr>
              <a:t>Nivolumab.     </a:t>
            </a:r>
          </a:p>
          <a:p>
            <a:pPr eaLnBrk="1" fontAlgn="auto" hangingPunct="1">
              <a:spcBef>
                <a:spcPts val="0"/>
              </a:spcBef>
              <a:spcAft>
                <a:spcPts val="0"/>
              </a:spcAft>
            </a:pPr>
            <a:r>
              <a:rPr lang="en-GB" sz="800" baseline="30000" dirty="0">
                <a:solidFill>
                  <a:schemeClr val="tx1">
                    <a:lumMod val="65000"/>
                    <a:lumOff val="35000"/>
                  </a:schemeClr>
                </a:solidFill>
                <a:latin typeface="Gotham Light" pitchFamily="2" charset="0"/>
                <a:cs typeface="Gotham Light" pitchFamily="2" charset="0"/>
              </a:rPr>
              <a:t>§</a:t>
            </a:r>
            <a:r>
              <a:rPr lang="en-GB" sz="800" dirty="0">
                <a:solidFill>
                  <a:schemeClr val="tx1">
                    <a:lumMod val="65000"/>
                    <a:lumOff val="35000"/>
                  </a:schemeClr>
                </a:solidFill>
                <a:latin typeface="Gotham Light" pitchFamily="2" charset="0"/>
                <a:cs typeface="Gotham Light" pitchFamily="2" charset="0"/>
              </a:rPr>
              <a:t>Incluye interferon, interferon α-2B, y interleukin-2.</a:t>
            </a:r>
          </a:p>
        </p:txBody>
      </p:sp>
      <p:sp>
        <p:nvSpPr>
          <p:cNvPr id="13" name="CuadroTexto 12">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15</a:t>
            </a:r>
            <a:endParaRPr lang="es-ES" dirty="0">
              <a:solidFill>
                <a:srgbClr val="2C969C"/>
              </a:solidFill>
            </a:endParaRPr>
          </a:p>
        </p:txBody>
      </p:sp>
      <p:sp>
        <p:nvSpPr>
          <p:cNvPr id="14" name="CuadroTexto 13">
            <a:extLst>
              <a:ext uri="{FF2B5EF4-FFF2-40B4-BE49-F238E27FC236}">
                <a16:creationId xmlns:a16="http://schemas.microsoft.com/office/drawing/2014/main" id="{93307216-4B06-FF48-ACC9-56835289F55A}"/>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5" name="Rectángulo 14">
            <a:extLst>
              <a:ext uri="{FF2B5EF4-FFF2-40B4-BE49-F238E27FC236}">
                <a16:creationId xmlns:a16="http://schemas.microsoft.com/office/drawing/2014/main" id="{FC30145F-C11F-4B13-8124-9A03B07FA1CF}"/>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n 16">
            <a:extLst>
              <a:ext uri="{FF2B5EF4-FFF2-40B4-BE49-F238E27FC236}">
                <a16:creationId xmlns:a16="http://schemas.microsoft.com/office/drawing/2014/main" id="{6F817CD6-726D-4BF6-8099-9C090DCC1236}"/>
              </a:ext>
            </a:extLst>
          </p:cNvPr>
          <p:cNvPicPr>
            <a:picLocks noChangeAspect="1"/>
          </p:cNvPicPr>
          <p:nvPr/>
        </p:nvPicPr>
        <p:blipFill>
          <a:blip r:embed="rId2"/>
          <a:stretch>
            <a:fillRect/>
          </a:stretch>
        </p:blipFill>
        <p:spPr>
          <a:xfrm>
            <a:off x="9673351" y="5971811"/>
            <a:ext cx="1989652" cy="430229"/>
          </a:xfrm>
          <a:prstGeom prst="rect">
            <a:avLst/>
          </a:prstGeom>
        </p:spPr>
      </p:pic>
      <p:sp>
        <p:nvSpPr>
          <p:cNvPr id="8" name="Título 7"/>
          <p:cNvSpPr>
            <a:spLocks noGrp="1"/>
          </p:cNvSpPr>
          <p:nvPr>
            <p:ph type="title"/>
          </p:nvPr>
        </p:nvSpPr>
        <p:spPr>
          <a:xfrm>
            <a:off x="838200" y="171451"/>
            <a:ext cx="10515600" cy="653700"/>
          </a:xfrm>
        </p:spPr>
        <p:txBody>
          <a:bodyPr/>
          <a:lstStyle/>
          <a:p>
            <a:r>
              <a:rPr lang="es-ES" dirty="0">
                <a:latin typeface="Gotham Bold" pitchFamily="2" charset="0"/>
                <a:cs typeface="Gotham Bold" pitchFamily="2" charset="0"/>
              </a:rPr>
              <a:t>Los pacientes estudiados con </a:t>
            </a:r>
            <a:r>
              <a:rPr lang="es-ES" dirty="0" err="1">
                <a:latin typeface="Gotham Bold" pitchFamily="2" charset="0"/>
                <a:cs typeface="Gotham Bold" pitchFamily="2" charset="0"/>
              </a:rPr>
              <a:t>EncoBini</a:t>
            </a:r>
            <a:r>
              <a:rPr lang="es-ES" dirty="0">
                <a:latin typeface="Gotham Bold" pitchFamily="2" charset="0"/>
                <a:cs typeface="Gotham Bold" pitchFamily="2" charset="0"/>
              </a:rPr>
              <a:t> en el estudio COLUMBUS eran representativos de los que se pueden encontrar en la práctica clínica</a:t>
            </a:r>
            <a:r>
              <a:rPr lang="es-ES" baseline="30000" dirty="0">
                <a:latin typeface="Gotham Bold" pitchFamily="2" charset="0"/>
                <a:cs typeface="Gotham Bold" pitchFamily="2" charset="0"/>
              </a:rPr>
              <a:t>1, 2</a:t>
            </a:r>
            <a:br>
              <a:rPr lang="en-GB" baseline="30000" dirty="0">
                <a:latin typeface="Gotham Bold" pitchFamily="2" charset="0"/>
                <a:cs typeface="Gotham Bold" pitchFamily="2" charset="0"/>
              </a:rPr>
            </a:br>
            <a:endParaRPr lang="es-ES_tradnl" dirty="0"/>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l="9635" t="26222"/>
          <a:stretch/>
        </p:blipFill>
        <p:spPr>
          <a:xfrm>
            <a:off x="2498623" y="1129060"/>
            <a:ext cx="6923935" cy="4782425"/>
          </a:xfrm>
          <a:prstGeom prst="rect">
            <a:avLst/>
          </a:prstGeom>
        </p:spPr>
      </p:pic>
    </p:spTree>
    <p:extLst>
      <p:ext uri="{BB962C8B-B14F-4D97-AF65-F5344CB8AC3E}">
        <p14:creationId xmlns:p14="http://schemas.microsoft.com/office/powerpoint/2010/main" val="15563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a:extLst>
              <a:ext uri="{FF2B5EF4-FFF2-40B4-BE49-F238E27FC236}">
                <a16:creationId xmlns:a16="http://schemas.microsoft.com/office/drawing/2014/main" id="{C500A047-9BA4-6A4F-BDE5-B513A9BB0A6B}"/>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8" name="Rectángulo 17">
            <a:extLst>
              <a:ext uri="{FF2B5EF4-FFF2-40B4-BE49-F238E27FC236}">
                <a16:creationId xmlns:a16="http://schemas.microsoft.com/office/drawing/2014/main" id="{A1592B4E-DE86-430B-BEE3-B1D82EF5703B}"/>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n 18">
            <a:extLst>
              <a:ext uri="{FF2B5EF4-FFF2-40B4-BE49-F238E27FC236}">
                <a16:creationId xmlns:a16="http://schemas.microsoft.com/office/drawing/2014/main" id="{F4C82D77-DA49-4AB2-B5AA-81F1E23D31DC}"/>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8" name="Título 7"/>
          <p:cNvSpPr>
            <a:spLocks noGrp="1"/>
          </p:cNvSpPr>
          <p:nvPr>
            <p:ph type="title"/>
          </p:nvPr>
        </p:nvSpPr>
        <p:spPr>
          <a:xfrm>
            <a:off x="838199" y="180237"/>
            <a:ext cx="11250882" cy="634185"/>
          </a:xfrm>
        </p:spPr>
        <p:txBody>
          <a:bodyPr/>
          <a:lstStyle/>
          <a:p>
            <a:r>
              <a:rPr lang="es-ES" sz="1800" kern="0" spc="-100" dirty="0">
                <a:latin typeface="Gotham Bold" pitchFamily="2" charset="0"/>
                <a:cs typeface="Gotham Bold" pitchFamily="2" charset="0"/>
              </a:rPr>
              <a:t>La mediana de la SLP obtenida a 5 años con </a:t>
            </a:r>
            <a:r>
              <a:rPr lang="es-ES" sz="1800" kern="0" spc="-100" dirty="0" err="1">
                <a:latin typeface="Gotham Bold" pitchFamily="2" charset="0"/>
                <a:cs typeface="Gotham Bold" pitchFamily="2" charset="0"/>
              </a:rPr>
              <a:t>EncoBini</a:t>
            </a:r>
            <a:r>
              <a:rPr lang="es-ES" sz="1800" kern="0" spc="-100" dirty="0">
                <a:latin typeface="Gotham Bold" pitchFamily="2" charset="0"/>
                <a:cs typeface="Gotham Bold" pitchFamily="2" charset="0"/>
              </a:rPr>
              <a:t> superó en más del doble a la obtenida con </a:t>
            </a:r>
            <a:r>
              <a:rPr lang="es-ES" sz="1800" kern="0" spc="-100" dirty="0" err="1">
                <a:latin typeface="Gotham Bold" pitchFamily="2" charset="0"/>
                <a:cs typeface="Gotham Bold" pitchFamily="2" charset="0"/>
              </a:rPr>
              <a:t>vemurafenib</a:t>
            </a:r>
            <a:r>
              <a:rPr lang="es-ES" sz="1800" kern="0" spc="-100" dirty="0">
                <a:latin typeface="Gotham Bold" pitchFamily="2" charset="0"/>
                <a:cs typeface="Gotham Bold" pitchFamily="2" charset="0"/>
              </a:rPr>
              <a:t> y más de 1 de cada 5 pacientes continúan sin progresar tras la </a:t>
            </a:r>
            <a:r>
              <a:rPr lang="es-ES" sz="1800" kern="1100" spc="-100" dirty="0">
                <a:latin typeface="Gotham Bold" pitchFamily="2" charset="0"/>
                <a:cs typeface="Gotham Bold" pitchFamily="2" charset="0"/>
              </a:rPr>
              <a:t>actualización</a:t>
            </a:r>
            <a:r>
              <a:rPr lang="es-ES" sz="1800" kern="0" spc="-100" dirty="0">
                <a:latin typeface="Gotham Bold" pitchFamily="2" charset="0"/>
                <a:cs typeface="Gotham Bold" pitchFamily="2" charset="0"/>
              </a:rPr>
              <a:t> a 5 años</a:t>
            </a:r>
            <a:r>
              <a:rPr lang="es-ES" sz="1400" kern="0" spc="-100" baseline="30000" dirty="0">
                <a:latin typeface="Gotham Bold" pitchFamily="2" charset="0"/>
                <a:cs typeface="Gotham Bold" pitchFamily="2" charset="0"/>
              </a:rPr>
              <a:t> 1-5 </a:t>
            </a:r>
            <a:endParaRPr lang="en-GB" sz="1400" kern="0" spc="-100" baseline="30000" dirty="0">
              <a:latin typeface="Gotham Bold" pitchFamily="2" charset="0"/>
              <a:cs typeface="Gotham Bold" pitchFamily="2" charset="0"/>
            </a:endParaRPr>
          </a:p>
        </p:txBody>
      </p:sp>
      <p:sp>
        <p:nvSpPr>
          <p:cNvPr id="23" name="Rectángulo redondeado 22">
            <a:extLst>
              <a:ext uri="{FF2B5EF4-FFF2-40B4-BE49-F238E27FC236}">
                <a16:creationId xmlns:a16="http://schemas.microsoft.com/office/drawing/2014/main" id="{822DEFC9-99FA-D244-8D0D-B1BDD4B4DEA8}"/>
              </a:ext>
            </a:extLst>
          </p:cNvPr>
          <p:cNvSpPr/>
          <p:nvPr/>
        </p:nvSpPr>
        <p:spPr>
          <a:xfrm>
            <a:off x="909782" y="1027150"/>
            <a:ext cx="7291106" cy="26394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400" b="1" dirty="0">
                <a:solidFill>
                  <a:schemeClr val="bg1"/>
                </a:solidFill>
                <a:latin typeface="Gotham Bold" pitchFamily="2" charset="0"/>
                <a:cs typeface="Gotham Bold" pitchFamily="2" charset="0"/>
              </a:rPr>
              <a:t>RESULTADOS DE LA SLP GLOBAL A 5 </a:t>
            </a:r>
            <a:r>
              <a:rPr lang="en-US" sz="1400" b="1" dirty="0" err="1">
                <a:solidFill>
                  <a:schemeClr val="bg1"/>
                </a:solidFill>
                <a:latin typeface="Gotham Bold" pitchFamily="2" charset="0"/>
                <a:cs typeface="Gotham Bold" pitchFamily="2" charset="0"/>
              </a:rPr>
              <a:t>AÑOS</a:t>
            </a:r>
            <a:r>
              <a:rPr lang="en-US" sz="1400" b="1" baseline="30000" dirty="0" err="1">
                <a:solidFill>
                  <a:schemeClr val="bg1"/>
                </a:solidFill>
                <a:latin typeface="Gotham Bold" pitchFamily="2" charset="0"/>
                <a:cs typeface="Gotham Bold" pitchFamily="2" charset="0"/>
              </a:rPr>
              <a:t>a,b</a:t>
            </a:r>
            <a:endParaRPr lang="es-ES" sz="1400" b="1" baseline="30000" dirty="0">
              <a:solidFill>
                <a:schemeClr val="bg1"/>
              </a:solidFill>
              <a:latin typeface="Gotham Bold" pitchFamily="2" charset="0"/>
              <a:cs typeface="Gotham Bold" pitchFamily="2" charset="0"/>
            </a:endParaRPr>
          </a:p>
        </p:txBody>
      </p:sp>
      <p:sp>
        <p:nvSpPr>
          <p:cNvPr id="20" name="CuadroTexto 19">
            <a:extLst>
              <a:ext uri="{FF2B5EF4-FFF2-40B4-BE49-F238E27FC236}">
                <a16:creationId xmlns:a16="http://schemas.microsoft.com/office/drawing/2014/main" id="{EC816E1F-6DE8-9A48-A170-BFF04AC8B07D}"/>
              </a:ext>
            </a:extLst>
          </p:cNvPr>
          <p:cNvSpPr txBox="1"/>
          <p:nvPr/>
        </p:nvSpPr>
        <p:spPr>
          <a:xfrm>
            <a:off x="9364060" y="4708858"/>
            <a:ext cx="2711997" cy="523220"/>
          </a:xfrm>
          <a:prstGeom prst="rect">
            <a:avLst/>
          </a:prstGeom>
          <a:noFill/>
        </p:spPr>
        <p:txBody>
          <a:bodyPr wrap="square" rtlCol="0">
            <a:spAutoFit/>
          </a:bodyPr>
          <a:lstStyle/>
          <a:p>
            <a:r>
              <a:rPr lang="es-ES" sz="700" dirty="0">
                <a:solidFill>
                  <a:schemeClr val="tx1">
                    <a:lumMod val="65000"/>
                    <a:lumOff val="35000"/>
                  </a:schemeClr>
                </a:solidFill>
                <a:latin typeface="Gotham Light" pitchFamily="2" charset="0"/>
                <a:cs typeface="Gotham Light" pitchFamily="2" charset="0"/>
              </a:rPr>
              <a:t>a. Adaptado de </a:t>
            </a:r>
            <a:r>
              <a:rPr lang="es-ES" sz="700" dirty="0" err="1">
                <a:solidFill>
                  <a:schemeClr val="tx1">
                    <a:lumMod val="65000"/>
                    <a:lumOff val="35000"/>
                  </a:schemeClr>
                </a:solidFill>
                <a:latin typeface="Gotham Light" pitchFamily="2" charset="0"/>
                <a:cs typeface="Gotham Light" pitchFamily="2" charset="0"/>
              </a:rPr>
              <a:t>Dummer</a:t>
            </a:r>
            <a:r>
              <a:rPr lang="es-ES" sz="700" dirty="0">
                <a:solidFill>
                  <a:schemeClr val="tx1">
                    <a:lumMod val="65000"/>
                    <a:lumOff val="35000"/>
                  </a:schemeClr>
                </a:solidFill>
                <a:latin typeface="Gotham Light" pitchFamily="2" charset="0"/>
                <a:cs typeface="Gotham Light" pitchFamily="2" charset="0"/>
              </a:rPr>
              <a:t> R et al. Oral </a:t>
            </a:r>
            <a:r>
              <a:rPr lang="es-ES" sz="700" dirty="0" err="1">
                <a:solidFill>
                  <a:schemeClr val="tx1">
                    <a:lumMod val="65000"/>
                    <a:lumOff val="35000"/>
                  </a:schemeClr>
                </a:solidFill>
                <a:latin typeface="Gotham Light" pitchFamily="2" charset="0"/>
                <a:cs typeface="Gotham Light" pitchFamily="2" charset="0"/>
              </a:rPr>
              <a:t>presentation</a:t>
            </a:r>
            <a:r>
              <a:rPr lang="es-ES" sz="700" dirty="0">
                <a:solidFill>
                  <a:schemeClr val="tx1">
                    <a:lumMod val="65000"/>
                    <a:lumOff val="35000"/>
                  </a:schemeClr>
                </a:solidFill>
                <a:latin typeface="Gotham Light" pitchFamily="2" charset="0"/>
                <a:cs typeface="Gotham Light" pitchFamily="2" charset="0"/>
              </a:rPr>
              <a:t> 8,</a:t>
            </a:r>
          </a:p>
          <a:p>
            <a:r>
              <a:rPr lang="es-ES" sz="700" dirty="0">
                <a:solidFill>
                  <a:schemeClr val="tx1">
                    <a:lumMod val="65000"/>
                    <a:lumOff val="35000"/>
                  </a:schemeClr>
                </a:solidFill>
                <a:latin typeface="Gotham Light" pitchFamily="2" charset="0"/>
                <a:cs typeface="Gotham Light" pitchFamily="2" charset="0"/>
              </a:rPr>
              <a:t>    </a:t>
            </a: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2021. </a:t>
            </a:r>
            <a:r>
              <a:rPr lang="es-ES" sz="700" baseline="30000" dirty="0">
                <a:solidFill>
                  <a:schemeClr val="tx1">
                    <a:lumMod val="65000"/>
                    <a:lumOff val="35000"/>
                  </a:schemeClr>
                </a:solidFill>
                <a:latin typeface="Gotham Light" pitchFamily="2" charset="0"/>
                <a:cs typeface="Gotham Light" pitchFamily="2" charset="0"/>
              </a:rPr>
              <a:t>1</a:t>
            </a:r>
          </a:p>
          <a:p>
            <a:r>
              <a:rPr lang="es-ES" sz="700" dirty="0">
                <a:solidFill>
                  <a:schemeClr val="tx1">
                    <a:lumMod val="65000"/>
                    <a:lumOff val="35000"/>
                  </a:schemeClr>
                </a:solidFill>
                <a:latin typeface="Gotham Light" pitchFamily="2" charset="0"/>
                <a:cs typeface="Gotham Light" pitchFamily="2" charset="0"/>
              </a:rPr>
              <a:t>b. SLP por revisión central. La duración del seguimiento   </a:t>
            </a:r>
          </a:p>
          <a:p>
            <a:r>
              <a:rPr lang="es-ES" sz="700" dirty="0">
                <a:solidFill>
                  <a:schemeClr val="tx1">
                    <a:lumMod val="65000"/>
                    <a:lumOff val="35000"/>
                  </a:schemeClr>
                </a:solidFill>
                <a:latin typeface="Gotham Light" pitchFamily="2" charset="0"/>
                <a:cs typeface="Gotham Light" pitchFamily="2" charset="0"/>
              </a:rPr>
              <a:t>    mínimo fue de 65 meses</a:t>
            </a:r>
          </a:p>
        </p:txBody>
      </p:sp>
      <p:sp>
        <p:nvSpPr>
          <p:cNvPr id="26" name="CuadroTexto 25">
            <a:extLst>
              <a:ext uri="{FF2B5EF4-FFF2-40B4-BE49-F238E27FC236}">
                <a16:creationId xmlns:a16="http://schemas.microsoft.com/office/drawing/2014/main" id="{F1156CAE-1826-144E-8435-186DF9644072}"/>
              </a:ext>
            </a:extLst>
          </p:cNvPr>
          <p:cNvSpPr txBox="1"/>
          <p:nvPr/>
        </p:nvSpPr>
        <p:spPr>
          <a:xfrm>
            <a:off x="9418402" y="4445490"/>
            <a:ext cx="2867025" cy="215444"/>
          </a:xfrm>
          <a:prstGeom prst="rect">
            <a:avLst/>
          </a:prstGeom>
          <a:noFill/>
        </p:spPr>
        <p:txBody>
          <a:bodyPr wrap="square" rtlCol="0">
            <a:spAutoFit/>
          </a:bodyPr>
          <a:lstStyle/>
          <a:p>
            <a:r>
              <a:rPr lang="es-ES" sz="800" dirty="0">
                <a:solidFill>
                  <a:schemeClr val="tx1">
                    <a:lumMod val="65000"/>
                    <a:lumOff val="35000"/>
                  </a:schemeClr>
                </a:solidFill>
                <a:latin typeface="Gotham Book" pitchFamily="2" charset="0"/>
                <a:cs typeface="Gotham Book" pitchFamily="2" charset="0"/>
              </a:rPr>
              <a:t>SLP = supervivencia libre de progresión.</a:t>
            </a:r>
          </a:p>
        </p:txBody>
      </p:sp>
      <p:sp>
        <p:nvSpPr>
          <p:cNvPr id="27" name="Rectángulo redondeado 26">
            <a:extLst>
              <a:ext uri="{FF2B5EF4-FFF2-40B4-BE49-F238E27FC236}">
                <a16:creationId xmlns:a16="http://schemas.microsoft.com/office/drawing/2014/main" id="{189D80F1-5B5C-44AA-BC20-4E2382134711}"/>
              </a:ext>
            </a:extLst>
          </p:cNvPr>
          <p:cNvSpPr/>
          <p:nvPr/>
        </p:nvSpPr>
        <p:spPr>
          <a:xfrm>
            <a:off x="9555036" y="1886611"/>
            <a:ext cx="2381118" cy="24226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81E4A590-3DD9-E946-B56A-D8C7AD807CAC}"/>
              </a:ext>
            </a:extLst>
          </p:cNvPr>
          <p:cNvSpPr txBox="1"/>
          <p:nvPr/>
        </p:nvSpPr>
        <p:spPr>
          <a:xfrm>
            <a:off x="9555037" y="2108086"/>
            <a:ext cx="2381118" cy="2030236"/>
          </a:xfrm>
          <a:prstGeom prst="rect">
            <a:avLst/>
          </a:prstGeom>
          <a:noFill/>
        </p:spPr>
        <p:txBody>
          <a:bodyPr wrap="square" rtlCol="0">
            <a:spAutoFit/>
          </a:bodyPr>
          <a:lstStyle/>
          <a:p>
            <a:pPr algn="ctr">
              <a:lnSpc>
                <a:spcPct val="130000"/>
              </a:lnSpc>
            </a:pPr>
            <a:r>
              <a:rPr lang="es-ES" sz="1400" b="1" dirty="0">
                <a:solidFill>
                  <a:schemeClr val="bg1"/>
                </a:solidFill>
                <a:latin typeface="Gotham Bold" charset="0"/>
                <a:ea typeface="Gotham Bold" charset="0"/>
                <a:cs typeface="Gotham Bold" charset="0"/>
              </a:rPr>
              <a:t>Los pacientes tratados</a:t>
            </a:r>
          </a:p>
          <a:p>
            <a:pPr algn="ctr">
              <a:lnSpc>
                <a:spcPct val="130000"/>
              </a:lnSpc>
            </a:pPr>
            <a:r>
              <a:rPr lang="es-ES" sz="1400" b="1" dirty="0">
                <a:solidFill>
                  <a:schemeClr val="bg1"/>
                </a:solidFill>
                <a:latin typeface="Gotham Bold" charset="0"/>
                <a:ea typeface="Gotham Bold" charset="0"/>
                <a:cs typeface="Gotham Bold" charset="0"/>
              </a:rPr>
              <a:t>con </a:t>
            </a:r>
            <a:r>
              <a:rPr lang="es-ES" sz="1400" b="1" dirty="0" err="1">
                <a:solidFill>
                  <a:schemeClr val="bg1"/>
                </a:solidFill>
                <a:latin typeface="Gotham Bold" charset="0"/>
                <a:ea typeface="Gotham Bold" charset="0"/>
                <a:cs typeface="Gotham Bold" charset="0"/>
              </a:rPr>
              <a:t>EncoBini</a:t>
            </a:r>
            <a:r>
              <a:rPr lang="es-ES" sz="1400" b="1" dirty="0">
                <a:solidFill>
                  <a:schemeClr val="bg1"/>
                </a:solidFill>
                <a:latin typeface="Gotham Bold" charset="0"/>
                <a:ea typeface="Gotham Bold" charset="0"/>
                <a:cs typeface="Gotham Bold" charset="0"/>
              </a:rPr>
              <a:t> presentaron</a:t>
            </a:r>
          </a:p>
          <a:p>
            <a:pPr algn="ctr">
              <a:lnSpc>
                <a:spcPct val="130000"/>
              </a:lnSpc>
            </a:pPr>
            <a:r>
              <a:rPr lang="es-ES" sz="1400" b="1" dirty="0">
                <a:solidFill>
                  <a:schemeClr val="bg1"/>
                </a:solidFill>
                <a:latin typeface="Gotham Bold" charset="0"/>
                <a:ea typeface="Gotham Bold" charset="0"/>
                <a:cs typeface="Gotham Bold" charset="0"/>
              </a:rPr>
              <a:t>casi la mitad de riesgo</a:t>
            </a:r>
          </a:p>
          <a:p>
            <a:pPr algn="ctr">
              <a:lnSpc>
                <a:spcPct val="130000"/>
              </a:lnSpc>
            </a:pPr>
            <a:r>
              <a:rPr lang="es-ES" sz="1400" b="1" dirty="0">
                <a:solidFill>
                  <a:schemeClr val="bg1"/>
                </a:solidFill>
                <a:latin typeface="Gotham Bold" charset="0"/>
                <a:ea typeface="Gotham Bold" charset="0"/>
                <a:cs typeface="Gotham Bold" charset="0"/>
              </a:rPr>
              <a:t>de progresión de la enfermedad o muerte</a:t>
            </a:r>
          </a:p>
          <a:p>
            <a:pPr algn="ctr">
              <a:lnSpc>
                <a:spcPct val="130000"/>
              </a:lnSpc>
            </a:pPr>
            <a:r>
              <a:rPr lang="es-ES" sz="1400" b="1" dirty="0">
                <a:solidFill>
                  <a:schemeClr val="bg1"/>
                </a:solidFill>
                <a:latin typeface="Gotham Bold" charset="0"/>
                <a:ea typeface="Gotham Bold" charset="0"/>
                <a:cs typeface="Gotham Bold" charset="0"/>
              </a:rPr>
              <a:t>en comparación con </a:t>
            </a:r>
            <a:r>
              <a:rPr lang="es-ES" sz="1400" b="1" dirty="0" err="1">
                <a:solidFill>
                  <a:schemeClr val="bg1"/>
                </a:solidFill>
                <a:latin typeface="Gotham Bold" charset="0"/>
                <a:ea typeface="Gotham Bold" charset="0"/>
                <a:cs typeface="Gotham Bold" charset="0"/>
              </a:rPr>
              <a:t>vemurafenib</a:t>
            </a:r>
            <a:r>
              <a:rPr lang="es-ES" sz="1400" b="1" dirty="0">
                <a:solidFill>
                  <a:schemeClr val="bg1"/>
                </a:solidFill>
                <a:latin typeface="Gotham Bold" charset="0"/>
                <a:ea typeface="Gotham Bold" charset="0"/>
                <a:cs typeface="Gotham Bold" charset="0"/>
              </a:rPr>
              <a:t> </a:t>
            </a:r>
            <a:r>
              <a:rPr lang="es-ES" sz="1400" b="1" baseline="30000" dirty="0">
                <a:solidFill>
                  <a:schemeClr val="bg1"/>
                </a:solidFill>
                <a:latin typeface="Gotham Bold" charset="0"/>
                <a:ea typeface="Gotham Bold" charset="0"/>
                <a:cs typeface="Gotham Bold" charset="0"/>
              </a:rPr>
              <a:t>1-5</a:t>
            </a:r>
          </a:p>
        </p:txBody>
      </p:sp>
      <p:sp>
        <p:nvSpPr>
          <p:cNvPr id="31" name="CuadroTexto 30">
            <a:extLst>
              <a:ext uri="{FF2B5EF4-FFF2-40B4-BE49-F238E27FC236}">
                <a16:creationId xmlns:a16="http://schemas.microsoft.com/office/drawing/2014/main" id="{713790B3-47F3-2C48-8171-3A4062624FB6}"/>
              </a:ext>
            </a:extLst>
          </p:cNvPr>
          <p:cNvSpPr txBox="1"/>
          <p:nvPr/>
        </p:nvSpPr>
        <p:spPr>
          <a:xfrm>
            <a:off x="794007" y="5853451"/>
            <a:ext cx="11097955" cy="738664"/>
          </a:xfrm>
          <a:prstGeom prst="rect">
            <a:avLst/>
          </a:prstGeom>
          <a:noFill/>
        </p:spPr>
        <p:txBody>
          <a:bodyPr wrap="square" rtlCol="0">
            <a:spAutoFit/>
          </a:bodyPr>
          <a:lstStyle/>
          <a:p>
            <a:r>
              <a:rPr lang="da-DK" sz="700" dirty="0">
                <a:solidFill>
                  <a:schemeClr val="tx1">
                    <a:lumMod val="65000"/>
                    <a:lumOff val="35000"/>
                  </a:schemeClr>
                </a:solidFill>
                <a:latin typeface="Gotham Light" pitchFamily="2" charset="0"/>
                <a:cs typeface="Gotham Light" pitchFamily="2" charset="0"/>
              </a:rPr>
              <a:t>1.Presented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a:t>
            </a:r>
          </a:p>
          <a:p>
            <a:r>
              <a:rPr lang="da-DK" sz="700" dirty="0">
                <a:solidFill>
                  <a:schemeClr val="tx1">
                    <a:lumMod val="65000"/>
                    <a:lumOff val="35000"/>
                  </a:schemeClr>
                </a:solidFill>
                <a:latin typeface="Gotham Light" pitchFamily="2" charset="0"/>
                <a:cs typeface="Gotham Light" pitchFamily="2" charset="0"/>
              </a:rPr>
              <a:t>2.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BRAFTOVI®. 3.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MEKTOVI®. </a:t>
            </a:r>
          </a:p>
          <a:p>
            <a:r>
              <a:rPr lang="da-DK" sz="700" dirty="0">
                <a:solidFill>
                  <a:schemeClr val="tx1">
                    <a:lumMod val="65000"/>
                    <a:lumOff val="35000"/>
                  </a:schemeClr>
                </a:solidFill>
                <a:latin typeface="Gotham Light" pitchFamily="2" charset="0"/>
                <a:cs typeface="Gotham Light" pitchFamily="2" charset="0"/>
              </a:rPr>
              <a:t>4. Dummer R,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Encorafenib plus binimetinib versus vemurafenib or encorafenib in patients with BRAF-mutant melanoma (COLUMBUS): a multicentre, open-label, randomised phase 3 trial. Lancet </a:t>
            </a:r>
            <a:r>
              <a:rPr lang="da-DK" sz="700" dirty="0" err="1">
                <a:solidFill>
                  <a:schemeClr val="tx1">
                    <a:lumMod val="65000"/>
                    <a:lumOff val="35000"/>
                  </a:schemeClr>
                </a:solidFill>
                <a:latin typeface="Gotham Light" pitchFamily="2" charset="0"/>
                <a:cs typeface="Gotham Light" pitchFamily="2" charset="0"/>
              </a:rPr>
              <a:t>Oncol</a:t>
            </a:r>
            <a:r>
              <a:rPr lang="da-DK" sz="700" dirty="0">
                <a:solidFill>
                  <a:schemeClr val="tx1">
                    <a:lumMod val="65000"/>
                    <a:lumOff val="35000"/>
                  </a:schemeClr>
                </a:solidFill>
                <a:latin typeface="Gotham Light" pitchFamily="2" charset="0"/>
                <a:cs typeface="Gotham Light" pitchFamily="2" charset="0"/>
              </a:rPr>
              <a:t>. 2018;19(5):603-615. </a:t>
            </a:r>
          </a:p>
          <a:p>
            <a:r>
              <a:rPr lang="da-DK" sz="700" dirty="0">
                <a:solidFill>
                  <a:schemeClr val="tx1">
                    <a:lumMod val="65000"/>
                    <a:lumOff val="35000"/>
                  </a:schemeClr>
                </a:solidFill>
                <a:latin typeface="Gotham Light" pitchFamily="2" charset="0"/>
                <a:cs typeface="Gotham Light" pitchFamily="2" charset="0"/>
              </a:rPr>
              <a:t>5.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Dummer R,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Update on tolerability and overall survival in COLUMBUS: landmark analysis of a randomised phase 3 trial of encorafenib plus binimetinib vs vemurafenib or encorafenib in patients with BRAF V600-mutant melanoma. </a:t>
            </a:r>
            <a:r>
              <a:rPr lang="da-DK" sz="700" dirty="0" err="1">
                <a:solidFill>
                  <a:schemeClr val="tx1">
                    <a:lumMod val="65000"/>
                    <a:lumOff val="35000"/>
                  </a:schemeClr>
                </a:solidFill>
                <a:latin typeface="Gotham Light" pitchFamily="2" charset="0"/>
                <a:cs typeface="Gotham Light" pitchFamily="2" charset="0"/>
              </a:rPr>
              <a:t>Eur</a:t>
            </a:r>
            <a:r>
              <a:rPr lang="da-DK" sz="700" dirty="0">
                <a:solidFill>
                  <a:schemeClr val="tx1">
                    <a:lumMod val="65000"/>
                    <a:lumOff val="35000"/>
                  </a:schemeClr>
                </a:solidFill>
                <a:latin typeface="Gotham Light" pitchFamily="2" charset="0"/>
                <a:cs typeface="Gotham Light" pitchFamily="2" charset="0"/>
              </a:rPr>
              <a:t> J Cancer. 2020;126:33-44. </a:t>
            </a:r>
          </a:p>
          <a:p>
            <a:endParaRPr lang="da-DK" sz="700" dirty="0">
              <a:solidFill>
                <a:schemeClr val="tx1">
                  <a:lumMod val="65000"/>
                  <a:lumOff val="35000"/>
                </a:schemeClr>
              </a:solidFill>
              <a:latin typeface="Gotham Light" pitchFamily="2" charset="0"/>
              <a:cs typeface="Gotham Light" pitchFamily="2" charset="0"/>
            </a:endParaRPr>
          </a:p>
        </p:txBody>
      </p:sp>
      <p:pic>
        <p:nvPicPr>
          <p:cNvPr id="32" name="Imagen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172" y="1341438"/>
            <a:ext cx="8444846" cy="4414929"/>
          </a:xfrm>
          <a:prstGeom prst="rect">
            <a:avLst/>
          </a:prstGeom>
        </p:spPr>
      </p:pic>
      <p:sp>
        <p:nvSpPr>
          <p:cNvPr id="33" name="CuadroTexto 32">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16</a:t>
            </a:r>
            <a:endParaRPr lang="es-ES" dirty="0">
              <a:solidFill>
                <a:srgbClr val="2C969C"/>
              </a:solidFill>
            </a:endParaRPr>
          </a:p>
        </p:txBody>
      </p:sp>
    </p:spTree>
    <p:extLst>
      <p:ext uri="{BB962C8B-B14F-4D97-AF65-F5344CB8AC3E}">
        <p14:creationId xmlns:p14="http://schemas.microsoft.com/office/powerpoint/2010/main" val="5750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C816E1F-6DE8-9A48-A170-BFF04AC8B07D}"/>
              </a:ext>
            </a:extLst>
          </p:cNvPr>
          <p:cNvSpPr txBox="1"/>
          <p:nvPr/>
        </p:nvSpPr>
        <p:spPr>
          <a:xfrm>
            <a:off x="1031846" y="5723961"/>
            <a:ext cx="10461071" cy="215444"/>
          </a:xfrm>
          <a:prstGeom prst="rect">
            <a:avLst/>
          </a:prstGeom>
          <a:noFill/>
        </p:spPr>
        <p:txBody>
          <a:bodyPr wrap="square" rtlCol="0">
            <a:spAutoFit/>
          </a:bodyPr>
          <a:lstStyle/>
          <a:p>
            <a:r>
              <a:rPr lang="es-ES" sz="800" dirty="0">
                <a:solidFill>
                  <a:schemeClr val="tx1">
                    <a:lumMod val="65000"/>
                    <a:lumOff val="35000"/>
                  </a:schemeClr>
                </a:solidFill>
                <a:latin typeface="Gotham Light" pitchFamily="2" charset="0"/>
                <a:cs typeface="Gotham Light" pitchFamily="2" charset="0"/>
              </a:rPr>
              <a:t>EncoBini= encorafenib 450mg 1 v/d + binimetinib 45mg 2 v/d; ENCO300= encorafenib 300mg 1 v/d; HR=hazard ratio; SLP=supervivencia libre de progresión; VEM= vemurafenib 960 mg 2 v/d.</a:t>
            </a:r>
          </a:p>
        </p:txBody>
      </p:sp>
      <p:sp>
        <p:nvSpPr>
          <p:cNvPr id="7" name="Rectángulo redondeado 6">
            <a:extLst>
              <a:ext uri="{FF2B5EF4-FFF2-40B4-BE49-F238E27FC236}">
                <a16:creationId xmlns:a16="http://schemas.microsoft.com/office/drawing/2014/main" id="{25B53EEF-8DB2-BF4D-B483-0B3036DB383E}"/>
              </a:ext>
            </a:extLst>
          </p:cNvPr>
          <p:cNvSpPr/>
          <p:nvPr/>
        </p:nvSpPr>
        <p:spPr>
          <a:xfrm>
            <a:off x="448237" y="1359655"/>
            <a:ext cx="3414319" cy="864892"/>
          </a:xfrm>
          <a:prstGeom prst="roundRect">
            <a:avLst/>
          </a:prstGeom>
          <a:solidFill>
            <a:srgbClr val="2C969C">
              <a:alpha val="30000"/>
            </a:srgbClr>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8" name="Table 377">
            <a:extLst>
              <a:ext uri="{FF2B5EF4-FFF2-40B4-BE49-F238E27FC236}">
                <a16:creationId xmlns:a16="http://schemas.microsoft.com/office/drawing/2014/main" id="{C5087178-9EEB-724E-A3AC-E9EAF554F1DB}"/>
              </a:ext>
            </a:extLst>
          </p:cNvPr>
          <p:cNvGraphicFramePr>
            <a:graphicFrameLocks noGrp="1" noChangeAspect="1"/>
          </p:cNvGraphicFramePr>
          <p:nvPr>
            <p:extLst>
              <p:ext uri="{D42A27DB-BD31-4B8C-83A1-F6EECF244321}">
                <p14:modId xmlns:p14="http://schemas.microsoft.com/office/powerpoint/2010/main" val="4182171303"/>
              </p:ext>
            </p:extLst>
          </p:nvPr>
        </p:nvGraphicFramePr>
        <p:xfrm>
          <a:off x="600632" y="1372780"/>
          <a:ext cx="3203562" cy="809361"/>
        </p:xfrm>
        <a:graphic>
          <a:graphicData uri="http://schemas.openxmlformats.org/drawingml/2006/table">
            <a:tbl>
              <a:tblPr firstRow="1" bandRow="1">
                <a:tableStyleId>{2D5ABB26-0587-4C30-8999-92F81FD0307C}</a:tableStyleId>
              </a:tblPr>
              <a:tblGrid>
                <a:gridCol w="1603920">
                  <a:extLst>
                    <a:ext uri="{9D8B030D-6E8A-4147-A177-3AD203B41FA5}">
                      <a16:colId xmlns:a16="http://schemas.microsoft.com/office/drawing/2014/main" val="20000"/>
                    </a:ext>
                  </a:extLst>
                </a:gridCol>
                <a:gridCol w="1599642">
                  <a:extLst>
                    <a:ext uri="{9D8B030D-6E8A-4147-A177-3AD203B41FA5}">
                      <a16:colId xmlns:a16="http://schemas.microsoft.com/office/drawing/2014/main" val="3747994465"/>
                    </a:ext>
                  </a:extLst>
                </a:gridCol>
              </a:tblGrid>
              <a:tr h="269787">
                <a:tc gridSpan="2">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400" b="1" i="0" u="none" kern="1200" dirty="0">
                          <a:solidFill>
                            <a:schemeClr val="tx1"/>
                          </a:solidFill>
                          <a:latin typeface="Gotham Bold" pitchFamily="2" charset="0"/>
                          <a:ea typeface="+mn-ea"/>
                          <a:cs typeface="Gotham Bold" pitchFamily="2" charset="0"/>
                        </a:rPr>
                        <a:t>Mediana SLP en meses </a:t>
                      </a:r>
                      <a:r>
                        <a:rPr lang="en-US" sz="1400" b="1" i="0" u="none" dirty="0">
                          <a:solidFill>
                            <a:schemeClr val="tx1"/>
                          </a:solidFill>
                          <a:latin typeface="Gotham Bold" pitchFamily="2" charset="0"/>
                          <a:cs typeface="Gotham Bold" pitchFamily="2" charset="0"/>
                        </a:rPr>
                        <a:t>(IC 95%)</a:t>
                      </a:r>
                      <a:r>
                        <a:rPr lang="en-US" sz="1400" b="1" i="0" u="none" baseline="30000" dirty="0">
                          <a:solidFill>
                            <a:schemeClr val="tx1"/>
                          </a:solidFill>
                          <a:latin typeface="Gotham Bold" pitchFamily="2" charset="0"/>
                          <a:cs typeface="Gotham Bold" pitchFamily="2" charset="0"/>
                        </a:rPr>
                        <a:t>1</a:t>
                      </a:r>
                      <a:endParaRPr lang="en-US" sz="1400" b="1" i="0" u="none" kern="1200" baseline="30000" dirty="0">
                        <a:solidFill>
                          <a:schemeClr val="bg2">
                            <a:lumMod val="25000"/>
                          </a:schemeClr>
                        </a:solidFill>
                        <a:latin typeface="Gotham Bold" pitchFamily="2" charset="0"/>
                        <a:ea typeface="+mn-ea"/>
                        <a:cs typeface="Gotham Bold" pitchFamily="2" charset="0"/>
                      </a:endParaRPr>
                    </a:p>
                  </a:txBody>
                  <a:tcPr marT="0"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9787">
                <a:tc>
                  <a:txBody>
                    <a:bodyPr/>
                    <a:lstStyle/>
                    <a:p>
                      <a:pPr marL="0" marR="0" lvl="0" indent="0" algn="ctr" defTabSz="685800" rtl="0" eaLnBrk="1" fontAlgn="base" latinLnBrk="0" hangingPunct="1">
                        <a:lnSpc>
                          <a:spcPct val="100000"/>
                        </a:lnSpc>
                        <a:spcBef>
                          <a:spcPts val="0"/>
                        </a:spcBef>
                        <a:spcAft>
                          <a:spcPts val="0"/>
                        </a:spcAft>
                        <a:buClrTx/>
                        <a:buSzTx/>
                        <a:buFontTx/>
                        <a:buNone/>
                        <a:tabLst/>
                        <a:defRPr/>
                      </a:pPr>
                      <a:r>
                        <a:rPr lang="en-US" sz="1400" b="1" i="0" u="none" kern="1200" dirty="0">
                          <a:solidFill>
                            <a:srgbClr val="2C969C"/>
                          </a:solidFill>
                          <a:latin typeface="Gotham Bold" pitchFamily="2" charset="0"/>
                          <a:ea typeface="+mn-ea"/>
                          <a:cs typeface="Gotham Bold" pitchFamily="2" charset="0"/>
                        </a:rPr>
                        <a:t>Encorafenib</a:t>
                      </a:r>
                      <a:endParaRPr lang="en-US" sz="1400" b="1" i="0" u="none" kern="1200" baseline="30000" dirty="0">
                        <a:solidFill>
                          <a:srgbClr val="2C969C"/>
                        </a:solidFill>
                        <a:latin typeface="Gotham Bold" pitchFamily="2" charset="0"/>
                        <a:ea typeface="+mn-ea"/>
                        <a:cs typeface="Gotham Bold" pitchFamily="2" charset="0"/>
                      </a:endParaRP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400" b="1" i="0" u="none" kern="1200" dirty="0">
                          <a:solidFill>
                            <a:srgbClr val="ECB633"/>
                          </a:solidFill>
                          <a:latin typeface="Gotham Bold" pitchFamily="2" charset="0"/>
                          <a:ea typeface="+mn-ea"/>
                          <a:cs typeface="Gotham Bold" pitchFamily="2" charset="0"/>
                        </a:rPr>
                        <a:t>Vemurafenib</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9787">
                <a:tc>
                  <a:txBody>
                    <a:bodyPr/>
                    <a:lstStyle/>
                    <a:p>
                      <a:pPr marL="0" marR="0" lvl="0" indent="0" algn="ctr" defTabSz="685800" rtl="0" eaLnBrk="1" fontAlgn="base" latinLnBrk="0" hangingPunct="1">
                        <a:lnSpc>
                          <a:spcPct val="100000"/>
                        </a:lnSpc>
                        <a:spcBef>
                          <a:spcPts val="0"/>
                        </a:spcBef>
                        <a:spcAft>
                          <a:spcPts val="0"/>
                        </a:spcAft>
                        <a:buClrTx/>
                        <a:buSzTx/>
                        <a:buFontTx/>
                        <a:buNone/>
                        <a:tabLst/>
                        <a:defRPr/>
                      </a:pPr>
                      <a:r>
                        <a:rPr lang="en-US" sz="1400" b="1" i="0" u="none" kern="1200" dirty="0">
                          <a:solidFill>
                            <a:srgbClr val="2C969C"/>
                          </a:solidFill>
                          <a:latin typeface="Gotham Bold" pitchFamily="2" charset="0"/>
                          <a:ea typeface="+mn-ea"/>
                          <a:cs typeface="Gotham Bold" pitchFamily="2" charset="0"/>
                        </a:rPr>
                        <a:t>9,6</a:t>
                      </a:r>
                      <a:r>
                        <a:rPr lang="en-US" sz="1400" b="1" i="0" u="none" kern="1200" baseline="0" dirty="0">
                          <a:solidFill>
                            <a:srgbClr val="2C969C"/>
                          </a:solidFill>
                          <a:latin typeface="Gotham Bold" pitchFamily="2" charset="0"/>
                          <a:ea typeface="+mn-ea"/>
                          <a:cs typeface="Gotham Bold" pitchFamily="2" charset="0"/>
                        </a:rPr>
                        <a:t> (7,4–14,8)</a:t>
                      </a:r>
                      <a:endParaRPr lang="en-US" sz="1400" b="1" i="0" u="none" kern="1200" dirty="0">
                        <a:solidFill>
                          <a:srgbClr val="2C969C"/>
                        </a:solidFill>
                        <a:latin typeface="Gotham Bold" pitchFamily="2" charset="0"/>
                        <a:ea typeface="+mn-ea"/>
                        <a:cs typeface="Gotham Bold" pitchFamily="2" charset="0"/>
                      </a:endParaRP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base" latinLnBrk="0" hangingPunct="1">
                        <a:lnSpc>
                          <a:spcPct val="100000"/>
                        </a:lnSpc>
                        <a:spcBef>
                          <a:spcPts val="0"/>
                        </a:spcBef>
                        <a:spcAft>
                          <a:spcPts val="0"/>
                        </a:spcAft>
                        <a:buClrTx/>
                        <a:buSzTx/>
                        <a:buFontTx/>
                        <a:buNone/>
                        <a:tabLst/>
                        <a:defRPr/>
                      </a:pPr>
                      <a:r>
                        <a:rPr lang="en-US" sz="1400" b="1" i="0" u="none" kern="1200" dirty="0">
                          <a:solidFill>
                            <a:srgbClr val="ECB633"/>
                          </a:solidFill>
                          <a:latin typeface="Gotham Bold" pitchFamily="2" charset="0"/>
                          <a:ea typeface="+mn-ea"/>
                          <a:cs typeface="Gotham Bold" pitchFamily="2" charset="0"/>
                        </a:rPr>
                        <a:t>7,3 (5,6–7,9)</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9" name="Rectángulo redondeado 8">
            <a:extLst>
              <a:ext uri="{FF2B5EF4-FFF2-40B4-BE49-F238E27FC236}">
                <a16:creationId xmlns:a16="http://schemas.microsoft.com/office/drawing/2014/main" id="{4F30D543-A44F-274D-A2B8-C8B9092F0FD9}"/>
              </a:ext>
            </a:extLst>
          </p:cNvPr>
          <p:cNvSpPr/>
          <p:nvPr/>
        </p:nvSpPr>
        <p:spPr>
          <a:xfrm>
            <a:off x="448237" y="2632121"/>
            <a:ext cx="3414319" cy="1023457"/>
          </a:xfrm>
          <a:prstGeom prst="roundRect">
            <a:avLst/>
          </a:prstGeom>
          <a:solidFill>
            <a:srgbClr val="501627">
              <a:alpha val="16000"/>
            </a:srgbClr>
          </a:solid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10" name="Table 377">
            <a:extLst>
              <a:ext uri="{FF2B5EF4-FFF2-40B4-BE49-F238E27FC236}">
                <a16:creationId xmlns:a16="http://schemas.microsoft.com/office/drawing/2014/main" id="{A3A4E975-7E3B-204A-A083-4F1A4DD1072F}"/>
              </a:ext>
            </a:extLst>
          </p:cNvPr>
          <p:cNvGraphicFramePr>
            <a:graphicFrameLocks noGrp="1" noChangeAspect="1"/>
          </p:cNvGraphicFramePr>
          <p:nvPr>
            <p:extLst>
              <p:ext uri="{D42A27DB-BD31-4B8C-83A1-F6EECF244321}">
                <p14:modId xmlns:p14="http://schemas.microsoft.com/office/powerpoint/2010/main" val="866732989"/>
              </p:ext>
            </p:extLst>
          </p:nvPr>
        </p:nvGraphicFramePr>
        <p:xfrm>
          <a:off x="600632" y="2753373"/>
          <a:ext cx="3115690" cy="809361"/>
        </p:xfrm>
        <a:graphic>
          <a:graphicData uri="http://schemas.openxmlformats.org/drawingml/2006/table">
            <a:tbl>
              <a:tblPr firstRow="1" bandRow="1">
                <a:tableStyleId>{2D5ABB26-0587-4C30-8999-92F81FD0307C}</a:tableStyleId>
              </a:tblPr>
              <a:tblGrid>
                <a:gridCol w="1559925">
                  <a:extLst>
                    <a:ext uri="{9D8B030D-6E8A-4147-A177-3AD203B41FA5}">
                      <a16:colId xmlns:a16="http://schemas.microsoft.com/office/drawing/2014/main" val="20000"/>
                    </a:ext>
                  </a:extLst>
                </a:gridCol>
                <a:gridCol w="1555765">
                  <a:extLst>
                    <a:ext uri="{9D8B030D-6E8A-4147-A177-3AD203B41FA5}">
                      <a16:colId xmlns:a16="http://schemas.microsoft.com/office/drawing/2014/main" val="3747994465"/>
                    </a:ext>
                  </a:extLst>
                </a:gridCol>
              </a:tblGrid>
              <a:tr h="269787">
                <a:tc gridSpan="2">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s-ES" sz="1400" b="1" u="none" kern="1200" noProof="0" dirty="0">
                          <a:solidFill>
                            <a:schemeClr val="tx1"/>
                          </a:solidFill>
                          <a:latin typeface="Arial" panose="020B0604020202020204" pitchFamily="34" charset="0"/>
                          <a:ea typeface="+mn-ea"/>
                          <a:cs typeface="Arial" panose="020B0604020202020204" pitchFamily="34" charset="0"/>
                        </a:rPr>
                        <a:t>SLP a 5 años (IC 95</a:t>
                      </a:r>
                      <a:r>
                        <a:rPr lang="en-US" sz="1400" b="1" u="none" kern="1200" noProof="0" dirty="0">
                          <a:solidFill>
                            <a:schemeClr val="tx1"/>
                          </a:solidFill>
                          <a:latin typeface="Arial" panose="020B0604020202020204" pitchFamily="34" charset="0"/>
                          <a:ea typeface="+mn-ea"/>
                          <a:cs typeface="Arial" panose="020B0604020202020204" pitchFamily="34" charset="0"/>
                        </a:rPr>
                        <a:t>%</a:t>
                      </a:r>
                      <a:r>
                        <a:rPr lang="en-US" sz="1400" b="1" u="none" kern="1200" dirty="0">
                          <a:solidFill>
                            <a:schemeClr val="tx1"/>
                          </a:solidFill>
                          <a:latin typeface="Arial" panose="020B0604020202020204" pitchFamily="34" charset="0"/>
                          <a:ea typeface="+mn-ea"/>
                          <a:cs typeface="Arial" panose="020B0604020202020204" pitchFamily="34" charset="0"/>
                        </a:rPr>
                        <a:t>)</a:t>
                      </a:r>
                      <a:r>
                        <a:rPr lang="en-US" sz="1400" b="1" u="none" kern="1200" baseline="30000" dirty="0">
                          <a:solidFill>
                            <a:schemeClr val="tx1"/>
                          </a:solidFill>
                          <a:latin typeface="Arial" panose="020B0604020202020204" pitchFamily="34" charset="0"/>
                          <a:ea typeface="+mn-ea"/>
                          <a:cs typeface="Arial" panose="020B0604020202020204" pitchFamily="34" charset="0"/>
                        </a:rPr>
                        <a:t>2</a:t>
                      </a:r>
                    </a:p>
                  </a:txBody>
                  <a:tcPr marT="0"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9787">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400" b="1" i="0" u="none" kern="1200" dirty="0">
                          <a:solidFill>
                            <a:srgbClr val="2C969C"/>
                          </a:solidFill>
                          <a:latin typeface="Gotham Bold" pitchFamily="2" charset="0"/>
                          <a:ea typeface="+mn-ea"/>
                          <a:cs typeface="Gotham Bold" pitchFamily="2" charset="0"/>
                        </a:rPr>
                        <a:t>Encorafenib</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400" b="1" i="0" u="none" kern="1200" dirty="0">
                          <a:solidFill>
                            <a:srgbClr val="ECB633"/>
                          </a:solidFill>
                          <a:latin typeface="Gotham Bold" pitchFamily="2" charset="0"/>
                          <a:ea typeface="+mn-ea"/>
                          <a:cs typeface="Gotham Bold" pitchFamily="2" charset="0"/>
                        </a:rPr>
                        <a:t>Vemurafenib</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9787">
                <a:tc>
                  <a:txBody>
                    <a:bodyPr/>
                    <a:lstStyle/>
                    <a:p>
                      <a:pPr algn="ctr" defTabSz="685800" rtl="0" fontAlgn="base">
                        <a:lnSpc>
                          <a:spcPct val="100000"/>
                        </a:lnSpc>
                        <a:spcBef>
                          <a:spcPct val="0"/>
                        </a:spcBef>
                        <a:spcAft>
                          <a:spcPct val="0"/>
                        </a:spcAft>
                      </a:pPr>
                      <a:r>
                        <a:rPr lang="en-US" sz="1400" b="1" i="0" u="none" kern="1200" baseline="0" dirty="0">
                          <a:solidFill>
                            <a:srgbClr val="2C969C"/>
                          </a:solidFill>
                          <a:latin typeface="Gotham Bold" pitchFamily="2" charset="0"/>
                          <a:ea typeface="+mn-ea"/>
                          <a:cs typeface="Gotham Bold" pitchFamily="2" charset="0"/>
                        </a:rPr>
                        <a:t>19,3% (15 – 29)</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base" latinLnBrk="0" hangingPunct="1">
                        <a:lnSpc>
                          <a:spcPct val="100000"/>
                        </a:lnSpc>
                        <a:spcBef>
                          <a:spcPct val="0"/>
                        </a:spcBef>
                        <a:spcAft>
                          <a:spcPct val="0"/>
                        </a:spcAft>
                        <a:buClrTx/>
                        <a:buSzTx/>
                        <a:buFontTx/>
                        <a:buNone/>
                        <a:tabLst/>
                        <a:defRPr/>
                      </a:pPr>
                      <a:r>
                        <a:rPr lang="en-US" sz="1400" b="1" i="0" u="none" kern="1200" dirty="0">
                          <a:solidFill>
                            <a:srgbClr val="ECB633"/>
                          </a:solidFill>
                          <a:latin typeface="Gotham Bold" pitchFamily="2" charset="0"/>
                          <a:ea typeface="+mn-ea"/>
                          <a:cs typeface="Gotham Bold" pitchFamily="2" charset="0"/>
                        </a:rPr>
                        <a:t>10,2% (6 – 20)</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4" name="CuadroTexto 13">
            <a:extLst>
              <a:ext uri="{FF2B5EF4-FFF2-40B4-BE49-F238E27FC236}">
                <a16:creationId xmlns:a16="http://schemas.microsoft.com/office/drawing/2014/main" id="{713790B3-47F3-2C48-8171-3A4062624FB6}"/>
              </a:ext>
            </a:extLst>
          </p:cNvPr>
          <p:cNvSpPr txBox="1"/>
          <p:nvPr/>
        </p:nvSpPr>
        <p:spPr>
          <a:xfrm>
            <a:off x="1045857" y="5995938"/>
            <a:ext cx="8649686" cy="415498"/>
          </a:xfrm>
          <a:prstGeom prst="rect">
            <a:avLst/>
          </a:prstGeom>
          <a:noFill/>
        </p:spPr>
        <p:txBody>
          <a:bodyPr wrap="square" rtlCol="0">
            <a:spAutoFit/>
          </a:bodyPr>
          <a:lstStyle/>
          <a:p>
            <a:r>
              <a:rPr lang="da-DK" sz="700" dirty="0">
                <a:solidFill>
                  <a:schemeClr val="tx1">
                    <a:lumMod val="65000"/>
                    <a:lumOff val="35000"/>
                  </a:schemeClr>
                </a:solidFill>
                <a:latin typeface="Gotham Light" pitchFamily="2" charset="0"/>
                <a:cs typeface="Gotham Light" pitchFamily="2" charset="0"/>
              </a:rPr>
              <a:t>1. </a:t>
            </a: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a:t>
            </a: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2020. </a:t>
            </a:r>
          </a:p>
          <a:p>
            <a:r>
              <a:rPr lang="es-ES" sz="700" dirty="0">
                <a:solidFill>
                  <a:schemeClr val="tx1">
                    <a:lumMod val="65000"/>
                    <a:lumOff val="35000"/>
                  </a:schemeClr>
                </a:solidFill>
                <a:latin typeface="Gotham Light" pitchFamily="2" charset="0"/>
                <a:cs typeface="Gotham Light" pitchFamily="2" charset="0"/>
              </a:rPr>
              <a:t>2. </a:t>
            </a:r>
            <a:r>
              <a:rPr lang="es-ES" sz="700" dirty="0" err="1">
                <a:solidFill>
                  <a:schemeClr val="tx1">
                    <a:lumMod val="65000"/>
                    <a:lumOff val="35000"/>
                  </a:schemeClr>
                </a:solidFill>
                <a:latin typeface="Gotham Light" pitchFamily="2" charset="0"/>
                <a:cs typeface="Gotham Light" pitchFamily="2" charset="0"/>
              </a:rPr>
              <a:t>Gogas.HJ</a:t>
            </a:r>
            <a:r>
              <a:rPr lang="es-ES" sz="700" dirty="0">
                <a:solidFill>
                  <a:schemeClr val="tx1">
                    <a:lumMod val="65000"/>
                    <a:lumOff val="35000"/>
                  </a:schemeClr>
                </a:solidFill>
                <a:latin typeface="Gotham Light" pitchFamily="2" charset="0"/>
                <a:cs typeface="Gotham Light" pitchFamily="2" charset="0"/>
              </a:rPr>
              <a:t>, et al. Poster 10012. www.asco.org</a:t>
            </a:r>
          </a:p>
        </p:txBody>
      </p:sp>
      <p:sp>
        <p:nvSpPr>
          <p:cNvPr id="16" name="CuadroTexto 15">
            <a:extLst>
              <a:ext uri="{FF2B5EF4-FFF2-40B4-BE49-F238E27FC236}">
                <a16:creationId xmlns:a16="http://schemas.microsoft.com/office/drawing/2014/main" id="{90F5DB23-B872-B349-ACAD-BED6B63AD150}"/>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7" name="Rectángulo redondeado 16">
            <a:extLst>
              <a:ext uri="{FF2B5EF4-FFF2-40B4-BE49-F238E27FC236}">
                <a16:creationId xmlns:a16="http://schemas.microsoft.com/office/drawing/2014/main" id="{189D80F1-5B5C-44AA-BC20-4E2382134711}"/>
              </a:ext>
            </a:extLst>
          </p:cNvPr>
          <p:cNvSpPr/>
          <p:nvPr/>
        </p:nvSpPr>
        <p:spPr>
          <a:xfrm>
            <a:off x="448237" y="4125306"/>
            <a:ext cx="3414319" cy="13813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0D28FE2E-1644-4697-BEE2-5BFEB4BEB2BD}"/>
              </a:ext>
            </a:extLst>
          </p:cNvPr>
          <p:cNvSpPr txBox="1"/>
          <p:nvPr/>
        </p:nvSpPr>
        <p:spPr>
          <a:xfrm>
            <a:off x="448238" y="4321472"/>
            <a:ext cx="3414318" cy="1029513"/>
          </a:xfrm>
          <a:prstGeom prst="rect">
            <a:avLst/>
          </a:prstGeom>
          <a:noFill/>
        </p:spPr>
        <p:txBody>
          <a:bodyPr wrap="square" rtlCol="0">
            <a:spAutoFit/>
          </a:bodyPr>
          <a:lstStyle/>
          <a:p>
            <a:pPr algn="ctr">
              <a:lnSpc>
                <a:spcPct val="130000"/>
              </a:lnSpc>
            </a:pPr>
            <a:r>
              <a:rPr lang="es-ES" sz="1200" b="1" dirty="0">
                <a:solidFill>
                  <a:schemeClr val="bg1"/>
                </a:solidFill>
                <a:latin typeface="Gotham Bold" charset="0"/>
                <a:ea typeface="Gotham Bold" charset="0"/>
                <a:cs typeface="Gotham Bold" charset="0"/>
              </a:rPr>
              <a:t>COLUMBUS es el único estudio fase III en el que se compara directamente la supervivencia libre de progresión de dos inhibidores de BRAF</a:t>
            </a:r>
          </a:p>
        </p:txBody>
      </p:sp>
      <p:sp>
        <p:nvSpPr>
          <p:cNvPr id="19" name="Rectángulo 18">
            <a:extLst>
              <a:ext uri="{FF2B5EF4-FFF2-40B4-BE49-F238E27FC236}">
                <a16:creationId xmlns:a16="http://schemas.microsoft.com/office/drawing/2014/main" id="{EFBB6DE6-C402-4DD1-BEC2-A59D7B189FBB}"/>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Imagen 19">
            <a:extLst>
              <a:ext uri="{FF2B5EF4-FFF2-40B4-BE49-F238E27FC236}">
                <a16:creationId xmlns:a16="http://schemas.microsoft.com/office/drawing/2014/main" id="{DAC9C715-EB29-451C-9C9B-85D41BFFC6FC}"/>
              </a:ext>
            </a:extLst>
          </p:cNvPr>
          <p:cNvPicPr>
            <a:picLocks noChangeAspect="1"/>
          </p:cNvPicPr>
          <p:nvPr/>
        </p:nvPicPr>
        <p:blipFill>
          <a:blip r:embed="rId2"/>
          <a:stretch>
            <a:fillRect/>
          </a:stretch>
        </p:blipFill>
        <p:spPr>
          <a:xfrm>
            <a:off x="9673351" y="5971811"/>
            <a:ext cx="1989652" cy="430229"/>
          </a:xfrm>
          <a:prstGeom prst="rect">
            <a:avLst/>
          </a:prstGeom>
        </p:spPr>
      </p:pic>
      <p:pic>
        <p:nvPicPr>
          <p:cNvPr id="22" name="Imagen 21">
            <a:extLst>
              <a:ext uri="{FF2B5EF4-FFF2-40B4-BE49-F238E27FC236}">
                <a16:creationId xmlns:a16="http://schemas.microsoft.com/office/drawing/2014/main" id="{CF14C2C4-11A3-4253-A6A1-C671F05C7A2D}"/>
              </a:ext>
            </a:extLst>
          </p:cNvPr>
          <p:cNvPicPr>
            <a:picLocks noChangeAspect="1"/>
          </p:cNvPicPr>
          <p:nvPr/>
        </p:nvPicPr>
        <p:blipFill>
          <a:blip r:embed="rId3"/>
          <a:stretch>
            <a:fillRect/>
          </a:stretch>
        </p:blipFill>
        <p:spPr>
          <a:xfrm>
            <a:off x="5052970" y="1351377"/>
            <a:ext cx="6261100" cy="4254500"/>
          </a:xfrm>
          <a:prstGeom prst="rect">
            <a:avLst/>
          </a:prstGeom>
        </p:spPr>
      </p:pic>
      <p:sp>
        <p:nvSpPr>
          <p:cNvPr id="13" name="CuadroTexto 12">
            <a:extLst>
              <a:ext uri="{FF2B5EF4-FFF2-40B4-BE49-F238E27FC236}">
                <a16:creationId xmlns:a16="http://schemas.microsoft.com/office/drawing/2014/main" id="{DFBDC4D3-F725-ED40-AB5F-115AA882BD35}"/>
              </a:ext>
            </a:extLst>
          </p:cNvPr>
          <p:cNvSpPr txBox="1"/>
          <p:nvPr/>
        </p:nvSpPr>
        <p:spPr>
          <a:xfrm>
            <a:off x="5445234" y="3830705"/>
            <a:ext cx="3414319" cy="430887"/>
          </a:xfrm>
          <a:prstGeom prst="rect">
            <a:avLst/>
          </a:prstGeom>
          <a:noFill/>
        </p:spPr>
        <p:txBody>
          <a:bodyPr wrap="square" rtlCol="0">
            <a:spAutoFit/>
          </a:bodyPr>
          <a:lstStyle/>
          <a:p>
            <a:pPr algn="ctr">
              <a:lnSpc>
                <a:spcPct val="100000"/>
              </a:lnSpc>
              <a:spcBef>
                <a:spcPts val="0"/>
              </a:spcBef>
              <a:spcAft>
                <a:spcPts val="0"/>
              </a:spcAft>
            </a:pPr>
            <a:r>
              <a:rPr lang="it-IT" sz="1050" b="1" dirty="0">
                <a:latin typeface="Gotham Bold" pitchFamily="2" charset="0"/>
                <a:cs typeface="Gotham Bold" pitchFamily="2" charset="0"/>
              </a:rPr>
              <a:t>HR (IC 95%); 0,68 (0,52–0,88) </a:t>
            </a:r>
          </a:p>
          <a:p>
            <a:pPr algn="ctr">
              <a:lnSpc>
                <a:spcPct val="100000"/>
              </a:lnSpc>
              <a:spcBef>
                <a:spcPts val="0"/>
              </a:spcBef>
              <a:spcAft>
                <a:spcPts val="0"/>
              </a:spcAft>
            </a:pPr>
            <a:r>
              <a:rPr lang="en-US" sz="1050" b="1" dirty="0">
                <a:latin typeface="Gotham Bold" pitchFamily="2" charset="0"/>
                <a:cs typeface="Gotham Bold" pitchFamily="2" charset="0"/>
              </a:rPr>
              <a:t>Nominal 2-lados </a:t>
            </a:r>
            <a:r>
              <a:rPr lang="it-IT" sz="1050" b="1" dirty="0">
                <a:latin typeface="Gotham Bold" pitchFamily="2" charset="0"/>
                <a:cs typeface="Gotham Bold" pitchFamily="2" charset="0"/>
              </a:rPr>
              <a:t>P=0,0038</a:t>
            </a:r>
            <a:endParaRPr lang="en-US" sz="1050" b="1" dirty="0">
              <a:latin typeface="Gotham Bold" pitchFamily="2" charset="0"/>
              <a:cs typeface="Gotham Bold" pitchFamily="2" charset="0"/>
            </a:endParaRPr>
          </a:p>
        </p:txBody>
      </p:sp>
      <p:sp>
        <p:nvSpPr>
          <p:cNvPr id="5" name="Rectángulo 4">
            <a:extLst>
              <a:ext uri="{FF2B5EF4-FFF2-40B4-BE49-F238E27FC236}">
                <a16:creationId xmlns:a16="http://schemas.microsoft.com/office/drawing/2014/main" id="{2D6A6035-62EF-4B7B-9C92-CD0DEDD72267}"/>
              </a:ext>
            </a:extLst>
          </p:cNvPr>
          <p:cNvSpPr/>
          <p:nvPr/>
        </p:nvSpPr>
        <p:spPr>
          <a:xfrm rot="16200000">
            <a:off x="5371193" y="1834465"/>
            <a:ext cx="363531" cy="215448"/>
          </a:xfrm>
          <a:prstGeom prst="rect">
            <a:avLst/>
          </a:prstGeom>
          <a:solidFill>
            <a:srgbClr val="FAEABC"/>
          </a:solidFill>
          <a:ln>
            <a:solidFill>
              <a:srgbClr val="FAE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303030"/>
                </a:solidFill>
              </a:rPr>
              <a:t>(%)</a:t>
            </a:r>
          </a:p>
        </p:txBody>
      </p:sp>
      <p:sp>
        <p:nvSpPr>
          <p:cNvPr id="6" name="Título 5"/>
          <p:cNvSpPr>
            <a:spLocks noGrp="1"/>
          </p:cNvSpPr>
          <p:nvPr>
            <p:ph type="title"/>
          </p:nvPr>
        </p:nvSpPr>
        <p:spPr>
          <a:xfrm>
            <a:off x="838200" y="365126"/>
            <a:ext cx="10515600" cy="404640"/>
          </a:xfrm>
        </p:spPr>
        <p:txBody>
          <a:bodyPr/>
          <a:lstStyle/>
          <a:p>
            <a:r>
              <a:rPr lang="es-ES">
                <a:latin typeface="Gotham Bold" pitchFamily="2" charset="0"/>
                <a:cs typeface="Gotham Bold" pitchFamily="2" charset="0"/>
              </a:rPr>
              <a:t>Supervivencia Libre de Progresión: </a:t>
            </a:r>
            <a:r>
              <a:rPr lang="es-ES" dirty="0" err="1">
                <a:latin typeface="Gotham Bold" pitchFamily="2" charset="0"/>
                <a:cs typeface="Gotham Bold" pitchFamily="2" charset="0"/>
              </a:rPr>
              <a:t>Encorafenib</a:t>
            </a:r>
            <a:r>
              <a:rPr lang="es-ES" dirty="0">
                <a:latin typeface="Gotham Bold" pitchFamily="2" charset="0"/>
                <a:cs typeface="Gotham Bold" pitchFamily="2" charset="0"/>
              </a:rPr>
              <a:t> 300 vs </a:t>
            </a:r>
            <a:r>
              <a:rPr lang="es-ES" dirty="0" err="1">
                <a:latin typeface="Gotham Bold" pitchFamily="2" charset="0"/>
                <a:cs typeface="Gotham Bold" pitchFamily="2" charset="0"/>
              </a:rPr>
              <a:t>Vemurafenib</a:t>
            </a:r>
            <a:br>
              <a:rPr lang="en-GB" dirty="0">
                <a:latin typeface="Gotham Bold" pitchFamily="2" charset="0"/>
                <a:cs typeface="Gotham Bold" pitchFamily="2" charset="0"/>
              </a:rPr>
            </a:br>
            <a:endParaRPr lang="es-ES_tradnl" dirty="0"/>
          </a:p>
        </p:txBody>
      </p:sp>
      <p:sp>
        <p:nvSpPr>
          <p:cNvPr id="21" name="CuadroTexto 20">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17</a:t>
            </a:r>
            <a:endParaRPr lang="es-ES" dirty="0">
              <a:solidFill>
                <a:srgbClr val="2C969C"/>
              </a:solidFill>
            </a:endParaRPr>
          </a:p>
        </p:txBody>
      </p:sp>
      <p:pic>
        <p:nvPicPr>
          <p:cNvPr id="3" name="Imagen 2">
            <a:extLst>
              <a:ext uri="{FF2B5EF4-FFF2-40B4-BE49-F238E27FC236}">
                <a16:creationId xmlns:a16="http://schemas.microsoft.com/office/drawing/2014/main" id="{A59D088F-7929-1746-B491-88C9B8670011}"/>
              </a:ext>
            </a:extLst>
          </p:cNvPr>
          <p:cNvPicPr>
            <a:picLocks noChangeAspect="1"/>
          </p:cNvPicPr>
          <p:nvPr/>
        </p:nvPicPr>
        <p:blipFill>
          <a:blip r:embed="rId4"/>
          <a:stretch>
            <a:fillRect/>
          </a:stretch>
        </p:blipFill>
        <p:spPr>
          <a:xfrm>
            <a:off x="3980246" y="1341438"/>
            <a:ext cx="7892334" cy="4165185"/>
          </a:xfrm>
          <a:prstGeom prst="rect">
            <a:avLst/>
          </a:prstGeom>
        </p:spPr>
      </p:pic>
    </p:spTree>
    <p:extLst>
      <p:ext uri="{BB962C8B-B14F-4D97-AF65-F5344CB8AC3E}">
        <p14:creationId xmlns:p14="http://schemas.microsoft.com/office/powerpoint/2010/main" val="338843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5"/>
          <p:cNvSpPr>
            <a:spLocks noGrp="1"/>
          </p:cNvSpPr>
          <p:nvPr>
            <p:ph type="title"/>
          </p:nvPr>
        </p:nvSpPr>
        <p:spPr>
          <a:xfrm>
            <a:off x="838200" y="365126"/>
            <a:ext cx="10515600" cy="520700"/>
          </a:xfrm>
        </p:spPr>
        <p:txBody>
          <a:bodyPr/>
          <a:lstStyle/>
          <a:p>
            <a:r>
              <a:rPr lang="es-ES_tradnl" dirty="0"/>
              <a:t>La mediana de la SLP en los pacientes con una LDH normal fue de </a:t>
            </a:r>
            <a:r>
              <a:rPr lang="es-ES_tradnl"/>
              <a:t>22 meses</a:t>
            </a:r>
            <a:r>
              <a:rPr lang="es-ES_tradnl" baseline="30000"/>
              <a:t>1</a:t>
            </a:r>
            <a:r>
              <a:rPr lang="es-ES_tradnl" dirty="0"/>
              <a:t> </a:t>
            </a:r>
            <a:br>
              <a:rPr lang="es-ES_tradnl" dirty="0"/>
            </a:br>
            <a:br>
              <a:rPr lang="en-GB" dirty="0">
                <a:latin typeface="Gotham Bold" pitchFamily="2" charset="0"/>
                <a:cs typeface="Gotham Bold" pitchFamily="2" charset="0"/>
              </a:rPr>
            </a:br>
            <a:endParaRPr lang="es-ES_tradnl" dirty="0"/>
          </a:p>
        </p:txBody>
      </p:sp>
      <p:sp>
        <p:nvSpPr>
          <p:cNvPr id="8" name="CuadroTexto 7">
            <a:extLst>
              <a:ext uri="{FF2B5EF4-FFF2-40B4-BE49-F238E27FC236}">
                <a16:creationId xmlns:a16="http://schemas.microsoft.com/office/drawing/2014/main" id="{90F5DB23-B872-B349-ACAD-BED6B63AD150}"/>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1847" t="5769" r="843" b="1762"/>
          <a:stretch/>
        </p:blipFill>
        <p:spPr>
          <a:xfrm>
            <a:off x="881288" y="1323270"/>
            <a:ext cx="8448464" cy="4321902"/>
          </a:xfrm>
          <a:prstGeom prst="rect">
            <a:avLst/>
          </a:prstGeom>
        </p:spPr>
      </p:pic>
      <p:sp>
        <p:nvSpPr>
          <p:cNvPr id="14" name="CuadroTexto 13">
            <a:extLst>
              <a:ext uri="{FF2B5EF4-FFF2-40B4-BE49-F238E27FC236}">
                <a16:creationId xmlns:a16="http://schemas.microsoft.com/office/drawing/2014/main" id="{713790B3-47F3-2C48-8171-3A4062624FB6}"/>
              </a:ext>
            </a:extLst>
          </p:cNvPr>
          <p:cNvSpPr txBox="1"/>
          <p:nvPr/>
        </p:nvSpPr>
        <p:spPr>
          <a:xfrm>
            <a:off x="838200" y="5795230"/>
            <a:ext cx="10961320" cy="846386"/>
          </a:xfrm>
          <a:prstGeom prst="rect">
            <a:avLst/>
          </a:prstGeom>
          <a:noFill/>
        </p:spPr>
        <p:txBody>
          <a:bodyPr wrap="square" rtlCol="0">
            <a:spAutoFit/>
          </a:bodyPr>
          <a:lstStyle/>
          <a:p>
            <a:r>
              <a:rPr lang="da-DK" sz="700" dirty="0">
                <a:solidFill>
                  <a:schemeClr val="tx1">
                    <a:lumMod val="65000"/>
                    <a:lumOff val="35000"/>
                  </a:schemeClr>
                </a:solidFill>
                <a:latin typeface="Gotham Light" pitchFamily="2" charset="0"/>
                <a:cs typeface="Gotham Light" pitchFamily="2" charset="0"/>
              </a:rPr>
              <a:t>1. </a:t>
            </a: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2.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BRAFTOVI®. 3.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MEKTOVI®. </a:t>
            </a:r>
          </a:p>
          <a:p>
            <a:r>
              <a:rPr lang="da-DK" sz="700" dirty="0">
                <a:solidFill>
                  <a:schemeClr val="tx1">
                    <a:lumMod val="65000"/>
                    <a:lumOff val="35000"/>
                  </a:schemeClr>
                </a:solidFill>
                <a:latin typeface="Gotham Light" pitchFamily="2" charset="0"/>
                <a:cs typeface="Gotham Light" pitchFamily="2" charset="0"/>
              </a:rPr>
              <a:t>4. Dummer R,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(COLUMBUS): a multicentre,</a:t>
            </a:r>
          </a:p>
          <a:p>
            <a:r>
              <a:rPr lang="da-DK" sz="700" dirty="0">
                <a:solidFill>
                  <a:schemeClr val="tx1">
                    <a:lumMod val="65000"/>
                    <a:lumOff val="35000"/>
                  </a:schemeClr>
                </a:solidFill>
                <a:latin typeface="Gotham Light" pitchFamily="2" charset="0"/>
                <a:cs typeface="Gotham Light" pitchFamily="2" charset="0"/>
              </a:rPr>
              <a:t>open-label, </a:t>
            </a:r>
            <a:r>
              <a:rPr lang="da-DK" sz="700" dirty="0" err="1">
                <a:solidFill>
                  <a:schemeClr val="tx1">
                    <a:lumMod val="65000"/>
                    <a:lumOff val="35000"/>
                  </a:schemeClr>
                </a:solidFill>
                <a:latin typeface="Gotham Light" pitchFamily="2" charset="0"/>
                <a:cs typeface="Gotham Light" pitchFamily="2" charset="0"/>
              </a:rPr>
              <a:t>randomised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Lancet </a:t>
            </a:r>
            <a:r>
              <a:rPr lang="da-DK" sz="700" dirty="0" err="1">
                <a:solidFill>
                  <a:schemeClr val="tx1">
                    <a:lumMod val="65000"/>
                    <a:lumOff val="35000"/>
                  </a:schemeClr>
                </a:solidFill>
                <a:latin typeface="Gotham Light" pitchFamily="2" charset="0"/>
                <a:cs typeface="Gotham Light" pitchFamily="2" charset="0"/>
              </a:rPr>
              <a:t>Oncol</a:t>
            </a:r>
            <a:r>
              <a:rPr lang="da-DK" sz="700" dirty="0">
                <a:solidFill>
                  <a:schemeClr val="tx1">
                    <a:lumMod val="65000"/>
                    <a:lumOff val="35000"/>
                  </a:schemeClr>
                </a:solidFill>
                <a:latin typeface="Gotham Light" pitchFamily="2" charset="0"/>
                <a:cs typeface="Gotham Light" pitchFamily="2" charset="0"/>
              </a:rPr>
              <a:t>. 2018;19(5):603-615. </a:t>
            </a:r>
          </a:p>
          <a:p>
            <a:r>
              <a:rPr lang="da-DK" sz="700" dirty="0">
                <a:solidFill>
                  <a:schemeClr val="tx1">
                    <a:lumMod val="65000"/>
                    <a:lumOff val="35000"/>
                  </a:schemeClr>
                </a:solidFill>
                <a:latin typeface="Gotham Light" pitchFamily="2" charset="0"/>
                <a:cs typeface="Gotham Light" pitchFamily="2" charset="0"/>
              </a:rPr>
              <a:t>5.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Dummer R,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Update on tolerability and overall survival in COLUMBUS: landmark analysis of a randomised phase 3 trial of encorafenib plus binimetinib vs vemurafenib or encorafenib in patients with BRAF V600-mutant </a:t>
            </a:r>
          </a:p>
          <a:p>
            <a:r>
              <a:rPr lang="da-DK" sz="700" dirty="0">
                <a:solidFill>
                  <a:schemeClr val="tx1">
                    <a:lumMod val="65000"/>
                    <a:lumOff val="35000"/>
                  </a:schemeClr>
                </a:solidFill>
                <a:latin typeface="Gotham Light" pitchFamily="2" charset="0"/>
                <a:cs typeface="Gotham Light" pitchFamily="2" charset="0"/>
              </a:rPr>
              <a:t>melanoma. </a:t>
            </a:r>
            <a:r>
              <a:rPr lang="da-DK" sz="700" dirty="0" err="1">
                <a:solidFill>
                  <a:schemeClr val="tx1">
                    <a:lumMod val="65000"/>
                    <a:lumOff val="35000"/>
                  </a:schemeClr>
                </a:solidFill>
                <a:latin typeface="Gotham Light" pitchFamily="2" charset="0"/>
                <a:cs typeface="Gotham Light" pitchFamily="2" charset="0"/>
              </a:rPr>
              <a:t>Eur</a:t>
            </a:r>
            <a:r>
              <a:rPr lang="da-DK" sz="700" dirty="0">
                <a:solidFill>
                  <a:schemeClr val="tx1">
                    <a:lumMod val="65000"/>
                    <a:lumOff val="35000"/>
                  </a:schemeClr>
                </a:solidFill>
                <a:latin typeface="Gotham Light" pitchFamily="2" charset="0"/>
                <a:cs typeface="Gotham Light" pitchFamily="2" charset="0"/>
              </a:rPr>
              <a:t> J Cancer. 2020;126:33-44. </a:t>
            </a:r>
          </a:p>
          <a:p>
            <a:endParaRPr lang="da-DK" sz="700" dirty="0">
              <a:solidFill>
                <a:schemeClr val="tx1">
                  <a:lumMod val="65000"/>
                  <a:lumOff val="35000"/>
                </a:schemeClr>
              </a:solidFill>
              <a:latin typeface="Gotham Light" pitchFamily="2" charset="0"/>
              <a:cs typeface="Gotham Light" pitchFamily="2" charset="0"/>
            </a:endParaRPr>
          </a:p>
        </p:txBody>
      </p:sp>
      <p:sp>
        <p:nvSpPr>
          <p:cNvPr id="12" name="Rectángulo redondeado 11">
            <a:extLst>
              <a:ext uri="{FF2B5EF4-FFF2-40B4-BE49-F238E27FC236}">
                <a16:creationId xmlns:a16="http://schemas.microsoft.com/office/drawing/2014/main" id="{822DEFC9-99FA-D244-8D0D-B1BDD4B4DEA8}"/>
              </a:ext>
            </a:extLst>
          </p:cNvPr>
          <p:cNvSpPr/>
          <p:nvPr/>
        </p:nvSpPr>
        <p:spPr>
          <a:xfrm>
            <a:off x="916013" y="1033206"/>
            <a:ext cx="7291106" cy="26394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400" b="1" dirty="0">
                <a:solidFill>
                  <a:schemeClr val="bg1"/>
                </a:solidFill>
                <a:latin typeface="Gotham Bold" pitchFamily="2" charset="0"/>
                <a:cs typeface="Gotham Bold" pitchFamily="2" charset="0"/>
              </a:rPr>
              <a:t>RESULTADOS DE LA SLP A 5 AÑOS SEGÚN NIVELES DE </a:t>
            </a:r>
            <a:r>
              <a:rPr lang="en-US" sz="1400" b="1" dirty="0" err="1">
                <a:solidFill>
                  <a:schemeClr val="bg1"/>
                </a:solidFill>
                <a:latin typeface="Gotham Bold" pitchFamily="2" charset="0"/>
                <a:cs typeface="Gotham Bold" pitchFamily="2" charset="0"/>
              </a:rPr>
              <a:t>LDH</a:t>
            </a:r>
            <a:r>
              <a:rPr lang="en-US" sz="1400" b="1" baseline="30000" dirty="0" err="1">
                <a:solidFill>
                  <a:schemeClr val="bg1"/>
                </a:solidFill>
                <a:latin typeface="Gotham Bold" pitchFamily="2" charset="0"/>
                <a:cs typeface="Gotham Bold" pitchFamily="2" charset="0"/>
              </a:rPr>
              <a:t>a,b</a:t>
            </a:r>
            <a:endParaRPr lang="es-ES" sz="1400" b="1" baseline="30000" dirty="0">
              <a:solidFill>
                <a:schemeClr val="bg1"/>
              </a:solidFill>
              <a:latin typeface="Gotham Bold" pitchFamily="2" charset="0"/>
              <a:cs typeface="Gotham Bold" pitchFamily="2" charset="0"/>
            </a:endParaRPr>
          </a:p>
        </p:txBody>
      </p:sp>
      <p:sp>
        <p:nvSpPr>
          <p:cNvPr id="13" name="Rectángulo redondeado 12">
            <a:extLst>
              <a:ext uri="{FF2B5EF4-FFF2-40B4-BE49-F238E27FC236}">
                <a16:creationId xmlns:a16="http://schemas.microsoft.com/office/drawing/2014/main" id="{189D80F1-5B5C-44AA-BC20-4E2382134711}"/>
              </a:ext>
            </a:extLst>
          </p:cNvPr>
          <p:cNvSpPr/>
          <p:nvPr/>
        </p:nvSpPr>
        <p:spPr>
          <a:xfrm>
            <a:off x="9543393" y="2227985"/>
            <a:ext cx="2353330" cy="14992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p:cNvSpPr/>
          <p:nvPr/>
        </p:nvSpPr>
        <p:spPr>
          <a:xfrm>
            <a:off x="9668471" y="2284630"/>
            <a:ext cx="2103174" cy="2031325"/>
          </a:xfrm>
          <a:prstGeom prst="rect">
            <a:avLst/>
          </a:prstGeom>
        </p:spPr>
        <p:txBody>
          <a:bodyPr wrap="square">
            <a:spAutoFit/>
          </a:bodyPr>
          <a:lstStyle/>
          <a:p>
            <a:pPr algn="ctr"/>
            <a:r>
              <a:rPr lang="es-ES_tradnl" sz="1400" b="1" dirty="0">
                <a:solidFill>
                  <a:schemeClr val="bg1"/>
                </a:solidFill>
                <a:latin typeface="Gotham Bold" charset="0"/>
              </a:rPr>
              <a:t>En el grupo de LDH normal, más de un 30% de los pacientes tratados con </a:t>
            </a:r>
            <a:r>
              <a:rPr lang="es-ES_tradnl" sz="1400" b="1" dirty="0" err="1">
                <a:solidFill>
                  <a:schemeClr val="bg1"/>
                </a:solidFill>
                <a:latin typeface="Gotham Bold" charset="0"/>
              </a:rPr>
              <a:t>EncoBini</a:t>
            </a:r>
            <a:r>
              <a:rPr lang="es-ES_tradnl" sz="1400" b="1" dirty="0">
                <a:solidFill>
                  <a:schemeClr val="bg1"/>
                </a:solidFill>
                <a:latin typeface="Gotham Bold" charset="0"/>
              </a:rPr>
              <a:t> continua sin progresar después de la actualización a 5 años</a:t>
            </a:r>
            <a:r>
              <a:rPr lang="es-ES_tradnl" sz="1400" b="1" baseline="30000" dirty="0">
                <a:solidFill>
                  <a:schemeClr val="bg1"/>
                </a:solidFill>
                <a:latin typeface="Gotham Bold" charset="0"/>
              </a:rPr>
              <a:t>1-5</a:t>
            </a:r>
            <a:r>
              <a:rPr lang="es-ES_tradnl" sz="1400" b="1" dirty="0">
                <a:solidFill>
                  <a:schemeClr val="bg1"/>
                </a:solidFill>
                <a:latin typeface="Gotham Bold" charset="0"/>
              </a:rPr>
              <a:t> </a:t>
            </a:r>
            <a:endParaRPr lang="es-ES_tradnl" sz="1400" b="1" dirty="0">
              <a:solidFill>
                <a:schemeClr val="bg1"/>
              </a:solidFill>
              <a:effectLst/>
              <a:latin typeface="Gotham Bold" charset="0"/>
            </a:endParaRPr>
          </a:p>
        </p:txBody>
      </p:sp>
      <p:sp>
        <p:nvSpPr>
          <p:cNvPr id="16" name="CuadroTexto 15">
            <a:extLst>
              <a:ext uri="{FF2B5EF4-FFF2-40B4-BE49-F238E27FC236}">
                <a16:creationId xmlns:a16="http://schemas.microsoft.com/office/drawing/2014/main" id="{EC816E1F-6DE8-9A48-A170-BFF04AC8B07D}"/>
              </a:ext>
            </a:extLst>
          </p:cNvPr>
          <p:cNvSpPr txBox="1"/>
          <p:nvPr/>
        </p:nvSpPr>
        <p:spPr>
          <a:xfrm>
            <a:off x="9364060" y="4708858"/>
            <a:ext cx="2711997" cy="523220"/>
          </a:xfrm>
          <a:prstGeom prst="rect">
            <a:avLst/>
          </a:prstGeom>
          <a:noFill/>
        </p:spPr>
        <p:txBody>
          <a:bodyPr wrap="square" rtlCol="0">
            <a:spAutoFit/>
          </a:bodyPr>
          <a:lstStyle/>
          <a:p>
            <a:r>
              <a:rPr lang="es-ES" sz="700" dirty="0">
                <a:solidFill>
                  <a:schemeClr val="tx1">
                    <a:lumMod val="65000"/>
                    <a:lumOff val="35000"/>
                  </a:schemeClr>
                </a:solidFill>
                <a:latin typeface="Gotham Light" pitchFamily="2" charset="0"/>
                <a:cs typeface="Gotham Light" pitchFamily="2" charset="0"/>
              </a:rPr>
              <a:t>a. Adaptado de </a:t>
            </a:r>
            <a:r>
              <a:rPr lang="es-ES" sz="700" dirty="0" err="1">
                <a:solidFill>
                  <a:schemeClr val="tx1">
                    <a:lumMod val="65000"/>
                    <a:lumOff val="35000"/>
                  </a:schemeClr>
                </a:solidFill>
                <a:latin typeface="Gotham Light" pitchFamily="2" charset="0"/>
                <a:cs typeface="Gotham Light" pitchFamily="2" charset="0"/>
              </a:rPr>
              <a:t>Dummer</a:t>
            </a:r>
            <a:r>
              <a:rPr lang="es-ES" sz="700" dirty="0">
                <a:solidFill>
                  <a:schemeClr val="tx1">
                    <a:lumMod val="65000"/>
                    <a:lumOff val="35000"/>
                  </a:schemeClr>
                </a:solidFill>
                <a:latin typeface="Gotham Light" pitchFamily="2" charset="0"/>
                <a:cs typeface="Gotham Light" pitchFamily="2" charset="0"/>
              </a:rPr>
              <a:t> R et al. Oral </a:t>
            </a:r>
            <a:r>
              <a:rPr lang="es-ES" sz="700" dirty="0" err="1">
                <a:solidFill>
                  <a:schemeClr val="tx1">
                    <a:lumMod val="65000"/>
                    <a:lumOff val="35000"/>
                  </a:schemeClr>
                </a:solidFill>
                <a:latin typeface="Gotham Light" pitchFamily="2" charset="0"/>
                <a:cs typeface="Gotham Light" pitchFamily="2" charset="0"/>
              </a:rPr>
              <a:t>presentation</a:t>
            </a:r>
            <a:r>
              <a:rPr lang="es-ES" sz="700" dirty="0">
                <a:solidFill>
                  <a:schemeClr val="tx1">
                    <a:lumMod val="65000"/>
                    <a:lumOff val="35000"/>
                  </a:schemeClr>
                </a:solidFill>
                <a:latin typeface="Gotham Light" pitchFamily="2" charset="0"/>
                <a:cs typeface="Gotham Light" pitchFamily="2" charset="0"/>
              </a:rPr>
              <a:t> 8,</a:t>
            </a:r>
          </a:p>
          <a:p>
            <a:r>
              <a:rPr lang="es-ES" sz="700" dirty="0">
                <a:solidFill>
                  <a:schemeClr val="tx1">
                    <a:lumMod val="65000"/>
                    <a:lumOff val="35000"/>
                  </a:schemeClr>
                </a:solidFill>
                <a:latin typeface="Gotham Light" pitchFamily="2" charset="0"/>
                <a:cs typeface="Gotham Light" pitchFamily="2" charset="0"/>
              </a:rPr>
              <a:t>    </a:t>
            </a: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2021. </a:t>
            </a:r>
            <a:r>
              <a:rPr lang="es-ES" sz="700" baseline="30000" dirty="0">
                <a:solidFill>
                  <a:schemeClr val="tx1">
                    <a:lumMod val="65000"/>
                    <a:lumOff val="35000"/>
                  </a:schemeClr>
                </a:solidFill>
                <a:latin typeface="Gotham Light" pitchFamily="2" charset="0"/>
                <a:cs typeface="Gotham Light" pitchFamily="2" charset="0"/>
              </a:rPr>
              <a:t>1</a:t>
            </a:r>
          </a:p>
          <a:p>
            <a:r>
              <a:rPr lang="es-ES" sz="700" dirty="0">
                <a:solidFill>
                  <a:schemeClr val="tx1">
                    <a:lumMod val="65000"/>
                    <a:lumOff val="35000"/>
                  </a:schemeClr>
                </a:solidFill>
                <a:latin typeface="Gotham Light" pitchFamily="2" charset="0"/>
                <a:cs typeface="Gotham Light" pitchFamily="2" charset="0"/>
              </a:rPr>
              <a:t>b. SLP por revisión central. La duración del seguimiento   </a:t>
            </a:r>
          </a:p>
          <a:p>
            <a:r>
              <a:rPr lang="es-ES" sz="700" dirty="0">
                <a:solidFill>
                  <a:schemeClr val="tx1">
                    <a:lumMod val="65000"/>
                    <a:lumOff val="35000"/>
                  </a:schemeClr>
                </a:solidFill>
                <a:latin typeface="Gotham Light" pitchFamily="2" charset="0"/>
                <a:cs typeface="Gotham Light" pitchFamily="2" charset="0"/>
              </a:rPr>
              <a:t>    mínimo fue de 65 meses</a:t>
            </a:r>
          </a:p>
        </p:txBody>
      </p:sp>
      <p:sp>
        <p:nvSpPr>
          <p:cNvPr id="15" name="CuadroTexto 14">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18</a:t>
            </a:r>
            <a:endParaRPr lang="es-ES" dirty="0">
              <a:solidFill>
                <a:srgbClr val="2C969C"/>
              </a:solidFill>
            </a:endParaRPr>
          </a:p>
        </p:txBody>
      </p:sp>
    </p:spTree>
    <p:extLst>
      <p:ext uri="{BB962C8B-B14F-4D97-AF65-F5344CB8AC3E}">
        <p14:creationId xmlns:p14="http://schemas.microsoft.com/office/powerpoint/2010/main" val="407501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838199" y="185737"/>
            <a:ext cx="11237857" cy="614363"/>
          </a:xfrm>
        </p:spPr>
        <p:txBody>
          <a:bodyPr/>
          <a:lstStyle/>
          <a:p>
            <a:r>
              <a:rPr lang="es-ES_tradnl" dirty="0"/>
              <a:t>La mediana de SLP de los pacientes con baja carga tumoral tratados con </a:t>
            </a:r>
            <a:r>
              <a:rPr lang="es-ES_tradnl" dirty="0" err="1"/>
              <a:t>EncoBini</a:t>
            </a:r>
            <a:r>
              <a:rPr lang="es-ES_tradnl" dirty="0"/>
              <a:t> superó los 2 años</a:t>
            </a:r>
            <a:r>
              <a:rPr lang="es-ES_tradnl" baseline="30000" dirty="0"/>
              <a:t>1</a:t>
            </a:r>
            <a:r>
              <a:rPr lang="es-ES_tradnl" dirty="0"/>
              <a:t> </a:t>
            </a:r>
            <a:br>
              <a:rPr lang="es-ES_tradnl" dirty="0"/>
            </a:br>
            <a:endParaRPr lang="es-ES_tradnl" dirty="0"/>
          </a:p>
        </p:txBody>
      </p:sp>
      <p:sp>
        <p:nvSpPr>
          <p:cNvPr id="8" name="CuadroTexto 7">
            <a:extLst>
              <a:ext uri="{FF2B5EF4-FFF2-40B4-BE49-F238E27FC236}">
                <a16:creationId xmlns:a16="http://schemas.microsoft.com/office/drawing/2014/main" id="{90F5DB23-B872-B349-ACAD-BED6B63AD150}"/>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2116" t="5162" r="2439" b="5025"/>
          <a:stretch/>
        </p:blipFill>
        <p:spPr>
          <a:xfrm>
            <a:off x="890205" y="1338122"/>
            <a:ext cx="8455846" cy="4283549"/>
          </a:xfrm>
          <a:prstGeom prst="rect">
            <a:avLst/>
          </a:prstGeom>
        </p:spPr>
      </p:pic>
      <p:sp>
        <p:nvSpPr>
          <p:cNvPr id="13" name="Rectángulo redondeado 12">
            <a:extLst>
              <a:ext uri="{FF2B5EF4-FFF2-40B4-BE49-F238E27FC236}">
                <a16:creationId xmlns:a16="http://schemas.microsoft.com/office/drawing/2014/main" id="{189D80F1-5B5C-44AA-BC20-4E2382134711}"/>
              </a:ext>
            </a:extLst>
          </p:cNvPr>
          <p:cNvSpPr/>
          <p:nvPr/>
        </p:nvSpPr>
        <p:spPr>
          <a:xfrm>
            <a:off x="9543394" y="2187960"/>
            <a:ext cx="2353330" cy="173089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11"/>
          <p:cNvSpPr/>
          <p:nvPr/>
        </p:nvSpPr>
        <p:spPr>
          <a:xfrm>
            <a:off x="9543394" y="1835581"/>
            <a:ext cx="2353330" cy="2246769"/>
          </a:xfrm>
          <a:prstGeom prst="rect">
            <a:avLst/>
          </a:prstGeom>
        </p:spPr>
        <p:txBody>
          <a:bodyPr wrap="square">
            <a:spAutoFit/>
          </a:bodyPr>
          <a:lstStyle/>
          <a:p>
            <a:br>
              <a:rPr lang="es-ES_tradnl" sz="1400" dirty="0">
                <a:solidFill>
                  <a:schemeClr val="bg1"/>
                </a:solidFill>
                <a:latin typeface="Gotham Bold" charset="0"/>
              </a:rPr>
            </a:br>
            <a:endParaRPr lang="es-ES_tradnl" sz="1400" dirty="0">
              <a:solidFill>
                <a:schemeClr val="bg1"/>
              </a:solidFill>
              <a:latin typeface="Gotham Bold" charset="0"/>
            </a:endParaRPr>
          </a:p>
          <a:p>
            <a:pPr algn="ctr"/>
            <a:r>
              <a:rPr lang="es-ES_tradnl" sz="1400" b="1" dirty="0">
                <a:solidFill>
                  <a:schemeClr val="bg1"/>
                </a:solidFill>
                <a:latin typeface="Gotham Bold" charset="0"/>
              </a:rPr>
              <a:t>Más de 1 de cada 3 </a:t>
            </a:r>
          </a:p>
          <a:p>
            <a:pPr algn="ctr"/>
            <a:r>
              <a:rPr lang="es-ES_tradnl" sz="1400" b="1" dirty="0">
                <a:solidFill>
                  <a:schemeClr val="bg1"/>
                </a:solidFill>
                <a:latin typeface="Gotham Bold" charset="0"/>
              </a:rPr>
              <a:t>pacientes con Baja </a:t>
            </a:r>
          </a:p>
          <a:p>
            <a:pPr algn="ctr"/>
            <a:r>
              <a:rPr lang="es-ES_tradnl" sz="1400" b="1" dirty="0">
                <a:solidFill>
                  <a:schemeClr val="bg1"/>
                </a:solidFill>
                <a:latin typeface="Gotham Bold" charset="0"/>
              </a:rPr>
              <a:t>Carga Tumoral </a:t>
            </a:r>
          </a:p>
          <a:p>
            <a:pPr algn="ctr"/>
            <a:r>
              <a:rPr lang="es-ES_tradnl" sz="1400" b="1" dirty="0">
                <a:solidFill>
                  <a:schemeClr val="bg1"/>
                </a:solidFill>
                <a:latin typeface="Gotham Bold" charset="0"/>
              </a:rPr>
              <a:t>tratados con </a:t>
            </a:r>
            <a:r>
              <a:rPr lang="es-ES_tradnl" sz="1400" b="1" dirty="0" err="1">
                <a:solidFill>
                  <a:schemeClr val="bg1"/>
                </a:solidFill>
                <a:latin typeface="Gotham Bold" charset="0"/>
              </a:rPr>
              <a:t>EncoBini</a:t>
            </a:r>
            <a:r>
              <a:rPr lang="es-ES_tradnl" sz="1400" b="1" dirty="0">
                <a:solidFill>
                  <a:schemeClr val="bg1"/>
                </a:solidFill>
                <a:latin typeface="Gotham Bold" charset="0"/>
              </a:rPr>
              <a:t> </a:t>
            </a:r>
            <a:r>
              <a:rPr lang="es-ES_tradnl" sz="1400" b="1" dirty="0" err="1">
                <a:solidFill>
                  <a:schemeClr val="bg1"/>
                </a:solidFill>
                <a:latin typeface="Gotham Bold" charset="0"/>
              </a:rPr>
              <a:t>continuan</a:t>
            </a:r>
            <a:r>
              <a:rPr lang="es-ES_tradnl" sz="1400" b="1" dirty="0">
                <a:solidFill>
                  <a:schemeClr val="bg1"/>
                </a:solidFill>
                <a:latin typeface="Gotham Bold" charset="0"/>
              </a:rPr>
              <a:t> sin progresar</a:t>
            </a:r>
          </a:p>
          <a:p>
            <a:pPr algn="ctr"/>
            <a:r>
              <a:rPr lang="es-ES_tradnl" sz="1400" b="1" dirty="0">
                <a:solidFill>
                  <a:schemeClr val="bg1"/>
                </a:solidFill>
                <a:latin typeface="Gotham Bold" charset="0"/>
              </a:rPr>
              <a:t>en la actualización a 5 años del estudio COLUMBUS</a:t>
            </a:r>
            <a:r>
              <a:rPr lang="es-ES_tradnl" sz="1400" b="1" baseline="30000" dirty="0">
                <a:solidFill>
                  <a:schemeClr val="bg1"/>
                </a:solidFill>
                <a:latin typeface="Gotham Bold" charset="0"/>
              </a:rPr>
              <a:t>1-5</a:t>
            </a:r>
            <a:r>
              <a:rPr lang="es-ES_tradnl" sz="1400" b="1" dirty="0">
                <a:solidFill>
                  <a:schemeClr val="bg1"/>
                </a:solidFill>
                <a:latin typeface="Gotham Bold" charset="0"/>
              </a:rPr>
              <a:t> </a:t>
            </a:r>
            <a:endParaRPr lang="es-ES_tradnl" sz="1400" b="1" dirty="0">
              <a:solidFill>
                <a:schemeClr val="bg1"/>
              </a:solidFill>
              <a:effectLst/>
              <a:latin typeface="Gotham Bold" charset="0"/>
            </a:endParaRPr>
          </a:p>
        </p:txBody>
      </p:sp>
      <p:sp>
        <p:nvSpPr>
          <p:cNvPr id="17" name="CuadroTexto 16">
            <a:extLst>
              <a:ext uri="{FF2B5EF4-FFF2-40B4-BE49-F238E27FC236}">
                <a16:creationId xmlns:a16="http://schemas.microsoft.com/office/drawing/2014/main" id="{EC816E1F-6DE8-9A48-A170-BFF04AC8B07D}"/>
              </a:ext>
            </a:extLst>
          </p:cNvPr>
          <p:cNvSpPr txBox="1"/>
          <p:nvPr/>
        </p:nvSpPr>
        <p:spPr>
          <a:xfrm>
            <a:off x="9364060" y="4708858"/>
            <a:ext cx="2711997" cy="523220"/>
          </a:xfrm>
          <a:prstGeom prst="rect">
            <a:avLst/>
          </a:prstGeom>
          <a:noFill/>
        </p:spPr>
        <p:txBody>
          <a:bodyPr wrap="square" rtlCol="0">
            <a:spAutoFit/>
          </a:bodyPr>
          <a:lstStyle/>
          <a:p>
            <a:r>
              <a:rPr lang="es-ES" sz="700" dirty="0">
                <a:solidFill>
                  <a:schemeClr val="tx1">
                    <a:lumMod val="65000"/>
                    <a:lumOff val="35000"/>
                  </a:schemeClr>
                </a:solidFill>
                <a:latin typeface="Gotham Light" pitchFamily="2" charset="0"/>
                <a:cs typeface="Gotham Light" pitchFamily="2" charset="0"/>
              </a:rPr>
              <a:t>a. Adaptado de </a:t>
            </a:r>
            <a:r>
              <a:rPr lang="es-ES" sz="700" dirty="0" err="1">
                <a:solidFill>
                  <a:schemeClr val="tx1">
                    <a:lumMod val="65000"/>
                    <a:lumOff val="35000"/>
                  </a:schemeClr>
                </a:solidFill>
                <a:latin typeface="Gotham Light" pitchFamily="2" charset="0"/>
                <a:cs typeface="Gotham Light" pitchFamily="2" charset="0"/>
              </a:rPr>
              <a:t>Dummer</a:t>
            </a:r>
            <a:r>
              <a:rPr lang="es-ES" sz="700" dirty="0">
                <a:solidFill>
                  <a:schemeClr val="tx1">
                    <a:lumMod val="65000"/>
                    <a:lumOff val="35000"/>
                  </a:schemeClr>
                </a:solidFill>
                <a:latin typeface="Gotham Light" pitchFamily="2" charset="0"/>
                <a:cs typeface="Gotham Light" pitchFamily="2" charset="0"/>
              </a:rPr>
              <a:t> R et al. Oral </a:t>
            </a:r>
            <a:r>
              <a:rPr lang="es-ES" sz="700" dirty="0" err="1">
                <a:solidFill>
                  <a:schemeClr val="tx1">
                    <a:lumMod val="65000"/>
                    <a:lumOff val="35000"/>
                  </a:schemeClr>
                </a:solidFill>
                <a:latin typeface="Gotham Light" pitchFamily="2" charset="0"/>
                <a:cs typeface="Gotham Light" pitchFamily="2" charset="0"/>
              </a:rPr>
              <a:t>presentation</a:t>
            </a:r>
            <a:r>
              <a:rPr lang="es-ES" sz="700" dirty="0">
                <a:solidFill>
                  <a:schemeClr val="tx1">
                    <a:lumMod val="65000"/>
                    <a:lumOff val="35000"/>
                  </a:schemeClr>
                </a:solidFill>
                <a:latin typeface="Gotham Light" pitchFamily="2" charset="0"/>
                <a:cs typeface="Gotham Light" pitchFamily="2" charset="0"/>
              </a:rPr>
              <a:t> 8,</a:t>
            </a:r>
          </a:p>
          <a:p>
            <a:r>
              <a:rPr lang="es-ES" sz="700" dirty="0">
                <a:solidFill>
                  <a:schemeClr val="tx1">
                    <a:lumMod val="65000"/>
                    <a:lumOff val="35000"/>
                  </a:schemeClr>
                </a:solidFill>
                <a:latin typeface="Gotham Light" pitchFamily="2" charset="0"/>
                <a:cs typeface="Gotham Light" pitchFamily="2" charset="0"/>
              </a:rPr>
              <a:t>    </a:t>
            </a: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2021. </a:t>
            </a:r>
            <a:r>
              <a:rPr lang="es-ES" sz="700" baseline="30000" dirty="0">
                <a:solidFill>
                  <a:schemeClr val="tx1">
                    <a:lumMod val="65000"/>
                    <a:lumOff val="35000"/>
                  </a:schemeClr>
                </a:solidFill>
                <a:latin typeface="Gotham Light" pitchFamily="2" charset="0"/>
                <a:cs typeface="Gotham Light" pitchFamily="2" charset="0"/>
              </a:rPr>
              <a:t>1</a:t>
            </a:r>
          </a:p>
          <a:p>
            <a:r>
              <a:rPr lang="es-ES" sz="700" dirty="0">
                <a:solidFill>
                  <a:schemeClr val="tx1">
                    <a:lumMod val="65000"/>
                    <a:lumOff val="35000"/>
                  </a:schemeClr>
                </a:solidFill>
                <a:latin typeface="Gotham Light" pitchFamily="2" charset="0"/>
                <a:cs typeface="Gotham Light" pitchFamily="2" charset="0"/>
              </a:rPr>
              <a:t>b. SLP por revisión central. La duración del seguimiento   </a:t>
            </a:r>
          </a:p>
          <a:p>
            <a:r>
              <a:rPr lang="es-ES" sz="700" dirty="0">
                <a:solidFill>
                  <a:schemeClr val="tx1">
                    <a:lumMod val="65000"/>
                    <a:lumOff val="35000"/>
                  </a:schemeClr>
                </a:solidFill>
                <a:latin typeface="Gotham Light" pitchFamily="2" charset="0"/>
                <a:cs typeface="Gotham Light" pitchFamily="2" charset="0"/>
              </a:rPr>
              <a:t>    mínimo fue de 65 meses</a:t>
            </a:r>
          </a:p>
        </p:txBody>
      </p:sp>
      <p:sp>
        <p:nvSpPr>
          <p:cNvPr id="18" name="CuadroTexto 17">
            <a:extLst>
              <a:ext uri="{FF2B5EF4-FFF2-40B4-BE49-F238E27FC236}">
                <a16:creationId xmlns:a16="http://schemas.microsoft.com/office/drawing/2014/main" id="{713790B3-47F3-2C48-8171-3A4062624FB6}"/>
              </a:ext>
            </a:extLst>
          </p:cNvPr>
          <p:cNvSpPr txBox="1"/>
          <p:nvPr/>
        </p:nvSpPr>
        <p:spPr>
          <a:xfrm>
            <a:off x="838200" y="5784717"/>
            <a:ext cx="10961320" cy="846386"/>
          </a:xfrm>
          <a:prstGeom prst="rect">
            <a:avLst/>
          </a:prstGeom>
          <a:noFill/>
        </p:spPr>
        <p:txBody>
          <a:bodyPr wrap="square" rtlCol="0">
            <a:spAutoFit/>
          </a:bodyPr>
          <a:lstStyle/>
          <a:p>
            <a:r>
              <a:rPr lang="da-DK" sz="700" dirty="0">
                <a:solidFill>
                  <a:schemeClr val="tx1">
                    <a:lumMod val="65000"/>
                    <a:lumOff val="35000"/>
                  </a:schemeClr>
                </a:solidFill>
                <a:latin typeface="Gotham Light" pitchFamily="2" charset="0"/>
                <a:cs typeface="Gotham Light" pitchFamily="2" charset="0"/>
              </a:rPr>
              <a:t>1. </a:t>
            </a: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2.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BRAFTOVI®. 3.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MEKTOVI®. </a:t>
            </a:r>
          </a:p>
          <a:p>
            <a:r>
              <a:rPr lang="da-DK" sz="700" dirty="0">
                <a:solidFill>
                  <a:schemeClr val="tx1">
                    <a:lumMod val="65000"/>
                    <a:lumOff val="35000"/>
                  </a:schemeClr>
                </a:solidFill>
                <a:latin typeface="Gotham Light" pitchFamily="2" charset="0"/>
                <a:cs typeface="Gotham Light" pitchFamily="2" charset="0"/>
              </a:rPr>
              <a:t>4. Dummer R,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(COLUMBUS): a multicentre,</a:t>
            </a:r>
          </a:p>
          <a:p>
            <a:r>
              <a:rPr lang="da-DK" sz="700" dirty="0">
                <a:solidFill>
                  <a:schemeClr val="tx1">
                    <a:lumMod val="65000"/>
                    <a:lumOff val="35000"/>
                  </a:schemeClr>
                </a:solidFill>
                <a:latin typeface="Gotham Light" pitchFamily="2" charset="0"/>
                <a:cs typeface="Gotham Light" pitchFamily="2" charset="0"/>
              </a:rPr>
              <a:t>open-label, </a:t>
            </a:r>
            <a:r>
              <a:rPr lang="da-DK" sz="700" dirty="0" err="1">
                <a:solidFill>
                  <a:schemeClr val="tx1">
                    <a:lumMod val="65000"/>
                    <a:lumOff val="35000"/>
                  </a:schemeClr>
                </a:solidFill>
                <a:latin typeface="Gotham Light" pitchFamily="2" charset="0"/>
                <a:cs typeface="Gotham Light" pitchFamily="2" charset="0"/>
              </a:rPr>
              <a:t>randomised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Lancet </a:t>
            </a:r>
            <a:r>
              <a:rPr lang="da-DK" sz="700" dirty="0" err="1">
                <a:solidFill>
                  <a:schemeClr val="tx1">
                    <a:lumMod val="65000"/>
                    <a:lumOff val="35000"/>
                  </a:schemeClr>
                </a:solidFill>
                <a:latin typeface="Gotham Light" pitchFamily="2" charset="0"/>
                <a:cs typeface="Gotham Light" pitchFamily="2" charset="0"/>
              </a:rPr>
              <a:t>Oncol</a:t>
            </a:r>
            <a:r>
              <a:rPr lang="da-DK" sz="700" dirty="0">
                <a:solidFill>
                  <a:schemeClr val="tx1">
                    <a:lumMod val="65000"/>
                    <a:lumOff val="35000"/>
                  </a:schemeClr>
                </a:solidFill>
                <a:latin typeface="Gotham Light" pitchFamily="2" charset="0"/>
                <a:cs typeface="Gotham Light" pitchFamily="2" charset="0"/>
              </a:rPr>
              <a:t>. 2018;19(5):603-615. </a:t>
            </a:r>
          </a:p>
          <a:p>
            <a:r>
              <a:rPr lang="da-DK" sz="700" dirty="0">
                <a:solidFill>
                  <a:schemeClr val="tx1">
                    <a:lumMod val="65000"/>
                    <a:lumOff val="35000"/>
                  </a:schemeClr>
                </a:solidFill>
                <a:latin typeface="Gotham Light" pitchFamily="2" charset="0"/>
                <a:cs typeface="Gotham Light" pitchFamily="2" charset="0"/>
              </a:rPr>
              <a:t>5.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Dummer R,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Update on tolerability and overall survival in COLUMBUS: landmark analysis of a randomised phase 3 trial of encorafenib plus binimetinib vs vemurafenib or encorafenib in patients with BRAF V600-mutant</a:t>
            </a:r>
          </a:p>
          <a:p>
            <a:r>
              <a:rPr lang="da-DK" sz="700" dirty="0">
                <a:solidFill>
                  <a:schemeClr val="tx1">
                    <a:lumMod val="65000"/>
                    <a:lumOff val="35000"/>
                  </a:schemeClr>
                </a:solidFill>
                <a:latin typeface="Gotham Light" pitchFamily="2" charset="0"/>
                <a:cs typeface="Gotham Light" pitchFamily="2" charset="0"/>
              </a:rPr>
              <a:t> melanoma. </a:t>
            </a:r>
            <a:r>
              <a:rPr lang="da-DK" sz="700" dirty="0" err="1">
                <a:solidFill>
                  <a:schemeClr val="tx1">
                    <a:lumMod val="65000"/>
                    <a:lumOff val="35000"/>
                  </a:schemeClr>
                </a:solidFill>
                <a:latin typeface="Gotham Light" pitchFamily="2" charset="0"/>
                <a:cs typeface="Gotham Light" pitchFamily="2" charset="0"/>
              </a:rPr>
              <a:t>Eur</a:t>
            </a:r>
            <a:r>
              <a:rPr lang="da-DK" sz="700" dirty="0">
                <a:solidFill>
                  <a:schemeClr val="tx1">
                    <a:lumMod val="65000"/>
                    <a:lumOff val="35000"/>
                  </a:schemeClr>
                </a:solidFill>
                <a:latin typeface="Gotham Light" pitchFamily="2" charset="0"/>
                <a:cs typeface="Gotham Light" pitchFamily="2" charset="0"/>
              </a:rPr>
              <a:t> J Cancer. 2020;126:33-44. </a:t>
            </a:r>
          </a:p>
          <a:p>
            <a:endParaRPr lang="da-DK" sz="700" dirty="0">
              <a:solidFill>
                <a:schemeClr val="tx1">
                  <a:lumMod val="65000"/>
                  <a:lumOff val="35000"/>
                </a:schemeClr>
              </a:solidFill>
              <a:latin typeface="Gotham Light" pitchFamily="2" charset="0"/>
              <a:cs typeface="Gotham Light" pitchFamily="2" charset="0"/>
            </a:endParaRPr>
          </a:p>
        </p:txBody>
      </p:sp>
      <p:sp>
        <p:nvSpPr>
          <p:cNvPr id="11" name="Rectángulo redondeado 10">
            <a:extLst>
              <a:ext uri="{FF2B5EF4-FFF2-40B4-BE49-F238E27FC236}">
                <a16:creationId xmlns:a16="http://schemas.microsoft.com/office/drawing/2014/main" id="{822DEFC9-99FA-D244-8D0D-B1BDD4B4DEA8}"/>
              </a:ext>
            </a:extLst>
          </p:cNvPr>
          <p:cNvSpPr/>
          <p:nvPr/>
        </p:nvSpPr>
        <p:spPr>
          <a:xfrm>
            <a:off x="914322" y="1034358"/>
            <a:ext cx="8369199" cy="26394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400" b="1" dirty="0">
                <a:solidFill>
                  <a:schemeClr val="bg1"/>
                </a:solidFill>
                <a:latin typeface="Gotham Bold" pitchFamily="2" charset="0"/>
                <a:cs typeface="Gotham Bold" pitchFamily="2" charset="0"/>
              </a:rPr>
              <a:t>RESULTADOS DE LA SLP A 5 AÑOS EN LOS PACIENTES CON BAJA CARGA </a:t>
            </a:r>
            <a:r>
              <a:rPr lang="en-US" sz="1400" b="1" dirty="0" err="1">
                <a:solidFill>
                  <a:schemeClr val="bg1"/>
                </a:solidFill>
                <a:latin typeface="Gotham Bold" pitchFamily="2" charset="0"/>
                <a:cs typeface="Gotham Bold" pitchFamily="2" charset="0"/>
              </a:rPr>
              <a:t>TUMORAL</a:t>
            </a:r>
            <a:r>
              <a:rPr lang="en-US" sz="1400" b="1" baseline="30000" dirty="0" err="1">
                <a:solidFill>
                  <a:schemeClr val="bg1"/>
                </a:solidFill>
                <a:latin typeface="Gotham Bold" pitchFamily="2" charset="0"/>
                <a:cs typeface="Gotham Bold" pitchFamily="2" charset="0"/>
              </a:rPr>
              <a:t>a,b</a:t>
            </a:r>
            <a:endParaRPr lang="es-ES" sz="1400" b="1" baseline="30000" dirty="0">
              <a:solidFill>
                <a:schemeClr val="bg1"/>
              </a:solidFill>
              <a:latin typeface="Gotham Bold" pitchFamily="2" charset="0"/>
              <a:cs typeface="Gotham Bold" pitchFamily="2" charset="0"/>
            </a:endParaRPr>
          </a:p>
        </p:txBody>
      </p:sp>
      <p:sp>
        <p:nvSpPr>
          <p:cNvPr id="14" name="CuadroTexto 13">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19</a:t>
            </a:r>
            <a:endParaRPr lang="es-ES" dirty="0">
              <a:solidFill>
                <a:srgbClr val="2C969C"/>
              </a:solidFill>
            </a:endParaRPr>
          </a:p>
        </p:txBody>
      </p:sp>
    </p:spTree>
    <p:extLst>
      <p:ext uri="{BB962C8B-B14F-4D97-AF65-F5344CB8AC3E}">
        <p14:creationId xmlns:p14="http://schemas.microsoft.com/office/powerpoint/2010/main" val="41566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A8ACAABD-EE3A-4E45-9922-E3487D0945E1}"/>
              </a:ext>
            </a:extLst>
          </p:cNvPr>
          <p:cNvSpPr txBox="1"/>
          <p:nvPr/>
        </p:nvSpPr>
        <p:spPr>
          <a:xfrm>
            <a:off x="318789" y="6101510"/>
            <a:ext cx="3114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2C969C"/>
                </a:solidFill>
                <a:effectLst/>
                <a:uLnTx/>
                <a:uFillTx/>
                <a:latin typeface="Calibri" panose="020F0502020204030204"/>
                <a:ea typeface="+mn-ea"/>
                <a:cs typeface="+mn-cs"/>
              </a:rPr>
              <a:t>2</a:t>
            </a:r>
            <a:endParaRPr kumimoji="0" lang="es-ES" sz="1800" b="0" i="0" u="none" strike="noStrike" kern="1200" cap="none" spc="0" normalizeH="0" baseline="0" noProof="0" dirty="0">
              <a:ln>
                <a:noFill/>
              </a:ln>
              <a:solidFill>
                <a:srgbClr val="2C969C"/>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E9382E9-FA34-7D4E-BF0D-ADE826CDF9A4}"/>
              </a:ext>
            </a:extLst>
          </p:cNvPr>
          <p:cNvSpPr txBox="1"/>
          <p:nvPr/>
        </p:nvSpPr>
        <p:spPr>
          <a:xfrm>
            <a:off x="837252" y="904979"/>
            <a:ext cx="11077996" cy="102393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
                <a:srgbClr val="501627"/>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El c</a:t>
            </a:r>
            <a:r>
              <a:rPr kumimoji="0" lang="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áncer de piel e</a:t>
            </a:r>
            <a:r>
              <a:rPr kumimoji="0" lang="es-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s </a:t>
            </a:r>
            <a:r>
              <a:rPr kumimoji="0" lang="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el cáncer más frecuente</a:t>
            </a:r>
            <a:r>
              <a:rPr kumimoji="0" lang="es" sz="1400" b="0" i="0" u="none" strike="noStrike" kern="1200" cap="none" spc="0" normalizeH="0" baseline="30000" noProof="0" dirty="0">
                <a:ln>
                  <a:noFill/>
                </a:ln>
                <a:solidFill>
                  <a:srgbClr val="E7E6E6">
                    <a:lumMod val="10000"/>
                  </a:srgbClr>
                </a:solidFill>
                <a:effectLst/>
                <a:uLnTx/>
                <a:uFillTx/>
                <a:latin typeface="Gotham Book" pitchFamily="2" charset="0"/>
                <a:ea typeface="+mn-ea"/>
                <a:cs typeface="Gotham Book" pitchFamily="2" charset="0"/>
              </a:rPr>
              <a:t>1–2</a:t>
            </a:r>
          </a:p>
          <a:p>
            <a:pPr marL="285750" marR="0" lvl="0" indent="-285750" algn="l" defTabSz="914400" rtl="0" eaLnBrk="1" fontAlgn="auto" latinLnBrk="0" hangingPunct="1">
              <a:lnSpc>
                <a:spcPct val="150000"/>
              </a:lnSpc>
              <a:spcBef>
                <a:spcPts val="0"/>
              </a:spcBef>
              <a:spcAft>
                <a:spcPts val="0"/>
              </a:spcAft>
              <a:buClr>
                <a:srgbClr val="501627"/>
              </a:buClr>
              <a:buSzTx/>
              <a:buFont typeface="Arial" panose="020B0604020202020204" pitchFamily="34" charset="0"/>
              <a:buChar char="•"/>
              <a:tabLst/>
              <a:defRPr/>
            </a:pPr>
            <a:r>
              <a:rPr kumimoji="0" lang="es-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El M</a:t>
            </a:r>
            <a:r>
              <a:rPr kumimoji="0" lang="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elanoma	→ &lt;1% de los casos de cáncer de piel</a:t>
            </a:r>
          </a:p>
          <a:p>
            <a:pPr marL="179387" marR="0" lvl="1" indent="0" algn="l" defTabSz="914400" rtl="0" eaLnBrk="1" fontAlgn="auto" latinLnBrk="0" hangingPunct="1">
              <a:lnSpc>
                <a:spcPct val="150000"/>
              </a:lnSpc>
              <a:spcBef>
                <a:spcPts val="0"/>
              </a:spcBef>
              <a:spcAft>
                <a:spcPts val="0"/>
              </a:spcAft>
              <a:buClr>
                <a:srgbClr val="501627"/>
              </a:buClr>
              <a:buSzTx/>
              <a:buFontTx/>
              <a:buNone/>
              <a:tabLst/>
              <a:defRPr/>
            </a:pPr>
            <a:r>
              <a:rPr kumimoji="0" lang="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		→ produce el ~75% de las muertes por cáncer de piel</a:t>
            </a:r>
            <a:r>
              <a:rPr kumimoji="0" lang="es" sz="1400" b="0" i="0" u="none" strike="noStrike" kern="1200" cap="none" spc="0" normalizeH="0" baseline="30000" noProof="0" dirty="0">
                <a:ln>
                  <a:noFill/>
                </a:ln>
                <a:solidFill>
                  <a:srgbClr val="E7E6E6">
                    <a:lumMod val="10000"/>
                  </a:srgbClr>
                </a:solidFill>
                <a:effectLst/>
                <a:uLnTx/>
                <a:uFillTx/>
                <a:latin typeface="Gotham Book" pitchFamily="2" charset="0"/>
                <a:ea typeface="+mn-ea"/>
                <a:cs typeface="Gotham Book" pitchFamily="2" charset="0"/>
              </a:rPr>
              <a:t>3</a:t>
            </a:r>
          </a:p>
        </p:txBody>
      </p:sp>
      <p:sp>
        <p:nvSpPr>
          <p:cNvPr id="19" name="CuadroTexto 18">
            <a:extLst>
              <a:ext uri="{FF2B5EF4-FFF2-40B4-BE49-F238E27FC236}">
                <a16:creationId xmlns:a16="http://schemas.microsoft.com/office/drawing/2014/main" id="{74240551-1C65-4C41-97C2-D9B220D4CB4E}"/>
              </a:ext>
            </a:extLst>
          </p:cNvPr>
          <p:cNvSpPr txBox="1"/>
          <p:nvPr/>
        </p:nvSpPr>
        <p:spPr>
          <a:xfrm>
            <a:off x="5052970" y="6592115"/>
            <a:ext cx="18070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30000" noProof="0" dirty="0">
                <a:ln>
                  <a:noFill/>
                </a:ln>
                <a:solidFill>
                  <a:prstClr val="white"/>
                </a:solidFill>
                <a:effectLst/>
                <a:uLnTx/>
                <a:uFillTx/>
                <a:latin typeface="Gotham Book" pitchFamily="2" charset="0"/>
                <a:ea typeface="+mn-ea"/>
                <a:cs typeface="Gotham Book" pitchFamily="2" charset="0"/>
              </a:rPr>
              <a:t>Para uso promocional</a:t>
            </a:r>
            <a:endParaRPr kumimoji="0" lang="es" sz="1200" b="0" i="0" u="none" strike="noStrike" kern="1200" cap="none" spc="0" normalizeH="0" baseline="0" noProof="0" dirty="0">
              <a:ln>
                <a:noFill/>
              </a:ln>
              <a:solidFill>
                <a:prstClr val="white"/>
              </a:solidFill>
              <a:effectLst/>
              <a:uLnTx/>
              <a:uFillTx/>
              <a:latin typeface="Gotham Book" pitchFamily="2" charset="0"/>
              <a:ea typeface="+mn-ea"/>
              <a:cs typeface="Gotham Book" pitchFamily="2" charset="0"/>
            </a:endParaRPr>
          </a:p>
        </p:txBody>
      </p:sp>
      <p:pic>
        <p:nvPicPr>
          <p:cNvPr id="4" name="Imagen 3">
            <a:extLst>
              <a:ext uri="{FF2B5EF4-FFF2-40B4-BE49-F238E27FC236}">
                <a16:creationId xmlns:a16="http://schemas.microsoft.com/office/drawing/2014/main" id="{548D7E68-88B5-1048-B278-746F6947F3C3}"/>
              </a:ext>
            </a:extLst>
          </p:cNvPr>
          <p:cNvPicPr>
            <a:picLocks noChangeAspect="1"/>
          </p:cNvPicPr>
          <p:nvPr/>
        </p:nvPicPr>
        <p:blipFill>
          <a:blip r:embed="rId2"/>
          <a:stretch>
            <a:fillRect/>
          </a:stretch>
        </p:blipFill>
        <p:spPr>
          <a:xfrm>
            <a:off x="2447924" y="2314147"/>
            <a:ext cx="6915151" cy="3403077"/>
          </a:xfrm>
          <a:prstGeom prst="rect">
            <a:avLst/>
          </a:prstGeom>
        </p:spPr>
      </p:pic>
      <p:grpSp>
        <p:nvGrpSpPr>
          <p:cNvPr id="13" name="Grupo 12">
            <a:extLst>
              <a:ext uri="{FF2B5EF4-FFF2-40B4-BE49-F238E27FC236}">
                <a16:creationId xmlns:a16="http://schemas.microsoft.com/office/drawing/2014/main" id="{9844CC62-C2ED-F548-82DA-36B6CCCC6212}"/>
              </a:ext>
            </a:extLst>
          </p:cNvPr>
          <p:cNvGrpSpPr/>
          <p:nvPr/>
        </p:nvGrpSpPr>
        <p:grpSpPr>
          <a:xfrm>
            <a:off x="823997" y="1873041"/>
            <a:ext cx="8580806" cy="3930355"/>
            <a:chOff x="645095" y="1901616"/>
            <a:chExt cx="8580806" cy="3930355"/>
          </a:xfrm>
        </p:grpSpPr>
        <p:sp>
          <p:nvSpPr>
            <p:cNvPr id="17" name="CuadroTexto 16">
              <a:extLst>
                <a:ext uri="{FF2B5EF4-FFF2-40B4-BE49-F238E27FC236}">
                  <a16:creationId xmlns:a16="http://schemas.microsoft.com/office/drawing/2014/main" id="{E1D732C9-4952-514D-BA24-633B2E3B8494}"/>
                </a:ext>
              </a:extLst>
            </p:cNvPr>
            <p:cNvSpPr txBox="1"/>
            <p:nvPr/>
          </p:nvSpPr>
          <p:spPr>
            <a:xfrm>
              <a:off x="645095" y="1901616"/>
              <a:ext cx="8500906"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501627"/>
                </a:buClr>
                <a:buSzTx/>
                <a:buFont typeface="Arial" panose="020B0604020202020204" pitchFamily="34" charset="0"/>
                <a:buChar char="•"/>
                <a:tabLst/>
                <a:defRPr/>
              </a:pPr>
              <a:r>
                <a:rPr kumimoji="0" lang="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El melanoma </a:t>
              </a:r>
              <a:r>
                <a:rPr kumimoji="0" lang="es" sz="1400" b="1"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n</a:t>
              </a:r>
              <a:r>
                <a:rPr kumimoji="0" lang="es-ES" sz="1400" b="1"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o </a:t>
              </a:r>
              <a:r>
                <a:rPr kumimoji="0" lang="es" sz="1400" b="0" i="0" u="none" strike="noStrike" kern="1200" cap="none" spc="0" normalizeH="0" baseline="0" noProof="0" dirty="0">
                  <a:ln>
                    <a:noFill/>
                  </a:ln>
                  <a:solidFill>
                    <a:srgbClr val="E7E6E6">
                      <a:lumMod val="10000"/>
                    </a:srgbClr>
                  </a:solidFill>
                  <a:effectLst/>
                  <a:uLnTx/>
                  <a:uFillTx/>
                  <a:latin typeface="Gotham Book" pitchFamily="2" charset="0"/>
                  <a:ea typeface="+mn-ea"/>
                  <a:cs typeface="Gotham Book" pitchFamily="2" charset="0"/>
                </a:rPr>
                <a:t>ha dejado de aumentar en los últimos 30 años</a:t>
              </a:r>
              <a:endParaRPr kumimoji="0" lang="es" sz="1400" b="0" i="0" u="none" strike="noStrike" kern="1200" cap="none" spc="0" normalizeH="0" baseline="30000" noProof="0" dirty="0">
                <a:ln>
                  <a:noFill/>
                </a:ln>
                <a:solidFill>
                  <a:prstClr val="black"/>
                </a:solidFill>
                <a:effectLst/>
                <a:uLnTx/>
                <a:uFillTx/>
                <a:latin typeface="Gotham Book" pitchFamily="2" charset="0"/>
                <a:ea typeface="+mn-ea"/>
                <a:cs typeface="Gotham Book" pitchFamily="2" charset="0"/>
              </a:endParaRPr>
            </a:p>
          </p:txBody>
        </p:sp>
        <p:pic>
          <p:nvPicPr>
            <p:cNvPr id="11" name="Imagen 10">
              <a:extLst>
                <a:ext uri="{FF2B5EF4-FFF2-40B4-BE49-F238E27FC236}">
                  <a16:creationId xmlns:a16="http://schemas.microsoft.com/office/drawing/2014/main" id="{4218FF28-7D38-6A42-84CB-4B6C7A69F682}"/>
                </a:ext>
              </a:extLst>
            </p:cNvPr>
            <p:cNvPicPr>
              <a:picLocks noChangeAspect="1"/>
            </p:cNvPicPr>
            <p:nvPr/>
          </p:nvPicPr>
          <p:blipFill>
            <a:blip r:embed="rId3"/>
            <a:stretch>
              <a:fillRect/>
            </a:stretch>
          </p:blipFill>
          <p:spPr>
            <a:xfrm>
              <a:off x="2269022" y="2320277"/>
              <a:ext cx="6956879" cy="3511694"/>
            </a:xfrm>
            <a:prstGeom prst="rect">
              <a:avLst/>
            </a:prstGeom>
          </p:spPr>
        </p:pic>
      </p:grpSp>
      <p:sp>
        <p:nvSpPr>
          <p:cNvPr id="2" name="Rectángulo 1">
            <a:extLst>
              <a:ext uri="{FF2B5EF4-FFF2-40B4-BE49-F238E27FC236}">
                <a16:creationId xmlns:a16="http://schemas.microsoft.com/office/drawing/2014/main" id="{33DE4220-357B-4B0B-8BC3-096071C14850}"/>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n 13">
            <a:extLst>
              <a:ext uri="{FF2B5EF4-FFF2-40B4-BE49-F238E27FC236}">
                <a16:creationId xmlns:a16="http://schemas.microsoft.com/office/drawing/2014/main" id="{571CCB13-BD8D-4E3B-A269-FF6732055EBF}"/>
              </a:ext>
            </a:extLst>
          </p:cNvPr>
          <p:cNvPicPr>
            <a:picLocks noChangeAspect="1"/>
          </p:cNvPicPr>
          <p:nvPr/>
        </p:nvPicPr>
        <p:blipFill>
          <a:blip r:embed="rId4"/>
          <a:stretch>
            <a:fillRect/>
          </a:stretch>
        </p:blipFill>
        <p:spPr>
          <a:xfrm>
            <a:off x="9673351" y="5971811"/>
            <a:ext cx="1989652" cy="430229"/>
          </a:xfrm>
          <a:prstGeom prst="rect">
            <a:avLst/>
          </a:prstGeom>
        </p:spPr>
      </p:pic>
      <p:sp>
        <p:nvSpPr>
          <p:cNvPr id="16" name="Rectángulo 15">
            <a:extLst>
              <a:ext uri="{FF2B5EF4-FFF2-40B4-BE49-F238E27FC236}">
                <a16:creationId xmlns:a16="http://schemas.microsoft.com/office/drawing/2014/main" id="{E69A13CF-3B4E-4EBD-8C53-C22D9B18341C}"/>
              </a:ext>
            </a:extLst>
          </p:cNvPr>
          <p:cNvSpPr/>
          <p:nvPr/>
        </p:nvSpPr>
        <p:spPr>
          <a:xfrm>
            <a:off x="2143395" y="2165712"/>
            <a:ext cx="7325725" cy="4196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ángulo 5">
            <a:extLst>
              <a:ext uri="{FF2B5EF4-FFF2-40B4-BE49-F238E27FC236}">
                <a16:creationId xmlns:a16="http://schemas.microsoft.com/office/drawing/2014/main" id="{90CAC232-9CD8-493F-9FDC-1FA1D4701E23}"/>
              </a:ext>
            </a:extLst>
          </p:cNvPr>
          <p:cNvSpPr/>
          <p:nvPr/>
        </p:nvSpPr>
        <p:spPr>
          <a:xfrm>
            <a:off x="4267199" y="6101510"/>
            <a:ext cx="207433" cy="12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ángulo 6">
            <a:extLst>
              <a:ext uri="{FF2B5EF4-FFF2-40B4-BE49-F238E27FC236}">
                <a16:creationId xmlns:a16="http://schemas.microsoft.com/office/drawing/2014/main" id="{FAA4192F-0861-4755-9B1F-2353B29C06B3}"/>
              </a:ext>
            </a:extLst>
          </p:cNvPr>
          <p:cNvSpPr/>
          <p:nvPr/>
        </p:nvSpPr>
        <p:spPr>
          <a:xfrm>
            <a:off x="4186774" y="6131141"/>
            <a:ext cx="287866" cy="12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 b="0" i="0" u="none" strike="noStrike" kern="1200" cap="none" spc="0" normalizeH="0" baseline="0" noProof="0" dirty="0">
                <a:ln>
                  <a:noFill/>
                </a:ln>
                <a:solidFill>
                  <a:prstClr val="black"/>
                </a:solidFill>
                <a:effectLst/>
                <a:uLnTx/>
                <a:uFillTx/>
                <a:latin typeface="Calibri" panose="020F0502020204030204"/>
                <a:ea typeface="+mn-ea"/>
                <a:cs typeface="+mn-cs"/>
              </a:rPr>
              <a:t>2020</a:t>
            </a:r>
          </a:p>
        </p:txBody>
      </p:sp>
      <p:sp>
        <p:nvSpPr>
          <p:cNvPr id="15" name="Título 14"/>
          <p:cNvSpPr>
            <a:spLocks noGrp="1"/>
          </p:cNvSpPr>
          <p:nvPr>
            <p:ph type="title"/>
          </p:nvPr>
        </p:nvSpPr>
        <p:spPr>
          <a:xfrm>
            <a:off x="838200" y="365125"/>
            <a:ext cx="10515600" cy="441695"/>
          </a:xfrm>
        </p:spPr>
        <p:txBody>
          <a:bodyPr/>
          <a:lstStyle/>
          <a:p>
            <a:r>
              <a:rPr lang="es-ES">
                <a:latin typeface="Gotham Bold" pitchFamily="2" charset="0"/>
                <a:cs typeface="Gotham Bold" pitchFamily="2" charset="0"/>
              </a:rPr>
              <a:t>Epidemiología</a:t>
            </a:r>
            <a:br>
              <a:rPr lang="es-ES">
                <a:latin typeface="Gotham Bold" pitchFamily="2" charset="0"/>
                <a:cs typeface="Gotham Bold" pitchFamily="2" charset="0"/>
              </a:rPr>
            </a:br>
            <a:endParaRPr lang="es-ES_tradnl" dirty="0"/>
          </a:p>
        </p:txBody>
      </p:sp>
      <p:sp>
        <p:nvSpPr>
          <p:cNvPr id="31" name="Rectángulo 30">
            <a:extLst>
              <a:ext uri="{FF2B5EF4-FFF2-40B4-BE49-F238E27FC236}">
                <a16:creationId xmlns:a16="http://schemas.microsoft.com/office/drawing/2014/main" id="{45AB4EE4-F020-4443-93C4-9240311EA602}"/>
              </a:ext>
            </a:extLst>
          </p:cNvPr>
          <p:cNvSpPr/>
          <p:nvPr/>
        </p:nvSpPr>
        <p:spPr>
          <a:xfrm>
            <a:off x="3807859" y="2384515"/>
            <a:ext cx="3981301" cy="1609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err="1">
                <a:solidFill>
                  <a:srgbClr val="560D36"/>
                </a:solidFill>
              </a:rPr>
              <a:t>Número</a:t>
            </a:r>
            <a:r>
              <a:rPr lang="en-GB" sz="900" b="1" dirty="0">
                <a:solidFill>
                  <a:srgbClr val="560D36"/>
                </a:solidFill>
              </a:rPr>
              <a:t> </a:t>
            </a:r>
            <a:r>
              <a:rPr lang="en-GB" sz="900" b="1" dirty="0" err="1">
                <a:solidFill>
                  <a:srgbClr val="560D36"/>
                </a:solidFill>
              </a:rPr>
              <a:t>estimado</a:t>
            </a:r>
            <a:r>
              <a:rPr lang="en-GB" sz="900" b="1" dirty="0">
                <a:solidFill>
                  <a:srgbClr val="560D36"/>
                </a:solidFill>
              </a:rPr>
              <a:t> de </a:t>
            </a:r>
            <a:r>
              <a:rPr lang="en-GB" sz="900" b="1" dirty="0" err="1">
                <a:solidFill>
                  <a:srgbClr val="560D36"/>
                </a:solidFill>
              </a:rPr>
              <a:t>casos</a:t>
            </a:r>
            <a:r>
              <a:rPr lang="en-GB" sz="900" b="1" dirty="0">
                <a:solidFill>
                  <a:srgbClr val="560D36"/>
                </a:solidFill>
              </a:rPr>
              <a:t> de 2020 hasta 2040, melanoma de la </a:t>
            </a:r>
            <a:r>
              <a:rPr lang="en-GB" sz="900" b="1" dirty="0" err="1">
                <a:solidFill>
                  <a:srgbClr val="560D36"/>
                </a:solidFill>
              </a:rPr>
              <a:t>piel</a:t>
            </a:r>
            <a:r>
              <a:rPr lang="en-GB" sz="900" b="1" dirty="0">
                <a:solidFill>
                  <a:srgbClr val="560D36"/>
                </a:solidFill>
              </a:rPr>
              <a:t>, </a:t>
            </a:r>
          </a:p>
          <a:p>
            <a:pPr algn="ctr"/>
            <a:r>
              <a:rPr lang="en-GB" sz="900" b="1" dirty="0">
                <a:solidFill>
                  <a:srgbClr val="560D36"/>
                </a:solidFill>
              </a:rPr>
              <a:t>hombres y </a:t>
            </a:r>
            <a:r>
              <a:rPr lang="en-GB" sz="900" b="1" dirty="0" err="1">
                <a:solidFill>
                  <a:srgbClr val="560D36"/>
                </a:solidFill>
              </a:rPr>
              <a:t>muejeres</a:t>
            </a:r>
            <a:r>
              <a:rPr lang="en-GB" sz="900" b="1" dirty="0">
                <a:solidFill>
                  <a:srgbClr val="560D36"/>
                </a:solidFill>
              </a:rPr>
              <a:t>, </a:t>
            </a:r>
            <a:r>
              <a:rPr lang="en-GB" sz="900" b="1" dirty="0" err="1">
                <a:solidFill>
                  <a:srgbClr val="560D36"/>
                </a:solidFill>
              </a:rPr>
              <a:t>todas</a:t>
            </a:r>
            <a:r>
              <a:rPr lang="en-GB" sz="900" b="1" dirty="0">
                <a:solidFill>
                  <a:srgbClr val="560D36"/>
                </a:solidFill>
              </a:rPr>
              <a:t> las </a:t>
            </a:r>
            <a:r>
              <a:rPr lang="en-GB" sz="900" b="1" dirty="0" err="1">
                <a:solidFill>
                  <a:srgbClr val="560D36"/>
                </a:solidFill>
              </a:rPr>
              <a:t>edades</a:t>
            </a:r>
            <a:endParaRPr lang="en-GB" sz="900" b="1" dirty="0">
              <a:solidFill>
                <a:srgbClr val="560D36"/>
              </a:solidFill>
            </a:endParaRPr>
          </a:p>
        </p:txBody>
      </p:sp>
      <p:sp>
        <p:nvSpPr>
          <p:cNvPr id="32" name="Rectángulo 31">
            <a:extLst>
              <a:ext uri="{FF2B5EF4-FFF2-40B4-BE49-F238E27FC236}">
                <a16:creationId xmlns:a16="http://schemas.microsoft.com/office/drawing/2014/main" id="{6687A7F9-AECF-416B-B494-A2C538FEB0ED}"/>
              </a:ext>
            </a:extLst>
          </p:cNvPr>
          <p:cNvSpPr/>
          <p:nvPr/>
        </p:nvSpPr>
        <p:spPr>
          <a:xfrm>
            <a:off x="3723670" y="2243852"/>
            <a:ext cx="4175730" cy="3797821"/>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o 32">
            <a:extLst>
              <a:ext uri="{FF2B5EF4-FFF2-40B4-BE49-F238E27FC236}">
                <a16:creationId xmlns:a16="http://schemas.microsoft.com/office/drawing/2014/main" id="{D2C5EEFA-5536-41C5-B4BC-B239C0996D7E}"/>
              </a:ext>
            </a:extLst>
          </p:cNvPr>
          <p:cNvGrpSpPr/>
          <p:nvPr/>
        </p:nvGrpSpPr>
        <p:grpSpPr>
          <a:xfrm>
            <a:off x="3866682" y="2580391"/>
            <a:ext cx="3922478" cy="3367415"/>
            <a:chOff x="3866682" y="2580391"/>
            <a:chExt cx="3922478" cy="3367415"/>
          </a:xfrm>
        </p:grpSpPr>
        <p:grpSp>
          <p:nvGrpSpPr>
            <p:cNvPr id="34" name="Grupo 33">
              <a:extLst>
                <a:ext uri="{FF2B5EF4-FFF2-40B4-BE49-F238E27FC236}">
                  <a16:creationId xmlns:a16="http://schemas.microsoft.com/office/drawing/2014/main" id="{02599233-72C2-4E49-BFDA-E0142E071EAB}"/>
                </a:ext>
              </a:extLst>
            </p:cNvPr>
            <p:cNvGrpSpPr/>
            <p:nvPr/>
          </p:nvGrpSpPr>
          <p:grpSpPr>
            <a:xfrm>
              <a:off x="3866682" y="2580391"/>
              <a:ext cx="3922478" cy="3367415"/>
              <a:chOff x="3879850" y="2585606"/>
              <a:chExt cx="3922478" cy="3367415"/>
            </a:xfrm>
          </p:grpSpPr>
          <p:pic>
            <p:nvPicPr>
              <p:cNvPr id="37" name="Imagen 36">
                <a:extLst>
                  <a:ext uri="{FF2B5EF4-FFF2-40B4-BE49-F238E27FC236}">
                    <a16:creationId xmlns:a16="http://schemas.microsoft.com/office/drawing/2014/main" id="{875FABB3-3A88-4BB4-995E-7CAF5AE0BE75}"/>
                  </a:ext>
                </a:extLst>
              </p:cNvPr>
              <p:cNvPicPr>
                <a:picLocks noChangeAspect="1"/>
              </p:cNvPicPr>
              <p:nvPr/>
            </p:nvPicPr>
            <p:blipFill rotWithShape="1">
              <a:blip r:embed="rId5"/>
              <a:srcRect l="1455" t="7902" r="1501" b="965"/>
              <a:stretch/>
            </p:blipFill>
            <p:spPr>
              <a:xfrm>
                <a:off x="3879850" y="2585606"/>
                <a:ext cx="3922478" cy="3367415"/>
              </a:xfrm>
              <a:prstGeom prst="rect">
                <a:avLst/>
              </a:prstGeom>
              <a:ln w="28575">
                <a:noFill/>
              </a:ln>
            </p:spPr>
          </p:pic>
          <p:sp>
            <p:nvSpPr>
              <p:cNvPr id="38" name="Rectángulo 37">
                <a:extLst>
                  <a:ext uri="{FF2B5EF4-FFF2-40B4-BE49-F238E27FC236}">
                    <a16:creationId xmlns:a16="http://schemas.microsoft.com/office/drawing/2014/main" id="{313B61C9-7D95-4EC2-8F13-967A5BDFB823}"/>
                  </a:ext>
                </a:extLst>
              </p:cNvPr>
              <p:cNvSpPr/>
              <p:nvPr/>
            </p:nvSpPr>
            <p:spPr>
              <a:xfrm>
                <a:off x="4532197" y="5717224"/>
                <a:ext cx="193893" cy="5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a:extLst>
                  <a:ext uri="{FF2B5EF4-FFF2-40B4-BE49-F238E27FC236}">
                    <a16:creationId xmlns:a16="http://schemas.microsoft.com/office/drawing/2014/main" id="{1AA9F14A-6612-4981-81A8-23756EEFFD83}"/>
                  </a:ext>
                </a:extLst>
              </p:cNvPr>
              <p:cNvSpPr/>
              <p:nvPr/>
            </p:nvSpPr>
            <p:spPr>
              <a:xfrm>
                <a:off x="4448971" y="5675758"/>
                <a:ext cx="287866" cy="12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 dirty="0">
                    <a:solidFill>
                      <a:schemeClr val="tx1"/>
                    </a:solidFill>
                  </a:rPr>
                  <a:t>2020</a:t>
                </a:r>
              </a:p>
            </p:txBody>
          </p:sp>
        </p:grpSp>
        <p:sp>
          <p:nvSpPr>
            <p:cNvPr id="35" name="Rectángulo 34">
              <a:extLst>
                <a:ext uri="{FF2B5EF4-FFF2-40B4-BE49-F238E27FC236}">
                  <a16:creationId xmlns:a16="http://schemas.microsoft.com/office/drawing/2014/main" id="{C68649A0-0F4B-4EAB-9A82-1E8342E7EB23}"/>
                </a:ext>
              </a:extLst>
            </p:cNvPr>
            <p:cNvSpPr/>
            <p:nvPr/>
          </p:nvSpPr>
          <p:spPr>
            <a:xfrm>
              <a:off x="5160379" y="5833472"/>
              <a:ext cx="193893" cy="55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29C55B86-50EC-4156-AA75-C989299FDEFB}"/>
                </a:ext>
              </a:extLst>
            </p:cNvPr>
            <p:cNvSpPr/>
            <p:nvPr/>
          </p:nvSpPr>
          <p:spPr>
            <a:xfrm>
              <a:off x="5068685" y="5796240"/>
              <a:ext cx="287866" cy="121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 dirty="0">
                  <a:solidFill>
                    <a:schemeClr val="tx1"/>
                  </a:solidFill>
                </a:rPr>
                <a:t>2020</a:t>
              </a:r>
            </a:p>
          </p:txBody>
        </p:sp>
      </p:grpSp>
      <p:sp>
        <p:nvSpPr>
          <p:cNvPr id="25" name="CuadroTexto 24">
            <a:extLst>
              <a:ext uri="{FF2B5EF4-FFF2-40B4-BE49-F238E27FC236}">
                <a16:creationId xmlns:a16="http://schemas.microsoft.com/office/drawing/2014/main" id="{0D98830E-6486-4107-B6B0-DEAD2EE643A9}"/>
              </a:ext>
            </a:extLst>
          </p:cNvPr>
          <p:cNvSpPr txBox="1"/>
          <p:nvPr/>
        </p:nvSpPr>
        <p:spPr>
          <a:xfrm>
            <a:off x="838200" y="6104230"/>
            <a:ext cx="8630920" cy="307777"/>
          </a:xfrm>
          <a:prstGeom prst="rect">
            <a:avLst/>
          </a:prstGeom>
          <a:solidFill>
            <a:schemeClr val="bg1"/>
          </a:solidFill>
        </p:spPr>
        <p:txBody>
          <a:bodyPr wrap="square" rtlCol="0">
            <a:spAutoFit/>
          </a:bodyPr>
          <a:lstStyle/>
          <a:p>
            <a:r>
              <a:rPr lang="es" sz="700" baseline="30000" dirty="0">
                <a:solidFill>
                  <a:schemeClr val="tx1">
                    <a:lumMod val="65000"/>
                    <a:lumOff val="35000"/>
                  </a:schemeClr>
                </a:solidFill>
                <a:latin typeface="Gotham Light" pitchFamily="2" charset="0"/>
                <a:cs typeface="Gotham Light" pitchFamily="2" charset="0"/>
              </a:rPr>
              <a:t>1</a:t>
            </a:r>
            <a:r>
              <a:rPr lang="es" sz="700" dirty="0">
                <a:solidFill>
                  <a:schemeClr val="tx1">
                    <a:lumMod val="65000"/>
                    <a:lumOff val="35000"/>
                  </a:schemeClr>
                </a:solidFill>
                <a:latin typeface="Gotham Light" pitchFamily="2" charset="0"/>
                <a:cs typeface="Gotham Light" pitchFamily="2" charset="0"/>
              </a:rPr>
              <a:t>Guy GP et al. MMWR Morb Mortal Wkly Rep 2015;64:591; </a:t>
            </a:r>
            <a:r>
              <a:rPr lang="es" sz="700" baseline="30000" dirty="0">
                <a:solidFill>
                  <a:schemeClr val="tx1">
                    <a:lumMod val="65000"/>
                    <a:lumOff val="35000"/>
                  </a:schemeClr>
                </a:solidFill>
                <a:latin typeface="Gotham Light" pitchFamily="2" charset="0"/>
                <a:cs typeface="Gotham Light" pitchFamily="2" charset="0"/>
              </a:rPr>
              <a:t>2</a:t>
            </a:r>
            <a:r>
              <a:rPr lang="es" sz="700" dirty="0">
                <a:solidFill>
                  <a:schemeClr val="tx1">
                    <a:lumMod val="65000"/>
                    <a:lumOff val="35000"/>
                  </a:schemeClr>
                </a:solidFill>
                <a:latin typeface="Gotham Light" pitchFamily="2" charset="0"/>
                <a:cs typeface="Gotham Light" pitchFamily="2" charset="0"/>
              </a:rPr>
              <a:t>Guy GP et al. Am J Prev Med 2015;48:183; </a:t>
            </a:r>
            <a:r>
              <a:rPr lang="es" sz="700" baseline="30000" dirty="0">
                <a:solidFill>
                  <a:schemeClr val="tx1">
                    <a:lumMod val="65000"/>
                    <a:lumOff val="35000"/>
                  </a:schemeClr>
                </a:solidFill>
                <a:latin typeface="Gotham Light" pitchFamily="2" charset="0"/>
                <a:cs typeface="Gotham Light" pitchFamily="2" charset="0"/>
              </a:rPr>
              <a:t>3</a:t>
            </a:r>
            <a:r>
              <a:rPr lang="es" sz="700" dirty="0">
                <a:solidFill>
                  <a:schemeClr val="tx1">
                    <a:lumMod val="65000"/>
                    <a:lumOff val="35000"/>
                  </a:schemeClr>
                </a:solidFill>
                <a:latin typeface="Gotham Light" pitchFamily="2" charset="0"/>
                <a:cs typeface="Gotham Light" pitchFamily="2" charset="0"/>
              </a:rPr>
              <a:t>Cancer Facts and Figures 2017. American Cancer Society. </a:t>
            </a:r>
            <a:r>
              <a:rPr lang="es" sz="700" dirty="0">
                <a:solidFill>
                  <a:schemeClr val="tx1">
                    <a:lumMod val="65000"/>
                    <a:lumOff val="35000"/>
                  </a:schemeClr>
                </a:solidFill>
                <a:latin typeface="Gotham Light" pitchFamily="2" charset="0"/>
                <a:cs typeface="Gotham Light" pitchFamily="2" charset="0"/>
                <a:hlinkClick r:id="rId6">
                  <a:extLst>
                    <a:ext uri="{A12FA001-AC4F-418D-AE19-62706E023703}">
                      <ahyp:hlinkClr xmlns:ahyp="http://schemas.microsoft.com/office/drawing/2018/hyperlinkcolor" val="tx"/>
                    </a:ext>
                  </a:extLst>
                </a:hlinkClick>
              </a:rPr>
              <a:t>https://www.cancer.org/research/cancer-facts-statistics/all-cancer-facts-figures/cancer-facts-figures-2017.html</a:t>
            </a:r>
            <a:r>
              <a:rPr lang="es" sz="700" dirty="0">
                <a:solidFill>
                  <a:schemeClr val="tx1">
                    <a:lumMod val="65000"/>
                    <a:lumOff val="35000"/>
                  </a:schemeClr>
                </a:solidFill>
                <a:latin typeface="Gotham Light" pitchFamily="2" charset="0"/>
                <a:cs typeface="Gotham Light" pitchFamily="2" charset="0"/>
              </a:rPr>
              <a:t> (Ultimo Acceso: 20/05/2021) </a:t>
            </a:r>
          </a:p>
        </p:txBody>
      </p:sp>
    </p:spTree>
    <p:extLst>
      <p:ext uri="{BB962C8B-B14F-4D97-AF65-F5344CB8AC3E}">
        <p14:creationId xmlns:p14="http://schemas.microsoft.com/office/powerpoint/2010/main" val="32799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6828A424-ACC4-DA40-A891-4FC320B5DDFA}"/>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7" name="Rectángulo redondeado 16">
            <a:extLst>
              <a:ext uri="{FF2B5EF4-FFF2-40B4-BE49-F238E27FC236}">
                <a16:creationId xmlns:a16="http://schemas.microsoft.com/office/drawing/2014/main" id="{1CE5D8F8-DBFA-2146-A8FD-6F25F6B14D72}"/>
              </a:ext>
            </a:extLst>
          </p:cNvPr>
          <p:cNvSpPr/>
          <p:nvPr/>
        </p:nvSpPr>
        <p:spPr>
          <a:xfrm>
            <a:off x="9515138" y="1947959"/>
            <a:ext cx="2501196" cy="73715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F993DFA0-158C-4A4F-91B4-CB9CAB5134FA}"/>
              </a:ext>
            </a:extLst>
          </p:cNvPr>
          <p:cNvSpPr txBox="1"/>
          <p:nvPr/>
        </p:nvSpPr>
        <p:spPr>
          <a:xfrm>
            <a:off x="9592872" y="1980111"/>
            <a:ext cx="2352082" cy="830997"/>
          </a:xfrm>
          <a:prstGeom prst="rect">
            <a:avLst/>
          </a:prstGeom>
          <a:noFill/>
        </p:spPr>
        <p:txBody>
          <a:bodyPr wrap="square" rtlCol="0">
            <a:spAutoFit/>
          </a:bodyPr>
          <a:lstStyle/>
          <a:p>
            <a:pPr algn="ctr"/>
            <a:r>
              <a:rPr lang="es-ES" sz="1200" b="1" dirty="0" err="1">
                <a:solidFill>
                  <a:schemeClr val="bg1"/>
                </a:solidFill>
                <a:latin typeface="Gotham Bold" pitchFamily="2" charset="0"/>
                <a:cs typeface="Gotham Bold" pitchFamily="2" charset="0"/>
              </a:rPr>
              <a:t>EncoBini</a:t>
            </a:r>
            <a:r>
              <a:rPr lang="es-ES" sz="1200" b="1" dirty="0">
                <a:solidFill>
                  <a:schemeClr val="bg1"/>
                </a:solidFill>
                <a:latin typeface="Gotham Bold" pitchFamily="2" charset="0"/>
                <a:cs typeface="Gotham Bold" pitchFamily="2" charset="0"/>
              </a:rPr>
              <a:t> aumenta en casi </a:t>
            </a:r>
          </a:p>
          <a:p>
            <a:pPr algn="ctr"/>
            <a:r>
              <a:rPr lang="es-ES" sz="1200" b="1" dirty="0">
                <a:solidFill>
                  <a:schemeClr val="bg1"/>
                </a:solidFill>
                <a:latin typeface="Gotham Bold" pitchFamily="2" charset="0"/>
                <a:cs typeface="Gotham Bold" pitchFamily="2" charset="0"/>
              </a:rPr>
              <a:t>17 meses la supervivencia global en comparación con </a:t>
            </a:r>
            <a:r>
              <a:rPr lang="es-ES" sz="1200" b="1" dirty="0" err="1">
                <a:solidFill>
                  <a:schemeClr val="bg1"/>
                </a:solidFill>
                <a:latin typeface="Gotham Bold" pitchFamily="2" charset="0"/>
                <a:cs typeface="Gotham Bold" pitchFamily="2" charset="0"/>
              </a:rPr>
              <a:t>vemurafenib</a:t>
            </a:r>
            <a:endParaRPr lang="es-ES" sz="1200" b="1" dirty="0">
              <a:solidFill>
                <a:schemeClr val="bg1"/>
              </a:solidFill>
              <a:latin typeface="Gotham Bold" pitchFamily="2" charset="0"/>
              <a:cs typeface="Gotham Bold" pitchFamily="2" charset="0"/>
            </a:endParaRPr>
          </a:p>
        </p:txBody>
      </p:sp>
      <p:sp>
        <p:nvSpPr>
          <p:cNvPr id="19" name="Rectángulo redondeado 18">
            <a:extLst>
              <a:ext uri="{FF2B5EF4-FFF2-40B4-BE49-F238E27FC236}">
                <a16:creationId xmlns:a16="http://schemas.microsoft.com/office/drawing/2014/main" id="{E63B352C-1423-4343-88CE-97F644ACC0D3}"/>
              </a:ext>
            </a:extLst>
          </p:cNvPr>
          <p:cNvSpPr/>
          <p:nvPr/>
        </p:nvSpPr>
        <p:spPr>
          <a:xfrm>
            <a:off x="9514833" y="3220804"/>
            <a:ext cx="2506317" cy="82609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23F0B288-3C72-4C44-8952-84EB404FF2BC}"/>
              </a:ext>
            </a:extLst>
          </p:cNvPr>
          <p:cNvSpPr txBox="1"/>
          <p:nvPr/>
        </p:nvSpPr>
        <p:spPr>
          <a:xfrm>
            <a:off x="9592872" y="3221455"/>
            <a:ext cx="2352081" cy="1015663"/>
          </a:xfrm>
          <a:prstGeom prst="rect">
            <a:avLst/>
          </a:prstGeom>
          <a:noFill/>
        </p:spPr>
        <p:txBody>
          <a:bodyPr wrap="square" rtlCol="0">
            <a:spAutoFit/>
          </a:bodyPr>
          <a:lstStyle/>
          <a:p>
            <a:pPr algn="ctr"/>
            <a:r>
              <a:rPr lang="es-ES" sz="1200" b="1" dirty="0">
                <a:solidFill>
                  <a:schemeClr val="bg1"/>
                </a:solidFill>
                <a:latin typeface="Gotham Bold" pitchFamily="2" charset="0"/>
                <a:cs typeface="Gotham Bold" pitchFamily="2" charset="0"/>
              </a:rPr>
              <a:t>Más de 1 de cada 3 pacientes siguen vivos después de la actualización a 5 años del estudio COLUMBUS</a:t>
            </a:r>
            <a:r>
              <a:rPr lang="es-ES" sz="1200" b="1" baseline="30000" dirty="0">
                <a:solidFill>
                  <a:schemeClr val="bg1"/>
                </a:solidFill>
                <a:latin typeface="Gotham Bold" pitchFamily="2" charset="0"/>
                <a:cs typeface="Gotham Bold" pitchFamily="2" charset="0"/>
              </a:rPr>
              <a:t> 1-3,6</a:t>
            </a:r>
            <a:r>
              <a:rPr lang="es-ES" sz="1200" b="1" dirty="0">
                <a:solidFill>
                  <a:schemeClr val="bg1"/>
                </a:solidFill>
                <a:latin typeface="Gotham Bold" pitchFamily="2" charset="0"/>
                <a:cs typeface="Gotham Bold" pitchFamily="2" charset="0"/>
              </a:rPr>
              <a:t> </a:t>
            </a:r>
          </a:p>
        </p:txBody>
      </p:sp>
      <p:sp>
        <p:nvSpPr>
          <p:cNvPr id="21" name="Rectángulo 20">
            <a:extLst>
              <a:ext uri="{FF2B5EF4-FFF2-40B4-BE49-F238E27FC236}">
                <a16:creationId xmlns:a16="http://schemas.microsoft.com/office/drawing/2014/main" id="{23B72C9F-348A-4197-BB6E-91AB641C62D2}"/>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n 21">
            <a:extLst>
              <a:ext uri="{FF2B5EF4-FFF2-40B4-BE49-F238E27FC236}">
                <a16:creationId xmlns:a16="http://schemas.microsoft.com/office/drawing/2014/main" id="{7F1C3268-D930-4CFE-BC17-0793FD8E9590}"/>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5" name="Título 4"/>
          <p:cNvSpPr>
            <a:spLocks noGrp="1"/>
          </p:cNvSpPr>
          <p:nvPr>
            <p:ph type="title"/>
          </p:nvPr>
        </p:nvSpPr>
        <p:spPr>
          <a:xfrm>
            <a:off x="838200" y="202927"/>
            <a:ext cx="10515600" cy="643488"/>
          </a:xfrm>
        </p:spPr>
        <p:txBody>
          <a:bodyPr/>
          <a:lstStyle/>
          <a:p>
            <a:r>
              <a:rPr lang="en-GB" dirty="0">
                <a:latin typeface="Gotham Bold" pitchFamily="2" charset="0"/>
                <a:cs typeface="Gotham Bold" pitchFamily="2" charset="0"/>
              </a:rPr>
              <a:t>Con </a:t>
            </a:r>
            <a:r>
              <a:rPr lang="en-GB" dirty="0" err="1">
                <a:latin typeface="Gotham Bold" pitchFamily="2" charset="0"/>
                <a:cs typeface="Gotham Bold" pitchFamily="2" charset="0"/>
              </a:rPr>
              <a:t>EncoBini</a:t>
            </a:r>
            <a:r>
              <a:rPr lang="en-GB" dirty="0">
                <a:latin typeface="Gotham Bold" pitchFamily="2" charset="0"/>
                <a:cs typeface="Gotham Bold" pitchFamily="2" charset="0"/>
              </a:rPr>
              <a:t> se </a:t>
            </a:r>
            <a:r>
              <a:rPr lang="en-GB" dirty="0" err="1">
                <a:latin typeface="Gotham Bold" pitchFamily="2" charset="0"/>
                <a:cs typeface="Gotham Bold" pitchFamily="2" charset="0"/>
              </a:rPr>
              <a:t>alcanzó</a:t>
            </a:r>
            <a:r>
              <a:rPr lang="en-GB" dirty="0">
                <a:latin typeface="Gotham Bold" pitchFamily="2" charset="0"/>
                <a:cs typeface="Gotham Bold" pitchFamily="2" charset="0"/>
              </a:rPr>
              <a:t> </a:t>
            </a:r>
            <a:r>
              <a:rPr lang="en-GB" dirty="0"/>
              <a:t>una </a:t>
            </a:r>
            <a:r>
              <a:rPr lang="en-GB" dirty="0" err="1"/>
              <a:t>mediana</a:t>
            </a:r>
            <a:r>
              <a:rPr lang="en-GB" dirty="0"/>
              <a:t> de la SG de 33,6 meses, </a:t>
            </a:r>
            <a:br>
              <a:rPr lang="en-GB" dirty="0"/>
            </a:br>
            <a:r>
              <a:rPr lang="en-GB" dirty="0" err="1"/>
              <a:t>en</a:t>
            </a:r>
            <a:r>
              <a:rPr lang="en-GB" dirty="0"/>
              <a:t> </a:t>
            </a:r>
            <a:r>
              <a:rPr lang="en-GB" dirty="0" err="1"/>
              <a:t>comparación</a:t>
            </a:r>
            <a:r>
              <a:rPr lang="en-GB" dirty="0"/>
              <a:t> con los 16,9 meses de vemurafenib</a:t>
            </a:r>
            <a:r>
              <a:rPr lang="en-GB" baseline="30000" dirty="0"/>
              <a:t>1-4,6</a:t>
            </a:r>
            <a:r>
              <a:rPr lang="en-GB" dirty="0"/>
              <a:t> </a:t>
            </a:r>
            <a:br>
              <a:rPr lang="en-GB" dirty="0"/>
            </a:br>
            <a:endParaRPr lang="es-ES_tradnl" dirty="0"/>
          </a:p>
        </p:txBody>
      </p:sp>
      <p:sp>
        <p:nvSpPr>
          <p:cNvPr id="23" name="Rectángulo redondeado 22">
            <a:extLst>
              <a:ext uri="{FF2B5EF4-FFF2-40B4-BE49-F238E27FC236}">
                <a16:creationId xmlns:a16="http://schemas.microsoft.com/office/drawing/2014/main" id="{822DEFC9-99FA-D244-8D0D-B1BDD4B4DEA8}"/>
              </a:ext>
            </a:extLst>
          </p:cNvPr>
          <p:cNvSpPr/>
          <p:nvPr/>
        </p:nvSpPr>
        <p:spPr>
          <a:xfrm>
            <a:off x="911225" y="1027150"/>
            <a:ext cx="8369199" cy="26394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400" b="1" dirty="0">
                <a:solidFill>
                  <a:schemeClr val="bg1"/>
                </a:solidFill>
                <a:latin typeface="Gotham Bold" pitchFamily="2" charset="0"/>
                <a:cs typeface="Gotham Bold" pitchFamily="2" charset="0"/>
              </a:rPr>
              <a:t>RESULTADOS DE LA SG GLOBAL A 5 AÑOS </a:t>
            </a:r>
            <a:r>
              <a:rPr lang="en-US" sz="1400" b="1" baseline="30000" dirty="0" err="1">
                <a:solidFill>
                  <a:schemeClr val="bg1"/>
                </a:solidFill>
                <a:latin typeface="Gotham Bold" pitchFamily="2" charset="0"/>
                <a:cs typeface="Gotham Bold" pitchFamily="2" charset="0"/>
              </a:rPr>
              <a:t>a,b</a:t>
            </a:r>
            <a:r>
              <a:rPr lang="en-US" sz="1400" b="1" dirty="0">
                <a:solidFill>
                  <a:schemeClr val="bg1"/>
                </a:solidFill>
                <a:latin typeface="Gotham Bold" pitchFamily="2" charset="0"/>
                <a:cs typeface="Gotham Bold" pitchFamily="2" charset="0"/>
              </a:rPr>
              <a:t> </a:t>
            </a:r>
          </a:p>
        </p:txBody>
      </p:sp>
      <p:sp>
        <p:nvSpPr>
          <p:cNvPr id="25" name="CuadroTexto 24">
            <a:extLst>
              <a:ext uri="{FF2B5EF4-FFF2-40B4-BE49-F238E27FC236}">
                <a16:creationId xmlns:a16="http://schemas.microsoft.com/office/drawing/2014/main" id="{713790B3-47F3-2C48-8171-3A4062624FB6}"/>
              </a:ext>
            </a:extLst>
          </p:cNvPr>
          <p:cNvSpPr txBox="1"/>
          <p:nvPr/>
        </p:nvSpPr>
        <p:spPr>
          <a:xfrm>
            <a:off x="838200" y="5779881"/>
            <a:ext cx="10961320" cy="846386"/>
          </a:xfrm>
          <a:prstGeom prst="rect">
            <a:avLst/>
          </a:prstGeom>
          <a:noFill/>
        </p:spPr>
        <p:txBody>
          <a:bodyPr wrap="square" rtlCol="0">
            <a:spAutoFit/>
          </a:bodyPr>
          <a:lstStyle/>
          <a:p>
            <a:r>
              <a:rPr lang="da-DK" sz="700" dirty="0">
                <a:solidFill>
                  <a:schemeClr val="tx1">
                    <a:lumMod val="65000"/>
                    <a:lumOff val="35000"/>
                  </a:schemeClr>
                </a:solidFill>
                <a:latin typeface="Gotham Light" pitchFamily="2" charset="0"/>
                <a:cs typeface="Gotham Light" pitchFamily="2" charset="0"/>
              </a:rPr>
              <a:t>1. </a:t>
            </a: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2.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BRAFTOVI®. 3.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MEKTOVI®. </a:t>
            </a:r>
          </a:p>
          <a:p>
            <a:r>
              <a:rPr lang="da-DK" sz="700" dirty="0">
                <a:solidFill>
                  <a:schemeClr val="tx1">
                    <a:lumMod val="65000"/>
                    <a:lumOff val="35000"/>
                  </a:schemeClr>
                </a:solidFill>
                <a:latin typeface="Gotham Light" pitchFamily="2" charset="0"/>
                <a:cs typeface="Gotham Light" pitchFamily="2" charset="0"/>
              </a:rPr>
              <a:t>4. Dummer R,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(COLUMBUS): a multicentre,</a:t>
            </a:r>
          </a:p>
          <a:p>
            <a:r>
              <a:rPr lang="da-DK" sz="700" dirty="0">
                <a:solidFill>
                  <a:schemeClr val="tx1">
                    <a:lumMod val="65000"/>
                    <a:lumOff val="35000"/>
                  </a:schemeClr>
                </a:solidFill>
                <a:latin typeface="Gotham Light" pitchFamily="2" charset="0"/>
                <a:cs typeface="Gotham Light" pitchFamily="2" charset="0"/>
              </a:rPr>
              <a:t>open-label, </a:t>
            </a:r>
            <a:r>
              <a:rPr lang="da-DK" sz="700" dirty="0" err="1">
                <a:solidFill>
                  <a:schemeClr val="tx1">
                    <a:lumMod val="65000"/>
                    <a:lumOff val="35000"/>
                  </a:schemeClr>
                </a:solidFill>
                <a:latin typeface="Gotham Light" pitchFamily="2" charset="0"/>
                <a:cs typeface="Gotham Light" pitchFamily="2" charset="0"/>
              </a:rPr>
              <a:t>randomised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Lancet </a:t>
            </a:r>
            <a:r>
              <a:rPr lang="da-DK" sz="700" dirty="0" err="1">
                <a:solidFill>
                  <a:schemeClr val="tx1">
                    <a:lumMod val="65000"/>
                    <a:lumOff val="35000"/>
                  </a:schemeClr>
                </a:solidFill>
                <a:latin typeface="Gotham Light" pitchFamily="2" charset="0"/>
                <a:cs typeface="Gotham Light" pitchFamily="2" charset="0"/>
              </a:rPr>
              <a:t>Oncol</a:t>
            </a:r>
            <a:r>
              <a:rPr lang="da-DK" sz="700" dirty="0">
                <a:solidFill>
                  <a:schemeClr val="tx1">
                    <a:lumMod val="65000"/>
                    <a:lumOff val="35000"/>
                  </a:schemeClr>
                </a:solidFill>
                <a:latin typeface="Gotham Light" pitchFamily="2" charset="0"/>
                <a:cs typeface="Gotham Light" pitchFamily="2" charset="0"/>
              </a:rPr>
              <a:t>. 2018;19(5):603-615. </a:t>
            </a:r>
          </a:p>
          <a:p>
            <a:r>
              <a:rPr lang="da-DK" sz="700" dirty="0">
                <a:solidFill>
                  <a:schemeClr val="tx1">
                    <a:lumMod val="65000"/>
                    <a:lumOff val="35000"/>
                  </a:schemeClr>
                </a:solidFill>
                <a:latin typeface="Gotham Light" pitchFamily="2" charset="0"/>
                <a:cs typeface="Gotham Light" pitchFamily="2" charset="0"/>
              </a:rPr>
              <a:t>5.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Dummer R,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Update on tolerability and overall survival in COLUMBUS: landmark analysis of a randomised phase 3 trial of encorafenib plus binimetinib vs vemurafenib or encorafenib in patients with BRAF V600-mutant </a:t>
            </a:r>
          </a:p>
          <a:p>
            <a:r>
              <a:rPr lang="da-DK" sz="700" dirty="0">
                <a:solidFill>
                  <a:schemeClr val="tx1">
                    <a:lumMod val="65000"/>
                    <a:lumOff val="35000"/>
                  </a:schemeClr>
                </a:solidFill>
                <a:latin typeface="Gotham Light" pitchFamily="2" charset="0"/>
                <a:cs typeface="Gotham Light" pitchFamily="2" charset="0"/>
              </a:rPr>
              <a:t>melanoma. </a:t>
            </a:r>
            <a:r>
              <a:rPr lang="da-DK" sz="700" dirty="0" err="1">
                <a:solidFill>
                  <a:schemeClr val="tx1">
                    <a:lumMod val="65000"/>
                    <a:lumOff val="35000"/>
                  </a:schemeClr>
                </a:solidFill>
                <a:latin typeface="Gotham Light" pitchFamily="2" charset="0"/>
                <a:cs typeface="Gotham Light" pitchFamily="2" charset="0"/>
              </a:rPr>
              <a:t>Eur</a:t>
            </a:r>
            <a:r>
              <a:rPr lang="da-DK" sz="700" dirty="0">
                <a:solidFill>
                  <a:schemeClr val="tx1">
                    <a:lumMod val="65000"/>
                    <a:lumOff val="35000"/>
                  </a:schemeClr>
                </a:solidFill>
                <a:latin typeface="Gotham Light" pitchFamily="2" charset="0"/>
                <a:cs typeface="Gotham Light" pitchFamily="2" charset="0"/>
              </a:rPr>
              <a:t> J Cancer. 2020;126:33-44. </a:t>
            </a:r>
          </a:p>
          <a:p>
            <a:endParaRPr lang="da-DK" sz="700" dirty="0">
              <a:solidFill>
                <a:schemeClr val="tx1">
                  <a:lumMod val="65000"/>
                  <a:lumOff val="35000"/>
                </a:schemeClr>
              </a:solidFill>
              <a:latin typeface="Gotham Light" pitchFamily="2" charset="0"/>
              <a:cs typeface="Gotham Light" pitchFamily="2" charset="0"/>
            </a:endParaRPr>
          </a:p>
        </p:txBody>
      </p:sp>
      <p:sp>
        <p:nvSpPr>
          <p:cNvPr id="16" name="CuadroTexto 15">
            <a:extLst>
              <a:ext uri="{FF2B5EF4-FFF2-40B4-BE49-F238E27FC236}">
                <a16:creationId xmlns:a16="http://schemas.microsoft.com/office/drawing/2014/main" id="{88D3B28A-1C52-0E4A-91C2-EBB366BA17C5}"/>
              </a:ext>
            </a:extLst>
          </p:cNvPr>
          <p:cNvSpPr txBox="1"/>
          <p:nvPr/>
        </p:nvSpPr>
        <p:spPr>
          <a:xfrm>
            <a:off x="9364060" y="4471579"/>
            <a:ext cx="2867025" cy="215444"/>
          </a:xfrm>
          <a:prstGeom prst="rect">
            <a:avLst/>
          </a:prstGeom>
          <a:noFill/>
        </p:spPr>
        <p:txBody>
          <a:bodyPr wrap="square" rtlCol="0">
            <a:spAutoFit/>
          </a:bodyPr>
          <a:lstStyle/>
          <a:p>
            <a:r>
              <a:rPr lang="es-ES" sz="800" dirty="0">
                <a:latin typeface="Gotham Book" pitchFamily="2" charset="0"/>
                <a:cs typeface="Gotham Book" pitchFamily="2" charset="0"/>
              </a:rPr>
              <a:t>SG= supervivencia global</a:t>
            </a:r>
          </a:p>
        </p:txBody>
      </p:sp>
      <p:sp>
        <p:nvSpPr>
          <p:cNvPr id="26" name="CuadroTexto 25">
            <a:extLst>
              <a:ext uri="{FF2B5EF4-FFF2-40B4-BE49-F238E27FC236}">
                <a16:creationId xmlns:a16="http://schemas.microsoft.com/office/drawing/2014/main" id="{EC816E1F-6DE8-9A48-A170-BFF04AC8B07D}"/>
              </a:ext>
            </a:extLst>
          </p:cNvPr>
          <p:cNvSpPr txBox="1"/>
          <p:nvPr/>
        </p:nvSpPr>
        <p:spPr>
          <a:xfrm>
            <a:off x="9364060" y="4708858"/>
            <a:ext cx="2711997" cy="523220"/>
          </a:xfrm>
          <a:prstGeom prst="rect">
            <a:avLst/>
          </a:prstGeom>
          <a:noFill/>
        </p:spPr>
        <p:txBody>
          <a:bodyPr wrap="square" rtlCol="0">
            <a:spAutoFit/>
          </a:bodyPr>
          <a:lstStyle/>
          <a:p>
            <a:r>
              <a:rPr lang="es-ES" sz="700" dirty="0">
                <a:solidFill>
                  <a:schemeClr val="tx1">
                    <a:lumMod val="65000"/>
                    <a:lumOff val="35000"/>
                  </a:schemeClr>
                </a:solidFill>
                <a:latin typeface="Gotham Light" pitchFamily="2" charset="0"/>
                <a:cs typeface="Gotham Light" pitchFamily="2" charset="0"/>
              </a:rPr>
              <a:t>a. Adaptado de </a:t>
            </a:r>
            <a:r>
              <a:rPr lang="es-ES" sz="700" dirty="0" err="1">
                <a:solidFill>
                  <a:schemeClr val="tx1">
                    <a:lumMod val="65000"/>
                    <a:lumOff val="35000"/>
                  </a:schemeClr>
                </a:solidFill>
                <a:latin typeface="Gotham Light" pitchFamily="2" charset="0"/>
                <a:cs typeface="Gotham Light" pitchFamily="2" charset="0"/>
              </a:rPr>
              <a:t>Dummer</a:t>
            </a:r>
            <a:r>
              <a:rPr lang="es-ES" sz="700" dirty="0">
                <a:solidFill>
                  <a:schemeClr val="tx1">
                    <a:lumMod val="65000"/>
                    <a:lumOff val="35000"/>
                  </a:schemeClr>
                </a:solidFill>
                <a:latin typeface="Gotham Light" pitchFamily="2" charset="0"/>
                <a:cs typeface="Gotham Light" pitchFamily="2" charset="0"/>
              </a:rPr>
              <a:t> R et al. Oral </a:t>
            </a:r>
            <a:r>
              <a:rPr lang="es-ES" sz="700" dirty="0" err="1">
                <a:solidFill>
                  <a:schemeClr val="tx1">
                    <a:lumMod val="65000"/>
                    <a:lumOff val="35000"/>
                  </a:schemeClr>
                </a:solidFill>
                <a:latin typeface="Gotham Light" pitchFamily="2" charset="0"/>
                <a:cs typeface="Gotham Light" pitchFamily="2" charset="0"/>
              </a:rPr>
              <a:t>presentation</a:t>
            </a:r>
            <a:r>
              <a:rPr lang="es-ES" sz="700" dirty="0">
                <a:solidFill>
                  <a:schemeClr val="tx1">
                    <a:lumMod val="65000"/>
                    <a:lumOff val="35000"/>
                  </a:schemeClr>
                </a:solidFill>
                <a:latin typeface="Gotham Light" pitchFamily="2" charset="0"/>
                <a:cs typeface="Gotham Light" pitchFamily="2" charset="0"/>
              </a:rPr>
              <a:t> 8,</a:t>
            </a:r>
          </a:p>
          <a:p>
            <a:r>
              <a:rPr lang="es-ES" sz="700" dirty="0">
                <a:solidFill>
                  <a:schemeClr val="tx1">
                    <a:lumMod val="65000"/>
                    <a:lumOff val="35000"/>
                  </a:schemeClr>
                </a:solidFill>
                <a:latin typeface="Gotham Light" pitchFamily="2" charset="0"/>
                <a:cs typeface="Gotham Light" pitchFamily="2" charset="0"/>
              </a:rPr>
              <a:t>    </a:t>
            </a: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2021. </a:t>
            </a:r>
            <a:r>
              <a:rPr lang="es-ES" sz="700" baseline="30000" dirty="0">
                <a:solidFill>
                  <a:schemeClr val="tx1">
                    <a:lumMod val="65000"/>
                    <a:lumOff val="35000"/>
                  </a:schemeClr>
                </a:solidFill>
                <a:latin typeface="Gotham Light" pitchFamily="2" charset="0"/>
                <a:cs typeface="Gotham Light" pitchFamily="2" charset="0"/>
              </a:rPr>
              <a:t>1</a:t>
            </a:r>
          </a:p>
          <a:p>
            <a:r>
              <a:rPr lang="es-ES" sz="700" dirty="0">
                <a:solidFill>
                  <a:schemeClr val="tx1">
                    <a:lumMod val="65000"/>
                    <a:lumOff val="35000"/>
                  </a:schemeClr>
                </a:solidFill>
                <a:latin typeface="Gotham Light" pitchFamily="2" charset="0"/>
                <a:cs typeface="Gotham Light" pitchFamily="2" charset="0"/>
              </a:rPr>
              <a:t>b. SLP por revisión central. La duración del seguimiento   </a:t>
            </a:r>
          </a:p>
          <a:p>
            <a:r>
              <a:rPr lang="es-ES" sz="700" dirty="0">
                <a:solidFill>
                  <a:schemeClr val="tx1">
                    <a:lumMod val="65000"/>
                    <a:lumOff val="35000"/>
                  </a:schemeClr>
                </a:solidFill>
                <a:latin typeface="Gotham Light" pitchFamily="2" charset="0"/>
                <a:cs typeface="Gotham Light" pitchFamily="2" charset="0"/>
              </a:rPr>
              <a:t>    mínimo fue de 65 meses</a:t>
            </a:r>
          </a:p>
        </p:txBody>
      </p:sp>
      <p:pic>
        <p:nvPicPr>
          <p:cNvPr id="27" name="Imagen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76" y="1352548"/>
            <a:ext cx="8445405" cy="4415221"/>
          </a:xfrm>
          <a:prstGeom prst="rect">
            <a:avLst/>
          </a:prstGeom>
        </p:spPr>
      </p:pic>
      <p:sp>
        <p:nvSpPr>
          <p:cNvPr id="28" name="CuadroTexto 27">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20</a:t>
            </a:r>
            <a:endParaRPr lang="es-ES" dirty="0">
              <a:solidFill>
                <a:srgbClr val="2C969C"/>
              </a:solidFill>
            </a:endParaRPr>
          </a:p>
        </p:txBody>
      </p:sp>
    </p:spTree>
    <p:extLst>
      <p:ext uri="{BB962C8B-B14F-4D97-AF65-F5344CB8AC3E}">
        <p14:creationId xmlns:p14="http://schemas.microsoft.com/office/powerpoint/2010/main" val="242894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C155703F-23C2-0445-87E6-5EDE85824321}"/>
              </a:ext>
            </a:extLst>
          </p:cNvPr>
          <p:cNvPicPr>
            <a:picLocks noChangeAspect="1"/>
          </p:cNvPicPr>
          <p:nvPr/>
        </p:nvPicPr>
        <p:blipFill>
          <a:blip r:embed="rId2"/>
          <a:stretch>
            <a:fillRect/>
          </a:stretch>
        </p:blipFill>
        <p:spPr>
          <a:xfrm>
            <a:off x="434407" y="1332922"/>
            <a:ext cx="8267341" cy="4690127"/>
          </a:xfrm>
          <a:prstGeom prst="rect">
            <a:avLst/>
          </a:prstGeom>
        </p:spPr>
      </p:pic>
      <p:graphicFrame>
        <p:nvGraphicFramePr>
          <p:cNvPr id="7" name="Table 377">
            <a:extLst>
              <a:ext uri="{FF2B5EF4-FFF2-40B4-BE49-F238E27FC236}">
                <a16:creationId xmlns:a16="http://schemas.microsoft.com/office/drawing/2014/main" id="{9AEC679F-F778-1044-8C0F-710C2975AAAE}"/>
              </a:ext>
            </a:extLst>
          </p:cNvPr>
          <p:cNvGraphicFramePr>
            <a:graphicFrameLocks noGrp="1" noChangeAspect="1"/>
          </p:cNvGraphicFramePr>
          <p:nvPr>
            <p:extLst>
              <p:ext uri="{D42A27DB-BD31-4B8C-83A1-F6EECF244321}">
                <p14:modId xmlns:p14="http://schemas.microsoft.com/office/powerpoint/2010/main" val="1340169906"/>
              </p:ext>
            </p:extLst>
          </p:nvPr>
        </p:nvGraphicFramePr>
        <p:xfrm>
          <a:off x="2481944" y="1403544"/>
          <a:ext cx="3614056" cy="809361"/>
        </p:xfrm>
        <a:graphic>
          <a:graphicData uri="http://schemas.openxmlformats.org/drawingml/2006/table">
            <a:tbl>
              <a:tblPr firstRow="1" bandRow="1">
                <a:tableStyleId>{2D5ABB26-0587-4C30-8999-92F81FD0307C}</a:tableStyleId>
              </a:tblPr>
              <a:tblGrid>
                <a:gridCol w="1809441">
                  <a:extLst>
                    <a:ext uri="{9D8B030D-6E8A-4147-A177-3AD203B41FA5}">
                      <a16:colId xmlns:a16="http://schemas.microsoft.com/office/drawing/2014/main" val="20000"/>
                    </a:ext>
                  </a:extLst>
                </a:gridCol>
                <a:gridCol w="1804615">
                  <a:extLst>
                    <a:ext uri="{9D8B030D-6E8A-4147-A177-3AD203B41FA5}">
                      <a16:colId xmlns:a16="http://schemas.microsoft.com/office/drawing/2014/main" val="3747994465"/>
                    </a:ext>
                  </a:extLst>
                </a:gridCol>
              </a:tblGrid>
              <a:tr h="269787">
                <a:tc gridSpan="2">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s-ES" sz="1400" b="1" i="0" u="none" noProof="0" dirty="0">
                          <a:solidFill>
                            <a:schemeClr val="tx1"/>
                          </a:solidFill>
                          <a:latin typeface="Gotham Bold" pitchFamily="2" charset="0"/>
                          <a:cs typeface="Gotham Bold" pitchFamily="2" charset="0"/>
                        </a:rPr>
                        <a:t>Mediana SG en meses (IC 95</a:t>
                      </a:r>
                      <a:r>
                        <a:rPr lang="en-US" sz="1400" b="1" i="0" u="none" dirty="0">
                          <a:solidFill>
                            <a:schemeClr val="tx1"/>
                          </a:solidFill>
                          <a:latin typeface="Gotham Bold" pitchFamily="2" charset="0"/>
                          <a:cs typeface="Gotham Bold" pitchFamily="2" charset="0"/>
                        </a:rPr>
                        <a:t>%)</a:t>
                      </a:r>
                      <a:r>
                        <a:rPr lang="en-US" sz="1400" b="1" i="0" u="none" baseline="30000" dirty="0">
                          <a:solidFill>
                            <a:schemeClr val="tx1"/>
                          </a:solidFill>
                          <a:latin typeface="Gotham Bold" pitchFamily="2" charset="0"/>
                          <a:cs typeface="Gotham Bold" pitchFamily="2" charset="0"/>
                        </a:rPr>
                        <a:t>1</a:t>
                      </a:r>
                    </a:p>
                  </a:txBody>
                  <a:tcPr marT="0"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9787">
                <a:tc>
                  <a:txBody>
                    <a:bodyPr/>
                    <a:lstStyle/>
                    <a:p>
                      <a:pPr marL="0" marR="0" lvl="0" indent="0" algn="ctr" defTabSz="685800" rtl="0" eaLnBrk="1" fontAlgn="base" latinLnBrk="0" hangingPunct="1">
                        <a:lnSpc>
                          <a:spcPct val="100000"/>
                        </a:lnSpc>
                        <a:spcBef>
                          <a:spcPts val="0"/>
                        </a:spcBef>
                        <a:spcAft>
                          <a:spcPts val="0"/>
                        </a:spcAft>
                        <a:buClrTx/>
                        <a:buSzTx/>
                        <a:buFontTx/>
                        <a:buNone/>
                        <a:tabLst/>
                        <a:defRPr/>
                      </a:pPr>
                      <a:r>
                        <a:rPr lang="en-US" sz="1400" b="1" i="0" u="none" kern="1200" dirty="0">
                          <a:solidFill>
                            <a:srgbClr val="2C969C"/>
                          </a:solidFill>
                          <a:latin typeface="Gotham Bold" pitchFamily="2" charset="0"/>
                          <a:ea typeface="+mn-ea"/>
                          <a:cs typeface="Gotham Bold" pitchFamily="2" charset="0"/>
                        </a:rPr>
                        <a:t>ENCO 300</a:t>
                      </a:r>
                      <a:endParaRPr lang="en-US" sz="1400" b="1" i="0" u="none" kern="1200" baseline="30000" dirty="0">
                        <a:solidFill>
                          <a:srgbClr val="2C969C"/>
                        </a:solidFill>
                        <a:latin typeface="Gotham Bold" pitchFamily="2" charset="0"/>
                        <a:ea typeface="+mn-ea"/>
                        <a:cs typeface="Gotham Bold" pitchFamily="2" charset="0"/>
                      </a:endParaRP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400" b="1" i="0" u="none" kern="1200" dirty="0">
                          <a:solidFill>
                            <a:srgbClr val="ECB633"/>
                          </a:solidFill>
                          <a:latin typeface="Gotham Bold" pitchFamily="2" charset="0"/>
                          <a:ea typeface="+mn-ea"/>
                          <a:cs typeface="Gotham Bold" pitchFamily="2" charset="0"/>
                        </a:rPr>
                        <a:t>VEM</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9787">
                <a:tc>
                  <a:txBody>
                    <a:bodyPr/>
                    <a:lstStyle/>
                    <a:p>
                      <a:pPr marL="0" marR="0" lvl="0" indent="0" algn="ctr" defTabSz="685800" rtl="0" eaLnBrk="1" fontAlgn="base" latinLnBrk="0" hangingPunct="1">
                        <a:lnSpc>
                          <a:spcPct val="100000"/>
                        </a:lnSpc>
                        <a:spcBef>
                          <a:spcPts val="0"/>
                        </a:spcBef>
                        <a:spcAft>
                          <a:spcPts val="0"/>
                        </a:spcAft>
                        <a:buClrTx/>
                        <a:buSzTx/>
                        <a:buFontTx/>
                        <a:buNone/>
                        <a:tabLst/>
                        <a:defRPr/>
                      </a:pPr>
                      <a:r>
                        <a:rPr lang="en-US" sz="1400" b="1" i="0" u="none" kern="1200" dirty="0">
                          <a:solidFill>
                            <a:srgbClr val="2C969C"/>
                          </a:solidFill>
                          <a:latin typeface="Gotham Bold" pitchFamily="2" charset="0"/>
                          <a:ea typeface="+mn-ea"/>
                          <a:cs typeface="Gotham Bold" pitchFamily="2" charset="0"/>
                        </a:rPr>
                        <a:t>23,5 </a:t>
                      </a:r>
                      <a:r>
                        <a:rPr lang="en-US" sz="1400" b="1" i="0" u="none" kern="1200" baseline="0" dirty="0">
                          <a:solidFill>
                            <a:srgbClr val="2C969C"/>
                          </a:solidFill>
                          <a:latin typeface="Gotham Bold" pitchFamily="2" charset="0"/>
                          <a:ea typeface="+mn-ea"/>
                          <a:cs typeface="Gotham Bold" pitchFamily="2" charset="0"/>
                        </a:rPr>
                        <a:t> (19,6–33,6)</a:t>
                      </a:r>
                      <a:endParaRPr lang="en-US" sz="1400" b="1" i="0" u="none" kern="1200" dirty="0">
                        <a:solidFill>
                          <a:srgbClr val="2C969C"/>
                        </a:solidFill>
                        <a:latin typeface="Gotham Bold" pitchFamily="2" charset="0"/>
                        <a:ea typeface="+mn-ea"/>
                        <a:cs typeface="Gotham Bold" pitchFamily="2" charset="0"/>
                      </a:endParaRP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base" latinLnBrk="0" hangingPunct="1">
                        <a:lnSpc>
                          <a:spcPct val="100000"/>
                        </a:lnSpc>
                        <a:spcBef>
                          <a:spcPts val="0"/>
                        </a:spcBef>
                        <a:spcAft>
                          <a:spcPts val="0"/>
                        </a:spcAft>
                        <a:buClrTx/>
                        <a:buSzTx/>
                        <a:buFontTx/>
                        <a:buNone/>
                        <a:tabLst/>
                        <a:defRPr/>
                      </a:pPr>
                      <a:r>
                        <a:rPr lang="en-US" sz="1400" b="1" i="0" u="none" kern="1200" dirty="0">
                          <a:solidFill>
                            <a:srgbClr val="ECB633"/>
                          </a:solidFill>
                          <a:latin typeface="Gotham Bold" pitchFamily="2" charset="0"/>
                          <a:ea typeface="+mn-ea"/>
                          <a:cs typeface="Gotham Bold" pitchFamily="2" charset="0"/>
                        </a:rPr>
                        <a:t>16,9 (14,0–24,5)</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Rectángulo redondeado 7">
            <a:extLst>
              <a:ext uri="{FF2B5EF4-FFF2-40B4-BE49-F238E27FC236}">
                <a16:creationId xmlns:a16="http://schemas.microsoft.com/office/drawing/2014/main" id="{CA3E7F5B-163E-8A47-9054-0F7AD258712F}"/>
              </a:ext>
            </a:extLst>
          </p:cNvPr>
          <p:cNvSpPr/>
          <p:nvPr/>
        </p:nvSpPr>
        <p:spPr>
          <a:xfrm>
            <a:off x="9244667" y="1353074"/>
            <a:ext cx="2717857" cy="1023457"/>
          </a:xfrm>
          <a:prstGeom prst="roundRect">
            <a:avLst/>
          </a:prstGeom>
          <a:no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9" name="Table 377">
            <a:extLst>
              <a:ext uri="{FF2B5EF4-FFF2-40B4-BE49-F238E27FC236}">
                <a16:creationId xmlns:a16="http://schemas.microsoft.com/office/drawing/2014/main" id="{D48AEA7B-9EDD-7E46-814A-CEDBAA84BA30}"/>
              </a:ext>
            </a:extLst>
          </p:cNvPr>
          <p:cNvGraphicFramePr>
            <a:graphicFrameLocks noGrp="1" noChangeAspect="1"/>
          </p:cNvGraphicFramePr>
          <p:nvPr>
            <p:extLst>
              <p:ext uri="{D42A27DB-BD31-4B8C-83A1-F6EECF244321}">
                <p14:modId xmlns:p14="http://schemas.microsoft.com/office/powerpoint/2010/main" val="2073050898"/>
              </p:ext>
            </p:extLst>
          </p:nvPr>
        </p:nvGraphicFramePr>
        <p:xfrm>
          <a:off x="9244668" y="1451787"/>
          <a:ext cx="2717856" cy="809361"/>
        </p:xfrm>
        <a:graphic>
          <a:graphicData uri="http://schemas.openxmlformats.org/drawingml/2006/table">
            <a:tbl>
              <a:tblPr firstRow="1" bandRow="1">
                <a:tableStyleId>{2D5ABB26-0587-4C30-8999-92F81FD0307C}</a:tableStyleId>
              </a:tblPr>
              <a:tblGrid>
                <a:gridCol w="1363297">
                  <a:extLst>
                    <a:ext uri="{9D8B030D-6E8A-4147-A177-3AD203B41FA5}">
                      <a16:colId xmlns:a16="http://schemas.microsoft.com/office/drawing/2014/main" val="20000"/>
                    </a:ext>
                  </a:extLst>
                </a:gridCol>
                <a:gridCol w="1354559">
                  <a:extLst>
                    <a:ext uri="{9D8B030D-6E8A-4147-A177-3AD203B41FA5}">
                      <a16:colId xmlns:a16="http://schemas.microsoft.com/office/drawing/2014/main" val="3747994465"/>
                    </a:ext>
                  </a:extLst>
                </a:gridCol>
              </a:tblGrid>
              <a:tr h="269787">
                <a:tc gridSpan="2">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s-ES" sz="1400" b="1" i="0" u="none" kern="1200" noProof="0" dirty="0">
                          <a:solidFill>
                            <a:schemeClr val="tx1"/>
                          </a:solidFill>
                          <a:latin typeface="Gotham Bold" pitchFamily="2" charset="0"/>
                          <a:ea typeface="+mn-ea"/>
                          <a:cs typeface="Gotham Bold" pitchFamily="2" charset="0"/>
                        </a:rPr>
                        <a:t>SG a 5 años (IC 95</a:t>
                      </a:r>
                      <a:r>
                        <a:rPr lang="en-US" sz="1400" b="1" i="0" u="none" kern="1200" noProof="0" dirty="0">
                          <a:solidFill>
                            <a:schemeClr val="tx1"/>
                          </a:solidFill>
                          <a:latin typeface="Gotham Bold" pitchFamily="2" charset="0"/>
                          <a:ea typeface="+mn-ea"/>
                          <a:cs typeface="Gotham Bold" pitchFamily="2" charset="0"/>
                        </a:rPr>
                        <a:t>%</a:t>
                      </a:r>
                      <a:r>
                        <a:rPr lang="en-US" sz="1400" b="1" i="0" u="none" kern="1200" dirty="0">
                          <a:solidFill>
                            <a:schemeClr val="tx1"/>
                          </a:solidFill>
                          <a:latin typeface="Gotham Bold" pitchFamily="2" charset="0"/>
                          <a:ea typeface="+mn-ea"/>
                          <a:cs typeface="Gotham Bold" pitchFamily="2" charset="0"/>
                        </a:rPr>
                        <a:t>)</a:t>
                      </a:r>
                      <a:r>
                        <a:rPr lang="en-US" sz="1400" b="1" i="0" u="none" kern="1200" baseline="30000" dirty="0">
                          <a:solidFill>
                            <a:schemeClr val="tx1"/>
                          </a:solidFill>
                          <a:latin typeface="Gotham Bold" pitchFamily="2" charset="0"/>
                          <a:ea typeface="+mn-ea"/>
                          <a:cs typeface="Gotham Bold" pitchFamily="2" charset="0"/>
                        </a:rPr>
                        <a:t>2</a:t>
                      </a:r>
                    </a:p>
                  </a:txBody>
                  <a:tcPr marT="0" marB="18288"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9787">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100" b="1" i="0" u="none" kern="1200" dirty="0">
                          <a:solidFill>
                            <a:srgbClr val="2C969C"/>
                          </a:solidFill>
                          <a:latin typeface="Gotham Bold" pitchFamily="2" charset="0"/>
                          <a:ea typeface="+mn-ea"/>
                          <a:cs typeface="Gotham Bold" pitchFamily="2" charset="0"/>
                        </a:rPr>
                        <a:t>Encorafenib</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lang="en-US" sz="1100" b="1" i="0" u="none" kern="1200" dirty="0">
                          <a:solidFill>
                            <a:srgbClr val="ECB633"/>
                          </a:solidFill>
                          <a:latin typeface="Gotham Bold" pitchFamily="2" charset="0"/>
                          <a:ea typeface="+mn-ea"/>
                          <a:cs typeface="Gotham Bold" pitchFamily="2" charset="0"/>
                        </a:rPr>
                        <a:t>Vemurafenib</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9787">
                <a:tc>
                  <a:txBody>
                    <a:bodyPr/>
                    <a:lstStyle/>
                    <a:p>
                      <a:pPr algn="ctr" defTabSz="685800" rtl="0" fontAlgn="base">
                        <a:lnSpc>
                          <a:spcPct val="100000"/>
                        </a:lnSpc>
                        <a:spcBef>
                          <a:spcPct val="0"/>
                        </a:spcBef>
                        <a:spcAft>
                          <a:spcPct val="0"/>
                        </a:spcAft>
                      </a:pPr>
                      <a:r>
                        <a:rPr lang="en-US" sz="1100" b="1" i="0" u="none" kern="1200" baseline="0" dirty="0">
                          <a:solidFill>
                            <a:srgbClr val="2C969C"/>
                          </a:solidFill>
                          <a:latin typeface="Gotham Bold" pitchFamily="2" charset="0"/>
                          <a:ea typeface="+mn-ea"/>
                          <a:cs typeface="Gotham Bold" pitchFamily="2" charset="0"/>
                        </a:rPr>
                        <a:t>34,9% (30 – 44)</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85800" rtl="0" eaLnBrk="1" fontAlgn="base" latinLnBrk="0" hangingPunct="1">
                        <a:lnSpc>
                          <a:spcPct val="100000"/>
                        </a:lnSpc>
                        <a:spcBef>
                          <a:spcPct val="0"/>
                        </a:spcBef>
                        <a:spcAft>
                          <a:spcPct val="0"/>
                        </a:spcAft>
                        <a:buClrTx/>
                        <a:buSzTx/>
                        <a:buFontTx/>
                        <a:buNone/>
                        <a:tabLst/>
                        <a:defRPr/>
                      </a:pPr>
                      <a:r>
                        <a:rPr lang="en-US" sz="1100" b="1" i="0" u="none" kern="1200" dirty="0">
                          <a:solidFill>
                            <a:srgbClr val="ECB633"/>
                          </a:solidFill>
                          <a:latin typeface="Gotham Bold" pitchFamily="2" charset="0"/>
                          <a:ea typeface="+mn-ea"/>
                          <a:cs typeface="Gotham Bold" pitchFamily="2" charset="0"/>
                        </a:rPr>
                        <a:t>21,4% (19 – 32)</a:t>
                      </a:r>
                    </a:p>
                  </a:txBody>
                  <a:tcPr marT="0"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 name="CuadroTexto 9">
            <a:extLst>
              <a:ext uri="{FF2B5EF4-FFF2-40B4-BE49-F238E27FC236}">
                <a16:creationId xmlns:a16="http://schemas.microsoft.com/office/drawing/2014/main" id="{7F2D0978-13AB-7F42-832E-0887E37C1ECE}"/>
              </a:ext>
            </a:extLst>
          </p:cNvPr>
          <p:cNvSpPr txBox="1"/>
          <p:nvPr/>
        </p:nvSpPr>
        <p:spPr>
          <a:xfrm>
            <a:off x="3101309" y="2250933"/>
            <a:ext cx="2793534" cy="400110"/>
          </a:xfrm>
          <a:prstGeom prst="rect">
            <a:avLst/>
          </a:prstGeom>
          <a:noFill/>
        </p:spPr>
        <p:txBody>
          <a:bodyPr wrap="square" rtlCol="0">
            <a:spAutoFit/>
          </a:bodyPr>
          <a:lstStyle/>
          <a:p>
            <a:pPr algn="ctr">
              <a:lnSpc>
                <a:spcPct val="100000"/>
              </a:lnSpc>
              <a:spcBef>
                <a:spcPts val="0"/>
              </a:spcBef>
              <a:spcAft>
                <a:spcPts val="0"/>
              </a:spcAft>
            </a:pPr>
            <a:r>
              <a:rPr lang="en-US" sz="1000" dirty="0">
                <a:latin typeface="Gotham Bold" pitchFamily="2" charset="0"/>
                <a:cs typeface="Gotham Bold" pitchFamily="2" charset="0"/>
              </a:rPr>
              <a:t>HR (IC 95%); 0,76 (0,58 – 0,98) </a:t>
            </a:r>
          </a:p>
          <a:p>
            <a:pPr algn="ctr">
              <a:defRPr/>
            </a:pPr>
            <a:r>
              <a:rPr lang="en-US" sz="1000" dirty="0">
                <a:latin typeface="Gotham Bold" pitchFamily="2" charset="0"/>
                <a:cs typeface="Gotham Bold" pitchFamily="2" charset="0"/>
              </a:rPr>
              <a:t>Nominal 2 </a:t>
            </a:r>
            <a:r>
              <a:rPr lang="es-ES" sz="1000" dirty="0">
                <a:latin typeface="Gotham Bold" pitchFamily="2" charset="0"/>
                <a:cs typeface="Gotham Bold" pitchFamily="2" charset="0"/>
              </a:rPr>
              <a:t>lados </a:t>
            </a:r>
            <a:r>
              <a:rPr lang="en-US" sz="1000" dirty="0">
                <a:latin typeface="Gotham Bold" pitchFamily="2" charset="0"/>
                <a:cs typeface="Gotham Bold" pitchFamily="2" charset="0"/>
              </a:rPr>
              <a:t>P=0,033</a:t>
            </a:r>
          </a:p>
        </p:txBody>
      </p:sp>
      <p:sp>
        <p:nvSpPr>
          <p:cNvPr id="11" name="CuadroTexto 10">
            <a:extLst>
              <a:ext uri="{FF2B5EF4-FFF2-40B4-BE49-F238E27FC236}">
                <a16:creationId xmlns:a16="http://schemas.microsoft.com/office/drawing/2014/main" id="{BF6DDB14-248E-9144-AA4F-605E1DA71992}"/>
              </a:ext>
            </a:extLst>
          </p:cNvPr>
          <p:cNvSpPr txBox="1"/>
          <p:nvPr/>
        </p:nvSpPr>
        <p:spPr>
          <a:xfrm>
            <a:off x="920172" y="6013797"/>
            <a:ext cx="8205747" cy="415498"/>
          </a:xfrm>
          <a:prstGeom prst="rect">
            <a:avLst/>
          </a:prstGeom>
          <a:noFill/>
        </p:spPr>
        <p:txBody>
          <a:bodyPr wrap="square" rtlCol="0">
            <a:spAutoFit/>
          </a:bodyPr>
          <a:lstStyle/>
          <a:p>
            <a:pPr marL="108000" indent="-108000">
              <a:buFont typeface="+mj-lt"/>
              <a:buAutoNum type="arabicPeriod"/>
            </a:pP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a:t>
            </a:r>
          </a:p>
          <a:p>
            <a:pPr marL="108000" indent="-108000">
              <a:buFont typeface="+mj-lt"/>
              <a:buAutoNum type="arabicPeriod"/>
            </a:pP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2020. </a:t>
            </a:r>
            <a:r>
              <a:rPr lang="es-ES" sz="700" dirty="0" err="1">
                <a:solidFill>
                  <a:schemeClr val="tx1">
                    <a:lumMod val="65000"/>
                    <a:lumOff val="35000"/>
                  </a:schemeClr>
                </a:solidFill>
                <a:latin typeface="Gotham Light" pitchFamily="2" charset="0"/>
                <a:cs typeface="Gotham Light" pitchFamily="2" charset="0"/>
              </a:rPr>
              <a:t>Gogas.HJ</a:t>
            </a:r>
            <a:r>
              <a:rPr lang="es-ES" sz="700" dirty="0">
                <a:solidFill>
                  <a:schemeClr val="tx1">
                    <a:lumMod val="65000"/>
                    <a:lumOff val="35000"/>
                  </a:schemeClr>
                </a:solidFill>
                <a:latin typeface="Gotham Light" pitchFamily="2" charset="0"/>
                <a:cs typeface="Gotham Light" pitchFamily="2" charset="0"/>
              </a:rPr>
              <a:t>, et al. Poster 10012. www.asco.org</a:t>
            </a:r>
          </a:p>
        </p:txBody>
      </p:sp>
      <p:sp>
        <p:nvSpPr>
          <p:cNvPr id="13" name="CuadroTexto 12">
            <a:extLst>
              <a:ext uri="{FF2B5EF4-FFF2-40B4-BE49-F238E27FC236}">
                <a16:creationId xmlns:a16="http://schemas.microsoft.com/office/drawing/2014/main" id="{8A066B0F-A2D2-E64A-A98D-CC83BFADFFA1}"/>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4" name="Rectángulo redondeado 16">
            <a:extLst>
              <a:ext uri="{FF2B5EF4-FFF2-40B4-BE49-F238E27FC236}">
                <a16:creationId xmlns:a16="http://schemas.microsoft.com/office/drawing/2014/main" id="{27326BA0-F4F4-424A-A141-6D63767B6C50}"/>
              </a:ext>
            </a:extLst>
          </p:cNvPr>
          <p:cNvSpPr/>
          <p:nvPr/>
        </p:nvSpPr>
        <p:spPr>
          <a:xfrm>
            <a:off x="9244667" y="2738341"/>
            <a:ext cx="2717858" cy="19678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Rectángulo 15">
            <a:extLst>
              <a:ext uri="{FF2B5EF4-FFF2-40B4-BE49-F238E27FC236}">
                <a16:creationId xmlns:a16="http://schemas.microsoft.com/office/drawing/2014/main" id="{0947DD02-0D79-4DAB-AE4D-8F254CE25CF4}"/>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n 16">
            <a:extLst>
              <a:ext uri="{FF2B5EF4-FFF2-40B4-BE49-F238E27FC236}">
                <a16:creationId xmlns:a16="http://schemas.microsoft.com/office/drawing/2014/main" id="{A7C16713-BF6E-46B6-AD18-C018BE7E2690}"/>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18" name="Rectángulo 17">
            <a:extLst>
              <a:ext uri="{FF2B5EF4-FFF2-40B4-BE49-F238E27FC236}">
                <a16:creationId xmlns:a16="http://schemas.microsoft.com/office/drawing/2014/main" id="{9446661C-0BF7-4C5F-9772-D083EBD71B15}"/>
              </a:ext>
            </a:extLst>
          </p:cNvPr>
          <p:cNvSpPr/>
          <p:nvPr/>
        </p:nvSpPr>
        <p:spPr>
          <a:xfrm rot="16200000">
            <a:off x="1159672" y="2448528"/>
            <a:ext cx="363531" cy="215448"/>
          </a:xfrm>
          <a:prstGeom prst="rect">
            <a:avLst/>
          </a:prstGeom>
          <a:solidFill>
            <a:srgbClr val="FAEABC"/>
          </a:solidFill>
          <a:ln>
            <a:solidFill>
              <a:srgbClr val="FAE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rgbClr val="303030"/>
                </a:solidFill>
              </a:rPr>
              <a:t>(%)</a:t>
            </a:r>
          </a:p>
        </p:txBody>
      </p:sp>
      <p:sp>
        <p:nvSpPr>
          <p:cNvPr id="4" name="Título 3"/>
          <p:cNvSpPr>
            <a:spLocks noGrp="1"/>
          </p:cNvSpPr>
          <p:nvPr>
            <p:ph type="title"/>
          </p:nvPr>
        </p:nvSpPr>
        <p:spPr>
          <a:xfrm>
            <a:off x="838200" y="365126"/>
            <a:ext cx="10515600" cy="427312"/>
          </a:xfrm>
        </p:spPr>
        <p:txBody>
          <a:bodyPr/>
          <a:lstStyle/>
          <a:p>
            <a:r>
              <a:rPr lang="es-ES">
                <a:latin typeface="Gotham Bold" pitchFamily="2" charset="0"/>
                <a:cs typeface="Gotham Bold" pitchFamily="2" charset="0"/>
              </a:rPr>
              <a:t>Supervivencia Global: </a:t>
            </a:r>
            <a:r>
              <a:rPr lang="es-ES" dirty="0" err="1">
                <a:latin typeface="Gotham Bold" pitchFamily="2" charset="0"/>
                <a:cs typeface="Gotham Bold" pitchFamily="2" charset="0"/>
              </a:rPr>
              <a:t>Encorafenib</a:t>
            </a:r>
            <a:r>
              <a:rPr lang="es-ES" dirty="0">
                <a:latin typeface="Gotham Bold" pitchFamily="2" charset="0"/>
                <a:cs typeface="Gotham Bold" pitchFamily="2" charset="0"/>
              </a:rPr>
              <a:t> 300 vs </a:t>
            </a:r>
            <a:r>
              <a:rPr lang="es-ES" dirty="0" err="1">
                <a:latin typeface="Gotham Bold" pitchFamily="2" charset="0"/>
                <a:cs typeface="Gotham Bold" pitchFamily="2" charset="0"/>
              </a:rPr>
              <a:t>Vemurafenib</a:t>
            </a:r>
            <a:br>
              <a:rPr lang="es-ES" dirty="0">
                <a:latin typeface="Gotham Bold" pitchFamily="2" charset="0"/>
                <a:cs typeface="Gotham Bold" pitchFamily="2" charset="0"/>
              </a:rPr>
            </a:br>
            <a:endParaRPr lang="es-ES_tradnl" dirty="0"/>
          </a:p>
        </p:txBody>
      </p:sp>
      <p:sp>
        <p:nvSpPr>
          <p:cNvPr id="19" name="CuadroTexto 18">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21</a:t>
            </a:r>
            <a:endParaRPr lang="es-ES" dirty="0">
              <a:solidFill>
                <a:srgbClr val="2C969C"/>
              </a:solidFill>
            </a:endParaRPr>
          </a:p>
        </p:txBody>
      </p:sp>
      <p:pic>
        <p:nvPicPr>
          <p:cNvPr id="3" name="Imagen 2">
            <a:extLst>
              <a:ext uri="{FF2B5EF4-FFF2-40B4-BE49-F238E27FC236}">
                <a16:creationId xmlns:a16="http://schemas.microsoft.com/office/drawing/2014/main" id="{3AD38BEF-3489-7F4B-9A66-D97C8E2B6732}"/>
              </a:ext>
            </a:extLst>
          </p:cNvPr>
          <p:cNvPicPr>
            <a:picLocks noChangeAspect="1"/>
          </p:cNvPicPr>
          <p:nvPr/>
        </p:nvPicPr>
        <p:blipFill>
          <a:blip r:embed="rId4"/>
          <a:stretch>
            <a:fillRect/>
          </a:stretch>
        </p:blipFill>
        <p:spPr>
          <a:xfrm>
            <a:off x="434406" y="1353074"/>
            <a:ext cx="8691513" cy="4586952"/>
          </a:xfrm>
          <a:prstGeom prst="rect">
            <a:avLst/>
          </a:prstGeom>
        </p:spPr>
      </p:pic>
      <p:sp>
        <p:nvSpPr>
          <p:cNvPr id="23" name="CuadroTexto 22">
            <a:extLst>
              <a:ext uri="{FF2B5EF4-FFF2-40B4-BE49-F238E27FC236}">
                <a16:creationId xmlns:a16="http://schemas.microsoft.com/office/drawing/2014/main" id="{82CBFAC6-4104-384D-B146-F62210B2A0FA}"/>
              </a:ext>
            </a:extLst>
          </p:cNvPr>
          <p:cNvSpPr txBox="1"/>
          <p:nvPr/>
        </p:nvSpPr>
        <p:spPr>
          <a:xfrm>
            <a:off x="9244667" y="2790879"/>
            <a:ext cx="2717858" cy="1866665"/>
          </a:xfrm>
          <a:prstGeom prst="rect">
            <a:avLst/>
          </a:prstGeom>
          <a:noFill/>
        </p:spPr>
        <p:txBody>
          <a:bodyPr wrap="square" rtlCol="0">
            <a:spAutoFit/>
          </a:bodyPr>
          <a:lstStyle/>
          <a:p>
            <a:pPr algn="ctr">
              <a:lnSpc>
                <a:spcPts val="2000"/>
              </a:lnSpc>
            </a:pPr>
            <a:r>
              <a:rPr lang="es-ES_tradnl" sz="1400" b="1" dirty="0">
                <a:solidFill>
                  <a:schemeClr val="bg1"/>
                </a:solidFill>
                <a:latin typeface="Gotham Bold" charset="0"/>
              </a:rPr>
              <a:t>El grupo </a:t>
            </a:r>
            <a:r>
              <a:rPr lang="es-ES" sz="1400" b="1" dirty="0">
                <a:solidFill>
                  <a:schemeClr val="bg1"/>
                </a:solidFill>
                <a:latin typeface="Gotham Bold" charset="0"/>
                <a:ea typeface="Gotham Bold" charset="0"/>
                <a:cs typeface="Gotham Bold" charset="0"/>
              </a:rPr>
              <a:t>COLUMBUS </a:t>
            </a:r>
          </a:p>
          <a:p>
            <a:pPr algn="ctr">
              <a:lnSpc>
                <a:spcPts val="2000"/>
              </a:lnSpc>
            </a:pPr>
            <a:r>
              <a:rPr lang="es-ES" sz="1400" b="1" dirty="0">
                <a:solidFill>
                  <a:schemeClr val="bg1"/>
                </a:solidFill>
                <a:latin typeface="Gotham Bold" charset="0"/>
                <a:ea typeface="Gotham Bold" charset="0"/>
                <a:cs typeface="Gotham Bold" charset="0"/>
              </a:rPr>
              <a:t>es el único estudio </a:t>
            </a:r>
          </a:p>
          <a:p>
            <a:pPr algn="ctr">
              <a:lnSpc>
                <a:spcPts val="2000"/>
              </a:lnSpc>
            </a:pPr>
            <a:r>
              <a:rPr lang="es-ES" sz="1400" b="1" dirty="0">
                <a:solidFill>
                  <a:schemeClr val="bg1"/>
                </a:solidFill>
                <a:latin typeface="Gotham Bold" charset="0"/>
                <a:ea typeface="Gotham Bold" charset="0"/>
                <a:cs typeface="Gotham Bold" charset="0"/>
              </a:rPr>
              <a:t>fase III en el que se </a:t>
            </a:r>
          </a:p>
          <a:p>
            <a:pPr algn="ctr">
              <a:lnSpc>
                <a:spcPts val="2000"/>
              </a:lnSpc>
            </a:pPr>
            <a:r>
              <a:rPr lang="es-ES" sz="1400" b="1" dirty="0">
                <a:solidFill>
                  <a:schemeClr val="bg1"/>
                </a:solidFill>
                <a:latin typeface="Gotham Bold" charset="0"/>
                <a:ea typeface="Gotham Bold" charset="0"/>
                <a:cs typeface="Gotham Bold" charset="0"/>
              </a:rPr>
              <a:t>compara directamente </a:t>
            </a:r>
          </a:p>
          <a:p>
            <a:pPr algn="ctr">
              <a:lnSpc>
                <a:spcPts val="2000"/>
              </a:lnSpc>
            </a:pPr>
            <a:r>
              <a:rPr lang="es-ES" sz="1400" b="1" dirty="0">
                <a:solidFill>
                  <a:schemeClr val="bg1"/>
                </a:solidFill>
                <a:latin typeface="Gotham Bold" charset="0"/>
                <a:ea typeface="Gotham Bold" charset="0"/>
                <a:cs typeface="Gotham Bold" charset="0"/>
              </a:rPr>
              <a:t> la supervivencia global </a:t>
            </a:r>
          </a:p>
          <a:p>
            <a:pPr algn="ctr">
              <a:lnSpc>
                <a:spcPts val="2000"/>
              </a:lnSpc>
            </a:pPr>
            <a:r>
              <a:rPr lang="es-ES" sz="1400" b="1" dirty="0">
                <a:solidFill>
                  <a:schemeClr val="bg1"/>
                </a:solidFill>
                <a:latin typeface="Gotham Bold" charset="0"/>
                <a:ea typeface="Gotham Bold" charset="0"/>
                <a:cs typeface="Gotham Bold" charset="0"/>
              </a:rPr>
              <a:t>de dos inhibidores </a:t>
            </a:r>
          </a:p>
          <a:p>
            <a:pPr algn="ctr">
              <a:lnSpc>
                <a:spcPts val="2000"/>
              </a:lnSpc>
            </a:pPr>
            <a:r>
              <a:rPr lang="es-ES" sz="1400" b="1" dirty="0">
                <a:solidFill>
                  <a:schemeClr val="bg1"/>
                </a:solidFill>
                <a:latin typeface="Gotham Bold" charset="0"/>
                <a:ea typeface="Gotham Bold" charset="0"/>
                <a:cs typeface="Gotham Bold" charset="0"/>
              </a:rPr>
              <a:t>de BRAF</a:t>
            </a:r>
          </a:p>
        </p:txBody>
      </p:sp>
    </p:spTree>
    <p:extLst>
      <p:ext uri="{BB962C8B-B14F-4D97-AF65-F5344CB8AC3E}">
        <p14:creationId xmlns:p14="http://schemas.microsoft.com/office/powerpoint/2010/main" val="4232939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4"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38200" y="171451"/>
            <a:ext cx="10515600" cy="628649"/>
          </a:xfrm>
        </p:spPr>
        <p:txBody>
          <a:bodyPr/>
          <a:lstStyle/>
          <a:p>
            <a:r>
              <a:rPr lang="es-ES_tradnl" dirty="0"/>
              <a:t>Los pacientes del estudio COLUMBUS con LDH normal alcanzaron una mediana de SG superior a los 4 años</a:t>
            </a:r>
            <a:r>
              <a:rPr lang="es-ES_tradnl" baseline="30000" dirty="0"/>
              <a:t>1-5</a:t>
            </a:r>
            <a:r>
              <a:rPr lang="es-ES_tradnl" dirty="0"/>
              <a:t> </a:t>
            </a:r>
            <a:br>
              <a:rPr lang="es-ES_tradnl" dirty="0"/>
            </a:br>
            <a:endParaRPr lang="es-ES_tradnl" dirty="0"/>
          </a:p>
        </p:txBody>
      </p:sp>
      <p:sp>
        <p:nvSpPr>
          <p:cNvPr id="9" name="CuadroTexto 8">
            <a:extLst>
              <a:ext uri="{FF2B5EF4-FFF2-40B4-BE49-F238E27FC236}">
                <a16:creationId xmlns:a16="http://schemas.microsoft.com/office/drawing/2014/main" id="{713790B3-47F3-2C48-8171-3A4062624FB6}"/>
              </a:ext>
            </a:extLst>
          </p:cNvPr>
          <p:cNvSpPr txBox="1"/>
          <p:nvPr/>
        </p:nvSpPr>
        <p:spPr>
          <a:xfrm>
            <a:off x="838200" y="5779881"/>
            <a:ext cx="1096132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1.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Presented</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ASCO 2021. Dummer R, et al. 5-year overall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survival</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in COLUMBUS: A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randomized</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phase</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3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trial</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of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encorafenib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plus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binimetinib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versus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vemurafenib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or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encorafenib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in patients with BRAF V600-mutant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melanoma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Oral Presentation 8.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https</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meetings.asco.org</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/2021-asco-annual-meeting/13661?presentation=196699 . (Last Access: 08/06/2021). 2.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Ficha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técnica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de BRAFTOVI®. 3.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Ficha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técnica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de MEKTOVI®.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4. Dummer R,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Ascierto</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PA,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Gogas</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HJ, et al.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Encorafenib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plus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binimetinib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versus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vemurafenib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or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encorafenib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in patients with BRAF-mutant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melanoma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(COLUMBUS): a multicentre,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open-label,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randomised</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phase</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3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trial</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Lancet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Oncol</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2018;19(5):603-615. 5.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Ascierto</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PA, Dummer R,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Gogas</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HJ, et al. Update on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tolerability</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and overall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survival</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in COLUMBUS: landmark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analysis</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of a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randomised</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phase</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3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trial</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of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encorafenib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plus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binimetinib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vs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vemurafenib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or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encorafenib</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in patients with BRAF V600-mutant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melanoma</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da-DK"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Eur</a:t>
            </a:r>
            <a:r>
              <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J Cancer. 2020;126:33-44.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endParaRPr>
          </a:p>
        </p:txBody>
      </p:sp>
      <p:sp>
        <p:nvSpPr>
          <p:cNvPr id="10" name="Rectángulo redondeado 9">
            <a:extLst>
              <a:ext uri="{FF2B5EF4-FFF2-40B4-BE49-F238E27FC236}">
                <a16:creationId xmlns:a16="http://schemas.microsoft.com/office/drawing/2014/main" id="{822DEFC9-99FA-D244-8D0D-B1BDD4B4DEA8}"/>
              </a:ext>
            </a:extLst>
          </p:cNvPr>
          <p:cNvSpPr/>
          <p:nvPr/>
        </p:nvSpPr>
        <p:spPr>
          <a:xfrm>
            <a:off x="929393" y="1027150"/>
            <a:ext cx="8369199" cy="26394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Gotham Bold" pitchFamily="2" charset="0"/>
                <a:ea typeface="+mn-ea"/>
                <a:cs typeface="Gotham Bold" pitchFamily="2" charset="0"/>
              </a:rPr>
              <a:t>RESULTADOS DE LA SG A 5 AÑOS SEGÚN NIVELES DE LDH </a:t>
            </a:r>
            <a:r>
              <a:rPr kumimoji="0" lang="en-US" sz="1400" b="1" i="0" u="none" strike="noStrike" kern="1200" cap="none" spc="0" normalizeH="0" baseline="30000" noProof="0" dirty="0" err="1">
                <a:ln>
                  <a:noFill/>
                </a:ln>
                <a:solidFill>
                  <a:prstClr val="white"/>
                </a:solidFill>
                <a:effectLst/>
                <a:uLnTx/>
                <a:uFillTx/>
                <a:latin typeface="Gotham Bold" pitchFamily="2" charset="0"/>
                <a:ea typeface="+mn-ea"/>
                <a:cs typeface="Gotham Bold" pitchFamily="2" charset="0"/>
              </a:rPr>
              <a:t>a,b</a:t>
            </a:r>
            <a:r>
              <a:rPr kumimoji="0" lang="en-US" sz="1400" b="1" i="0" u="none" strike="noStrike" kern="1200" cap="none" spc="0" normalizeH="0" baseline="0" noProof="0" dirty="0">
                <a:ln>
                  <a:noFill/>
                </a:ln>
                <a:solidFill>
                  <a:prstClr val="white"/>
                </a:solidFill>
                <a:effectLst/>
                <a:uLnTx/>
                <a:uFillTx/>
                <a:latin typeface="Gotham Bold" pitchFamily="2" charset="0"/>
                <a:ea typeface="+mn-ea"/>
                <a:cs typeface="Gotham Bold" pitchFamily="2" charset="0"/>
              </a:rPr>
              <a:t> </a:t>
            </a:r>
          </a:p>
        </p:txBody>
      </p:sp>
      <p:sp>
        <p:nvSpPr>
          <p:cNvPr id="12" name="CuadroTexto 11">
            <a:extLst>
              <a:ext uri="{FF2B5EF4-FFF2-40B4-BE49-F238E27FC236}">
                <a16:creationId xmlns:a16="http://schemas.microsoft.com/office/drawing/2014/main" id="{EC816E1F-6DE8-9A48-A170-BFF04AC8B07D}"/>
              </a:ext>
            </a:extLst>
          </p:cNvPr>
          <p:cNvSpPr txBox="1"/>
          <p:nvPr/>
        </p:nvSpPr>
        <p:spPr>
          <a:xfrm>
            <a:off x="9413397" y="4708858"/>
            <a:ext cx="2711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a. Adaptado de </a:t>
            </a:r>
            <a:r>
              <a:rPr kumimoji="0" lang="es-ES"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Dummer</a:t>
            </a: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R et al. Oral </a:t>
            </a:r>
            <a:r>
              <a:rPr kumimoji="0" lang="es-ES"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presentation</a:t>
            </a: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r>
            <a:r>
              <a:rPr kumimoji="0" lang="es-ES"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presented</a:t>
            </a: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ASCO 2021. </a:t>
            </a:r>
            <a:r>
              <a:rPr kumimoji="0" lang="es-ES" sz="700" b="0" i="0" u="none" strike="noStrike" kern="1200" cap="none" spc="0" normalizeH="0" baseline="30000" noProof="0" dirty="0">
                <a:ln>
                  <a:noFill/>
                </a:ln>
                <a:solidFill>
                  <a:prstClr val="black">
                    <a:lumMod val="65000"/>
                    <a:lumOff val="35000"/>
                  </a:prstClr>
                </a:solidFill>
                <a:effectLst/>
                <a:uLnTx/>
                <a:uFillTx/>
                <a:latin typeface="Gotham Light" pitchFamily="2" charset="0"/>
                <a:ea typeface="+mn-ea"/>
                <a:cs typeface="Gotham Light" pitchFamily="2"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b. SLP por revisión central. La duración del seguimiento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mínimo fue de 65 meses</a:t>
            </a:r>
          </a:p>
        </p:txBody>
      </p:sp>
      <p:sp>
        <p:nvSpPr>
          <p:cNvPr id="15" name="CuadroTexto 14">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C969C"/>
                </a:solidFill>
                <a:effectLst/>
                <a:uLnTx/>
                <a:uFillTx/>
                <a:latin typeface="Gotham Book" pitchFamily="2" charset="0"/>
                <a:ea typeface="+mn-ea"/>
                <a:cs typeface="Gotham Book" pitchFamily="2" charset="0"/>
              </a:rPr>
              <a:t>22</a:t>
            </a:r>
            <a:endParaRPr kumimoji="0" lang="es-ES" sz="1800" b="0" i="0" u="none" strike="noStrike" kern="1200" cap="none" spc="0" normalizeH="0" baseline="0" noProof="0" dirty="0">
              <a:ln>
                <a:noFill/>
              </a:ln>
              <a:solidFill>
                <a:srgbClr val="2C969C"/>
              </a:solidFill>
              <a:effectLst/>
              <a:uLnTx/>
              <a:uFillTx/>
              <a:latin typeface="Calibri" panose="020F0502020204030204"/>
              <a:ea typeface="+mn-ea"/>
              <a:cs typeface="+mn-cs"/>
            </a:endParaRPr>
          </a:p>
        </p:txBody>
      </p:sp>
      <p:sp>
        <p:nvSpPr>
          <p:cNvPr id="11" name="Rectángulo redondeado 18">
            <a:extLst>
              <a:ext uri="{FF2B5EF4-FFF2-40B4-BE49-F238E27FC236}">
                <a16:creationId xmlns:a16="http://schemas.microsoft.com/office/drawing/2014/main" id="{5B98FB20-69DE-42A2-8028-3C40E6482F22}"/>
              </a:ext>
            </a:extLst>
          </p:cNvPr>
          <p:cNvSpPr/>
          <p:nvPr/>
        </p:nvSpPr>
        <p:spPr>
          <a:xfrm>
            <a:off x="9514833" y="3220803"/>
            <a:ext cx="2506317" cy="101326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10AB5B3A-69A6-4664-A895-D2A5E9443FA3}"/>
              </a:ext>
            </a:extLst>
          </p:cNvPr>
          <p:cNvSpPr txBox="1"/>
          <p:nvPr/>
        </p:nvSpPr>
        <p:spPr>
          <a:xfrm>
            <a:off x="9592872" y="3284577"/>
            <a:ext cx="235208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prstClr val="white"/>
                </a:solidFill>
                <a:effectLst/>
                <a:uLnTx/>
                <a:uFillTx/>
                <a:latin typeface="Gotham Bold" pitchFamily="2" charset="0"/>
                <a:ea typeface="+mn-ea"/>
                <a:cs typeface="Gotham Bold" pitchFamily="2" charset="0"/>
              </a:rPr>
              <a:t>El 45% de los pacientes con LDH normal continúan sin progresar tras la actualización a 5 años del estudio COLUMBUS</a:t>
            </a:r>
            <a:r>
              <a:rPr kumimoji="0" lang="es-ES" sz="1200" b="1" i="0" u="none" strike="noStrike" kern="1200" cap="none" spc="0" normalizeH="0" baseline="30000" noProof="0" dirty="0">
                <a:ln>
                  <a:noFill/>
                </a:ln>
                <a:solidFill>
                  <a:prstClr val="white"/>
                </a:solidFill>
                <a:effectLst/>
                <a:uLnTx/>
                <a:uFillTx/>
                <a:latin typeface="Gotham Bold" pitchFamily="2" charset="0"/>
                <a:ea typeface="+mn-ea"/>
                <a:cs typeface="Gotham Bold" pitchFamily="2" charset="0"/>
              </a:rPr>
              <a:t> 1</a:t>
            </a:r>
            <a:endParaRPr kumimoji="0" lang="es-ES" sz="1200" b="1" i="0" u="none" strike="noStrike" kern="1200" cap="none" spc="0" normalizeH="0" baseline="0" noProof="0" dirty="0">
              <a:ln>
                <a:noFill/>
              </a:ln>
              <a:solidFill>
                <a:prstClr val="white"/>
              </a:solidFill>
              <a:effectLst/>
              <a:uLnTx/>
              <a:uFillTx/>
              <a:latin typeface="Gotham Bold" pitchFamily="2" charset="0"/>
              <a:ea typeface="+mn-ea"/>
              <a:cs typeface="Gotham Bold" pitchFamily="2" charset="0"/>
            </a:endParaRPr>
          </a:p>
        </p:txBody>
      </p:sp>
      <p:pic>
        <p:nvPicPr>
          <p:cNvPr id="14" name="Imagen 13">
            <a:extLst>
              <a:ext uri="{FF2B5EF4-FFF2-40B4-BE49-F238E27FC236}">
                <a16:creationId xmlns:a16="http://schemas.microsoft.com/office/drawing/2014/main" id="{A0273689-4DC4-D84D-A1AC-D7DE73021439}"/>
              </a:ext>
            </a:extLst>
          </p:cNvPr>
          <p:cNvPicPr>
            <a:picLocks noChangeAspect="1"/>
          </p:cNvPicPr>
          <p:nvPr/>
        </p:nvPicPr>
        <p:blipFill rotWithShape="1">
          <a:blip r:embed="rId2"/>
          <a:srcRect l="1166" t="3931" r="2160" b="2750"/>
          <a:stretch/>
        </p:blipFill>
        <p:spPr>
          <a:xfrm>
            <a:off x="911225" y="1362384"/>
            <a:ext cx="8425973" cy="4377408"/>
          </a:xfrm>
          <a:prstGeom prst="rect">
            <a:avLst/>
          </a:prstGeom>
        </p:spPr>
      </p:pic>
    </p:spTree>
    <p:extLst>
      <p:ext uri="{BB962C8B-B14F-4D97-AF65-F5344CB8AC3E}">
        <p14:creationId xmlns:p14="http://schemas.microsoft.com/office/powerpoint/2010/main" val="303040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p:cNvSpPr>
            <a:spLocks noGrp="1"/>
          </p:cNvSpPr>
          <p:nvPr>
            <p:ph type="title"/>
          </p:nvPr>
        </p:nvSpPr>
        <p:spPr>
          <a:xfrm>
            <a:off x="838200" y="171451"/>
            <a:ext cx="10515600" cy="628649"/>
          </a:xfrm>
        </p:spPr>
        <p:txBody>
          <a:bodyPr/>
          <a:lstStyle/>
          <a:p>
            <a:r>
              <a:rPr lang="es-ES_tradnl" dirty="0"/>
              <a:t>Los pacientes del estudio COLUMBUS con LDH normal alcanzaron una mediana de SG superior a los 4 años</a:t>
            </a:r>
            <a:r>
              <a:rPr lang="es-ES_tradnl" baseline="30000" dirty="0"/>
              <a:t>1-5</a:t>
            </a:r>
            <a:r>
              <a:rPr lang="es-ES_tradnl" dirty="0"/>
              <a:t> </a:t>
            </a:r>
            <a:br>
              <a:rPr lang="es-ES_tradnl" dirty="0"/>
            </a:br>
            <a:endParaRPr lang="es-ES_tradnl"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905" r="2307" b="2174"/>
          <a:stretch/>
        </p:blipFill>
        <p:spPr>
          <a:xfrm>
            <a:off x="915803" y="1221274"/>
            <a:ext cx="8386859" cy="4563443"/>
          </a:xfrm>
          <a:prstGeom prst="rect">
            <a:avLst/>
          </a:prstGeom>
        </p:spPr>
      </p:pic>
      <p:sp>
        <p:nvSpPr>
          <p:cNvPr id="9" name="CuadroTexto 8">
            <a:extLst>
              <a:ext uri="{FF2B5EF4-FFF2-40B4-BE49-F238E27FC236}">
                <a16:creationId xmlns:a16="http://schemas.microsoft.com/office/drawing/2014/main" id="{9C8A66CC-49B9-CD4C-A283-4A45AD4654F7}"/>
              </a:ext>
            </a:extLst>
          </p:cNvPr>
          <p:cNvSpPr txBox="1"/>
          <p:nvPr/>
        </p:nvSpPr>
        <p:spPr>
          <a:xfrm>
            <a:off x="318797"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23</a:t>
            </a:r>
            <a:endParaRPr lang="es-ES" dirty="0">
              <a:solidFill>
                <a:srgbClr val="2C969C"/>
              </a:solidFill>
            </a:endParaRPr>
          </a:p>
        </p:txBody>
      </p:sp>
      <p:sp>
        <p:nvSpPr>
          <p:cNvPr id="8" name="Rectángulo redondeado 7">
            <a:extLst>
              <a:ext uri="{FF2B5EF4-FFF2-40B4-BE49-F238E27FC236}">
                <a16:creationId xmlns:a16="http://schemas.microsoft.com/office/drawing/2014/main" id="{822DEFC9-99FA-D244-8D0D-B1BDD4B4DEA8}"/>
              </a:ext>
            </a:extLst>
          </p:cNvPr>
          <p:cNvSpPr/>
          <p:nvPr/>
        </p:nvSpPr>
        <p:spPr>
          <a:xfrm>
            <a:off x="927181" y="1027150"/>
            <a:ext cx="8369199" cy="26394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400" b="1" dirty="0">
                <a:solidFill>
                  <a:schemeClr val="bg1"/>
                </a:solidFill>
                <a:latin typeface="Gotham Bold" pitchFamily="2" charset="0"/>
                <a:cs typeface="Gotham Bold" pitchFamily="2" charset="0"/>
              </a:rPr>
              <a:t>RESULTADOS DE LA SG A 5 AÑOS EN LOS PACIENTES CON BAJA CARGA </a:t>
            </a:r>
            <a:r>
              <a:rPr lang="en-US" sz="1400" b="1" dirty="0" err="1">
                <a:solidFill>
                  <a:schemeClr val="bg1"/>
                </a:solidFill>
                <a:latin typeface="Gotham Bold" pitchFamily="2" charset="0"/>
                <a:cs typeface="Gotham Bold" pitchFamily="2" charset="0"/>
              </a:rPr>
              <a:t>TUMORAL</a:t>
            </a:r>
            <a:r>
              <a:rPr lang="en-US" sz="1400" b="1" baseline="30000" dirty="0" err="1">
                <a:solidFill>
                  <a:schemeClr val="bg1"/>
                </a:solidFill>
                <a:latin typeface="Gotham Bold" pitchFamily="2" charset="0"/>
                <a:cs typeface="Gotham Bold" pitchFamily="2" charset="0"/>
              </a:rPr>
              <a:t>a,b</a:t>
            </a:r>
            <a:endParaRPr lang="es-ES" sz="1400" b="1" baseline="30000" dirty="0">
              <a:solidFill>
                <a:schemeClr val="bg1"/>
              </a:solidFill>
              <a:latin typeface="Gotham Bold" pitchFamily="2" charset="0"/>
              <a:cs typeface="Gotham Bold" pitchFamily="2" charset="0"/>
            </a:endParaRPr>
          </a:p>
        </p:txBody>
      </p:sp>
      <p:sp>
        <p:nvSpPr>
          <p:cNvPr id="10" name="CuadroTexto 9">
            <a:extLst>
              <a:ext uri="{FF2B5EF4-FFF2-40B4-BE49-F238E27FC236}">
                <a16:creationId xmlns:a16="http://schemas.microsoft.com/office/drawing/2014/main" id="{713790B3-47F3-2C48-8171-3A4062624FB6}"/>
              </a:ext>
            </a:extLst>
          </p:cNvPr>
          <p:cNvSpPr txBox="1"/>
          <p:nvPr/>
        </p:nvSpPr>
        <p:spPr>
          <a:xfrm>
            <a:off x="838200" y="5784717"/>
            <a:ext cx="10961320" cy="738664"/>
          </a:xfrm>
          <a:prstGeom prst="rect">
            <a:avLst/>
          </a:prstGeom>
          <a:noFill/>
        </p:spPr>
        <p:txBody>
          <a:bodyPr wrap="square" rtlCol="0">
            <a:spAutoFit/>
          </a:bodyPr>
          <a:lstStyle/>
          <a:p>
            <a:r>
              <a:rPr lang="da-DK" sz="700" dirty="0">
                <a:solidFill>
                  <a:schemeClr val="tx1">
                    <a:lumMod val="65000"/>
                    <a:lumOff val="35000"/>
                  </a:schemeClr>
                </a:solidFill>
                <a:latin typeface="Gotham Light" pitchFamily="2" charset="0"/>
                <a:cs typeface="Gotham Light" pitchFamily="2" charset="0"/>
              </a:rPr>
              <a:t>1. </a:t>
            </a: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 8. </a:t>
            </a:r>
            <a:r>
              <a:rPr lang="da-DK" sz="700" dirty="0" err="1">
                <a:solidFill>
                  <a:schemeClr val="tx1">
                    <a:lumMod val="65000"/>
                    <a:lumOff val="35000"/>
                  </a:schemeClr>
                </a:solidFill>
                <a:latin typeface="Gotham Light" pitchFamily="2" charset="0"/>
                <a:cs typeface="Gotham Light" pitchFamily="2" charset="0"/>
              </a:rPr>
              <a:t>https</a:t>
            </a:r>
            <a:r>
              <a:rPr lang="da-DK" sz="700" dirty="0">
                <a:solidFill>
                  <a:schemeClr val="tx1">
                    <a:lumMod val="65000"/>
                    <a:lumOff val="35000"/>
                  </a:schemeClr>
                </a:solidFill>
                <a:latin typeface="Gotham Light" pitchFamily="2" charset="0"/>
                <a:cs typeface="Gotham Light" pitchFamily="2" charset="0"/>
              </a:rPr>
              <a:t>://</a:t>
            </a:r>
            <a:r>
              <a:rPr lang="da-DK" sz="700" dirty="0" err="1">
                <a:solidFill>
                  <a:schemeClr val="tx1">
                    <a:lumMod val="65000"/>
                    <a:lumOff val="35000"/>
                  </a:schemeClr>
                </a:solidFill>
                <a:latin typeface="Gotham Light" pitchFamily="2" charset="0"/>
                <a:cs typeface="Gotham Light" pitchFamily="2" charset="0"/>
              </a:rPr>
              <a:t>meetings.asco.org</a:t>
            </a:r>
            <a:r>
              <a:rPr lang="da-DK" sz="700" dirty="0">
                <a:solidFill>
                  <a:schemeClr val="tx1">
                    <a:lumMod val="65000"/>
                    <a:lumOff val="35000"/>
                  </a:schemeClr>
                </a:solidFill>
                <a:latin typeface="Gotham Light" pitchFamily="2" charset="0"/>
                <a:cs typeface="Gotham Light" pitchFamily="2" charset="0"/>
              </a:rPr>
              <a:t>/2021-asco-annual-meeting/13661?presentation=196699 . (Last Access: 08/06/2021). 2.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BRAFTOVI®. 3. </a:t>
            </a:r>
            <a:r>
              <a:rPr lang="da-DK" sz="700" dirty="0" err="1">
                <a:solidFill>
                  <a:schemeClr val="tx1">
                    <a:lumMod val="65000"/>
                    <a:lumOff val="35000"/>
                  </a:schemeClr>
                </a:solidFill>
                <a:latin typeface="Gotham Light" pitchFamily="2" charset="0"/>
                <a:cs typeface="Gotham Light" pitchFamily="2" charset="0"/>
              </a:rPr>
              <a:t>Ficha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técnica</a:t>
            </a:r>
            <a:r>
              <a:rPr lang="da-DK" sz="700" dirty="0">
                <a:solidFill>
                  <a:schemeClr val="tx1">
                    <a:lumMod val="65000"/>
                    <a:lumOff val="35000"/>
                  </a:schemeClr>
                </a:solidFill>
                <a:latin typeface="Gotham Light" pitchFamily="2" charset="0"/>
                <a:cs typeface="Gotham Light" pitchFamily="2" charset="0"/>
              </a:rPr>
              <a:t> de MEKTOVI®. </a:t>
            </a:r>
          </a:p>
          <a:p>
            <a:r>
              <a:rPr lang="da-DK" sz="700" dirty="0">
                <a:solidFill>
                  <a:schemeClr val="tx1">
                    <a:lumMod val="65000"/>
                    <a:lumOff val="35000"/>
                  </a:schemeClr>
                </a:solidFill>
                <a:latin typeface="Gotham Light" pitchFamily="2" charset="0"/>
                <a:cs typeface="Gotham Light" pitchFamily="2" charset="0"/>
              </a:rPr>
              <a:t>4. Dummer R,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(COLUMBUS): a multicentre,</a:t>
            </a:r>
          </a:p>
          <a:p>
            <a:r>
              <a:rPr lang="da-DK" sz="700" dirty="0">
                <a:solidFill>
                  <a:schemeClr val="tx1">
                    <a:lumMod val="65000"/>
                    <a:lumOff val="35000"/>
                  </a:schemeClr>
                </a:solidFill>
                <a:latin typeface="Gotham Light" pitchFamily="2" charset="0"/>
                <a:cs typeface="Gotham Light" pitchFamily="2" charset="0"/>
              </a:rPr>
              <a:t>open-label, </a:t>
            </a:r>
            <a:r>
              <a:rPr lang="da-DK" sz="700" dirty="0" err="1">
                <a:solidFill>
                  <a:schemeClr val="tx1">
                    <a:lumMod val="65000"/>
                    <a:lumOff val="35000"/>
                  </a:schemeClr>
                </a:solidFill>
                <a:latin typeface="Gotham Light" pitchFamily="2" charset="0"/>
                <a:cs typeface="Gotham Light" pitchFamily="2" charset="0"/>
              </a:rPr>
              <a:t>randomised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Lancet </a:t>
            </a:r>
            <a:r>
              <a:rPr lang="da-DK" sz="700" dirty="0" err="1">
                <a:solidFill>
                  <a:schemeClr val="tx1">
                    <a:lumMod val="65000"/>
                    <a:lumOff val="35000"/>
                  </a:schemeClr>
                </a:solidFill>
                <a:latin typeface="Gotham Light" pitchFamily="2" charset="0"/>
                <a:cs typeface="Gotham Light" pitchFamily="2" charset="0"/>
              </a:rPr>
              <a:t>Oncol</a:t>
            </a:r>
            <a:r>
              <a:rPr lang="da-DK" sz="700" dirty="0">
                <a:solidFill>
                  <a:schemeClr val="tx1">
                    <a:lumMod val="65000"/>
                    <a:lumOff val="35000"/>
                  </a:schemeClr>
                </a:solidFill>
                <a:latin typeface="Gotham Light" pitchFamily="2" charset="0"/>
                <a:cs typeface="Gotham Light" pitchFamily="2" charset="0"/>
              </a:rPr>
              <a:t>. 2018;19(5):603-615. 5. </a:t>
            </a:r>
            <a:r>
              <a:rPr lang="da-DK" sz="700" dirty="0" err="1">
                <a:solidFill>
                  <a:schemeClr val="tx1">
                    <a:lumMod val="65000"/>
                    <a:lumOff val="35000"/>
                  </a:schemeClr>
                </a:solidFill>
                <a:latin typeface="Gotham Light" pitchFamily="2" charset="0"/>
                <a:cs typeface="Gotham Light" pitchFamily="2" charset="0"/>
              </a:rPr>
              <a:t>Ascierto</a:t>
            </a:r>
            <a:r>
              <a:rPr lang="da-DK" sz="700" dirty="0">
                <a:solidFill>
                  <a:schemeClr val="tx1">
                    <a:lumMod val="65000"/>
                    <a:lumOff val="35000"/>
                  </a:schemeClr>
                </a:solidFill>
                <a:latin typeface="Gotham Light" pitchFamily="2" charset="0"/>
                <a:cs typeface="Gotham Light" pitchFamily="2" charset="0"/>
              </a:rPr>
              <a:t> PA, Dummer R, </a:t>
            </a:r>
            <a:r>
              <a:rPr lang="da-DK" sz="700" dirty="0" err="1">
                <a:solidFill>
                  <a:schemeClr val="tx1">
                    <a:lumMod val="65000"/>
                    <a:lumOff val="35000"/>
                  </a:schemeClr>
                </a:solidFill>
                <a:latin typeface="Gotham Light" pitchFamily="2" charset="0"/>
                <a:cs typeface="Gotham Light" pitchFamily="2" charset="0"/>
              </a:rPr>
              <a:t>Gogas</a:t>
            </a:r>
            <a:r>
              <a:rPr lang="da-DK" sz="700" dirty="0">
                <a:solidFill>
                  <a:schemeClr val="tx1">
                    <a:lumMod val="65000"/>
                    <a:lumOff val="35000"/>
                  </a:schemeClr>
                </a:solidFill>
                <a:latin typeface="Gotham Light" pitchFamily="2" charset="0"/>
                <a:cs typeface="Gotham Light" pitchFamily="2" charset="0"/>
              </a:rPr>
              <a:t> HJ, et al. Update on </a:t>
            </a:r>
            <a:r>
              <a:rPr lang="da-DK" sz="700" dirty="0" err="1">
                <a:solidFill>
                  <a:schemeClr val="tx1">
                    <a:lumMod val="65000"/>
                    <a:lumOff val="35000"/>
                  </a:schemeClr>
                </a:solidFill>
                <a:latin typeface="Gotham Light" pitchFamily="2" charset="0"/>
                <a:cs typeface="Gotham Light" pitchFamily="2" charset="0"/>
              </a:rPr>
              <a:t>tolerability</a:t>
            </a:r>
            <a:r>
              <a:rPr lang="da-DK" sz="700" dirty="0">
                <a:solidFill>
                  <a:schemeClr val="tx1">
                    <a:lumMod val="65000"/>
                    <a:lumOff val="35000"/>
                  </a:schemeClr>
                </a:solidFill>
                <a:latin typeface="Gotham Light" pitchFamily="2" charset="0"/>
                <a:cs typeface="Gotham Light" pitchFamily="2" charset="0"/>
              </a:rPr>
              <a:t> and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landmark</a:t>
            </a:r>
          </a:p>
          <a:p>
            <a:r>
              <a:rPr lang="da-DK" sz="700" dirty="0" err="1">
                <a:solidFill>
                  <a:schemeClr val="tx1">
                    <a:lumMod val="65000"/>
                    <a:lumOff val="35000"/>
                  </a:schemeClr>
                </a:solidFill>
                <a:latin typeface="Gotham Light" pitchFamily="2" charset="0"/>
                <a:cs typeface="Gotham Light" pitchFamily="2" charset="0"/>
              </a:rPr>
              <a:t>analysis</a:t>
            </a:r>
            <a:r>
              <a:rPr lang="da-DK" sz="700" dirty="0">
                <a:solidFill>
                  <a:schemeClr val="tx1">
                    <a:lumMod val="65000"/>
                    <a:lumOff val="35000"/>
                  </a:schemeClr>
                </a:solidFill>
                <a:latin typeface="Gotham Light" pitchFamily="2" charset="0"/>
                <a:cs typeface="Gotham Light" pitchFamily="2" charset="0"/>
              </a:rPr>
              <a:t> of a </a:t>
            </a:r>
            <a:r>
              <a:rPr lang="da-DK" sz="700" dirty="0" err="1">
                <a:solidFill>
                  <a:schemeClr val="tx1">
                    <a:lumMod val="65000"/>
                    <a:lumOff val="35000"/>
                  </a:schemeClr>
                </a:solidFill>
                <a:latin typeface="Gotham Light" pitchFamily="2" charset="0"/>
                <a:cs typeface="Gotham Light" pitchFamily="2" charset="0"/>
              </a:rPr>
              <a:t>randomised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Eur</a:t>
            </a:r>
            <a:r>
              <a:rPr lang="da-DK" sz="700" dirty="0">
                <a:solidFill>
                  <a:schemeClr val="tx1">
                    <a:lumMod val="65000"/>
                    <a:lumOff val="35000"/>
                  </a:schemeClr>
                </a:solidFill>
                <a:latin typeface="Gotham Light" pitchFamily="2" charset="0"/>
                <a:cs typeface="Gotham Light" pitchFamily="2" charset="0"/>
              </a:rPr>
              <a:t> J Cancer. 2020;126:33-44. </a:t>
            </a:r>
          </a:p>
          <a:p>
            <a:endParaRPr lang="da-DK" sz="700" dirty="0">
              <a:solidFill>
                <a:schemeClr val="tx1">
                  <a:lumMod val="65000"/>
                  <a:lumOff val="35000"/>
                </a:schemeClr>
              </a:solidFill>
              <a:latin typeface="Gotham Light" pitchFamily="2" charset="0"/>
              <a:cs typeface="Gotham Light" pitchFamily="2" charset="0"/>
            </a:endParaRPr>
          </a:p>
        </p:txBody>
      </p:sp>
      <p:sp>
        <p:nvSpPr>
          <p:cNvPr id="11" name="CuadroTexto 10">
            <a:extLst>
              <a:ext uri="{FF2B5EF4-FFF2-40B4-BE49-F238E27FC236}">
                <a16:creationId xmlns:a16="http://schemas.microsoft.com/office/drawing/2014/main" id="{EC816E1F-6DE8-9A48-A170-BFF04AC8B07D}"/>
              </a:ext>
            </a:extLst>
          </p:cNvPr>
          <p:cNvSpPr txBox="1"/>
          <p:nvPr/>
        </p:nvSpPr>
        <p:spPr>
          <a:xfrm>
            <a:off x="9413397" y="4708858"/>
            <a:ext cx="2711997" cy="523220"/>
          </a:xfrm>
          <a:prstGeom prst="rect">
            <a:avLst/>
          </a:prstGeom>
          <a:noFill/>
        </p:spPr>
        <p:txBody>
          <a:bodyPr wrap="square" rtlCol="0">
            <a:spAutoFit/>
          </a:bodyPr>
          <a:lstStyle/>
          <a:p>
            <a:r>
              <a:rPr lang="es-ES" sz="700" dirty="0">
                <a:solidFill>
                  <a:schemeClr val="tx1">
                    <a:lumMod val="65000"/>
                    <a:lumOff val="35000"/>
                  </a:schemeClr>
                </a:solidFill>
                <a:latin typeface="Gotham Light" pitchFamily="2" charset="0"/>
                <a:cs typeface="Gotham Light" pitchFamily="2" charset="0"/>
              </a:rPr>
              <a:t>a. Adaptado de </a:t>
            </a:r>
            <a:r>
              <a:rPr lang="es-ES" sz="700" dirty="0" err="1">
                <a:solidFill>
                  <a:schemeClr val="tx1">
                    <a:lumMod val="65000"/>
                    <a:lumOff val="35000"/>
                  </a:schemeClr>
                </a:solidFill>
                <a:latin typeface="Gotham Light" pitchFamily="2" charset="0"/>
                <a:cs typeface="Gotham Light" pitchFamily="2" charset="0"/>
              </a:rPr>
              <a:t>Dummer</a:t>
            </a:r>
            <a:r>
              <a:rPr lang="es-ES" sz="700" dirty="0">
                <a:solidFill>
                  <a:schemeClr val="tx1">
                    <a:lumMod val="65000"/>
                    <a:lumOff val="35000"/>
                  </a:schemeClr>
                </a:solidFill>
                <a:latin typeface="Gotham Light" pitchFamily="2" charset="0"/>
                <a:cs typeface="Gotham Light" pitchFamily="2" charset="0"/>
              </a:rPr>
              <a:t> R et al. Oral </a:t>
            </a:r>
            <a:r>
              <a:rPr lang="es-ES" sz="700" dirty="0" err="1">
                <a:solidFill>
                  <a:schemeClr val="tx1">
                    <a:lumMod val="65000"/>
                    <a:lumOff val="35000"/>
                  </a:schemeClr>
                </a:solidFill>
                <a:latin typeface="Gotham Light" pitchFamily="2" charset="0"/>
                <a:cs typeface="Gotham Light" pitchFamily="2" charset="0"/>
              </a:rPr>
              <a:t>presentation</a:t>
            </a:r>
            <a:r>
              <a:rPr lang="es-ES" sz="700" dirty="0">
                <a:solidFill>
                  <a:schemeClr val="tx1">
                    <a:lumMod val="65000"/>
                    <a:lumOff val="35000"/>
                  </a:schemeClr>
                </a:solidFill>
                <a:latin typeface="Gotham Light" pitchFamily="2" charset="0"/>
                <a:cs typeface="Gotham Light" pitchFamily="2" charset="0"/>
              </a:rPr>
              <a:t> 8,</a:t>
            </a:r>
          </a:p>
          <a:p>
            <a:r>
              <a:rPr lang="es-ES" sz="700" dirty="0">
                <a:solidFill>
                  <a:schemeClr val="tx1">
                    <a:lumMod val="65000"/>
                    <a:lumOff val="35000"/>
                  </a:schemeClr>
                </a:solidFill>
                <a:latin typeface="Gotham Light" pitchFamily="2" charset="0"/>
                <a:cs typeface="Gotham Light" pitchFamily="2" charset="0"/>
              </a:rPr>
              <a:t>    </a:t>
            </a: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2021. </a:t>
            </a:r>
            <a:r>
              <a:rPr lang="es-ES" sz="700" baseline="30000" dirty="0">
                <a:solidFill>
                  <a:schemeClr val="tx1">
                    <a:lumMod val="65000"/>
                    <a:lumOff val="35000"/>
                  </a:schemeClr>
                </a:solidFill>
                <a:latin typeface="Gotham Light" pitchFamily="2" charset="0"/>
                <a:cs typeface="Gotham Light" pitchFamily="2" charset="0"/>
              </a:rPr>
              <a:t>1</a:t>
            </a:r>
          </a:p>
          <a:p>
            <a:r>
              <a:rPr lang="es-ES" sz="700" dirty="0">
                <a:solidFill>
                  <a:schemeClr val="tx1">
                    <a:lumMod val="65000"/>
                    <a:lumOff val="35000"/>
                  </a:schemeClr>
                </a:solidFill>
                <a:latin typeface="Gotham Light" pitchFamily="2" charset="0"/>
                <a:cs typeface="Gotham Light" pitchFamily="2" charset="0"/>
              </a:rPr>
              <a:t>b. SLP por revisión central. La duración del seguimiento   </a:t>
            </a:r>
          </a:p>
          <a:p>
            <a:r>
              <a:rPr lang="es-ES" sz="700" dirty="0">
                <a:solidFill>
                  <a:schemeClr val="tx1">
                    <a:lumMod val="65000"/>
                    <a:lumOff val="35000"/>
                  </a:schemeClr>
                </a:solidFill>
                <a:latin typeface="Gotham Light" pitchFamily="2" charset="0"/>
                <a:cs typeface="Gotham Light" pitchFamily="2" charset="0"/>
              </a:rPr>
              <a:t>    mínimo fue de 65 meses</a:t>
            </a:r>
          </a:p>
        </p:txBody>
      </p:sp>
      <p:sp>
        <p:nvSpPr>
          <p:cNvPr id="15" name="Rectángulo redondeado 18">
            <a:extLst>
              <a:ext uri="{FF2B5EF4-FFF2-40B4-BE49-F238E27FC236}">
                <a16:creationId xmlns:a16="http://schemas.microsoft.com/office/drawing/2014/main" id="{5FEBA17A-0543-49E3-8917-545CBF6D703E}"/>
              </a:ext>
            </a:extLst>
          </p:cNvPr>
          <p:cNvSpPr/>
          <p:nvPr/>
        </p:nvSpPr>
        <p:spPr>
          <a:xfrm>
            <a:off x="9514833" y="3220804"/>
            <a:ext cx="2506317" cy="93541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5434DF2D-9BDE-4642-8780-A7657107A243}"/>
              </a:ext>
            </a:extLst>
          </p:cNvPr>
          <p:cNvSpPr txBox="1"/>
          <p:nvPr/>
        </p:nvSpPr>
        <p:spPr>
          <a:xfrm>
            <a:off x="9592872" y="3310368"/>
            <a:ext cx="2352081" cy="830997"/>
          </a:xfrm>
          <a:prstGeom prst="rect">
            <a:avLst/>
          </a:prstGeom>
          <a:noFill/>
        </p:spPr>
        <p:txBody>
          <a:bodyPr wrap="square" rtlCol="0">
            <a:spAutoFit/>
          </a:bodyPr>
          <a:lstStyle/>
          <a:p>
            <a:pPr algn="ctr"/>
            <a:r>
              <a:rPr lang="es-ES" sz="1200" b="1" dirty="0">
                <a:solidFill>
                  <a:schemeClr val="bg1"/>
                </a:solidFill>
                <a:latin typeface="Gotham Bold" pitchFamily="2" charset="0"/>
                <a:cs typeface="Gotham Bold" pitchFamily="2" charset="0"/>
              </a:rPr>
              <a:t>Casi la mitad de los pacientes con LDH normal continúan vivos tras la actualización a 5 años del estudio COLUMBUS</a:t>
            </a:r>
            <a:r>
              <a:rPr lang="es-ES" sz="1200" b="1" baseline="30000" dirty="0">
                <a:solidFill>
                  <a:schemeClr val="bg1"/>
                </a:solidFill>
                <a:latin typeface="Gotham Bold" pitchFamily="2" charset="0"/>
                <a:cs typeface="Gotham Bold" pitchFamily="2" charset="0"/>
              </a:rPr>
              <a:t> 1</a:t>
            </a:r>
            <a:endParaRPr lang="es-ES" sz="1200" b="1" dirty="0">
              <a:solidFill>
                <a:schemeClr val="bg1"/>
              </a:solidFill>
              <a:latin typeface="Gotham Bold" pitchFamily="2" charset="0"/>
              <a:cs typeface="Gotham Bold" pitchFamily="2" charset="0"/>
            </a:endParaRPr>
          </a:p>
        </p:txBody>
      </p:sp>
    </p:spTree>
    <p:extLst>
      <p:ext uri="{BB962C8B-B14F-4D97-AF65-F5344CB8AC3E}">
        <p14:creationId xmlns:p14="http://schemas.microsoft.com/office/powerpoint/2010/main" val="140330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82">
            <a:extLst>
              <a:ext uri="{FF2B5EF4-FFF2-40B4-BE49-F238E27FC236}">
                <a16:creationId xmlns:a16="http://schemas.microsoft.com/office/drawing/2014/main" id="{1097C5BB-0E5E-B44C-A169-64B8B64C857C}"/>
              </a:ext>
            </a:extLst>
          </p:cNvPr>
          <p:cNvSpPr/>
          <p:nvPr/>
        </p:nvSpPr>
        <p:spPr>
          <a:xfrm>
            <a:off x="2141515" y="5696317"/>
            <a:ext cx="7664536" cy="412421"/>
          </a:xfrm>
          <a:prstGeom prst="rect">
            <a:avLst/>
          </a:prstGeom>
        </p:spPr>
        <p:txBody>
          <a:bodyPr wrap="square">
            <a:spAutoFit/>
          </a:bodyPr>
          <a:lstStyle/>
          <a:p>
            <a:pPr>
              <a:lnSpc>
                <a:spcPct val="130000"/>
              </a:lnSpc>
            </a:pPr>
            <a:r>
              <a:rPr lang="en-US" sz="800" dirty="0">
                <a:solidFill>
                  <a:schemeClr val="tx1">
                    <a:lumMod val="65000"/>
                    <a:lumOff val="35000"/>
                  </a:schemeClr>
                </a:solidFill>
                <a:latin typeface="Gotham Light" pitchFamily="2" charset="0"/>
                <a:cs typeface="Gotham Light" pitchFamily="2" charset="0"/>
              </a:rPr>
              <a:t>EncoBini=encorafenib 450 mg 1 v/d + binimetinib 45 mg 2 v/d; ECOG=Grupo Cooperativo Oriental de Oncología; LDH=lactato deshidrogenasa; PS=estado funcional; ULN=límite superior de lo normal; VEMU=vemurafenib 960 mg 2 v/d.</a:t>
            </a:r>
          </a:p>
        </p:txBody>
      </p:sp>
      <p:sp>
        <p:nvSpPr>
          <p:cNvPr id="8" name="CuadroTexto 7">
            <a:extLst>
              <a:ext uri="{FF2B5EF4-FFF2-40B4-BE49-F238E27FC236}">
                <a16:creationId xmlns:a16="http://schemas.microsoft.com/office/drawing/2014/main" id="{AB1FFE7E-1F16-CB47-95BD-B6D363BDC271}"/>
              </a:ext>
            </a:extLst>
          </p:cNvPr>
          <p:cNvSpPr txBox="1"/>
          <p:nvPr/>
        </p:nvSpPr>
        <p:spPr>
          <a:xfrm>
            <a:off x="838200" y="6178815"/>
            <a:ext cx="3634249" cy="200055"/>
          </a:xfrm>
          <a:prstGeom prst="rect">
            <a:avLst/>
          </a:prstGeom>
          <a:noFill/>
        </p:spPr>
        <p:txBody>
          <a:bodyPr wrap="square" rtlCol="0">
            <a:spAutoFit/>
          </a:bodyPr>
          <a:lstStyle/>
          <a:p>
            <a:pPr marL="108000" indent="-108000">
              <a:buFont typeface="+mj-lt"/>
              <a:buAutoNum type="arabicPeriod"/>
            </a:pPr>
            <a:r>
              <a:rPr lang="es-ES" sz="700" dirty="0" err="1">
                <a:solidFill>
                  <a:schemeClr val="tx1">
                    <a:lumMod val="65000"/>
                    <a:lumOff val="35000"/>
                  </a:schemeClr>
                </a:solidFill>
                <a:latin typeface="Gotham Light" pitchFamily="2" charset="0"/>
                <a:cs typeface="Gotham Light" pitchFamily="2" charset="0"/>
              </a:rPr>
              <a:t>Presented</a:t>
            </a:r>
            <a:r>
              <a:rPr lang="es-ES" sz="700" dirty="0">
                <a:solidFill>
                  <a:schemeClr val="tx1">
                    <a:lumMod val="65000"/>
                    <a:lumOff val="35000"/>
                  </a:schemeClr>
                </a:solidFill>
                <a:latin typeface="Gotham Light" pitchFamily="2" charset="0"/>
                <a:cs typeface="Gotham Light" pitchFamily="2" charset="0"/>
              </a:rPr>
              <a:t> at ASCO 2020. </a:t>
            </a:r>
            <a:r>
              <a:rPr lang="es-ES" sz="700" dirty="0" err="1">
                <a:solidFill>
                  <a:schemeClr val="tx1">
                    <a:lumMod val="65000"/>
                    <a:lumOff val="35000"/>
                  </a:schemeClr>
                </a:solidFill>
                <a:latin typeface="Gotham Light" pitchFamily="2" charset="0"/>
                <a:cs typeface="Gotham Light" pitchFamily="2" charset="0"/>
              </a:rPr>
              <a:t>Gogas.HJ</a:t>
            </a:r>
            <a:r>
              <a:rPr lang="es-ES" sz="700" dirty="0">
                <a:solidFill>
                  <a:schemeClr val="tx1">
                    <a:lumMod val="65000"/>
                    <a:lumOff val="35000"/>
                  </a:schemeClr>
                </a:solidFill>
                <a:latin typeface="Gotham Light" pitchFamily="2" charset="0"/>
                <a:cs typeface="Gotham Light" pitchFamily="2" charset="0"/>
              </a:rPr>
              <a:t>, et al. Poster 10012. www.asco.org</a:t>
            </a:r>
          </a:p>
        </p:txBody>
      </p:sp>
      <p:sp>
        <p:nvSpPr>
          <p:cNvPr id="9" name="CuadroTexto 8">
            <a:extLst>
              <a:ext uri="{FF2B5EF4-FFF2-40B4-BE49-F238E27FC236}">
                <a16:creationId xmlns:a16="http://schemas.microsoft.com/office/drawing/2014/main" id="{1D602EE2-EA28-5141-9A0C-9DB7FEF85922}"/>
              </a:ext>
            </a:extLst>
          </p:cNvPr>
          <p:cNvSpPr txBox="1"/>
          <p:nvPr/>
        </p:nvSpPr>
        <p:spPr>
          <a:xfrm>
            <a:off x="318792"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24</a:t>
            </a:r>
            <a:endParaRPr lang="es-ES" dirty="0">
              <a:solidFill>
                <a:srgbClr val="2C969C"/>
              </a:solidFill>
            </a:endParaRPr>
          </a:p>
        </p:txBody>
      </p:sp>
      <p:sp>
        <p:nvSpPr>
          <p:cNvPr id="10" name="CuadroTexto 9">
            <a:extLst>
              <a:ext uri="{FF2B5EF4-FFF2-40B4-BE49-F238E27FC236}">
                <a16:creationId xmlns:a16="http://schemas.microsoft.com/office/drawing/2014/main" id="{46D36089-41D6-1D46-AC2D-C8842C752F60}"/>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5" name="Imagen 4">
            <a:extLst>
              <a:ext uri="{FF2B5EF4-FFF2-40B4-BE49-F238E27FC236}">
                <a16:creationId xmlns:a16="http://schemas.microsoft.com/office/drawing/2014/main" id="{92BC5154-DC56-734D-8568-5E6D72D77368}"/>
              </a:ext>
            </a:extLst>
          </p:cNvPr>
          <p:cNvPicPr>
            <a:picLocks noChangeAspect="1"/>
          </p:cNvPicPr>
          <p:nvPr/>
        </p:nvPicPr>
        <p:blipFill>
          <a:blip r:embed="rId2"/>
          <a:stretch>
            <a:fillRect/>
          </a:stretch>
        </p:blipFill>
        <p:spPr>
          <a:xfrm>
            <a:off x="2219688" y="1312647"/>
            <a:ext cx="7586362" cy="4418314"/>
          </a:xfrm>
          <a:prstGeom prst="rect">
            <a:avLst/>
          </a:prstGeom>
        </p:spPr>
      </p:pic>
      <p:sp>
        <p:nvSpPr>
          <p:cNvPr id="11" name="Rectángulo 10">
            <a:extLst>
              <a:ext uri="{FF2B5EF4-FFF2-40B4-BE49-F238E27FC236}">
                <a16:creationId xmlns:a16="http://schemas.microsoft.com/office/drawing/2014/main" id="{4B6C067A-15B2-4B11-BE53-E5716DF98DDF}"/>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Imagen 11">
            <a:extLst>
              <a:ext uri="{FF2B5EF4-FFF2-40B4-BE49-F238E27FC236}">
                <a16:creationId xmlns:a16="http://schemas.microsoft.com/office/drawing/2014/main" id="{A4B1497E-47E6-4540-B918-EB56D1639CD9}"/>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185739"/>
            <a:ext cx="10515600" cy="657224"/>
          </a:xfrm>
        </p:spPr>
        <p:txBody>
          <a:bodyPr/>
          <a:lstStyle/>
          <a:p>
            <a:r>
              <a:rPr lang="es-ES" dirty="0" err="1">
                <a:latin typeface="Gotham Bold" pitchFamily="2" charset="0"/>
                <a:cs typeface="Gotham Bold" pitchFamily="2" charset="0"/>
              </a:rPr>
              <a:t>EncoBini</a:t>
            </a:r>
            <a:r>
              <a:rPr lang="es-ES" dirty="0">
                <a:latin typeface="Gotham Bold" pitchFamily="2" charset="0"/>
                <a:cs typeface="Gotham Bold" pitchFamily="2" charset="0"/>
              </a:rPr>
              <a:t> logra una mejor supervivencia global en la mayoría de los subgrupos de los pacientes</a:t>
            </a:r>
            <a:br>
              <a:rPr lang="en-US"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358435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91" y="1299052"/>
            <a:ext cx="9916160" cy="3986007"/>
          </a:xfrm>
          <a:prstGeom prst="rect">
            <a:avLst/>
          </a:prstGeom>
        </p:spPr>
      </p:pic>
      <p:sp>
        <p:nvSpPr>
          <p:cNvPr id="8" name="CuadroTexto 7">
            <a:extLst>
              <a:ext uri="{FF2B5EF4-FFF2-40B4-BE49-F238E27FC236}">
                <a16:creationId xmlns:a16="http://schemas.microsoft.com/office/drawing/2014/main" id="{7F881F36-8D82-6143-A039-C598B6C2CAF3}"/>
              </a:ext>
            </a:extLst>
          </p:cNvPr>
          <p:cNvSpPr txBox="1"/>
          <p:nvPr/>
        </p:nvSpPr>
        <p:spPr>
          <a:xfrm>
            <a:off x="845499" y="5304744"/>
            <a:ext cx="9916160" cy="707886"/>
          </a:xfrm>
          <a:prstGeom prst="rect">
            <a:avLst/>
          </a:prstGeom>
          <a:noFill/>
        </p:spPr>
        <p:txBody>
          <a:bodyPr wrap="square" rtlCol="0">
            <a:spAutoFit/>
          </a:bodyPr>
          <a:lstStyle/>
          <a:p>
            <a:r>
              <a:rPr lang="en-US" sz="800" dirty="0">
                <a:solidFill>
                  <a:schemeClr val="tx1">
                    <a:lumMod val="65000"/>
                    <a:lumOff val="35000"/>
                  </a:schemeClr>
                </a:solidFill>
                <a:latin typeface="Gotham Light" pitchFamily="2" charset="0"/>
                <a:cs typeface="Gotham Light" pitchFamily="2" charset="0"/>
              </a:rPr>
              <a:t>EncoBini=encorafenib 450 mg 1 v/d + binimetinib 45 mg 2 v/d</a:t>
            </a:r>
          </a:p>
          <a:p>
            <a:r>
              <a:rPr lang="en-US" sz="800" baseline="30000" dirty="0">
                <a:solidFill>
                  <a:schemeClr val="tx1">
                    <a:lumMod val="65000"/>
                    <a:lumOff val="35000"/>
                  </a:schemeClr>
                </a:solidFill>
                <a:latin typeface="Gotham Light" pitchFamily="2" charset="0"/>
                <a:cs typeface="Gotham Light" pitchFamily="2" charset="0"/>
              </a:rPr>
              <a:t>†</a:t>
            </a:r>
            <a:r>
              <a:rPr lang="en-US" sz="800" dirty="0">
                <a:solidFill>
                  <a:schemeClr val="tx1">
                    <a:lumMod val="65000"/>
                    <a:lumOff val="35000"/>
                  </a:schemeClr>
                </a:solidFill>
                <a:latin typeface="Gotham Light" pitchFamily="2" charset="0"/>
                <a:cs typeface="Gotham Light" pitchFamily="2" charset="0"/>
              </a:rPr>
              <a:t>Incluye pacientes solo con lesiones no diana con la mejor respuesta de respuesta no completa/respuesta no parcial.</a:t>
            </a:r>
          </a:p>
          <a:p>
            <a:r>
              <a:rPr lang="en-US" sz="800" baseline="30000" dirty="0">
                <a:solidFill>
                  <a:schemeClr val="tx1">
                    <a:lumMod val="65000"/>
                    <a:lumOff val="35000"/>
                  </a:schemeClr>
                </a:solidFill>
                <a:latin typeface="Gotham Light" pitchFamily="2" charset="0"/>
                <a:cs typeface="Gotham Light" pitchFamily="2" charset="0"/>
              </a:rPr>
              <a:t>‡</a:t>
            </a:r>
            <a:r>
              <a:rPr lang="en-US" sz="800" dirty="0">
                <a:solidFill>
                  <a:schemeClr val="tx1">
                    <a:lumMod val="65000"/>
                    <a:lumOff val="35000"/>
                  </a:schemeClr>
                </a:solidFill>
                <a:latin typeface="Gotham Light" pitchFamily="2" charset="0"/>
                <a:cs typeface="Gotham Light" pitchFamily="2" charset="0"/>
              </a:rPr>
              <a:t>Incluye pacientes con la major respuesta desconocida o no evaluada.</a:t>
            </a:r>
          </a:p>
          <a:p>
            <a:r>
              <a:rPr lang="en-US" sz="800" baseline="30000" dirty="0">
                <a:solidFill>
                  <a:schemeClr val="tx1">
                    <a:lumMod val="65000"/>
                    <a:lumOff val="35000"/>
                  </a:schemeClr>
                </a:solidFill>
                <a:latin typeface="Gotham Light" pitchFamily="2" charset="0"/>
                <a:cs typeface="Gotham Light" pitchFamily="2" charset="0"/>
              </a:rPr>
              <a:t>§</a:t>
            </a:r>
            <a:r>
              <a:rPr lang="en-US" sz="800" dirty="0">
                <a:solidFill>
                  <a:schemeClr val="tx1">
                    <a:lumMod val="65000"/>
                    <a:lumOff val="35000"/>
                  </a:schemeClr>
                </a:solidFill>
                <a:latin typeface="Gotham Light" pitchFamily="2" charset="0"/>
                <a:cs typeface="Gotham Light" pitchFamily="2" charset="0"/>
              </a:rPr>
              <a:t>El control de la enfermedad se define como la proporción de pacientes con la mejor respuesta global de la respuesta completa, respuesta parcial, enfermedad estable o respuesta no completa / enfermedad no progresiva </a:t>
            </a:r>
          </a:p>
        </p:txBody>
      </p:sp>
      <p:sp>
        <p:nvSpPr>
          <p:cNvPr id="10" name="CuadroTexto 9">
            <a:extLst>
              <a:ext uri="{FF2B5EF4-FFF2-40B4-BE49-F238E27FC236}">
                <a16:creationId xmlns:a16="http://schemas.microsoft.com/office/drawing/2014/main" id="{DE78219C-2D57-B744-8BBC-33E90513F99C}"/>
              </a:ext>
            </a:extLst>
          </p:cNvPr>
          <p:cNvSpPr txBox="1"/>
          <p:nvPr/>
        </p:nvSpPr>
        <p:spPr>
          <a:xfrm>
            <a:off x="863430" y="6190110"/>
            <a:ext cx="4428581" cy="200055"/>
          </a:xfrm>
          <a:prstGeom prst="rect">
            <a:avLst/>
          </a:prstGeom>
          <a:noFill/>
        </p:spPr>
        <p:txBody>
          <a:bodyPr wrap="square" rtlCol="0">
            <a:spAutoFit/>
          </a:bodyPr>
          <a:lstStyle/>
          <a:p>
            <a:r>
              <a:rPr lang="en-GB" sz="700" baseline="30000" dirty="0">
                <a:solidFill>
                  <a:schemeClr val="tx1">
                    <a:lumMod val="65000"/>
                    <a:lumOff val="35000"/>
                  </a:schemeClr>
                </a:solidFill>
                <a:latin typeface="Gotham Light" pitchFamily="2" charset="0"/>
                <a:cs typeface="Gotham Light" pitchFamily="2" charset="0"/>
              </a:rPr>
              <a:t>1</a:t>
            </a:r>
            <a:r>
              <a:rPr lang="en-GB" sz="700" dirty="0">
                <a:solidFill>
                  <a:schemeClr val="tx1">
                    <a:lumMod val="65000"/>
                    <a:lumOff val="35000"/>
                  </a:schemeClr>
                </a:solidFill>
                <a:latin typeface="Gotham Light" pitchFamily="2" charset="0"/>
                <a:cs typeface="Gotham Light" pitchFamily="2" charset="0"/>
              </a:rPr>
              <a:t>Presented at ASCO 2019. </a:t>
            </a:r>
            <a:r>
              <a:rPr lang="en-GB" sz="700" dirty="0" err="1">
                <a:solidFill>
                  <a:schemeClr val="tx1">
                    <a:lumMod val="65000"/>
                    <a:lumOff val="35000"/>
                  </a:schemeClr>
                </a:solidFill>
                <a:latin typeface="Gotham Light" pitchFamily="2" charset="0"/>
                <a:cs typeface="Gotham Light" pitchFamily="2" charset="0"/>
              </a:rPr>
              <a:t>Liszkay</a:t>
            </a:r>
            <a:r>
              <a:rPr lang="en-GB" sz="700" dirty="0">
                <a:solidFill>
                  <a:schemeClr val="tx1">
                    <a:lumMod val="65000"/>
                    <a:lumOff val="35000"/>
                  </a:schemeClr>
                </a:solidFill>
                <a:latin typeface="Gotham Light" pitchFamily="2" charset="0"/>
                <a:cs typeface="Gotham Light" pitchFamily="2" charset="0"/>
              </a:rPr>
              <a:t> G et al.. Poster 9512. www.asco.org</a:t>
            </a:r>
          </a:p>
        </p:txBody>
      </p:sp>
      <p:sp>
        <p:nvSpPr>
          <p:cNvPr id="13" name="CuadroTexto 12">
            <a:extLst>
              <a:ext uri="{FF2B5EF4-FFF2-40B4-BE49-F238E27FC236}">
                <a16:creationId xmlns:a16="http://schemas.microsoft.com/office/drawing/2014/main" id="{8B1ED99A-DCEB-9D45-A1C0-AA68814CE508}"/>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25</a:t>
            </a:r>
            <a:endParaRPr lang="es-ES" dirty="0">
              <a:solidFill>
                <a:srgbClr val="2C969C"/>
              </a:solidFill>
            </a:endParaRPr>
          </a:p>
        </p:txBody>
      </p:sp>
      <p:sp>
        <p:nvSpPr>
          <p:cNvPr id="14" name="CuadroTexto 13">
            <a:extLst>
              <a:ext uri="{FF2B5EF4-FFF2-40B4-BE49-F238E27FC236}">
                <a16:creationId xmlns:a16="http://schemas.microsoft.com/office/drawing/2014/main" id="{DB670AAD-24E4-0945-97BE-F4D6BCC99313}"/>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grpSp>
        <p:nvGrpSpPr>
          <p:cNvPr id="3" name="Grupo 2">
            <a:extLst>
              <a:ext uri="{FF2B5EF4-FFF2-40B4-BE49-F238E27FC236}">
                <a16:creationId xmlns:a16="http://schemas.microsoft.com/office/drawing/2014/main" id="{E9FDD3D3-7115-406F-883D-475E60A50E89}"/>
              </a:ext>
            </a:extLst>
          </p:cNvPr>
          <p:cNvGrpSpPr/>
          <p:nvPr/>
        </p:nvGrpSpPr>
        <p:grpSpPr>
          <a:xfrm>
            <a:off x="10308238" y="2288764"/>
            <a:ext cx="1775862" cy="2091648"/>
            <a:chOff x="14077694" y="2032022"/>
            <a:chExt cx="1775862" cy="2732329"/>
          </a:xfrm>
        </p:grpSpPr>
        <p:sp>
          <p:nvSpPr>
            <p:cNvPr id="9" name="Rectángulo redondeado 16">
              <a:extLst>
                <a:ext uri="{FF2B5EF4-FFF2-40B4-BE49-F238E27FC236}">
                  <a16:creationId xmlns:a16="http://schemas.microsoft.com/office/drawing/2014/main" id="{497F5CE9-B256-4F31-806F-AB01CD1F28BF}"/>
                </a:ext>
              </a:extLst>
            </p:cNvPr>
            <p:cNvSpPr/>
            <p:nvPr/>
          </p:nvSpPr>
          <p:spPr>
            <a:xfrm>
              <a:off x="14077694" y="2032022"/>
              <a:ext cx="1775862" cy="27323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C1098587-87D7-438E-BFAC-0AC7634DF156}"/>
                </a:ext>
              </a:extLst>
            </p:cNvPr>
            <p:cNvSpPr txBox="1"/>
            <p:nvPr/>
          </p:nvSpPr>
          <p:spPr>
            <a:xfrm>
              <a:off x="14180585" y="2104831"/>
              <a:ext cx="1570079" cy="2616870"/>
            </a:xfrm>
            <a:prstGeom prst="rect">
              <a:avLst/>
            </a:prstGeom>
            <a:noFill/>
          </p:spPr>
          <p:txBody>
            <a:bodyPr wrap="square" rtlCol="0">
              <a:spAutoFit/>
            </a:bodyPr>
            <a:lstStyle/>
            <a:p>
              <a:pPr algn="ctr">
                <a:lnSpc>
                  <a:spcPts val="1800"/>
                </a:lnSpc>
              </a:pPr>
              <a:r>
                <a:rPr lang="es-ES" sz="1400" b="1" dirty="0">
                  <a:solidFill>
                    <a:schemeClr val="bg1"/>
                  </a:solidFill>
                  <a:latin typeface="Gotham Bold" charset="0"/>
                  <a:ea typeface="Gotham Bold" charset="0"/>
                  <a:cs typeface="Gotham Bold" charset="0"/>
                </a:rPr>
                <a:t>COLUMBUS es el único estudio fase III con respecto a terapias dirigidas en el que se obtienen datos en Revisión Central y de Revisión Local</a:t>
              </a:r>
            </a:p>
          </p:txBody>
        </p:sp>
      </p:grpSp>
      <p:sp>
        <p:nvSpPr>
          <p:cNvPr id="12" name="Rectángulo 11">
            <a:extLst>
              <a:ext uri="{FF2B5EF4-FFF2-40B4-BE49-F238E27FC236}">
                <a16:creationId xmlns:a16="http://schemas.microsoft.com/office/drawing/2014/main" id="{0064490C-B0AE-44BE-A8D5-2F8EEDB80052}"/>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n 14">
            <a:extLst>
              <a:ext uri="{FF2B5EF4-FFF2-40B4-BE49-F238E27FC236}">
                <a16:creationId xmlns:a16="http://schemas.microsoft.com/office/drawing/2014/main" id="{FD3122B3-9CCC-4E37-BDB7-26DC72D2A0C5}"/>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417218"/>
            <a:ext cx="10515600" cy="644067"/>
          </a:xfrm>
        </p:spPr>
        <p:txBody>
          <a:bodyPr/>
          <a:lstStyle/>
          <a:p>
            <a:r>
              <a:rPr lang="en-GB" dirty="0">
                <a:latin typeface="Gotham Bold" pitchFamily="2" charset="0"/>
                <a:cs typeface="Gotham Bold" pitchFamily="2" charset="0"/>
              </a:rPr>
              <a:t>3 de </a:t>
            </a:r>
            <a:r>
              <a:rPr lang="en-GB" dirty="0" err="1">
                <a:latin typeface="Gotham Bold" pitchFamily="2" charset="0"/>
                <a:cs typeface="Gotham Bold" pitchFamily="2" charset="0"/>
              </a:rPr>
              <a:t>cada</a:t>
            </a:r>
            <a:r>
              <a:rPr lang="en-GB" dirty="0">
                <a:latin typeface="Gotham Bold" pitchFamily="2" charset="0"/>
                <a:cs typeface="Gotham Bold" pitchFamily="2" charset="0"/>
              </a:rPr>
              <a:t> 4 </a:t>
            </a:r>
            <a:r>
              <a:rPr lang="en-GB" dirty="0" err="1">
                <a:latin typeface="Gotham Bold" pitchFamily="2" charset="0"/>
                <a:cs typeface="Gotham Bold" pitchFamily="2" charset="0"/>
              </a:rPr>
              <a:t>pacientes</a:t>
            </a:r>
            <a:r>
              <a:rPr lang="en-GB" dirty="0">
                <a:latin typeface="Gotham Bold" pitchFamily="2" charset="0"/>
                <a:cs typeface="Gotham Bold" pitchFamily="2" charset="0"/>
              </a:rPr>
              <a:t> </a:t>
            </a:r>
            <a:r>
              <a:rPr lang="en-GB" dirty="0" err="1">
                <a:latin typeface="Gotham Bold" pitchFamily="2" charset="0"/>
                <a:cs typeface="Gotham Bold" pitchFamily="2" charset="0"/>
              </a:rPr>
              <a:t>alcanzaron</a:t>
            </a:r>
            <a:r>
              <a:rPr lang="en-GB" dirty="0">
                <a:latin typeface="Gotham Bold" pitchFamily="2" charset="0"/>
                <a:cs typeface="Gotham Bold" pitchFamily="2" charset="0"/>
              </a:rPr>
              <a:t> una </a:t>
            </a:r>
            <a:r>
              <a:rPr lang="en-GB" dirty="0" err="1">
                <a:latin typeface="Gotham Bold" pitchFamily="2" charset="0"/>
                <a:cs typeface="Gotham Bold" pitchFamily="2" charset="0"/>
              </a:rPr>
              <a:t>respuesta</a:t>
            </a:r>
            <a:endParaRPr lang="es-ES_tradnl" dirty="0"/>
          </a:p>
        </p:txBody>
      </p:sp>
    </p:spTree>
    <p:extLst>
      <p:ext uri="{BB962C8B-B14F-4D97-AF65-F5344CB8AC3E}">
        <p14:creationId xmlns:p14="http://schemas.microsoft.com/office/powerpoint/2010/main" val="358134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91" y="1299052"/>
            <a:ext cx="9916160" cy="3986007"/>
          </a:xfrm>
          <a:prstGeom prst="rect">
            <a:avLst/>
          </a:prstGeom>
        </p:spPr>
      </p:pic>
      <p:sp>
        <p:nvSpPr>
          <p:cNvPr id="8" name="CuadroTexto 7">
            <a:extLst>
              <a:ext uri="{FF2B5EF4-FFF2-40B4-BE49-F238E27FC236}">
                <a16:creationId xmlns:a16="http://schemas.microsoft.com/office/drawing/2014/main" id="{7F881F36-8D82-6143-A039-C598B6C2CAF3}"/>
              </a:ext>
            </a:extLst>
          </p:cNvPr>
          <p:cNvSpPr txBox="1"/>
          <p:nvPr/>
        </p:nvSpPr>
        <p:spPr>
          <a:xfrm>
            <a:off x="845499" y="5304744"/>
            <a:ext cx="9916160" cy="707886"/>
          </a:xfrm>
          <a:prstGeom prst="rect">
            <a:avLst/>
          </a:prstGeom>
          <a:noFill/>
        </p:spPr>
        <p:txBody>
          <a:bodyPr wrap="square" rtlCol="0">
            <a:spAutoFit/>
          </a:bodyPr>
          <a:lstStyle/>
          <a:p>
            <a:r>
              <a:rPr lang="en-US" sz="800" dirty="0">
                <a:solidFill>
                  <a:schemeClr val="tx1">
                    <a:lumMod val="65000"/>
                    <a:lumOff val="35000"/>
                  </a:schemeClr>
                </a:solidFill>
                <a:latin typeface="Gotham Light" pitchFamily="2" charset="0"/>
                <a:cs typeface="Gotham Light" pitchFamily="2" charset="0"/>
              </a:rPr>
              <a:t>EncoBini=encorafenib 450 mg 1 v/d + binimetinib 45 mg 2 v/d</a:t>
            </a:r>
          </a:p>
          <a:p>
            <a:r>
              <a:rPr lang="en-US" sz="800" baseline="30000" dirty="0">
                <a:solidFill>
                  <a:schemeClr val="tx1">
                    <a:lumMod val="65000"/>
                    <a:lumOff val="35000"/>
                  </a:schemeClr>
                </a:solidFill>
                <a:latin typeface="Gotham Light" pitchFamily="2" charset="0"/>
                <a:cs typeface="Gotham Light" pitchFamily="2" charset="0"/>
              </a:rPr>
              <a:t>†</a:t>
            </a:r>
            <a:r>
              <a:rPr lang="en-US" sz="800" dirty="0">
                <a:solidFill>
                  <a:schemeClr val="tx1">
                    <a:lumMod val="65000"/>
                    <a:lumOff val="35000"/>
                  </a:schemeClr>
                </a:solidFill>
                <a:latin typeface="Gotham Light" pitchFamily="2" charset="0"/>
                <a:cs typeface="Gotham Light" pitchFamily="2" charset="0"/>
              </a:rPr>
              <a:t>Incluye pacientes solo con lesiones no diana con la mejor respuesta de respuesta no completa/respuesta no parcial.</a:t>
            </a:r>
          </a:p>
          <a:p>
            <a:r>
              <a:rPr lang="en-US" sz="800" baseline="30000" dirty="0">
                <a:solidFill>
                  <a:schemeClr val="tx1">
                    <a:lumMod val="65000"/>
                    <a:lumOff val="35000"/>
                  </a:schemeClr>
                </a:solidFill>
                <a:latin typeface="Gotham Light" pitchFamily="2" charset="0"/>
                <a:cs typeface="Gotham Light" pitchFamily="2" charset="0"/>
              </a:rPr>
              <a:t>‡</a:t>
            </a:r>
            <a:r>
              <a:rPr lang="en-US" sz="800" dirty="0">
                <a:solidFill>
                  <a:schemeClr val="tx1">
                    <a:lumMod val="65000"/>
                    <a:lumOff val="35000"/>
                  </a:schemeClr>
                </a:solidFill>
                <a:latin typeface="Gotham Light" pitchFamily="2" charset="0"/>
                <a:cs typeface="Gotham Light" pitchFamily="2" charset="0"/>
              </a:rPr>
              <a:t>Incluye pacientes con la major respuesta desconocida o no evaluada.</a:t>
            </a:r>
          </a:p>
          <a:p>
            <a:r>
              <a:rPr lang="en-US" sz="800" baseline="30000" dirty="0">
                <a:solidFill>
                  <a:schemeClr val="tx1">
                    <a:lumMod val="65000"/>
                    <a:lumOff val="35000"/>
                  </a:schemeClr>
                </a:solidFill>
                <a:latin typeface="Gotham Light" pitchFamily="2" charset="0"/>
                <a:cs typeface="Gotham Light" pitchFamily="2" charset="0"/>
              </a:rPr>
              <a:t>§</a:t>
            </a:r>
            <a:r>
              <a:rPr lang="en-US" sz="800" dirty="0">
                <a:solidFill>
                  <a:schemeClr val="tx1">
                    <a:lumMod val="65000"/>
                    <a:lumOff val="35000"/>
                  </a:schemeClr>
                </a:solidFill>
                <a:latin typeface="Gotham Light" pitchFamily="2" charset="0"/>
                <a:cs typeface="Gotham Light" pitchFamily="2" charset="0"/>
              </a:rPr>
              <a:t>El control de la enfermedad se define como la proporción de pacientes con la mejor respuesta global de la respuesta completa, respuesta parcial, enfermedad estable o respuesta no completa / enfermedad no progresiva </a:t>
            </a:r>
          </a:p>
        </p:txBody>
      </p:sp>
      <p:sp>
        <p:nvSpPr>
          <p:cNvPr id="10" name="CuadroTexto 9">
            <a:extLst>
              <a:ext uri="{FF2B5EF4-FFF2-40B4-BE49-F238E27FC236}">
                <a16:creationId xmlns:a16="http://schemas.microsoft.com/office/drawing/2014/main" id="{DE78219C-2D57-B744-8BBC-33E90513F99C}"/>
              </a:ext>
            </a:extLst>
          </p:cNvPr>
          <p:cNvSpPr txBox="1"/>
          <p:nvPr/>
        </p:nvSpPr>
        <p:spPr>
          <a:xfrm>
            <a:off x="863430" y="6190110"/>
            <a:ext cx="4428581" cy="200055"/>
          </a:xfrm>
          <a:prstGeom prst="rect">
            <a:avLst/>
          </a:prstGeom>
          <a:noFill/>
        </p:spPr>
        <p:txBody>
          <a:bodyPr wrap="square" rtlCol="0">
            <a:spAutoFit/>
          </a:bodyPr>
          <a:lstStyle/>
          <a:p>
            <a:r>
              <a:rPr lang="en-GB" sz="700" baseline="30000" dirty="0">
                <a:solidFill>
                  <a:schemeClr val="tx1">
                    <a:lumMod val="65000"/>
                    <a:lumOff val="35000"/>
                  </a:schemeClr>
                </a:solidFill>
                <a:latin typeface="Gotham Light" pitchFamily="2" charset="0"/>
                <a:cs typeface="Gotham Light" pitchFamily="2" charset="0"/>
              </a:rPr>
              <a:t>1</a:t>
            </a:r>
            <a:r>
              <a:rPr lang="en-GB" sz="700" dirty="0">
                <a:solidFill>
                  <a:schemeClr val="tx1">
                    <a:lumMod val="65000"/>
                    <a:lumOff val="35000"/>
                  </a:schemeClr>
                </a:solidFill>
                <a:latin typeface="Gotham Light" pitchFamily="2" charset="0"/>
                <a:cs typeface="Gotham Light" pitchFamily="2" charset="0"/>
              </a:rPr>
              <a:t>Presented at ASCO 2019. </a:t>
            </a:r>
            <a:r>
              <a:rPr lang="en-GB" sz="700" dirty="0" err="1">
                <a:solidFill>
                  <a:schemeClr val="tx1">
                    <a:lumMod val="65000"/>
                    <a:lumOff val="35000"/>
                  </a:schemeClr>
                </a:solidFill>
                <a:latin typeface="Gotham Light" pitchFamily="2" charset="0"/>
                <a:cs typeface="Gotham Light" pitchFamily="2" charset="0"/>
              </a:rPr>
              <a:t>Liszkay</a:t>
            </a:r>
            <a:r>
              <a:rPr lang="en-GB" sz="700" dirty="0">
                <a:solidFill>
                  <a:schemeClr val="tx1">
                    <a:lumMod val="65000"/>
                    <a:lumOff val="35000"/>
                  </a:schemeClr>
                </a:solidFill>
                <a:latin typeface="Gotham Light" pitchFamily="2" charset="0"/>
                <a:cs typeface="Gotham Light" pitchFamily="2" charset="0"/>
              </a:rPr>
              <a:t> G et al.. Poster 9512. www.asco.org</a:t>
            </a:r>
          </a:p>
        </p:txBody>
      </p:sp>
      <p:sp>
        <p:nvSpPr>
          <p:cNvPr id="13" name="CuadroTexto 12">
            <a:extLst>
              <a:ext uri="{FF2B5EF4-FFF2-40B4-BE49-F238E27FC236}">
                <a16:creationId xmlns:a16="http://schemas.microsoft.com/office/drawing/2014/main" id="{8B1ED99A-DCEB-9D45-A1C0-AA68814CE508}"/>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25</a:t>
            </a:r>
            <a:endParaRPr lang="es-ES" dirty="0">
              <a:solidFill>
                <a:srgbClr val="2C969C"/>
              </a:solidFill>
            </a:endParaRPr>
          </a:p>
        </p:txBody>
      </p:sp>
      <p:sp>
        <p:nvSpPr>
          <p:cNvPr id="14" name="CuadroTexto 13">
            <a:extLst>
              <a:ext uri="{FF2B5EF4-FFF2-40B4-BE49-F238E27FC236}">
                <a16:creationId xmlns:a16="http://schemas.microsoft.com/office/drawing/2014/main" id="{DB670AAD-24E4-0945-97BE-F4D6BCC99313}"/>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grpSp>
        <p:nvGrpSpPr>
          <p:cNvPr id="3" name="Grupo 2">
            <a:extLst>
              <a:ext uri="{FF2B5EF4-FFF2-40B4-BE49-F238E27FC236}">
                <a16:creationId xmlns:a16="http://schemas.microsoft.com/office/drawing/2014/main" id="{E9FDD3D3-7115-406F-883D-475E60A50E89}"/>
              </a:ext>
            </a:extLst>
          </p:cNvPr>
          <p:cNvGrpSpPr/>
          <p:nvPr/>
        </p:nvGrpSpPr>
        <p:grpSpPr>
          <a:xfrm>
            <a:off x="10308238" y="2288764"/>
            <a:ext cx="1775862" cy="2091648"/>
            <a:chOff x="14077694" y="2032022"/>
            <a:chExt cx="1775862" cy="2732329"/>
          </a:xfrm>
        </p:grpSpPr>
        <p:sp>
          <p:nvSpPr>
            <p:cNvPr id="9" name="Rectángulo redondeado 16">
              <a:extLst>
                <a:ext uri="{FF2B5EF4-FFF2-40B4-BE49-F238E27FC236}">
                  <a16:creationId xmlns:a16="http://schemas.microsoft.com/office/drawing/2014/main" id="{497F5CE9-B256-4F31-806F-AB01CD1F28BF}"/>
                </a:ext>
              </a:extLst>
            </p:cNvPr>
            <p:cNvSpPr/>
            <p:nvPr/>
          </p:nvSpPr>
          <p:spPr>
            <a:xfrm>
              <a:off x="14077694" y="2032022"/>
              <a:ext cx="1775862" cy="273232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C1098587-87D7-438E-BFAC-0AC7634DF156}"/>
                </a:ext>
              </a:extLst>
            </p:cNvPr>
            <p:cNvSpPr txBox="1"/>
            <p:nvPr/>
          </p:nvSpPr>
          <p:spPr>
            <a:xfrm>
              <a:off x="14180585" y="2104831"/>
              <a:ext cx="1570079" cy="2616870"/>
            </a:xfrm>
            <a:prstGeom prst="rect">
              <a:avLst/>
            </a:prstGeom>
            <a:noFill/>
          </p:spPr>
          <p:txBody>
            <a:bodyPr wrap="square" rtlCol="0">
              <a:spAutoFit/>
            </a:bodyPr>
            <a:lstStyle/>
            <a:p>
              <a:pPr algn="ctr">
                <a:lnSpc>
                  <a:spcPts val="1800"/>
                </a:lnSpc>
              </a:pPr>
              <a:r>
                <a:rPr lang="es-ES" sz="1400" b="1" dirty="0">
                  <a:solidFill>
                    <a:schemeClr val="bg1"/>
                  </a:solidFill>
                  <a:latin typeface="Gotham Bold" charset="0"/>
                  <a:ea typeface="Gotham Bold" charset="0"/>
                  <a:cs typeface="Gotham Bold" charset="0"/>
                </a:rPr>
                <a:t>COLUMBUS es el único estudio fase III con respecto a terapias dirigidas en el que se obtienen datos en Revisión Central y de Revisión Local</a:t>
              </a:r>
            </a:p>
          </p:txBody>
        </p:sp>
      </p:grpSp>
      <p:sp>
        <p:nvSpPr>
          <p:cNvPr id="12" name="Rectángulo 11">
            <a:extLst>
              <a:ext uri="{FF2B5EF4-FFF2-40B4-BE49-F238E27FC236}">
                <a16:creationId xmlns:a16="http://schemas.microsoft.com/office/drawing/2014/main" id="{0064490C-B0AE-44BE-A8D5-2F8EEDB80052}"/>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Imagen 14">
            <a:extLst>
              <a:ext uri="{FF2B5EF4-FFF2-40B4-BE49-F238E27FC236}">
                <a16:creationId xmlns:a16="http://schemas.microsoft.com/office/drawing/2014/main" id="{FD3122B3-9CCC-4E37-BDB7-26DC72D2A0C5}"/>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417218"/>
            <a:ext cx="10515600" cy="644067"/>
          </a:xfrm>
        </p:spPr>
        <p:txBody>
          <a:bodyPr/>
          <a:lstStyle/>
          <a:p>
            <a:r>
              <a:rPr lang="en-GB" dirty="0">
                <a:latin typeface="Gotham Bold" pitchFamily="2" charset="0"/>
                <a:cs typeface="Gotham Bold" pitchFamily="2" charset="0"/>
              </a:rPr>
              <a:t>3 de </a:t>
            </a:r>
            <a:r>
              <a:rPr lang="en-GB" dirty="0" err="1">
                <a:latin typeface="Gotham Bold" pitchFamily="2" charset="0"/>
                <a:cs typeface="Gotham Bold" pitchFamily="2" charset="0"/>
              </a:rPr>
              <a:t>cada</a:t>
            </a:r>
            <a:r>
              <a:rPr lang="en-GB" dirty="0">
                <a:latin typeface="Gotham Bold" pitchFamily="2" charset="0"/>
                <a:cs typeface="Gotham Bold" pitchFamily="2" charset="0"/>
              </a:rPr>
              <a:t> 4 </a:t>
            </a:r>
            <a:r>
              <a:rPr lang="en-GB" dirty="0" err="1">
                <a:latin typeface="Gotham Bold" pitchFamily="2" charset="0"/>
                <a:cs typeface="Gotham Bold" pitchFamily="2" charset="0"/>
              </a:rPr>
              <a:t>pacientes</a:t>
            </a:r>
            <a:r>
              <a:rPr lang="en-GB" dirty="0">
                <a:latin typeface="Gotham Bold" pitchFamily="2" charset="0"/>
                <a:cs typeface="Gotham Bold" pitchFamily="2" charset="0"/>
              </a:rPr>
              <a:t> </a:t>
            </a:r>
            <a:r>
              <a:rPr lang="en-GB" dirty="0" err="1">
                <a:latin typeface="Gotham Bold" pitchFamily="2" charset="0"/>
                <a:cs typeface="Gotham Bold" pitchFamily="2" charset="0"/>
              </a:rPr>
              <a:t>alcanzaron</a:t>
            </a:r>
            <a:r>
              <a:rPr lang="en-GB" dirty="0">
                <a:latin typeface="Gotham Bold" pitchFamily="2" charset="0"/>
                <a:cs typeface="Gotham Bold" pitchFamily="2" charset="0"/>
              </a:rPr>
              <a:t> una </a:t>
            </a:r>
            <a:r>
              <a:rPr lang="en-GB" dirty="0" err="1">
                <a:latin typeface="Gotham Bold" pitchFamily="2" charset="0"/>
                <a:cs typeface="Gotham Bold" pitchFamily="2" charset="0"/>
              </a:rPr>
              <a:t>respuesta</a:t>
            </a:r>
            <a:endParaRPr lang="es-ES_tradnl" dirty="0"/>
          </a:p>
        </p:txBody>
      </p:sp>
      <p:grpSp>
        <p:nvGrpSpPr>
          <p:cNvPr id="6" name="Grupo 5">
            <a:extLst>
              <a:ext uri="{FF2B5EF4-FFF2-40B4-BE49-F238E27FC236}">
                <a16:creationId xmlns:a16="http://schemas.microsoft.com/office/drawing/2014/main" id="{855B3104-9B42-42B0-A8C3-8A4573FDBC17}"/>
              </a:ext>
            </a:extLst>
          </p:cNvPr>
          <p:cNvGrpSpPr/>
          <p:nvPr/>
        </p:nvGrpSpPr>
        <p:grpSpPr>
          <a:xfrm>
            <a:off x="4316751" y="3202036"/>
            <a:ext cx="3000545" cy="831257"/>
            <a:chOff x="5244254" y="3549155"/>
            <a:chExt cx="3000545" cy="831257"/>
          </a:xfrm>
        </p:grpSpPr>
        <p:sp>
          <p:nvSpPr>
            <p:cNvPr id="17" name="Rectángulo redondeado 16">
              <a:extLst>
                <a:ext uri="{FF2B5EF4-FFF2-40B4-BE49-F238E27FC236}">
                  <a16:creationId xmlns:a16="http://schemas.microsoft.com/office/drawing/2014/main" id="{5064951A-8C24-43F4-8D5A-04AB846B50F4}"/>
                </a:ext>
              </a:extLst>
            </p:cNvPr>
            <p:cNvSpPr/>
            <p:nvPr/>
          </p:nvSpPr>
          <p:spPr>
            <a:xfrm>
              <a:off x="5276871" y="3549155"/>
              <a:ext cx="2935312" cy="831257"/>
            </a:xfrm>
            <a:prstGeom prst="roundRect">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17">
              <a:extLst>
                <a:ext uri="{FF2B5EF4-FFF2-40B4-BE49-F238E27FC236}">
                  <a16:creationId xmlns:a16="http://schemas.microsoft.com/office/drawing/2014/main" id="{D00637B2-451D-4D99-B350-95E450BA1C27}"/>
                </a:ext>
              </a:extLst>
            </p:cNvPr>
            <p:cNvSpPr/>
            <p:nvPr/>
          </p:nvSpPr>
          <p:spPr>
            <a:xfrm>
              <a:off x="5244254" y="3616436"/>
              <a:ext cx="3000545" cy="692497"/>
            </a:xfrm>
            <a:prstGeom prst="rect">
              <a:avLst/>
            </a:prstGeom>
          </p:spPr>
          <p:txBody>
            <a:bodyPr wrap="square">
              <a:spAutoFit/>
            </a:bodyPr>
            <a:lstStyle/>
            <a:p>
              <a:pPr algn="ctr"/>
              <a:r>
                <a:rPr lang="en-GB" sz="1300" b="1" dirty="0">
                  <a:solidFill>
                    <a:schemeClr val="accent2"/>
                  </a:solidFill>
                  <a:latin typeface="Gotham Bold" charset="0"/>
                </a:rPr>
                <a:t>1 de </a:t>
              </a:r>
              <a:r>
                <a:rPr lang="en-GB" sz="1300" b="1" dirty="0" err="1">
                  <a:solidFill>
                    <a:schemeClr val="accent2"/>
                  </a:solidFill>
                  <a:latin typeface="Gotham Bold" charset="0"/>
                </a:rPr>
                <a:t>cada</a:t>
              </a:r>
              <a:r>
                <a:rPr lang="en-GB" sz="1300" b="1" dirty="0">
                  <a:solidFill>
                    <a:schemeClr val="accent2"/>
                  </a:solidFill>
                  <a:latin typeface="Gotham Bold" charset="0"/>
                </a:rPr>
                <a:t> 5 </a:t>
              </a:r>
              <a:r>
                <a:rPr lang="en-GB" sz="1300" b="1" dirty="0" err="1">
                  <a:solidFill>
                    <a:schemeClr val="accent2"/>
                  </a:solidFill>
                  <a:latin typeface="Gotham Bold" charset="0"/>
                </a:rPr>
                <a:t>pacientes</a:t>
              </a:r>
              <a:r>
                <a:rPr lang="en-GB" sz="1300" b="1" dirty="0">
                  <a:solidFill>
                    <a:schemeClr val="accent2"/>
                  </a:solidFill>
                  <a:latin typeface="Gotham Bold" charset="0"/>
                </a:rPr>
                <a:t> </a:t>
              </a:r>
              <a:r>
                <a:rPr lang="en-GB" sz="1300" b="1" dirty="0" err="1">
                  <a:solidFill>
                    <a:schemeClr val="accent2"/>
                  </a:solidFill>
                  <a:latin typeface="Gotham Bold" charset="0"/>
                </a:rPr>
                <a:t>obtuvieron</a:t>
              </a:r>
              <a:r>
                <a:rPr lang="en-GB" sz="1300" b="1" dirty="0">
                  <a:solidFill>
                    <a:schemeClr val="accent2"/>
                  </a:solidFill>
                  <a:latin typeface="Gotham Bold" charset="0"/>
                </a:rPr>
                <a:t> una</a:t>
              </a:r>
            </a:p>
            <a:p>
              <a:pPr algn="ctr"/>
              <a:r>
                <a:rPr lang="en-GB" sz="1300" b="1" dirty="0">
                  <a:solidFill>
                    <a:schemeClr val="accent2"/>
                  </a:solidFill>
                  <a:latin typeface="Gotham Bold" charset="0"/>
                </a:rPr>
                <a:t>Respuesta </a:t>
              </a:r>
              <a:r>
                <a:rPr lang="en-GB" sz="1300" b="1" dirty="0" err="1">
                  <a:solidFill>
                    <a:schemeClr val="accent2"/>
                  </a:solidFill>
                  <a:latin typeface="Gotham Bold" charset="0"/>
                </a:rPr>
                <a:t>completa</a:t>
              </a:r>
              <a:endParaRPr lang="en-GB" sz="1300" b="1" dirty="0">
                <a:solidFill>
                  <a:schemeClr val="accent2"/>
                </a:solidFill>
                <a:latin typeface="Gotham Bold" charset="0"/>
              </a:endParaRPr>
            </a:p>
            <a:p>
              <a:pPr algn="ctr"/>
              <a:r>
                <a:rPr lang="en-GB" sz="1300" b="1" dirty="0" err="1">
                  <a:solidFill>
                    <a:schemeClr val="accent2"/>
                  </a:solidFill>
                  <a:latin typeface="Gotham Bold" charset="0"/>
                </a:rPr>
                <a:t>durante</a:t>
              </a:r>
              <a:r>
                <a:rPr lang="en-GB" sz="1300" b="1" dirty="0">
                  <a:solidFill>
                    <a:schemeClr val="accent2"/>
                  </a:solidFill>
                  <a:latin typeface="Gotham Bold" charset="0"/>
                </a:rPr>
                <a:t> el </a:t>
              </a:r>
              <a:r>
                <a:rPr lang="en-GB" sz="1300" b="1" dirty="0" err="1">
                  <a:solidFill>
                    <a:schemeClr val="accent2"/>
                  </a:solidFill>
                  <a:latin typeface="Gotham Bold" charset="0"/>
                </a:rPr>
                <a:t>tratamiento</a:t>
              </a:r>
              <a:r>
                <a:rPr lang="en-GB" sz="1300" b="1" dirty="0">
                  <a:solidFill>
                    <a:schemeClr val="accent2"/>
                  </a:solidFill>
                  <a:latin typeface="Gotham Bold" charset="0"/>
                </a:rPr>
                <a:t> con </a:t>
              </a:r>
              <a:r>
                <a:rPr lang="en-GB" sz="1300" b="1" dirty="0" err="1">
                  <a:solidFill>
                    <a:schemeClr val="accent2"/>
                  </a:solidFill>
                  <a:latin typeface="Gotham Bold" charset="0"/>
                </a:rPr>
                <a:t>EncoBini</a:t>
              </a:r>
              <a:r>
                <a:rPr lang="en-GB" sz="1300" b="1" dirty="0">
                  <a:solidFill>
                    <a:schemeClr val="accent2"/>
                  </a:solidFill>
                  <a:latin typeface="Gotham Bold" charset="0"/>
                </a:rPr>
                <a:t> </a:t>
              </a:r>
              <a:r>
                <a:rPr lang="en-GB" sz="1300" b="1" baseline="30000" dirty="0">
                  <a:solidFill>
                    <a:schemeClr val="accent2"/>
                  </a:solidFill>
                  <a:latin typeface="Gotham Bold" charset="0"/>
                </a:rPr>
                <a:t>1</a:t>
              </a:r>
              <a:endParaRPr lang="es-ES" sz="1300" b="1" dirty="0">
                <a:solidFill>
                  <a:schemeClr val="accent2"/>
                </a:solidFill>
                <a:latin typeface="Gotham Bold" charset="0"/>
              </a:endParaRPr>
            </a:p>
          </p:txBody>
        </p:sp>
      </p:grpSp>
      <p:sp>
        <p:nvSpPr>
          <p:cNvPr id="19" name="Rectángulo redondeado 16">
            <a:extLst>
              <a:ext uri="{FF2B5EF4-FFF2-40B4-BE49-F238E27FC236}">
                <a16:creationId xmlns:a16="http://schemas.microsoft.com/office/drawing/2014/main" id="{03065952-DBAE-4EC8-A232-0A4F3E5DC489}"/>
              </a:ext>
            </a:extLst>
          </p:cNvPr>
          <p:cNvSpPr/>
          <p:nvPr/>
        </p:nvSpPr>
        <p:spPr>
          <a:xfrm>
            <a:off x="4346533" y="2891246"/>
            <a:ext cx="474817" cy="217715"/>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7364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3A5F7B9-4301-7E4A-BEBE-87A3566FC4CF}"/>
              </a:ext>
            </a:extLst>
          </p:cNvPr>
          <p:cNvPicPr>
            <a:picLocks noChangeAspect="1"/>
          </p:cNvPicPr>
          <p:nvPr/>
        </p:nvPicPr>
        <p:blipFill>
          <a:blip r:embed="rId2"/>
          <a:stretch>
            <a:fillRect/>
          </a:stretch>
        </p:blipFill>
        <p:spPr>
          <a:xfrm>
            <a:off x="921164" y="1671030"/>
            <a:ext cx="4965700" cy="3632200"/>
          </a:xfrm>
          <a:prstGeom prst="rect">
            <a:avLst/>
          </a:prstGeom>
        </p:spPr>
      </p:pic>
      <p:sp>
        <p:nvSpPr>
          <p:cNvPr id="11" name="CuadroTexto 10">
            <a:extLst>
              <a:ext uri="{FF2B5EF4-FFF2-40B4-BE49-F238E27FC236}">
                <a16:creationId xmlns:a16="http://schemas.microsoft.com/office/drawing/2014/main" id="{1507F24E-B859-0246-BEE5-CAF17403FE84}"/>
              </a:ext>
            </a:extLst>
          </p:cNvPr>
          <p:cNvSpPr txBox="1"/>
          <p:nvPr/>
        </p:nvSpPr>
        <p:spPr>
          <a:xfrm>
            <a:off x="874333" y="5181036"/>
            <a:ext cx="5186326" cy="673261"/>
          </a:xfrm>
          <a:prstGeom prst="rect">
            <a:avLst/>
          </a:prstGeom>
          <a:noFill/>
        </p:spPr>
        <p:txBody>
          <a:bodyPr wrap="square" rtlCol="0">
            <a:spAutoFit/>
          </a:bodyPr>
          <a:lstStyle/>
          <a:p>
            <a:pPr>
              <a:lnSpc>
                <a:spcPct val="130000"/>
              </a:lnSpc>
            </a:pPr>
            <a:r>
              <a:rPr lang="en-US" sz="1000" dirty="0">
                <a:solidFill>
                  <a:schemeClr val="tx1">
                    <a:lumMod val="75000"/>
                    <a:lumOff val="25000"/>
                  </a:schemeClr>
                </a:solidFill>
                <a:latin typeface="Gotham Medium" pitchFamily="2" charset="0"/>
                <a:cs typeface="Gotham Medium" pitchFamily="2" charset="0"/>
              </a:rPr>
              <a:t>En el análisis inicial (fecha de corte: mayo de 2016), más pacientes del grupo de EncoBini alcanzaron una respuesta global, comparado con el grupo de vemurafenib: 75% (IC del 95%: 68-81) frente a 49% (IC del 95%: 42-57).</a:t>
            </a:r>
            <a:endParaRPr lang="en-US" sz="1000" baseline="30000" dirty="0">
              <a:solidFill>
                <a:schemeClr val="tx1">
                  <a:lumMod val="75000"/>
                  <a:lumOff val="25000"/>
                </a:schemeClr>
              </a:solidFill>
              <a:latin typeface="Gotham Medium" pitchFamily="2" charset="0"/>
              <a:cs typeface="Gotham Medium" pitchFamily="2" charset="0"/>
            </a:endParaRPr>
          </a:p>
        </p:txBody>
      </p:sp>
      <p:sp>
        <p:nvSpPr>
          <p:cNvPr id="12" name="CuadroTexto 11">
            <a:extLst>
              <a:ext uri="{FF2B5EF4-FFF2-40B4-BE49-F238E27FC236}">
                <a16:creationId xmlns:a16="http://schemas.microsoft.com/office/drawing/2014/main" id="{AB07E8F0-8C00-544C-AC51-C309BB08FC34}"/>
              </a:ext>
            </a:extLst>
          </p:cNvPr>
          <p:cNvSpPr txBox="1"/>
          <p:nvPr/>
        </p:nvSpPr>
        <p:spPr>
          <a:xfrm>
            <a:off x="318792"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26</a:t>
            </a:r>
            <a:endParaRPr lang="es-ES" dirty="0">
              <a:solidFill>
                <a:srgbClr val="2C969C"/>
              </a:solidFill>
            </a:endParaRPr>
          </a:p>
        </p:txBody>
      </p:sp>
      <p:sp>
        <p:nvSpPr>
          <p:cNvPr id="13" name="CuadroTexto 12">
            <a:extLst>
              <a:ext uri="{FF2B5EF4-FFF2-40B4-BE49-F238E27FC236}">
                <a16:creationId xmlns:a16="http://schemas.microsoft.com/office/drawing/2014/main" id="{12F1A66C-0E5F-CE43-89FB-824B524338FB}"/>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4" name="CuadroTexto 13">
            <a:extLst>
              <a:ext uri="{FF2B5EF4-FFF2-40B4-BE49-F238E27FC236}">
                <a16:creationId xmlns:a16="http://schemas.microsoft.com/office/drawing/2014/main" id="{5D2393A3-E630-734C-8A6C-64942CD7E673}"/>
              </a:ext>
            </a:extLst>
          </p:cNvPr>
          <p:cNvSpPr txBox="1"/>
          <p:nvPr/>
        </p:nvSpPr>
        <p:spPr>
          <a:xfrm>
            <a:off x="928472" y="6184695"/>
            <a:ext cx="8520328" cy="307777"/>
          </a:xfrm>
          <a:prstGeom prst="rect">
            <a:avLst/>
          </a:prstGeom>
          <a:noFill/>
        </p:spPr>
        <p:txBody>
          <a:bodyPr wrap="square" rtlCol="0">
            <a:spAutoFit/>
          </a:bodyPr>
          <a:lstStyle/>
          <a:p>
            <a:pPr marL="108000" indent="-108000">
              <a:buFont typeface="+mj-lt"/>
              <a:buAutoNum type="arabicPeriod"/>
            </a:pPr>
            <a:r>
              <a:rPr lang="da-DK" sz="700" dirty="0">
                <a:solidFill>
                  <a:schemeClr val="tx1">
                    <a:lumMod val="65000"/>
                    <a:lumOff val="35000"/>
                  </a:schemeClr>
                </a:solidFill>
                <a:latin typeface="Gotham Light" pitchFamily="2" charset="0"/>
                <a:cs typeface="Gotham Light" pitchFamily="2" charset="0"/>
              </a:rPr>
              <a:t>Presented at ASCO 2021. Dummer R, et al. 5-year overall survival in COLUMBUS: A randomized phase 3 trial of encorafenib plus binimetinib versus vemurafenib or encorafenib in patients with BRAF V600-mutant melanoma. Oral Presentation 8. https://meetings.asco.org/2021-asco-annual-meeting/13661?presentation=196699 . (Last Access: 08/06/2021).</a:t>
            </a:r>
            <a:endParaRPr lang="es-ES" sz="700" dirty="0">
              <a:solidFill>
                <a:schemeClr val="tx1">
                  <a:lumMod val="65000"/>
                  <a:lumOff val="35000"/>
                </a:schemeClr>
              </a:solidFill>
              <a:latin typeface="Gotham Book" charset="0"/>
              <a:ea typeface="Gotham Book" charset="0"/>
              <a:cs typeface="Gotham Book" charset="0"/>
            </a:endParaRPr>
          </a:p>
        </p:txBody>
      </p:sp>
      <p:sp>
        <p:nvSpPr>
          <p:cNvPr id="17" name="Title 1">
            <a:extLst>
              <a:ext uri="{FF2B5EF4-FFF2-40B4-BE49-F238E27FC236}">
                <a16:creationId xmlns:a16="http://schemas.microsoft.com/office/drawing/2014/main" id="{FD51CDB9-1034-4379-93CB-3892F36DFEB6}"/>
              </a:ext>
            </a:extLst>
          </p:cNvPr>
          <p:cNvSpPr txBox="1">
            <a:spLocks/>
          </p:cNvSpPr>
          <p:nvPr/>
        </p:nvSpPr>
        <p:spPr>
          <a:xfrm>
            <a:off x="938632" y="5894097"/>
            <a:ext cx="5624214" cy="3548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00" dirty="0" err="1">
                <a:solidFill>
                  <a:schemeClr val="tx1">
                    <a:lumMod val="65000"/>
                    <a:lumOff val="35000"/>
                  </a:schemeClr>
                </a:solidFill>
                <a:latin typeface="Gotham Book" charset="0"/>
                <a:ea typeface="Gotham Book" charset="0"/>
                <a:cs typeface="Gotham Book" charset="0"/>
              </a:rPr>
              <a:t>Datos</a:t>
            </a:r>
            <a:r>
              <a:rPr lang="en-GB" sz="700" dirty="0">
                <a:solidFill>
                  <a:schemeClr val="tx1">
                    <a:lumMod val="65000"/>
                    <a:lumOff val="35000"/>
                  </a:schemeClr>
                </a:solidFill>
                <a:latin typeface="Gotham Book" charset="0"/>
                <a:ea typeface="Gotham Book" charset="0"/>
                <a:cs typeface="Gotham Book" charset="0"/>
              </a:rPr>
              <a:t> </a:t>
            </a:r>
            <a:r>
              <a:rPr lang="en-GB" sz="700" dirty="0" err="1">
                <a:solidFill>
                  <a:schemeClr val="tx1">
                    <a:lumMod val="65000"/>
                    <a:lumOff val="35000"/>
                  </a:schemeClr>
                </a:solidFill>
                <a:latin typeface="Gotham Book" charset="0"/>
                <a:ea typeface="Gotham Book" charset="0"/>
                <a:cs typeface="Gotham Book" charset="0"/>
              </a:rPr>
              <a:t>compartidos</a:t>
            </a:r>
            <a:r>
              <a:rPr lang="en-GB" sz="700" dirty="0">
                <a:solidFill>
                  <a:schemeClr val="tx1">
                    <a:lumMod val="65000"/>
                    <a:lumOff val="35000"/>
                  </a:schemeClr>
                </a:solidFill>
                <a:latin typeface="Gotham Book" charset="0"/>
                <a:ea typeface="Gotham Book" charset="0"/>
                <a:cs typeface="Gotham Book" charset="0"/>
              </a:rPr>
              <a:t> por Helen J. </a:t>
            </a:r>
            <a:r>
              <a:rPr lang="en-GB" sz="700" dirty="0" err="1">
                <a:solidFill>
                  <a:schemeClr val="tx1">
                    <a:lumMod val="65000"/>
                    <a:lumOff val="35000"/>
                  </a:schemeClr>
                </a:solidFill>
                <a:latin typeface="Gotham Book" charset="0"/>
                <a:ea typeface="Gotham Book" charset="0"/>
                <a:cs typeface="Gotham Book" charset="0"/>
              </a:rPr>
              <a:t>Gogas</a:t>
            </a:r>
            <a:r>
              <a:rPr lang="en-GB" sz="700" dirty="0">
                <a:solidFill>
                  <a:schemeClr val="tx1">
                    <a:lumMod val="65000"/>
                    <a:lumOff val="35000"/>
                  </a:schemeClr>
                </a:solidFill>
                <a:latin typeface="Gotham Book" charset="0"/>
                <a:ea typeface="Gotham Book" charset="0"/>
                <a:cs typeface="Gotham Book" charset="0"/>
              </a:rPr>
              <a:t> </a:t>
            </a:r>
            <a:r>
              <a:rPr lang="en-GB" sz="700" dirty="0" err="1">
                <a:solidFill>
                  <a:schemeClr val="tx1">
                    <a:lumMod val="65000"/>
                    <a:lumOff val="35000"/>
                  </a:schemeClr>
                </a:solidFill>
                <a:latin typeface="Gotham Book" charset="0"/>
                <a:ea typeface="Gotham Book" charset="0"/>
                <a:cs typeface="Gotham Book" charset="0"/>
              </a:rPr>
              <a:t>en</a:t>
            </a:r>
            <a:r>
              <a:rPr lang="en-GB" sz="700" dirty="0">
                <a:solidFill>
                  <a:schemeClr val="tx1">
                    <a:lumMod val="65000"/>
                    <a:lumOff val="35000"/>
                  </a:schemeClr>
                </a:solidFill>
                <a:latin typeface="Gotham Book" charset="0"/>
                <a:ea typeface="Gotham Book" charset="0"/>
                <a:cs typeface="Gotham Book" charset="0"/>
              </a:rPr>
              <a:t> el </a:t>
            </a:r>
            <a:r>
              <a:rPr lang="en-GB" sz="700" dirty="0" err="1">
                <a:solidFill>
                  <a:schemeClr val="tx1">
                    <a:lumMod val="65000"/>
                    <a:lumOff val="35000"/>
                  </a:schemeClr>
                </a:solidFill>
                <a:latin typeface="Gotham Book" charset="0"/>
                <a:ea typeface="Gotham Book" charset="0"/>
                <a:cs typeface="Gotham Book" charset="0"/>
              </a:rPr>
              <a:t>encuentro</a:t>
            </a:r>
            <a:r>
              <a:rPr lang="en-GB" sz="700" dirty="0">
                <a:solidFill>
                  <a:schemeClr val="tx1">
                    <a:lumMod val="65000"/>
                    <a:lumOff val="35000"/>
                  </a:schemeClr>
                </a:solidFill>
                <a:latin typeface="Gotham Book" charset="0"/>
                <a:ea typeface="Gotham Book" charset="0"/>
                <a:cs typeface="Gotham Book" charset="0"/>
              </a:rPr>
              <a:t> </a:t>
            </a:r>
            <a:r>
              <a:rPr lang="en-GB" sz="700" dirty="0" err="1">
                <a:solidFill>
                  <a:schemeClr val="tx1">
                    <a:lumMod val="65000"/>
                    <a:lumOff val="35000"/>
                  </a:schemeClr>
                </a:solidFill>
                <a:latin typeface="Gotham Book" charset="0"/>
                <a:ea typeface="Gotham Book" charset="0"/>
                <a:cs typeface="Gotham Book" charset="0"/>
              </a:rPr>
              <a:t>anual</a:t>
            </a:r>
            <a:r>
              <a:rPr lang="en-GB" sz="700" dirty="0">
                <a:solidFill>
                  <a:schemeClr val="tx1">
                    <a:lumMod val="65000"/>
                    <a:lumOff val="35000"/>
                  </a:schemeClr>
                </a:solidFill>
                <a:latin typeface="Gotham Book" charset="0"/>
                <a:ea typeface="Gotham Book" charset="0"/>
                <a:cs typeface="Gotham Book" charset="0"/>
              </a:rPr>
              <a:t> 2020 de la ASCO</a:t>
            </a:r>
          </a:p>
          <a:p>
            <a:r>
              <a:rPr lang="en-GB" sz="700" dirty="0">
                <a:solidFill>
                  <a:schemeClr val="tx1">
                    <a:lumMod val="65000"/>
                    <a:lumOff val="35000"/>
                  </a:schemeClr>
                </a:solidFill>
                <a:latin typeface="Gotham Book" charset="0"/>
                <a:ea typeface="Gotham Book" charset="0"/>
                <a:cs typeface="Gotham Book" charset="0"/>
              </a:rPr>
              <a:t>RC: Respuesta </a:t>
            </a:r>
            <a:r>
              <a:rPr lang="en-GB" sz="700" dirty="0" err="1">
                <a:solidFill>
                  <a:schemeClr val="tx1">
                    <a:lumMod val="65000"/>
                    <a:lumOff val="35000"/>
                  </a:schemeClr>
                </a:solidFill>
                <a:latin typeface="Gotham Book" charset="0"/>
                <a:ea typeface="Gotham Book" charset="0"/>
                <a:cs typeface="Gotham Book" charset="0"/>
              </a:rPr>
              <a:t>Completa</a:t>
            </a:r>
            <a:r>
              <a:rPr lang="en-GB" sz="700" dirty="0">
                <a:solidFill>
                  <a:schemeClr val="tx1">
                    <a:lumMod val="65000"/>
                    <a:lumOff val="35000"/>
                  </a:schemeClr>
                </a:solidFill>
                <a:latin typeface="Gotham Book" charset="0"/>
                <a:ea typeface="Gotham Book" charset="0"/>
                <a:cs typeface="Gotham Book" charset="0"/>
              </a:rPr>
              <a:t>; RP: Respuesta </a:t>
            </a:r>
            <a:r>
              <a:rPr lang="en-GB" sz="700" dirty="0" err="1">
                <a:solidFill>
                  <a:schemeClr val="tx1">
                    <a:lumMod val="65000"/>
                    <a:lumOff val="35000"/>
                  </a:schemeClr>
                </a:solidFill>
                <a:latin typeface="Gotham Book" charset="0"/>
                <a:ea typeface="Gotham Book" charset="0"/>
                <a:cs typeface="Gotham Book" charset="0"/>
              </a:rPr>
              <a:t>Parcial</a:t>
            </a:r>
            <a:endParaRPr lang="en-GB" sz="700" dirty="0">
              <a:solidFill>
                <a:schemeClr val="tx1">
                  <a:lumMod val="65000"/>
                  <a:lumOff val="35000"/>
                </a:schemeClr>
              </a:solidFill>
              <a:latin typeface="Gotham Book" charset="0"/>
              <a:ea typeface="Gotham Book" charset="0"/>
              <a:cs typeface="Gotham Book" charset="0"/>
            </a:endParaRPr>
          </a:p>
          <a:p>
            <a:endParaRPr lang="en-US" sz="700" dirty="0">
              <a:solidFill>
                <a:schemeClr val="tx1">
                  <a:lumMod val="65000"/>
                  <a:lumOff val="35000"/>
                </a:schemeClr>
              </a:solidFill>
              <a:latin typeface="Gotham Book" charset="0"/>
              <a:ea typeface="Gotham Book" charset="0"/>
              <a:cs typeface="Gotham Book" charset="0"/>
            </a:endParaRPr>
          </a:p>
        </p:txBody>
      </p:sp>
      <p:sp>
        <p:nvSpPr>
          <p:cNvPr id="16" name="CuadroTexto 15">
            <a:extLst>
              <a:ext uri="{FF2B5EF4-FFF2-40B4-BE49-F238E27FC236}">
                <a16:creationId xmlns:a16="http://schemas.microsoft.com/office/drawing/2014/main" id="{A9A46674-752C-470D-B368-61431BD3B33B}"/>
              </a:ext>
            </a:extLst>
          </p:cNvPr>
          <p:cNvSpPr txBox="1"/>
          <p:nvPr/>
        </p:nvSpPr>
        <p:spPr>
          <a:xfrm>
            <a:off x="6562846" y="5201600"/>
            <a:ext cx="5502541" cy="692497"/>
          </a:xfrm>
          <a:prstGeom prst="rect">
            <a:avLst/>
          </a:prstGeom>
          <a:noFill/>
        </p:spPr>
        <p:txBody>
          <a:bodyPr wrap="square" rtlCol="0">
            <a:spAutoFit/>
          </a:bodyPr>
          <a:lstStyle/>
          <a:p>
            <a:pPr>
              <a:lnSpc>
                <a:spcPct val="130000"/>
              </a:lnSpc>
            </a:pPr>
            <a:r>
              <a:rPr lang="en-US" sz="1000" dirty="0">
                <a:solidFill>
                  <a:schemeClr val="tx1">
                    <a:lumMod val="75000"/>
                    <a:lumOff val="25000"/>
                  </a:schemeClr>
                </a:solidFill>
                <a:latin typeface="Gotham Medium" pitchFamily="2" charset="0"/>
                <a:cs typeface="Gotham Medium" pitchFamily="2" charset="0"/>
              </a:rPr>
              <a:t>En el análisis inicial (fecha de corte: mayo de 2016), más pacientes del grupo de EncoBini alcanzaron una respuesta global, comparado con el grupo de vemurafenib: 64,1% (IC del 95%: 56,8-70,8) frente a 40,8% (IC del 95%: 33,8-48,2).</a:t>
            </a:r>
            <a:endParaRPr lang="en-US" sz="1000" baseline="30000" dirty="0">
              <a:solidFill>
                <a:schemeClr val="tx1">
                  <a:lumMod val="75000"/>
                  <a:lumOff val="25000"/>
                </a:schemeClr>
              </a:solidFill>
              <a:latin typeface="Gotham Medium" pitchFamily="2" charset="0"/>
              <a:cs typeface="Gotham Medium" pitchFamily="2" charset="0"/>
            </a:endParaRPr>
          </a:p>
        </p:txBody>
      </p:sp>
      <p:sp>
        <p:nvSpPr>
          <p:cNvPr id="18" name="Rectángulo redondeado 16">
            <a:extLst>
              <a:ext uri="{FF2B5EF4-FFF2-40B4-BE49-F238E27FC236}">
                <a16:creationId xmlns:a16="http://schemas.microsoft.com/office/drawing/2014/main" id="{E1CFA23A-57F7-471C-95C0-ED2D2EB906D9}"/>
              </a:ext>
            </a:extLst>
          </p:cNvPr>
          <p:cNvSpPr/>
          <p:nvPr/>
        </p:nvSpPr>
        <p:spPr>
          <a:xfrm>
            <a:off x="1932336" y="934154"/>
            <a:ext cx="2960952" cy="6732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F5CBF6B4-976C-406A-997E-7A91EDB17A3D}"/>
              </a:ext>
            </a:extLst>
          </p:cNvPr>
          <p:cNvSpPr txBox="1"/>
          <p:nvPr/>
        </p:nvSpPr>
        <p:spPr>
          <a:xfrm>
            <a:off x="1956861" y="1021375"/>
            <a:ext cx="2960952" cy="460126"/>
          </a:xfrm>
          <a:prstGeom prst="rect">
            <a:avLst/>
          </a:prstGeom>
          <a:noFill/>
        </p:spPr>
        <p:txBody>
          <a:bodyPr wrap="square" rtlCol="0">
            <a:spAutoFit/>
          </a:bodyPr>
          <a:lstStyle/>
          <a:p>
            <a:pPr algn="ctr">
              <a:lnSpc>
                <a:spcPct val="130000"/>
              </a:lnSpc>
            </a:pPr>
            <a:r>
              <a:rPr lang="es-ES" sz="2000" b="1" dirty="0">
                <a:solidFill>
                  <a:schemeClr val="bg1"/>
                </a:solidFill>
                <a:latin typeface="Gotham Book" pitchFamily="2" charset="0"/>
                <a:cs typeface="Gotham Book" pitchFamily="2" charset="0"/>
              </a:rPr>
              <a:t>REVISIÓN LOCAL</a:t>
            </a:r>
          </a:p>
        </p:txBody>
      </p:sp>
      <p:sp>
        <p:nvSpPr>
          <p:cNvPr id="20" name="Rectángulo redondeado 16">
            <a:extLst>
              <a:ext uri="{FF2B5EF4-FFF2-40B4-BE49-F238E27FC236}">
                <a16:creationId xmlns:a16="http://schemas.microsoft.com/office/drawing/2014/main" id="{AFF1AF63-F56F-41BC-BDAF-5C087E195605}"/>
              </a:ext>
            </a:extLst>
          </p:cNvPr>
          <p:cNvSpPr/>
          <p:nvPr/>
        </p:nvSpPr>
        <p:spPr>
          <a:xfrm>
            <a:off x="7848472" y="935021"/>
            <a:ext cx="2960952" cy="67326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D909CECF-0449-49AA-A4E6-B2AD8B7355C2}"/>
              </a:ext>
            </a:extLst>
          </p:cNvPr>
          <p:cNvSpPr txBox="1"/>
          <p:nvPr/>
        </p:nvSpPr>
        <p:spPr>
          <a:xfrm>
            <a:off x="7823947" y="1022242"/>
            <a:ext cx="2960952" cy="460126"/>
          </a:xfrm>
          <a:prstGeom prst="rect">
            <a:avLst/>
          </a:prstGeom>
          <a:noFill/>
        </p:spPr>
        <p:txBody>
          <a:bodyPr wrap="square" rtlCol="0">
            <a:spAutoFit/>
          </a:bodyPr>
          <a:lstStyle/>
          <a:p>
            <a:pPr algn="ctr">
              <a:lnSpc>
                <a:spcPct val="130000"/>
              </a:lnSpc>
            </a:pPr>
            <a:r>
              <a:rPr lang="es-ES" sz="2000" b="1" dirty="0">
                <a:solidFill>
                  <a:schemeClr val="bg1"/>
                </a:solidFill>
                <a:latin typeface="Gotham Book" pitchFamily="2" charset="0"/>
                <a:cs typeface="Gotham Book" pitchFamily="2" charset="0"/>
              </a:rPr>
              <a:t>REVISIÓN CENTRAL</a:t>
            </a:r>
          </a:p>
        </p:txBody>
      </p:sp>
      <p:sp>
        <p:nvSpPr>
          <p:cNvPr id="22" name="Rectángulo 21">
            <a:extLst>
              <a:ext uri="{FF2B5EF4-FFF2-40B4-BE49-F238E27FC236}">
                <a16:creationId xmlns:a16="http://schemas.microsoft.com/office/drawing/2014/main" id="{3CB0FFD3-80B8-495A-A851-27408D9920CA}"/>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Imagen 22">
            <a:extLst>
              <a:ext uri="{FF2B5EF4-FFF2-40B4-BE49-F238E27FC236}">
                <a16:creationId xmlns:a16="http://schemas.microsoft.com/office/drawing/2014/main" id="{3A75D48D-763F-4F06-9257-D33DB15BFB0C}"/>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365125"/>
            <a:ext cx="10515600" cy="472079"/>
          </a:xfrm>
        </p:spPr>
        <p:txBody>
          <a:bodyPr/>
          <a:lstStyle/>
          <a:p>
            <a:r>
              <a:rPr lang="en-GB">
                <a:latin typeface="Gotham Bold" pitchFamily="2" charset="0"/>
                <a:cs typeface="Gotham Bold" pitchFamily="2" charset="0"/>
              </a:rPr>
              <a:t>EncoBini</a:t>
            </a:r>
            <a:r>
              <a:rPr lang="en-GB" dirty="0">
                <a:latin typeface="Gotham Bold" pitchFamily="2" charset="0"/>
                <a:cs typeface="Gotham Bold" pitchFamily="2" charset="0"/>
              </a:rPr>
              <a:t> </a:t>
            </a:r>
            <a:r>
              <a:rPr lang="en-GB" dirty="0" err="1">
                <a:latin typeface="Gotham Bold" pitchFamily="2" charset="0"/>
                <a:cs typeface="Gotham Bold" pitchFamily="2" charset="0"/>
              </a:rPr>
              <a:t>logró</a:t>
            </a:r>
            <a:r>
              <a:rPr lang="en-GB" dirty="0">
                <a:latin typeface="Gotham Bold" pitchFamily="2" charset="0"/>
                <a:cs typeface="Gotham Bold" pitchFamily="2" charset="0"/>
              </a:rPr>
              <a:t> </a:t>
            </a:r>
            <a:r>
              <a:rPr lang="en-GB" dirty="0" err="1">
                <a:latin typeface="Gotham Bold" pitchFamily="2" charset="0"/>
                <a:cs typeface="Gotham Bold" pitchFamily="2" charset="0"/>
              </a:rPr>
              <a:t>una</a:t>
            </a:r>
            <a:r>
              <a:rPr lang="en-GB" dirty="0">
                <a:latin typeface="Gotham Bold" pitchFamily="2" charset="0"/>
                <a:cs typeface="Gotham Bold" pitchFamily="2" charset="0"/>
              </a:rPr>
              <a:t> </a:t>
            </a:r>
            <a:r>
              <a:rPr lang="en-GB" dirty="0" err="1">
                <a:latin typeface="Gotham Bold" pitchFamily="2" charset="0"/>
                <a:cs typeface="Gotham Bold" pitchFamily="2" charset="0"/>
              </a:rPr>
              <a:t>Respuesta</a:t>
            </a:r>
            <a:r>
              <a:rPr lang="en-GB" dirty="0">
                <a:latin typeface="Gotham Bold" pitchFamily="2" charset="0"/>
                <a:cs typeface="Gotham Bold" pitchFamily="2" charset="0"/>
              </a:rPr>
              <a:t> Global superior </a:t>
            </a:r>
            <a:r>
              <a:rPr lang="en-GB" dirty="0" err="1">
                <a:latin typeface="Gotham Bold" pitchFamily="2" charset="0"/>
                <a:cs typeface="Gotham Bold" pitchFamily="2" charset="0"/>
              </a:rPr>
              <a:t>frente</a:t>
            </a:r>
            <a:r>
              <a:rPr lang="en-GB" dirty="0">
                <a:latin typeface="Gotham Bold" pitchFamily="2" charset="0"/>
                <a:cs typeface="Gotham Bold" pitchFamily="2" charset="0"/>
              </a:rPr>
              <a:t> a </a:t>
            </a:r>
            <a:r>
              <a:rPr lang="en-GB" dirty="0" err="1">
                <a:latin typeface="Gotham Bold" pitchFamily="2" charset="0"/>
                <a:cs typeface="Gotham Bold" pitchFamily="2" charset="0"/>
              </a:rPr>
              <a:t>Vemurafenib</a:t>
            </a:r>
            <a:br>
              <a:rPr lang="en-US" dirty="0">
                <a:latin typeface="Gotham Bold" pitchFamily="2" charset="0"/>
                <a:cs typeface="Gotham Bold" pitchFamily="2" charset="0"/>
              </a:rPr>
            </a:br>
            <a:endParaRPr lang="es-ES_tradnl" dirty="0"/>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7744" y="1667406"/>
            <a:ext cx="4959096" cy="3593592"/>
          </a:xfrm>
          <a:prstGeom prst="rect">
            <a:avLst/>
          </a:prstGeom>
        </p:spPr>
      </p:pic>
    </p:spTree>
    <p:extLst>
      <p:ext uri="{BB962C8B-B14F-4D97-AF65-F5344CB8AC3E}">
        <p14:creationId xmlns:p14="http://schemas.microsoft.com/office/powerpoint/2010/main" val="150952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083631C-91A7-C047-89CA-BCA9176F04BA}"/>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27</a:t>
            </a:r>
            <a:endParaRPr lang="es-ES" dirty="0">
              <a:solidFill>
                <a:srgbClr val="2C969C"/>
              </a:solidFill>
            </a:endParaRPr>
          </a:p>
        </p:txBody>
      </p:sp>
      <p:sp>
        <p:nvSpPr>
          <p:cNvPr id="7" name="CuadroTexto 6">
            <a:extLst>
              <a:ext uri="{FF2B5EF4-FFF2-40B4-BE49-F238E27FC236}">
                <a16:creationId xmlns:a16="http://schemas.microsoft.com/office/drawing/2014/main" id="{A8230DCD-D87C-544E-89F1-AC00C9A227CC}"/>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4" name="Rectángulo 3">
            <a:extLst>
              <a:ext uri="{FF2B5EF4-FFF2-40B4-BE49-F238E27FC236}">
                <a16:creationId xmlns:a16="http://schemas.microsoft.com/office/drawing/2014/main" id="{F84703A7-DFCE-46B1-BCE9-576ED57C29E4}"/>
              </a:ext>
            </a:extLst>
          </p:cNvPr>
          <p:cNvSpPr/>
          <p:nvPr/>
        </p:nvSpPr>
        <p:spPr>
          <a:xfrm>
            <a:off x="1513393" y="5469211"/>
            <a:ext cx="3365024" cy="215444"/>
          </a:xfrm>
          <a:prstGeom prst="rect">
            <a:avLst/>
          </a:prstGeom>
        </p:spPr>
        <p:txBody>
          <a:bodyPr wrap="none">
            <a:spAutoFit/>
          </a:bodyPr>
          <a:lstStyle/>
          <a:p>
            <a:r>
              <a:rPr lang="en-US" sz="800" dirty="0" err="1">
                <a:solidFill>
                  <a:schemeClr val="tx1">
                    <a:lumMod val="65000"/>
                    <a:lumOff val="35000"/>
                  </a:schemeClr>
                </a:solidFill>
                <a:latin typeface="Gotham Light" pitchFamily="2" charset="0"/>
                <a:cs typeface="Gotham Light" pitchFamily="2" charset="0"/>
              </a:rPr>
              <a:t>EncoBini</a:t>
            </a:r>
            <a:r>
              <a:rPr lang="en-US" sz="800" dirty="0">
                <a:solidFill>
                  <a:schemeClr val="tx1">
                    <a:lumMod val="65000"/>
                    <a:lumOff val="35000"/>
                  </a:schemeClr>
                </a:solidFill>
                <a:latin typeface="Gotham Light" pitchFamily="2" charset="0"/>
                <a:cs typeface="Gotham Light" pitchFamily="2" charset="0"/>
              </a:rPr>
              <a:t>=</a:t>
            </a:r>
            <a:r>
              <a:rPr lang="en-US" sz="800" dirty="0" err="1">
                <a:solidFill>
                  <a:schemeClr val="tx1">
                    <a:lumMod val="65000"/>
                    <a:lumOff val="35000"/>
                  </a:schemeClr>
                </a:solidFill>
                <a:latin typeface="Gotham Light" pitchFamily="2" charset="0"/>
                <a:cs typeface="Gotham Light" pitchFamily="2" charset="0"/>
              </a:rPr>
              <a:t>encorafenib</a:t>
            </a:r>
            <a:r>
              <a:rPr lang="en-US" sz="800" dirty="0">
                <a:solidFill>
                  <a:schemeClr val="tx1">
                    <a:lumMod val="65000"/>
                    <a:lumOff val="35000"/>
                  </a:schemeClr>
                </a:solidFill>
                <a:latin typeface="Gotham Light" pitchFamily="2" charset="0"/>
                <a:cs typeface="Gotham Light" pitchFamily="2" charset="0"/>
              </a:rPr>
              <a:t> 450 mg 1 v/d + </a:t>
            </a:r>
            <a:r>
              <a:rPr lang="en-US" sz="800" dirty="0" err="1">
                <a:solidFill>
                  <a:schemeClr val="tx1">
                    <a:lumMod val="65000"/>
                    <a:lumOff val="35000"/>
                  </a:schemeClr>
                </a:solidFill>
                <a:latin typeface="Gotham Light" pitchFamily="2" charset="0"/>
                <a:cs typeface="Gotham Light" pitchFamily="2" charset="0"/>
              </a:rPr>
              <a:t>binimetinib</a:t>
            </a:r>
            <a:r>
              <a:rPr lang="en-US" sz="800" dirty="0">
                <a:solidFill>
                  <a:schemeClr val="tx1">
                    <a:lumMod val="65000"/>
                    <a:lumOff val="35000"/>
                  </a:schemeClr>
                </a:solidFill>
                <a:latin typeface="Gotham Light" pitchFamily="2" charset="0"/>
                <a:cs typeface="Gotham Light" pitchFamily="2" charset="0"/>
              </a:rPr>
              <a:t> 45 mg 2 v/d</a:t>
            </a:r>
          </a:p>
        </p:txBody>
      </p:sp>
      <p:pic>
        <p:nvPicPr>
          <p:cNvPr id="8" name="Imagen 7">
            <a:extLst>
              <a:ext uri="{FF2B5EF4-FFF2-40B4-BE49-F238E27FC236}">
                <a16:creationId xmlns:a16="http://schemas.microsoft.com/office/drawing/2014/main" id="{F8D5A50C-F9D3-D143-B9D8-775E22D3910A}"/>
              </a:ext>
            </a:extLst>
          </p:cNvPr>
          <p:cNvPicPr>
            <a:picLocks noChangeAspect="1"/>
          </p:cNvPicPr>
          <p:nvPr/>
        </p:nvPicPr>
        <p:blipFill>
          <a:blip r:embed="rId2"/>
          <a:stretch>
            <a:fillRect/>
          </a:stretch>
        </p:blipFill>
        <p:spPr>
          <a:xfrm>
            <a:off x="1596611" y="1460500"/>
            <a:ext cx="8978900" cy="3937000"/>
          </a:xfrm>
          <a:prstGeom prst="rect">
            <a:avLst/>
          </a:prstGeom>
        </p:spPr>
      </p:pic>
      <p:sp>
        <p:nvSpPr>
          <p:cNvPr id="9" name="Rectángulo redondeado 16">
            <a:extLst>
              <a:ext uri="{FF2B5EF4-FFF2-40B4-BE49-F238E27FC236}">
                <a16:creationId xmlns:a16="http://schemas.microsoft.com/office/drawing/2014/main" id="{BE6A849B-6B82-4903-8AB3-563F3B3A03C9}"/>
              </a:ext>
            </a:extLst>
          </p:cNvPr>
          <p:cNvSpPr/>
          <p:nvPr/>
        </p:nvSpPr>
        <p:spPr>
          <a:xfrm>
            <a:off x="9168035" y="1644832"/>
            <a:ext cx="2550998" cy="131758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A97AF22A-C552-4349-B723-907BAE336A44}"/>
              </a:ext>
            </a:extLst>
          </p:cNvPr>
          <p:cNvSpPr txBox="1"/>
          <p:nvPr/>
        </p:nvSpPr>
        <p:spPr>
          <a:xfrm>
            <a:off x="9079382" y="1735410"/>
            <a:ext cx="2590056" cy="1212640"/>
          </a:xfrm>
          <a:prstGeom prst="rect">
            <a:avLst/>
          </a:prstGeom>
          <a:noFill/>
        </p:spPr>
        <p:txBody>
          <a:bodyPr wrap="square" rtlCol="0">
            <a:spAutoFit/>
          </a:bodyPr>
          <a:lstStyle/>
          <a:p>
            <a:pPr algn="ctr">
              <a:lnSpc>
                <a:spcPct val="130000"/>
              </a:lnSpc>
            </a:pPr>
            <a:r>
              <a:rPr lang="es-ES" sz="1400" b="1" dirty="0">
                <a:solidFill>
                  <a:schemeClr val="bg1"/>
                </a:solidFill>
                <a:latin typeface="Gotham Bold" charset="0"/>
                <a:ea typeface="Gotham Bold" charset="0"/>
                <a:cs typeface="Gotham Bold" charset="0"/>
              </a:rPr>
              <a:t>La combinación de </a:t>
            </a:r>
            <a:r>
              <a:rPr lang="es-ES" sz="1400" b="1" dirty="0" err="1">
                <a:solidFill>
                  <a:schemeClr val="bg1"/>
                </a:solidFill>
                <a:latin typeface="Gotham Bold" charset="0"/>
                <a:ea typeface="Gotham Bold" charset="0"/>
                <a:cs typeface="Gotham Bold" charset="0"/>
              </a:rPr>
              <a:t>EncoBini</a:t>
            </a:r>
            <a:r>
              <a:rPr lang="es-ES" sz="1400" b="1" dirty="0">
                <a:solidFill>
                  <a:schemeClr val="bg1"/>
                </a:solidFill>
                <a:latin typeface="Gotham Bold" charset="0"/>
                <a:ea typeface="Gotham Bold" charset="0"/>
                <a:cs typeface="Gotham Bold" charset="0"/>
              </a:rPr>
              <a:t> alcanza una duración de la respuesta superior a los 18 meses</a:t>
            </a:r>
          </a:p>
        </p:txBody>
      </p:sp>
      <p:sp>
        <p:nvSpPr>
          <p:cNvPr id="11" name="CuadroTexto 10">
            <a:extLst>
              <a:ext uri="{FF2B5EF4-FFF2-40B4-BE49-F238E27FC236}">
                <a16:creationId xmlns:a16="http://schemas.microsoft.com/office/drawing/2014/main" id="{7D1C5D1C-EC62-4E2A-81FF-B915FDC8B605}"/>
              </a:ext>
            </a:extLst>
          </p:cNvPr>
          <p:cNvSpPr txBox="1"/>
          <p:nvPr/>
        </p:nvSpPr>
        <p:spPr>
          <a:xfrm>
            <a:off x="887514" y="6182744"/>
            <a:ext cx="4481744" cy="200055"/>
          </a:xfrm>
          <a:prstGeom prst="rect">
            <a:avLst/>
          </a:prstGeom>
          <a:noFill/>
        </p:spPr>
        <p:txBody>
          <a:bodyPr wrap="square" rtlCol="0">
            <a:spAutoFit/>
          </a:bodyPr>
          <a:lstStyle/>
          <a:p>
            <a:r>
              <a:rPr lang="en-GB" sz="700" dirty="0">
                <a:solidFill>
                  <a:schemeClr val="tx1">
                    <a:lumMod val="65000"/>
                    <a:lumOff val="35000"/>
                  </a:schemeClr>
                </a:solidFill>
                <a:latin typeface="Gotham Light" pitchFamily="2" charset="0"/>
                <a:cs typeface="Gotham Light" pitchFamily="2" charset="0"/>
              </a:rPr>
              <a:t>Presented at ASCO 2019. </a:t>
            </a:r>
            <a:r>
              <a:rPr lang="en-GB" sz="700" dirty="0" err="1">
                <a:solidFill>
                  <a:schemeClr val="tx1">
                    <a:lumMod val="65000"/>
                    <a:lumOff val="35000"/>
                  </a:schemeClr>
                </a:solidFill>
                <a:latin typeface="Gotham Light" pitchFamily="2" charset="0"/>
                <a:cs typeface="Gotham Light" pitchFamily="2" charset="0"/>
              </a:rPr>
              <a:t>Liszkay</a:t>
            </a:r>
            <a:r>
              <a:rPr lang="en-GB" sz="700" dirty="0">
                <a:solidFill>
                  <a:schemeClr val="tx1">
                    <a:lumMod val="65000"/>
                    <a:lumOff val="35000"/>
                  </a:schemeClr>
                </a:solidFill>
                <a:latin typeface="Gotham Light" pitchFamily="2" charset="0"/>
                <a:cs typeface="Gotham Light" pitchFamily="2" charset="0"/>
              </a:rPr>
              <a:t> G et al.. Poster 9512. www.asco.org</a:t>
            </a:r>
          </a:p>
        </p:txBody>
      </p:sp>
      <p:sp>
        <p:nvSpPr>
          <p:cNvPr id="12" name="Rectángulo 11">
            <a:extLst>
              <a:ext uri="{FF2B5EF4-FFF2-40B4-BE49-F238E27FC236}">
                <a16:creationId xmlns:a16="http://schemas.microsoft.com/office/drawing/2014/main" id="{06026E7E-F2F2-4F51-9003-60FFCA1ED893}"/>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12">
            <a:extLst>
              <a:ext uri="{FF2B5EF4-FFF2-40B4-BE49-F238E27FC236}">
                <a16:creationId xmlns:a16="http://schemas.microsoft.com/office/drawing/2014/main" id="{1562BA64-F206-4D72-B89B-69A4EF106C95}"/>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5" name="Título 4"/>
          <p:cNvSpPr>
            <a:spLocks noGrp="1"/>
          </p:cNvSpPr>
          <p:nvPr>
            <p:ph type="title"/>
          </p:nvPr>
        </p:nvSpPr>
        <p:spPr>
          <a:xfrm>
            <a:off x="838200" y="180158"/>
            <a:ext cx="10515600" cy="706031"/>
          </a:xfrm>
        </p:spPr>
        <p:txBody>
          <a:bodyPr/>
          <a:lstStyle/>
          <a:p>
            <a:r>
              <a:rPr lang="en-GB">
                <a:latin typeface="Gotham Bold" pitchFamily="2" charset="0"/>
                <a:cs typeface="Gotham Bold" pitchFamily="2" charset="0"/>
              </a:rPr>
              <a:t>EncoBini</a:t>
            </a:r>
            <a:r>
              <a:rPr lang="en-GB" dirty="0">
                <a:latin typeface="Gotham Bold" pitchFamily="2" charset="0"/>
                <a:cs typeface="Gotham Bold" pitchFamily="2" charset="0"/>
              </a:rPr>
              <a:t> </a:t>
            </a:r>
            <a:r>
              <a:rPr lang="en-GB" dirty="0" err="1">
                <a:latin typeface="Gotham Bold" pitchFamily="2" charset="0"/>
                <a:cs typeface="Gotham Bold" pitchFamily="2" charset="0"/>
              </a:rPr>
              <a:t>alcanzó</a:t>
            </a:r>
            <a:r>
              <a:rPr lang="en-GB" dirty="0">
                <a:latin typeface="Gotham Bold" pitchFamily="2" charset="0"/>
                <a:cs typeface="Gotham Bold" pitchFamily="2" charset="0"/>
              </a:rPr>
              <a:t> mayor </a:t>
            </a:r>
            <a:r>
              <a:rPr lang="en-GB" dirty="0" err="1">
                <a:latin typeface="Gotham Bold" pitchFamily="2" charset="0"/>
                <a:cs typeface="Gotham Bold" pitchFamily="2" charset="0"/>
              </a:rPr>
              <a:t>tiempo</a:t>
            </a:r>
            <a:r>
              <a:rPr lang="en-GB" dirty="0">
                <a:latin typeface="Gotham Bold" pitchFamily="2" charset="0"/>
                <a:cs typeface="Gotham Bold" pitchFamily="2" charset="0"/>
              </a:rPr>
              <a:t> de </a:t>
            </a:r>
            <a:r>
              <a:rPr lang="en-GB" dirty="0" err="1">
                <a:latin typeface="Gotham Bold" pitchFamily="2" charset="0"/>
                <a:cs typeface="Gotham Bold" pitchFamily="2" charset="0"/>
              </a:rPr>
              <a:t>respuesta</a:t>
            </a:r>
            <a:r>
              <a:rPr lang="en-GB" dirty="0">
                <a:latin typeface="Gotham Bold" pitchFamily="2" charset="0"/>
                <a:cs typeface="Gotham Bold" pitchFamily="2" charset="0"/>
              </a:rPr>
              <a:t> con </a:t>
            </a:r>
            <a:r>
              <a:rPr lang="en-GB" dirty="0" err="1">
                <a:latin typeface="Gotham Bold" pitchFamily="2" charset="0"/>
                <a:cs typeface="Gotham Bold" pitchFamily="2" charset="0"/>
              </a:rPr>
              <a:t>respecto</a:t>
            </a:r>
            <a:r>
              <a:rPr lang="en-GB" dirty="0">
                <a:latin typeface="Gotham Bold" pitchFamily="2" charset="0"/>
                <a:cs typeface="Gotham Bold" pitchFamily="2" charset="0"/>
              </a:rPr>
              <a:t> a </a:t>
            </a:r>
            <a:r>
              <a:rPr lang="en-GB" dirty="0" err="1">
                <a:latin typeface="Gotham Bold" pitchFamily="2" charset="0"/>
                <a:cs typeface="Gotham Bold" pitchFamily="2" charset="0"/>
              </a:rPr>
              <a:t>Vemurafenib</a:t>
            </a:r>
            <a:r>
              <a:rPr lang="en-GB" dirty="0">
                <a:latin typeface="Gotham Bold" pitchFamily="2" charset="0"/>
                <a:cs typeface="Gotham Bold" pitchFamily="2" charset="0"/>
              </a:rPr>
              <a:t> </a:t>
            </a:r>
            <a:r>
              <a:rPr lang="en-GB" dirty="0" err="1">
                <a:latin typeface="Gotham Bold" pitchFamily="2" charset="0"/>
                <a:cs typeface="Gotham Bold" pitchFamily="2" charset="0"/>
              </a:rPr>
              <a:t>después</a:t>
            </a:r>
            <a:r>
              <a:rPr lang="en-GB" dirty="0">
                <a:latin typeface="Gotham Bold" pitchFamily="2" charset="0"/>
                <a:cs typeface="Gotham Bold" pitchFamily="2" charset="0"/>
              </a:rPr>
              <a:t> de la </a:t>
            </a:r>
            <a:r>
              <a:rPr lang="en-GB" dirty="0" err="1">
                <a:latin typeface="Gotham Bold" pitchFamily="2" charset="0"/>
                <a:cs typeface="Gotham Bold" pitchFamily="2" charset="0"/>
              </a:rPr>
              <a:t>actualización</a:t>
            </a:r>
            <a:r>
              <a:rPr lang="en-GB" dirty="0">
                <a:latin typeface="Gotham Bold" pitchFamily="2" charset="0"/>
                <a:cs typeface="Gotham Bold" pitchFamily="2" charset="0"/>
              </a:rPr>
              <a:t> de </a:t>
            </a:r>
            <a:r>
              <a:rPr lang="en-GB" dirty="0" err="1">
                <a:latin typeface="Gotham Bold" pitchFamily="2" charset="0"/>
                <a:cs typeface="Gotham Bold" pitchFamily="2" charset="0"/>
              </a:rPr>
              <a:t>los</a:t>
            </a:r>
            <a:r>
              <a:rPr lang="en-GB" dirty="0">
                <a:latin typeface="Gotham Bold" pitchFamily="2" charset="0"/>
                <a:cs typeface="Gotham Bold" pitchFamily="2" charset="0"/>
              </a:rPr>
              <a:t> </a:t>
            </a:r>
            <a:r>
              <a:rPr lang="en-GB" dirty="0" err="1">
                <a:latin typeface="Gotham Bold" pitchFamily="2" charset="0"/>
                <a:cs typeface="Gotham Bold" pitchFamily="2" charset="0"/>
              </a:rPr>
              <a:t>datos</a:t>
            </a:r>
            <a:r>
              <a:rPr lang="en-GB" dirty="0">
                <a:latin typeface="Gotham Bold" pitchFamily="2" charset="0"/>
                <a:cs typeface="Gotham Bold" pitchFamily="2" charset="0"/>
              </a:rPr>
              <a:t> a 5 </a:t>
            </a:r>
            <a:r>
              <a:rPr lang="en-GB" dirty="0" err="1">
                <a:latin typeface="Gotham Bold" pitchFamily="2" charset="0"/>
                <a:cs typeface="Gotham Bold" pitchFamily="2" charset="0"/>
              </a:rPr>
              <a:t>años</a:t>
            </a:r>
            <a:br>
              <a:rPr lang="en-US"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160112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38200" y="171451"/>
            <a:ext cx="10515600" cy="642937"/>
          </a:xfrm>
        </p:spPr>
        <p:txBody>
          <a:bodyPr/>
          <a:lstStyle/>
          <a:p>
            <a:r>
              <a:rPr lang="es-ES_tradnl" dirty="0"/>
              <a:t>Con los datos actualizados a 5 años, 1 de cada 3 pacientes recibieron inmunoterapia como </a:t>
            </a:r>
            <a:r>
              <a:rPr lang="es-ES_tradnl"/>
              <a:t>tratamiento posterior</a:t>
            </a:r>
            <a:r>
              <a:rPr lang="es-ES_tradnl" baseline="30000"/>
              <a:t>1</a:t>
            </a:r>
            <a:r>
              <a:rPr lang="es-ES_tradnl" dirty="0"/>
              <a:t> </a:t>
            </a:r>
            <a:br>
              <a:rPr lang="es-ES_tradnl" dirty="0"/>
            </a:br>
            <a:endParaRPr lang="es-ES_tradnl" dirty="0"/>
          </a:p>
        </p:txBody>
      </p:sp>
      <p:sp>
        <p:nvSpPr>
          <p:cNvPr id="4" name="CuadroTexto 3">
            <a:extLst>
              <a:ext uri="{FF2B5EF4-FFF2-40B4-BE49-F238E27FC236}">
                <a16:creationId xmlns:a16="http://schemas.microsoft.com/office/drawing/2014/main" id="{9C8A66CC-49B9-CD4C-A283-4A45AD4654F7}"/>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28</a:t>
            </a:r>
            <a:endParaRPr lang="es-ES" dirty="0">
              <a:solidFill>
                <a:srgbClr val="2C969C"/>
              </a:solidFill>
            </a:endParaRPr>
          </a:p>
        </p:txBody>
      </p:sp>
      <p:sp>
        <p:nvSpPr>
          <p:cNvPr id="5" name="CuadroTexto 4">
            <a:extLst>
              <a:ext uri="{FF2B5EF4-FFF2-40B4-BE49-F238E27FC236}">
                <a16:creationId xmlns:a16="http://schemas.microsoft.com/office/drawing/2014/main" id="{713790B3-47F3-2C48-8171-3A4062624FB6}"/>
              </a:ext>
            </a:extLst>
          </p:cNvPr>
          <p:cNvSpPr txBox="1"/>
          <p:nvPr/>
        </p:nvSpPr>
        <p:spPr>
          <a:xfrm>
            <a:off x="714103" y="6132287"/>
            <a:ext cx="9338915" cy="307777"/>
          </a:xfrm>
          <a:prstGeom prst="rect">
            <a:avLst/>
          </a:prstGeom>
          <a:noFill/>
        </p:spPr>
        <p:txBody>
          <a:bodyPr wrap="square" rtlCol="0">
            <a:spAutoFit/>
          </a:bodyPr>
          <a:lstStyle/>
          <a:p>
            <a:pPr marL="108000" indent="-108000">
              <a:buAutoNum type="arabicPeriod"/>
            </a:pPr>
            <a:r>
              <a:rPr lang="da-DK" sz="700" dirty="0" err="1">
                <a:solidFill>
                  <a:schemeClr val="tx1">
                    <a:lumMod val="65000"/>
                    <a:lumOff val="35000"/>
                  </a:schemeClr>
                </a:solidFill>
                <a:latin typeface="Gotham Light" pitchFamily="2" charset="0"/>
                <a:cs typeface="Gotham Light" pitchFamily="2" charset="0"/>
              </a:rPr>
              <a:t>Presented</a:t>
            </a:r>
            <a:r>
              <a:rPr lang="da-DK" sz="700" dirty="0">
                <a:solidFill>
                  <a:schemeClr val="tx1">
                    <a:lumMod val="65000"/>
                    <a:lumOff val="35000"/>
                  </a:schemeClr>
                </a:solidFill>
                <a:latin typeface="Gotham Light" pitchFamily="2" charset="0"/>
                <a:cs typeface="Gotham Light" pitchFamily="2" charset="0"/>
              </a:rPr>
              <a:t> at ASCO 2021. Dummer R, et al. 5-year overall </a:t>
            </a:r>
            <a:r>
              <a:rPr lang="da-DK" sz="700" dirty="0" err="1">
                <a:solidFill>
                  <a:schemeClr val="tx1">
                    <a:lumMod val="65000"/>
                    <a:lumOff val="35000"/>
                  </a:schemeClr>
                </a:solidFill>
                <a:latin typeface="Gotham Light" pitchFamily="2" charset="0"/>
                <a:cs typeface="Gotham Light" pitchFamily="2" charset="0"/>
              </a:rPr>
              <a:t>survival</a:t>
            </a:r>
            <a:r>
              <a:rPr lang="da-DK" sz="700" dirty="0">
                <a:solidFill>
                  <a:schemeClr val="tx1">
                    <a:lumMod val="65000"/>
                    <a:lumOff val="35000"/>
                  </a:schemeClr>
                </a:solidFill>
                <a:latin typeface="Gotham Light" pitchFamily="2" charset="0"/>
                <a:cs typeface="Gotham Light" pitchFamily="2" charset="0"/>
              </a:rPr>
              <a:t> in COLUMBUS: A </a:t>
            </a:r>
            <a:r>
              <a:rPr lang="da-DK" sz="700" dirty="0" err="1">
                <a:solidFill>
                  <a:schemeClr val="tx1">
                    <a:lumMod val="65000"/>
                    <a:lumOff val="35000"/>
                  </a:schemeClr>
                </a:solidFill>
                <a:latin typeface="Gotham Light" pitchFamily="2" charset="0"/>
                <a:cs typeface="Gotham Light" pitchFamily="2" charset="0"/>
              </a:rPr>
              <a:t>randomized</a:t>
            </a:r>
            <a:r>
              <a:rPr lang="da-DK" sz="700" dirty="0">
                <a:solidFill>
                  <a:schemeClr val="tx1">
                    <a:lumMod val="65000"/>
                    <a:lumOff val="35000"/>
                  </a:schemeClr>
                </a:solidFill>
                <a:latin typeface="Gotham Light" pitchFamily="2" charset="0"/>
                <a:cs typeface="Gotham Light" pitchFamily="2" charset="0"/>
              </a:rPr>
              <a:t> </a:t>
            </a:r>
            <a:r>
              <a:rPr lang="da-DK" sz="700" dirty="0" err="1">
                <a:solidFill>
                  <a:schemeClr val="tx1">
                    <a:lumMod val="65000"/>
                    <a:lumOff val="35000"/>
                  </a:schemeClr>
                </a:solidFill>
                <a:latin typeface="Gotham Light" pitchFamily="2" charset="0"/>
                <a:cs typeface="Gotham Light" pitchFamily="2" charset="0"/>
              </a:rPr>
              <a:t>phase</a:t>
            </a:r>
            <a:r>
              <a:rPr lang="da-DK" sz="700" dirty="0">
                <a:solidFill>
                  <a:schemeClr val="tx1">
                    <a:lumMod val="65000"/>
                    <a:lumOff val="35000"/>
                  </a:schemeClr>
                </a:solidFill>
                <a:latin typeface="Gotham Light" pitchFamily="2" charset="0"/>
                <a:cs typeface="Gotham Light" pitchFamily="2" charset="0"/>
              </a:rPr>
              <a:t> 3 </a:t>
            </a:r>
            <a:r>
              <a:rPr lang="da-DK" sz="700" dirty="0" err="1">
                <a:solidFill>
                  <a:schemeClr val="tx1">
                    <a:lumMod val="65000"/>
                    <a:lumOff val="35000"/>
                  </a:schemeClr>
                </a:solidFill>
                <a:latin typeface="Gotham Light" pitchFamily="2" charset="0"/>
                <a:cs typeface="Gotham Light" pitchFamily="2" charset="0"/>
              </a:rPr>
              <a:t>trial</a:t>
            </a:r>
            <a:r>
              <a:rPr lang="da-DK" sz="700" dirty="0">
                <a:solidFill>
                  <a:schemeClr val="tx1">
                    <a:lumMod val="65000"/>
                    <a:lumOff val="35000"/>
                  </a:schemeClr>
                </a:solidFill>
                <a:latin typeface="Gotham Light" pitchFamily="2" charset="0"/>
                <a:cs typeface="Gotham Light" pitchFamily="2" charset="0"/>
              </a:rPr>
              <a:t> of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plus </a:t>
            </a:r>
            <a:r>
              <a:rPr lang="da-DK" sz="700" dirty="0" err="1">
                <a:solidFill>
                  <a:schemeClr val="tx1">
                    <a:lumMod val="65000"/>
                    <a:lumOff val="35000"/>
                  </a:schemeClr>
                </a:solidFill>
                <a:latin typeface="Gotham Light" pitchFamily="2" charset="0"/>
                <a:cs typeface="Gotham Light" pitchFamily="2" charset="0"/>
              </a:rPr>
              <a:t>binimetinib</a:t>
            </a:r>
            <a:r>
              <a:rPr lang="da-DK" sz="700" dirty="0">
                <a:solidFill>
                  <a:schemeClr val="tx1">
                    <a:lumMod val="65000"/>
                    <a:lumOff val="35000"/>
                  </a:schemeClr>
                </a:solidFill>
                <a:latin typeface="Gotham Light" pitchFamily="2" charset="0"/>
                <a:cs typeface="Gotham Light" pitchFamily="2" charset="0"/>
              </a:rPr>
              <a:t> versus </a:t>
            </a:r>
            <a:r>
              <a:rPr lang="da-DK" sz="700" dirty="0" err="1">
                <a:solidFill>
                  <a:schemeClr val="tx1">
                    <a:lumMod val="65000"/>
                    <a:lumOff val="35000"/>
                  </a:schemeClr>
                </a:solidFill>
                <a:latin typeface="Gotham Light" pitchFamily="2" charset="0"/>
                <a:cs typeface="Gotham Light" pitchFamily="2" charset="0"/>
              </a:rPr>
              <a:t>vemurafenib</a:t>
            </a:r>
            <a:r>
              <a:rPr lang="da-DK" sz="700" dirty="0">
                <a:solidFill>
                  <a:schemeClr val="tx1">
                    <a:lumMod val="65000"/>
                    <a:lumOff val="35000"/>
                  </a:schemeClr>
                </a:solidFill>
                <a:latin typeface="Gotham Light" pitchFamily="2" charset="0"/>
                <a:cs typeface="Gotham Light" pitchFamily="2" charset="0"/>
              </a:rPr>
              <a:t> or </a:t>
            </a:r>
            <a:r>
              <a:rPr lang="da-DK" sz="700" dirty="0" err="1">
                <a:solidFill>
                  <a:schemeClr val="tx1">
                    <a:lumMod val="65000"/>
                    <a:lumOff val="35000"/>
                  </a:schemeClr>
                </a:solidFill>
                <a:latin typeface="Gotham Light" pitchFamily="2" charset="0"/>
                <a:cs typeface="Gotham Light" pitchFamily="2" charset="0"/>
              </a:rPr>
              <a:t>encorafenib</a:t>
            </a:r>
            <a:r>
              <a:rPr lang="da-DK" sz="700" dirty="0">
                <a:solidFill>
                  <a:schemeClr val="tx1">
                    <a:lumMod val="65000"/>
                    <a:lumOff val="35000"/>
                  </a:schemeClr>
                </a:solidFill>
                <a:latin typeface="Gotham Light" pitchFamily="2" charset="0"/>
                <a:cs typeface="Gotham Light" pitchFamily="2" charset="0"/>
              </a:rPr>
              <a:t> in patients with BRAF V600-mutant </a:t>
            </a:r>
            <a:r>
              <a:rPr lang="da-DK" sz="700" dirty="0" err="1">
                <a:solidFill>
                  <a:schemeClr val="tx1">
                    <a:lumMod val="65000"/>
                    <a:lumOff val="35000"/>
                  </a:schemeClr>
                </a:solidFill>
                <a:latin typeface="Gotham Light" pitchFamily="2" charset="0"/>
                <a:cs typeface="Gotham Light" pitchFamily="2" charset="0"/>
              </a:rPr>
              <a:t>melanoma</a:t>
            </a:r>
            <a:r>
              <a:rPr lang="da-DK" sz="700" dirty="0">
                <a:solidFill>
                  <a:schemeClr val="tx1">
                    <a:lumMod val="65000"/>
                    <a:lumOff val="35000"/>
                  </a:schemeClr>
                </a:solidFill>
                <a:latin typeface="Gotham Light" pitchFamily="2" charset="0"/>
                <a:cs typeface="Gotham Light" pitchFamily="2" charset="0"/>
              </a:rPr>
              <a:t>. Oral Presentation</a:t>
            </a:r>
          </a:p>
          <a:p>
            <a:r>
              <a:rPr lang="da-DK" sz="700" dirty="0">
                <a:solidFill>
                  <a:schemeClr val="tx1">
                    <a:lumMod val="65000"/>
                    <a:lumOff val="35000"/>
                  </a:schemeClr>
                </a:solidFill>
                <a:latin typeface="Gotham Light" pitchFamily="2" charset="0"/>
                <a:cs typeface="Gotham Light" pitchFamily="2" charset="0"/>
              </a:rPr>
              <a:t>https://meetings.asco.org/2021-asco-annual-meeting/13661?presentation=196699 . (Last Access: 08/06/2021)</a:t>
            </a:r>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8634" t="8564" r="8954" b="9165"/>
          <a:stretch/>
        </p:blipFill>
        <p:spPr>
          <a:xfrm>
            <a:off x="1983092" y="1186833"/>
            <a:ext cx="7945798" cy="4270144"/>
          </a:xfrm>
          <a:prstGeom prst="rect">
            <a:avLst/>
          </a:prstGeom>
        </p:spPr>
      </p:pic>
      <p:sp>
        <p:nvSpPr>
          <p:cNvPr id="7" name="Rectángulo 6"/>
          <p:cNvSpPr/>
          <p:nvPr/>
        </p:nvSpPr>
        <p:spPr>
          <a:xfrm>
            <a:off x="1932127" y="5487755"/>
            <a:ext cx="7986824" cy="430887"/>
          </a:xfrm>
          <a:prstGeom prst="rect">
            <a:avLst/>
          </a:prstGeom>
        </p:spPr>
        <p:txBody>
          <a:bodyPr wrap="square">
            <a:spAutoFit/>
          </a:bodyPr>
          <a:lstStyle/>
          <a:p>
            <a:r>
              <a:rPr lang="es-ES_tradnl" sz="1100" b="1" dirty="0">
                <a:solidFill>
                  <a:srgbClr val="919496"/>
                </a:solidFill>
                <a:latin typeface="Gotham Bold" charset="0"/>
              </a:rPr>
              <a:t>La tabla muestra múltiples líneas de tratamiento anticancerígeno. Los pacientes que recibieron varios regímenes se cuentan en cada grupo de régimen aplicable. </a:t>
            </a:r>
            <a:endParaRPr lang="es-ES_tradnl" sz="1100" b="1" dirty="0">
              <a:solidFill>
                <a:srgbClr val="919496"/>
              </a:solidFill>
              <a:effectLst/>
              <a:latin typeface="Gotham Bold" charset="0"/>
            </a:endParaRPr>
          </a:p>
        </p:txBody>
      </p:sp>
    </p:spTree>
    <p:extLst>
      <p:ext uri="{BB962C8B-B14F-4D97-AF65-F5344CB8AC3E}">
        <p14:creationId xmlns:p14="http://schemas.microsoft.com/office/powerpoint/2010/main" val="2458820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3CE941CA-C56D-E44C-9D50-C97317180A7F}"/>
              </a:ext>
            </a:extLst>
          </p:cNvPr>
          <p:cNvSpPr txBox="1"/>
          <p:nvPr/>
        </p:nvSpPr>
        <p:spPr>
          <a:xfrm>
            <a:off x="316495" y="6115552"/>
            <a:ext cx="311499"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3</a:t>
            </a:r>
            <a:endParaRPr lang="es-ES" dirty="0">
              <a:solidFill>
                <a:srgbClr val="2C969C"/>
              </a:solidFill>
            </a:endParaRPr>
          </a:p>
        </p:txBody>
      </p:sp>
      <p:sp>
        <p:nvSpPr>
          <p:cNvPr id="2" name="Título 1"/>
          <p:cNvSpPr>
            <a:spLocks noGrp="1"/>
          </p:cNvSpPr>
          <p:nvPr>
            <p:ph type="title"/>
          </p:nvPr>
        </p:nvSpPr>
        <p:spPr>
          <a:xfrm>
            <a:off x="838200" y="365125"/>
            <a:ext cx="10515600" cy="421213"/>
          </a:xfrm>
        </p:spPr>
        <p:txBody>
          <a:bodyPr/>
          <a:lstStyle/>
          <a:p>
            <a:r>
              <a:rPr lang="es-ES" dirty="0">
                <a:latin typeface="Gotham Bold" pitchFamily="2" charset="0"/>
                <a:cs typeface="Gotham Bold" pitchFamily="2" charset="0"/>
              </a:rPr>
              <a:t>Distribución de edad (EE.UU. 2000-2011)</a:t>
            </a:r>
          </a:p>
        </p:txBody>
      </p:sp>
      <p:sp>
        <p:nvSpPr>
          <p:cNvPr id="14" name="Content Placeholder 4">
            <a:extLst>
              <a:ext uri="{FF2B5EF4-FFF2-40B4-BE49-F238E27FC236}">
                <a16:creationId xmlns:a16="http://schemas.microsoft.com/office/drawing/2014/main" id="{91A49E20-9430-B74C-90D6-D610A56CDF74}"/>
              </a:ext>
            </a:extLst>
          </p:cNvPr>
          <p:cNvSpPr>
            <a:spLocks noGrp="1"/>
          </p:cNvSpPr>
          <p:nvPr>
            <p:ph idx="4294967295"/>
          </p:nvPr>
        </p:nvSpPr>
        <p:spPr>
          <a:xfrm>
            <a:off x="1387451" y="1073150"/>
            <a:ext cx="10715097" cy="957263"/>
          </a:xfrm>
          <a:prstGeom prst="rect">
            <a:avLst/>
          </a:prstGeom>
        </p:spPr>
        <p:txBody>
          <a:bodyPr rtlCol="0">
            <a:normAutofit/>
          </a:bodyPr>
          <a:lstStyle/>
          <a:p>
            <a:pPr rtl="0">
              <a:buClr>
                <a:srgbClr val="501627"/>
              </a:buClr>
            </a:pPr>
            <a:r>
              <a:rPr lang="es" sz="1400" dirty="0">
                <a:latin typeface="Gotham Book" pitchFamily="2" charset="0"/>
                <a:cs typeface="Gotham Book" pitchFamily="2" charset="0"/>
              </a:rPr>
              <a:t>Las personas entre 50 y 79 años (mediana 65 años) presentan una mayor probabilidad de sufrir melanoma.</a:t>
            </a:r>
            <a:r>
              <a:rPr lang="es" sz="1400" baseline="30000" dirty="0">
                <a:latin typeface="Gotham Book" pitchFamily="2" charset="0"/>
                <a:cs typeface="Gotham Book" pitchFamily="2" charset="0"/>
              </a:rPr>
              <a:t>1</a:t>
            </a:r>
          </a:p>
          <a:p>
            <a:pPr rtl="0">
              <a:buClr>
                <a:srgbClr val="501627"/>
              </a:buClr>
            </a:pPr>
            <a:r>
              <a:rPr lang="es-ES" sz="1400" dirty="0">
                <a:latin typeface="Gotham Book" pitchFamily="2" charset="0"/>
                <a:cs typeface="Gotham Book" pitchFamily="2" charset="0"/>
              </a:rPr>
              <a:t>La incidencia de melanoma en adultos jóvenes está aumentando rápidamente, especialmente en mujeres.</a:t>
            </a:r>
            <a:r>
              <a:rPr lang="es-ES" sz="1400" baseline="30000" dirty="0">
                <a:latin typeface="Gotham Book" pitchFamily="2" charset="0"/>
                <a:cs typeface="Gotham Book" pitchFamily="2" charset="0"/>
              </a:rPr>
              <a:t>2</a:t>
            </a:r>
            <a:r>
              <a:rPr lang="es-ES" sz="1400" dirty="0">
                <a:latin typeface="Gotham Book" pitchFamily="2" charset="0"/>
                <a:cs typeface="Gotham Book" pitchFamily="2" charset="0"/>
              </a:rPr>
              <a:t> </a:t>
            </a:r>
            <a:endParaRPr lang="es" sz="1400" dirty="0">
              <a:latin typeface="Gotham Book" pitchFamily="2" charset="0"/>
              <a:cs typeface="Gotham Book" pitchFamily="2" charset="0"/>
            </a:endParaRPr>
          </a:p>
          <a:p>
            <a:pPr rtl="0">
              <a:buClr>
                <a:srgbClr val="501627"/>
              </a:buClr>
            </a:pPr>
            <a:r>
              <a:rPr lang="es" sz="1400" dirty="0">
                <a:latin typeface="Gotham Book" pitchFamily="2" charset="0"/>
                <a:cs typeface="Gotham Book" pitchFamily="2" charset="0"/>
              </a:rPr>
              <a:t>Las muertes por melanoma son más altas en personas entre 75 y 84 años.</a:t>
            </a:r>
            <a:endParaRPr lang="es" sz="1400" baseline="30000" dirty="0">
              <a:latin typeface="Gotham Book" pitchFamily="2" charset="0"/>
              <a:cs typeface="Gotham Book" pitchFamily="2" charset="0"/>
            </a:endParaRPr>
          </a:p>
        </p:txBody>
      </p:sp>
      <p:sp>
        <p:nvSpPr>
          <p:cNvPr id="16" name="Rectángulo 15">
            <a:extLst>
              <a:ext uri="{FF2B5EF4-FFF2-40B4-BE49-F238E27FC236}">
                <a16:creationId xmlns:a16="http://schemas.microsoft.com/office/drawing/2014/main" id="{5B1AEA3D-A6EE-1540-B8E9-FDFFD0DA22DE}"/>
              </a:ext>
            </a:extLst>
          </p:cNvPr>
          <p:cNvSpPr/>
          <p:nvPr/>
        </p:nvSpPr>
        <p:spPr>
          <a:xfrm>
            <a:off x="8372477" y="2378748"/>
            <a:ext cx="3344790" cy="91820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a:spAutoFit/>
          </a:bodyPr>
          <a:lstStyle/>
          <a:p>
            <a:pPr>
              <a:spcBef>
                <a:spcPts val="700"/>
              </a:spcBef>
            </a:pPr>
            <a:r>
              <a:rPr lang="es-ES" sz="1400" dirty="0">
                <a:latin typeface="Gotham Book" pitchFamily="2" charset="0"/>
                <a:cs typeface="Gotham Book" pitchFamily="2" charset="0"/>
              </a:rPr>
              <a:t>T</a:t>
            </a:r>
            <a:r>
              <a:rPr lang="en-GB" sz="1400" dirty="0">
                <a:latin typeface="Gotham Book" pitchFamily="2" charset="0"/>
                <a:cs typeface="Gotham Book" pitchFamily="2" charset="0"/>
              </a:rPr>
              <a:t>asa de supervivencia relativa</a:t>
            </a:r>
            <a:r>
              <a:rPr lang="es-ES" sz="1400" dirty="0">
                <a:latin typeface="Gotham Book" pitchFamily="2" charset="0"/>
                <a:cs typeface="Gotham Book" pitchFamily="2" charset="0"/>
              </a:rPr>
              <a:t> a los 5 años</a:t>
            </a:r>
            <a:r>
              <a:rPr lang="es-ES" sz="1400" baseline="30000" dirty="0">
                <a:latin typeface="Gotham Book" pitchFamily="2" charset="0"/>
                <a:cs typeface="Gotham Book" pitchFamily="2" charset="0"/>
              </a:rPr>
              <a:t>3</a:t>
            </a:r>
            <a:r>
              <a:rPr lang="en-GB" sz="1400" dirty="0">
                <a:latin typeface="Gotham Book" pitchFamily="2" charset="0"/>
                <a:cs typeface="Gotham Book" pitchFamily="2" charset="0"/>
              </a:rPr>
              <a:t>:</a:t>
            </a:r>
          </a:p>
          <a:p>
            <a:pPr>
              <a:spcBef>
                <a:spcPts val="700"/>
              </a:spcBef>
            </a:pPr>
            <a:r>
              <a:rPr lang="es-ES" sz="1400" dirty="0">
                <a:solidFill>
                  <a:srgbClr val="501627"/>
                </a:solidFill>
                <a:latin typeface="Gotham Book" pitchFamily="2" charset="0"/>
                <a:cs typeface="Gotham Book" pitchFamily="2" charset="0"/>
              </a:rPr>
              <a:t>•</a:t>
            </a:r>
            <a:r>
              <a:rPr lang="es-ES" sz="1400" dirty="0">
                <a:latin typeface="Gotham Book" pitchFamily="2" charset="0"/>
                <a:cs typeface="Gotham Book" pitchFamily="2" charset="0"/>
              </a:rPr>
              <a:t> E</a:t>
            </a:r>
            <a:r>
              <a:rPr lang="en-GB" sz="1400" dirty="0">
                <a:latin typeface="Gotham Book" pitchFamily="2" charset="0"/>
                <a:cs typeface="Gotham Book" pitchFamily="2" charset="0"/>
              </a:rPr>
              <a:t>nfermedad a </a:t>
            </a:r>
            <a:r>
              <a:rPr lang="en-GB" sz="1400" dirty="0" err="1">
                <a:latin typeface="Gotham Book" pitchFamily="2" charset="0"/>
                <a:cs typeface="Gotham Book" pitchFamily="2" charset="0"/>
              </a:rPr>
              <a:t>distancia</a:t>
            </a:r>
            <a:r>
              <a:rPr lang="en-GB" sz="1400" dirty="0">
                <a:latin typeface="Gotham Book" pitchFamily="2" charset="0"/>
                <a:cs typeface="Gotham Book" pitchFamily="2" charset="0"/>
              </a:rPr>
              <a:t>: 18% </a:t>
            </a:r>
          </a:p>
          <a:p>
            <a:pPr>
              <a:spcBef>
                <a:spcPts val="700"/>
              </a:spcBef>
            </a:pPr>
            <a:r>
              <a:rPr lang="es-ES" sz="1400" dirty="0">
                <a:solidFill>
                  <a:srgbClr val="501627"/>
                </a:solidFill>
                <a:latin typeface="Gotham Book" pitchFamily="2" charset="0"/>
                <a:cs typeface="Gotham Book" pitchFamily="2" charset="0"/>
              </a:rPr>
              <a:t>•</a:t>
            </a:r>
            <a:r>
              <a:rPr lang="es-ES" sz="1400" dirty="0">
                <a:latin typeface="Gotham Book" pitchFamily="2" charset="0"/>
                <a:cs typeface="Gotham Book" pitchFamily="2" charset="0"/>
              </a:rPr>
              <a:t> </a:t>
            </a:r>
            <a:r>
              <a:rPr lang="en-GB" sz="1400" dirty="0" err="1">
                <a:latin typeface="Gotham Book" pitchFamily="2" charset="0"/>
                <a:cs typeface="Gotham Book" pitchFamily="2" charset="0"/>
              </a:rPr>
              <a:t>Enfermedad</a:t>
            </a:r>
            <a:r>
              <a:rPr lang="en-GB" sz="1400" dirty="0">
                <a:latin typeface="Gotham Book" pitchFamily="2" charset="0"/>
                <a:cs typeface="Gotham Book" pitchFamily="2" charset="0"/>
              </a:rPr>
              <a:t> </a:t>
            </a:r>
            <a:r>
              <a:rPr lang="en-GB" sz="1400" dirty="0" err="1">
                <a:latin typeface="Gotham Book" pitchFamily="2" charset="0"/>
                <a:cs typeface="Gotham Book" pitchFamily="2" charset="0"/>
              </a:rPr>
              <a:t>localizada</a:t>
            </a:r>
            <a:r>
              <a:rPr lang="en-GB" sz="1400" dirty="0">
                <a:latin typeface="Gotham Book" pitchFamily="2" charset="0"/>
                <a:cs typeface="Gotham Book" pitchFamily="2" charset="0"/>
              </a:rPr>
              <a:t>: 98%.</a:t>
            </a:r>
          </a:p>
        </p:txBody>
      </p:sp>
      <p:graphicFrame>
        <p:nvGraphicFramePr>
          <p:cNvPr id="19" name="Chart 14">
            <a:extLst>
              <a:ext uri="{FF2B5EF4-FFF2-40B4-BE49-F238E27FC236}">
                <a16:creationId xmlns:a16="http://schemas.microsoft.com/office/drawing/2014/main" id="{6979A706-9CF3-E740-A324-31568A1F9F56}"/>
              </a:ext>
            </a:extLst>
          </p:cNvPr>
          <p:cNvGraphicFramePr/>
          <p:nvPr>
            <p:extLst>
              <p:ext uri="{D42A27DB-BD31-4B8C-83A1-F6EECF244321}">
                <p14:modId xmlns:p14="http://schemas.microsoft.com/office/powerpoint/2010/main" val="91254490"/>
              </p:ext>
            </p:extLst>
          </p:nvPr>
        </p:nvGraphicFramePr>
        <p:xfrm>
          <a:off x="2044207" y="2336727"/>
          <a:ext cx="5967146" cy="3068631"/>
        </p:xfrm>
        <a:graphic>
          <a:graphicData uri="http://schemas.openxmlformats.org/drawingml/2006/chart">
            <c:chart xmlns:c="http://schemas.openxmlformats.org/drawingml/2006/chart" xmlns:r="http://schemas.openxmlformats.org/officeDocument/2006/relationships" r:id="rId2"/>
          </a:graphicData>
        </a:graphic>
      </p:graphicFrame>
      <p:sp>
        <p:nvSpPr>
          <p:cNvPr id="20" name="Rectangle 15">
            <a:extLst>
              <a:ext uri="{FF2B5EF4-FFF2-40B4-BE49-F238E27FC236}">
                <a16:creationId xmlns:a16="http://schemas.microsoft.com/office/drawing/2014/main" id="{FDF80517-9398-1941-BA98-84377B2590A3}"/>
              </a:ext>
            </a:extLst>
          </p:cNvPr>
          <p:cNvSpPr/>
          <p:nvPr/>
        </p:nvSpPr>
        <p:spPr>
          <a:xfrm>
            <a:off x="4388482" y="5384393"/>
            <a:ext cx="1421472" cy="307777"/>
          </a:xfrm>
          <a:prstGeom prst="rect">
            <a:avLst/>
          </a:prstGeom>
        </p:spPr>
        <p:txBody>
          <a:bodyPr wrap="square" rtlCol="0">
            <a:spAutoFit/>
          </a:bodyPr>
          <a:lstStyle/>
          <a:p>
            <a:pPr algn="ctr" eaLnBrk="1" fontAlgn="auto" hangingPunct="1">
              <a:spcBef>
                <a:spcPts val="0"/>
              </a:spcBef>
              <a:spcAft>
                <a:spcPts val="0"/>
              </a:spcAft>
            </a:pPr>
            <a:r>
              <a:rPr lang="es" sz="1400" b="1">
                <a:solidFill>
                  <a:srgbClr val="777776"/>
                </a:solidFill>
                <a:latin typeface="Gotham Bold" pitchFamily="2" charset="0"/>
                <a:ea typeface="Arial" charset="0"/>
                <a:cs typeface="Gotham Bold" pitchFamily="2" charset="0"/>
              </a:rPr>
              <a:t>Edad (años)</a:t>
            </a:r>
          </a:p>
        </p:txBody>
      </p:sp>
      <p:sp>
        <p:nvSpPr>
          <p:cNvPr id="21" name="Rectangle 16">
            <a:extLst>
              <a:ext uri="{FF2B5EF4-FFF2-40B4-BE49-F238E27FC236}">
                <a16:creationId xmlns:a16="http://schemas.microsoft.com/office/drawing/2014/main" id="{A757D2A3-F8ED-CA41-861C-3DBBA9BF37E6}"/>
              </a:ext>
            </a:extLst>
          </p:cNvPr>
          <p:cNvSpPr/>
          <p:nvPr/>
        </p:nvSpPr>
        <p:spPr>
          <a:xfrm rot="16200000">
            <a:off x="688610" y="3714637"/>
            <a:ext cx="2352979" cy="307777"/>
          </a:xfrm>
          <a:prstGeom prst="rect">
            <a:avLst/>
          </a:prstGeom>
        </p:spPr>
        <p:txBody>
          <a:bodyPr wrap="square" rtlCol="0">
            <a:spAutoFit/>
          </a:bodyPr>
          <a:lstStyle/>
          <a:p>
            <a:pPr algn="ctr" eaLnBrk="1" fontAlgn="auto" hangingPunct="1">
              <a:spcBef>
                <a:spcPts val="0"/>
              </a:spcBef>
              <a:spcAft>
                <a:spcPts val="0"/>
              </a:spcAft>
            </a:pPr>
            <a:r>
              <a:rPr lang="es" sz="1400" b="1">
                <a:solidFill>
                  <a:srgbClr val="777776"/>
                </a:solidFill>
                <a:latin typeface="Gotham Bold" pitchFamily="2" charset="0"/>
                <a:ea typeface="Arial" charset="0"/>
                <a:cs typeface="Gotham Bold" pitchFamily="2" charset="0"/>
              </a:rPr>
              <a:t>Casos nuevos (%)</a:t>
            </a:r>
          </a:p>
        </p:txBody>
      </p:sp>
      <p:sp>
        <p:nvSpPr>
          <p:cNvPr id="22" name="Rectángulo 21">
            <a:extLst>
              <a:ext uri="{FF2B5EF4-FFF2-40B4-BE49-F238E27FC236}">
                <a16:creationId xmlns:a16="http://schemas.microsoft.com/office/drawing/2014/main" id="{71B41F19-0F5F-1246-9C56-8B0C1BBB318E}"/>
              </a:ext>
            </a:extLst>
          </p:cNvPr>
          <p:cNvSpPr/>
          <p:nvPr/>
        </p:nvSpPr>
        <p:spPr>
          <a:xfrm>
            <a:off x="3212412" y="5129580"/>
            <a:ext cx="2574523" cy="207967"/>
          </a:xfrm>
          <a:prstGeom prst="rect">
            <a:avLst/>
          </a:prstGeom>
          <a:noFill/>
          <a:ln w="28575" cap="flat" cmpd="sng" algn="ctr">
            <a:solidFill>
              <a:srgbClr val="501627"/>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a:endParaRPr lang="es-ES" sz="1400" dirty="0">
              <a:solidFill>
                <a:srgbClr val="354B54"/>
              </a:solidFill>
              <a:latin typeface="Times New Roman" pitchFamily="18" charset="0"/>
            </a:endParaRPr>
          </a:p>
        </p:txBody>
      </p:sp>
      <p:sp>
        <p:nvSpPr>
          <p:cNvPr id="3" name="Rectángulo 2">
            <a:extLst>
              <a:ext uri="{FF2B5EF4-FFF2-40B4-BE49-F238E27FC236}">
                <a16:creationId xmlns:a16="http://schemas.microsoft.com/office/drawing/2014/main" id="{B9C8ABC8-0E4E-244B-B17E-3E2BA4B27635}"/>
              </a:ext>
            </a:extLst>
          </p:cNvPr>
          <p:cNvSpPr/>
          <p:nvPr/>
        </p:nvSpPr>
        <p:spPr>
          <a:xfrm>
            <a:off x="1476903" y="2303651"/>
            <a:ext cx="6683071" cy="3401569"/>
          </a:xfrm>
          <a:prstGeom prst="rect">
            <a:avLst/>
          </a:prstGeom>
          <a:noFill/>
          <a:ln w="25400">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Textplatzhalter 3">
            <a:extLst>
              <a:ext uri="{FF2B5EF4-FFF2-40B4-BE49-F238E27FC236}">
                <a16:creationId xmlns:a16="http://schemas.microsoft.com/office/drawing/2014/main" id="{354C618D-C0E8-384A-BF1C-825B8C8FF499}"/>
              </a:ext>
            </a:extLst>
          </p:cNvPr>
          <p:cNvSpPr txBox="1">
            <a:spLocks/>
          </p:cNvSpPr>
          <p:nvPr/>
        </p:nvSpPr>
        <p:spPr>
          <a:xfrm>
            <a:off x="838200" y="5959151"/>
            <a:ext cx="8661400" cy="327025"/>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s" sz="700" baseline="30000" dirty="0">
                <a:solidFill>
                  <a:schemeClr val="tx1">
                    <a:lumMod val="65000"/>
                    <a:lumOff val="35000"/>
                  </a:schemeClr>
                </a:solidFill>
                <a:latin typeface="Gotham Light" pitchFamily="2" charset="0"/>
                <a:cs typeface="Gotham Light" pitchFamily="2" charset="0"/>
              </a:rPr>
              <a:t>1</a:t>
            </a:r>
            <a:r>
              <a:rPr lang="es" sz="700" dirty="0">
                <a:solidFill>
                  <a:schemeClr val="tx1">
                    <a:lumMod val="65000"/>
                    <a:lumOff val="35000"/>
                  </a:schemeClr>
                </a:solidFill>
                <a:latin typeface="Gotham Light" pitchFamily="2" charset="0"/>
                <a:cs typeface="Gotham Light" pitchFamily="2" charset="0"/>
              </a:rPr>
              <a:t>SEER Cancer Stat Facts: Melanoma of the Skin. National Cancer Institute. Bethesda, MD, http://seer.cancer.gov/statfacts/html/melan.html (Último acceso: 20/05/2021); </a:t>
            </a:r>
            <a:r>
              <a:rPr lang="es" sz="700" baseline="30000" dirty="0">
                <a:solidFill>
                  <a:schemeClr val="tx1">
                    <a:lumMod val="65000"/>
                    <a:lumOff val="35000"/>
                  </a:schemeClr>
                </a:solidFill>
                <a:latin typeface="Gotham Light" pitchFamily="2" charset="0"/>
                <a:cs typeface="Gotham Light" pitchFamily="2" charset="0"/>
              </a:rPr>
              <a:t>2</a:t>
            </a:r>
            <a:r>
              <a:rPr lang="es" sz="700" dirty="0">
                <a:solidFill>
                  <a:schemeClr val="tx1">
                    <a:lumMod val="65000"/>
                    <a:lumOff val="35000"/>
                  </a:schemeClr>
                </a:solidFill>
                <a:latin typeface="Gotham Light" pitchFamily="2" charset="0"/>
                <a:cs typeface="Gotham Light" pitchFamily="2" charset="0"/>
              </a:rPr>
              <a:t>Reed KB et al. Mayo Clin Proc.2012;87:328; </a:t>
            </a:r>
            <a:r>
              <a:rPr lang="en-US" sz="700" baseline="30000" dirty="0">
                <a:solidFill>
                  <a:schemeClr val="tx1">
                    <a:lumMod val="65000"/>
                    <a:lumOff val="35000"/>
                  </a:schemeClr>
                </a:solidFill>
                <a:latin typeface="Gotham Light" pitchFamily="2" charset="0"/>
                <a:cs typeface="Gotham Light" pitchFamily="2" charset="0"/>
              </a:rPr>
              <a:t>3</a:t>
            </a:r>
            <a:r>
              <a:rPr lang="en-US" sz="700" dirty="0">
                <a:solidFill>
                  <a:schemeClr val="tx1">
                    <a:lumMod val="65000"/>
                    <a:lumOff val="35000"/>
                  </a:schemeClr>
                </a:solidFill>
                <a:latin typeface="Gotham Light" pitchFamily="2" charset="0"/>
                <a:cs typeface="Gotham Light" pitchFamily="2" charset="0"/>
              </a:rPr>
              <a:t>American Cancer Society. Facts and Figures 2017. https://www.cancer.org/research/cancer-facts-statistics/all-cancer-facts-figures/cancer-facts-figures-2017.html (Ultimo </a:t>
            </a:r>
            <a:r>
              <a:rPr lang="en-US" sz="700" dirty="0" err="1">
                <a:solidFill>
                  <a:schemeClr val="tx1">
                    <a:lumMod val="65000"/>
                    <a:lumOff val="35000"/>
                  </a:schemeClr>
                </a:solidFill>
                <a:latin typeface="Gotham Light" pitchFamily="2" charset="0"/>
                <a:cs typeface="Gotham Light" pitchFamily="2" charset="0"/>
              </a:rPr>
              <a:t>Acceso</a:t>
            </a:r>
            <a:r>
              <a:rPr lang="en-US" sz="700" dirty="0">
                <a:solidFill>
                  <a:schemeClr val="tx1">
                    <a:lumMod val="65000"/>
                    <a:lumOff val="35000"/>
                  </a:schemeClr>
                </a:solidFill>
                <a:latin typeface="Gotham Light" pitchFamily="2" charset="0"/>
                <a:cs typeface="Gotham Light" pitchFamily="2" charset="0"/>
              </a:rPr>
              <a:t>: 20/05/2021).v</a:t>
            </a:r>
            <a:endParaRPr lang="es" sz="700" dirty="0">
              <a:solidFill>
                <a:schemeClr val="tx1">
                  <a:lumMod val="65000"/>
                  <a:lumOff val="35000"/>
                </a:schemeClr>
              </a:solidFill>
              <a:latin typeface="Gotham Light" pitchFamily="2" charset="0"/>
              <a:cs typeface="Gotham Light" pitchFamily="2" charset="0"/>
            </a:endParaRPr>
          </a:p>
        </p:txBody>
      </p:sp>
      <p:sp>
        <p:nvSpPr>
          <p:cNvPr id="17" name="CuadroTexto 16">
            <a:extLst>
              <a:ext uri="{FF2B5EF4-FFF2-40B4-BE49-F238E27FC236}">
                <a16:creationId xmlns:a16="http://schemas.microsoft.com/office/drawing/2014/main" id="{AECCAADC-1E6F-3143-9322-D427C90F6DFD}"/>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5" name="Rectángulo 14">
            <a:extLst>
              <a:ext uri="{FF2B5EF4-FFF2-40B4-BE49-F238E27FC236}">
                <a16:creationId xmlns:a16="http://schemas.microsoft.com/office/drawing/2014/main" id="{192A01F6-D02C-43B3-85C0-AB8FC9EBE19E}"/>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Imagen 17">
            <a:extLst>
              <a:ext uri="{FF2B5EF4-FFF2-40B4-BE49-F238E27FC236}">
                <a16:creationId xmlns:a16="http://schemas.microsoft.com/office/drawing/2014/main" id="{637C90CF-9978-4596-B341-6C2CE8EB23F7}"/>
              </a:ext>
            </a:extLst>
          </p:cNvPr>
          <p:cNvPicPr>
            <a:picLocks noChangeAspect="1"/>
          </p:cNvPicPr>
          <p:nvPr/>
        </p:nvPicPr>
        <p:blipFill>
          <a:blip r:embed="rId3"/>
          <a:stretch>
            <a:fillRect/>
          </a:stretch>
        </p:blipFill>
        <p:spPr>
          <a:xfrm>
            <a:off x="9673351" y="5971811"/>
            <a:ext cx="1989652" cy="430229"/>
          </a:xfrm>
          <a:prstGeom prst="rect">
            <a:avLst/>
          </a:prstGeom>
        </p:spPr>
      </p:pic>
    </p:spTree>
    <p:extLst>
      <p:ext uri="{BB962C8B-B14F-4D97-AF65-F5344CB8AC3E}">
        <p14:creationId xmlns:p14="http://schemas.microsoft.com/office/powerpoint/2010/main" val="421693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 calcmode="lin" valueType="num">
                                      <p:cBhvr additive="base">
                                        <p:cTn id="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C9F2288-798F-FD4B-AE1C-07D1521A1DBD}"/>
              </a:ext>
            </a:extLst>
          </p:cNvPr>
          <p:cNvSpPr txBox="1"/>
          <p:nvPr/>
        </p:nvSpPr>
        <p:spPr>
          <a:xfrm>
            <a:off x="1267761" y="5008395"/>
            <a:ext cx="7918628" cy="433452"/>
          </a:xfrm>
          <a:prstGeom prst="rect">
            <a:avLst/>
          </a:prstGeom>
          <a:noFill/>
        </p:spPr>
        <p:txBody>
          <a:bodyPr wrap="square" rtlCol="0">
            <a:spAutoFit/>
          </a:bodyPr>
          <a:lstStyle/>
          <a:p>
            <a:pPr>
              <a:spcBef>
                <a:spcPts val="500"/>
              </a:spcBef>
              <a:defRPr/>
            </a:pPr>
            <a:r>
              <a:rPr lang="en-US" sz="900" dirty="0">
                <a:solidFill>
                  <a:schemeClr val="tx1">
                    <a:lumMod val="75000"/>
                    <a:lumOff val="25000"/>
                  </a:schemeClr>
                </a:solidFill>
                <a:latin typeface="Gotham Light" pitchFamily="2" charset="0"/>
                <a:cs typeface="Gotham Light" pitchFamily="2" charset="0"/>
              </a:rPr>
              <a:t>EncoBini=encorafenib 450 mg 1 v/d + binimetinib 45 mg 2 v/d</a:t>
            </a:r>
            <a:r>
              <a:rPr lang="es-ES" sz="900" dirty="0">
                <a:solidFill>
                  <a:schemeClr val="tx1">
                    <a:lumMod val="75000"/>
                    <a:lumOff val="25000"/>
                  </a:schemeClr>
                </a:solidFill>
                <a:latin typeface="Gotham Light" pitchFamily="2" charset="0"/>
                <a:cs typeface="Gotham Light" pitchFamily="2" charset="0"/>
              </a:rPr>
              <a:t> </a:t>
            </a:r>
            <a:r>
              <a:rPr lang="en-US" sz="900" dirty="0">
                <a:solidFill>
                  <a:schemeClr val="tx1">
                    <a:lumMod val="75000"/>
                    <a:lumOff val="25000"/>
                  </a:schemeClr>
                </a:solidFill>
                <a:latin typeface="Gotham Light" pitchFamily="2" charset="0"/>
                <a:cs typeface="Gotham Light" pitchFamily="2" charset="0"/>
              </a:rPr>
              <a:t>. </a:t>
            </a:r>
          </a:p>
          <a:p>
            <a:pPr>
              <a:spcBef>
                <a:spcPts val="500"/>
              </a:spcBef>
              <a:defRPr/>
            </a:pPr>
            <a:r>
              <a:rPr lang="en-US" sz="900" dirty="0">
                <a:solidFill>
                  <a:schemeClr val="tx1">
                    <a:lumMod val="75000"/>
                    <a:lumOff val="25000"/>
                  </a:schemeClr>
                </a:solidFill>
                <a:latin typeface="Gotham Light" pitchFamily="2" charset="0"/>
                <a:cs typeface="Gotham Light" pitchFamily="2" charset="0"/>
              </a:rPr>
              <a:t>*Incluye las muertes durante el tratamiento y las muertes dentro de los 30 días posterior a suspender el tratamiento</a:t>
            </a:r>
            <a:r>
              <a:rPr lang="es-ES" sz="800" dirty="0">
                <a:solidFill>
                  <a:schemeClr val="tx1">
                    <a:lumMod val="75000"/>
                    <a:lumOff val="25000"/>
                  </a:schemeClr>
                </a:solidFill>
                <a:latin typeface="Gotham Light" pitchFamily="2" charset="0"/>
                <a:cs typeface="Gotham Light" pitchFamily="2" charset="0"/>
              </a:rPr>
              <a:t>.</a:t>
            </a:r>
            <a:endParaRPr lang="en-US" sz="800" baseline="30000" dirty="0">
              <a:solidFill>
                <a:schemeClr val="tx1">
                  <a:lumMod val="75000"/>
                  <a:lumOff val="25000"/>
                </a:schemeClr>
              </a:solidFill>
              <a:latin typeface="Gotham Light" pitchFamily="2" charset="0"/>
              <a:cs typeface="Gotham Light" pitchFamily="2" charset="0"/>
            </a:endParaRPr>
          </a:p>
        </p:txBody>
      </p:sp>
      <p:sp>
        <p:nvSpPr>
          <p:cNvPr id="7" name="Rectangle 9">
            <a:extLst>
              <a:ext uri="{FF2B5EF4-FFF2-40B4-BE49-F238E27FC236}">
                <a16:creationId xmlns:a16="http://schemas.microsoft.com/office/drawing/2014/main" id="{0DEBAFC1-07EE-0547-AF8A-87A27AE7923B}"/>
              </a:ext>
            </a:extLst>
          </p:cNvPr>
          <p:cNvSpPr/>
          <p:nvPr/>
        </p:nvSpPr>
        <p:spPr>
          <a:xfrm>
            <a:off x="863430" y="6175827"/>
            <a:ext cx="6173154" cy="200055"/>
          </a:xfrm>
          <a:prstGeom prst="rect">
            <a:avLst/>
          </a:prstGeom>
        </p:spPr>
        <p:txBody>
          <a:bodyPr wrap="square">
            <a:spAutoFit/>
          </a:bodyPr>
          <a:lstStyle/>
          <a:p>
            <a:r>
              <a:rPr lang="en-GB" sz="700" dirty="0">
                <a:solidFill>
                  <a:schemeClr val="tx1">
                    <a:lumMod val="65000"/>
                    <a:lumOff val="35000"/>
                  </a:schemeClr>
                </a:solidFill>
                <a:latin typeface="Gotham Light" pitchFamily="2" charset="0"/>
                <a:cs typeface="Gotham Light" pitchFamily="2" charset="0"/>
              </a:rPr>
              <a:t>Presented at ASCO 2019. </a:t>
            </a:r>
            <a:r>
              <a:rPr lang="en-GB" sz="700" dirty="0" err="1">
                <a:solidFill>
                  <a:schemeClr val="tx1">
                    <a:lumMod val="65000"/>
                    <a:lumOff val="35000"/>
                  </a:schemeClr>
                </a:solidFill>
                <a:latin typeface="Gotham Light" pitchFamily="2" charset="0"/>
                <a:cs typeface="Gotham Light" pitchFamily="2" charset="0"/>
              </a:rPr>
              <a:t>Liszkay</a:t>
            </a:r>
            <a:r>
              <a:rPr lang="en-GB" sz="700" dirty="0">
                <a:solidFill>
                  <a:schemeClr val="tx1">
                    <a:lumMod val="65000"/>
                    <a:lumOff val="35000"/>
                  </a:schemeClr>
                </a:solidFill>
                <a:latin typeface="Gotham Light" pitchFamily="2" charset="0"/>
                <a:cs typeface="Gotham Light" pitchFamily="2" charset="0"/>
              </a:rPr>
              <a:t> G et al.. Poster 9512. www.asco.org</a:t>
            </a:r>
          </a:p>
        </p:txBody>
      </p:sp>
      <p:sp>
        <p:nvSpPr>
          <p:cNvPr id="8" name="CuadroTexto 7">
            <a:extLst>
              <a:ext uri="{FF2B5EF4-FFF2-40B4-BE49-F238E27FC236}">
                <a16:creationId xmlns:a16="http://schemas.microsoft.com/office/drawing/2014/main" id="{0F586225-21AF-374D-9AF4-C211FDFC8977}"/>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29</a:t>
            </a:r>
            <a:endParaRPr lang="es-ES" dirty="0">
              <a:solidFill>
                <a:srgbClr val="2C969C"/>
              </a:solidFill>
            </a:endParaRPr>
          </a:p>
        </p:txBody>
      </p:sp>
      <p:sp>
        <p:nvSpPr>
          <p:cNvPr id="9" name="CuadroTexto 8">
            <a:extLst>
              <a:ext uri="{FF2B5EF4-FFF2-40B4-BE49-F238E27FC236}">
                <a16:creationId xmlns:a16="http://schemas.microsoft.com/office/drawing/2014/main" id="{FC17C3D2-B9BE-DA4A-9A7A-E72C3EAC6C52}"/>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2" name="Rectángulo 11">
            <a:extLst>
              <a:ext uri="{FF2B5EF4-FFF2-40B4-BE49-F238E27FC236}">
                <a16:creationId xmlns:a16="http://schemas.microsoft.com/office/drawing/2014/main" id="{514A4FDF-F489-42EB-BA26-E50FA2EB21B8}"/>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12">
            <a:extLst>
              <a:ext uri="{FF2B5EF4-FFF2-40B4-BE49-F238E27FC236}">
                <a16:creationId xmlns:a16="http://schemas.microsoft.com/office/drawing/2014/main" id="{9281B4BE-42F6-4713-A5AD-B04270A0B157}"/>
              </a:ext>
            </a:extLst>
          </p:cNvPr>
          <p:cNvPicPr>
            <a:picLocks noChangeAspect="1"/>
          </p:cNvPicPr>
          <p:nvPr/>
        </p:nvPicPr>
        <p:blipFill>
          <a:blip r:embed="rId2"/>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187315"/>
            <a:ext cx="10515600" cy="670885"/>
          </a:xfrm>
        </p:spPr>
        <p:txBody>
          <a:bodyPr/>
          <a:lstStyle/>
          <a:p>
            <a:r>
              <a:rPr lang="es-ES">
                <a:latin typeface="Gotham Bold" pitchFamily="2" charset="0"/>
                <a:cs typeface="Gotham Bold" pitchFamily="2" charset="0"/>
              </a:rPr>
              <a:t>Con una exposición más prolongada, </a:t>
            </a:r>
            <a:r>
              <a:rPr lang="es-ES" dirty="0" err="1">
                <a:latin typeface="Gotham Bold" pitchFamily="2" charset="0"/>
                <a:cs typeface="Gotham Bold" pitchFamily="2" charset="0"/>
              </a:rPr>
              <a:t>EncoBini</a:t>
            </a:r>
            <a:r>
              <a:rPr lang="es-ES" dirty="0">
                <a:latin typeface="Gotham Bold" pitchFamily="2" charset="0"/>
                <a:cs typeface="Gotham Bold" pitchFamily="2" charset="0"/>
              </a:rPr>
              <a:t> se asocia a un perfil de eventos adversos similar a los comparadores</a:t>
            </a:r>
            <a:br>
              <a:rPr lang="es-ES" dirty="0">
                <a:latin typeface="Gotham Bold" pitchFamily="2" charset="0"/>
                <a:cs typeface="Gotham Bold" pitchFamily="2" charset="0"/>
              </a:rPr>
            </a:br>
            <a:endParaRPr lang="es-ES_tradnl"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396" y="1620456"/>
            <a:ext cx="9631950" cy="3387939"/>
          </a:xfrm>
          <a:prstGeom prst="rect">
            <a:avLst/>
          </a:prstGeom>
        </p:spPr>
      </p:pic>
    </p:spTree>
    <p:extLst>
      <p:ext uri="{BB962C8B-B14F-4D97-AF65-F5344CB8AC3E}">
        <p14:creationId xmlns:p14="http://schemas.microsoft.com/office/powerpoint/2010/main" val="56513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DEDAEB48-6D36-7A46-8513-FDB2C58EB168}"/>
              </a:ext>
            </a:extLst>
          </p:cNvPr>
          <p:cNvSpPr/>
          <p:nvPr/>
        </p:nvSpPr>
        <p:spPr>
          <a:xfrm>
            <a:off x="9175531" y="3009542"/>
            <a:ext cx="2561996" cy="848355"/>
          </a:xfrm>
          <a:prstGeom prst="roundRect">
            <a:avLst/>
          </a:prstGeom>
          <a:solidFill>
            <a:srgbClr val="501627">
              <a:alpha val="16000"/>
            </a:srgbClr>
          </a:solid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1AEDB183-D618-264C-81E6-E20B966964C8}"/>
              </a:ext>
            </a:extLst>
          </p:cNvPr>
          <p:cNvSpPr txBox="1"/>
          <p:nvPr/>
        </p:nvSpPr>
        <p:spPr>
          <a:xfrm>
            <a:off x="9288719" y="3052959"/>
            <a:ext cx="232157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1627"/>
                </a:solidFill>
                <a:effectLst/>
                <a:uLnTx/>
                <a:uFillTx/>
                <a:latin typeface="Gotham Bold" pitchFamily="2" charset="0"/>
                <a:ea typeface="+mn-ea"/>
                <a:cs typeface="Gotham Bold" pitchFamily="2" charset="0"/>
              </a:rPr>
              <a:t>No se han notificado datos nuevos de seguridad en la última actualización</a:t>
            </a:r>
          </a:p>
        </p:txBody>
      </p:sp>
      <p:sp>
        <p:nvSpPr>
          <p:cNvPr id="9" name="CuadroTexto 8">
            <a:extLst>
              <a:ext uri="{FF2B5EF4-FFF2-40B4-BE49-F238E27FC236}">
                <a16:creationId xmlns:a16="http://schemas.microsoft.com/office/drawing/2014/main" id="{112824B2-51D7-A14D-811D-102095BBE9CA}"/>
              </a:ext>
            </a:extLst>
          </p:cNvPr>
          <p:cNvSpPr txBox="1"/>
          <p:nvPr/>
        </p:nvSpPr>
        <p:spPr>
          <a:xfrm>
            <a:off x="318793" y="6101510"/>
            <a:ext cx="6688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2C969C"/>
                </a:solidFill>
                <a:effectLst/>
                <a:uLnTx/>
                <a:uFillTx/>
                <a:latin typeface="Gotham Book" pitchFamily="2" charset="0"/>
                <a:ea typeface="+mn-ea"/>
                <a:cs typeface="Gotham Book" pitchFamily="2" charset="0"/>
              </a:rPr>
              <a:t>30</a:t>
            </a:r>
            <a:endParaRPr kumimoji="0" lang="es-ES" sz="1800" b="0" i="0" u="none" strike="noStrike" kern="1200" cap="none" spc="0" normalizeH="0" baseline="0" noProof="0" dirty="0">
              <a:ln>
                <a:noFill/>
              </a:ln>
              <a:solidFill>
                <a:srgbClr val="2C969C"/>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3E34ECB5-E7DF-2E4A-93F4-67ECF3DFC557}"/>
              </a:ext>
            </a:extLst>
          </p:cNvPr>
          <p:cNvSpPr txBox="1"/>
          <p:nvPr/>
        </p:nvSpPr>
        <p:spPr>
          <a:xfrm>
            <a:off x="5052970" y="6592115"/>
            <a:ext cx="180702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 sz="1200" b="0" i="0" u="none" strike="noStrike" kern="1200" cap="none" spc="0" normalizeH="0" baseline="30000" noProof="0" dirty="0">
                <a:ln>
                  <a:noFill/>
                </a:ln>
                <a:solidFill>
                  <a:prstClr val="white"/>
                </a:solidFill>
                <a:effectLst/>
                <a:uLnTx/>
                <a:uFillTx/>
                <a:latin typeface="Gotham Book" pitchFamily="2" charset="0"/>
                <a:ea typeface="+mn-ea"/>
                <a:cs typeface="Gotham Book" pitchFamily="2" charset="0"/>
              </a:rPr>
              <a:t>Para uso promocional</a:t>
            </a:r>
            <a:endParaRPr kumimoji="0" lang="es" sz="1200" b="0" i="0" u="none" strike="noStrike" kern="1200" cap="none" spc="0" normalizeH="0" baseline="0" noProof="0" dirty="0">
              <a:ln>
                <a:noFill/>
              </a:ln>
              <a:solidFill>
                <a:prstClr val="white"/>
              </a:solidFill>
              <a:effectLst/>
              <a:uLnTx/>
              <a:uFillTx/>
              <a:latin typeface="Gotham Book" pitchFamily="2" charset="0"/>
              <a:ea typeface="+mn-ea"/>
              <a:cs typeface="Gotham Book" pitchFamily="2" charset="0"/>
            </a:endParaRPr>
          </a:p>
        </p:txBody>
      </p:sp>
      <p:sp>
        <p:nvSpPr>
          <p:cNvPr id="8" name="CuadroTexto 7">
            <a:extLst>
              <a:ext uri="{FF2B5EF4-FFF2-40B4-BE49-F238E27FC236}">
                <a16:creationId xmlns:a16="http://schemas.microsoft.com/office/drawing/2014/main" id="{478A8EAB-2C73-0C44-8BF0-C51970BA2E24}"/>
              </a:ext>
            </a:extLst>
          </p:cNvPr>
          <p:cNvSpPr txBox="1"/>
          <p:nvPr/>
        </p:nvSpPr>
        <p:spPr>
          <a:xfrm>
            <a:off x="934055" y="6186925"/>
            <a:ext cx="4567902" cy="200055"/>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Presented</a:t>
            </a: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at ASCO 2020. </a:t>
            </a:r>
            <a:r>
              <a:rPr kumimoji="0" lang="es-ES" sz="700" b="0" i="0" u="none" strike="noStrike" kern="1200" cap="none" spc="0" normalizeH="0" baseline="0" noProof="0" dirty="0" err="1">
                <a:ln>
                  <a:noFill/>
                </a:ln>
                <a:solidFill>
                  <a:prstClr val="black">
                    <a:lumMod val="65000"/>
                    <a:lumOff val="35000"/>
                  </a:prstClr>
                </a:solidFill>
                <a:effectLst/>
                <a:uLnTx/>
                <a:uFillTx/>
                <a:latin typeface="Gotham Light" pitchFamily="2" charset="0"/>
                <a:ea typeface="+mn-ea"/>
                <a:cs typeface="Gotham Light" pitchFamily="2" charset="0"/>
              </a:rPr>
              <a:t>Gogas.HJ</a:t>
            </a:r>
            <a:r>
              <a:rPr kumimoji="0" lang="es-ES" sz="700" b="0" i="0" u="none" strike="noStrike" kern="1200" cap="none" spc="0" normalizeH="0" baseline="0" noProof="0" dirty="0">
                <a:ln>
                  <a:noFill/>
                </a:ln>
                <a:solidFill>
                  <a:prstClr val="black">
                    <a:lumMod val="65000"/>
                    <a:lumOff val="35000"/>
                  </a:prstClr>
                </a:solidFill>
                <a:effectLst/>
                <a:uLnTx/>
                <a:uFillTx/>
                <a:latin typeface="Gotham Light" pitchFamily="2" charset="0"/>
                <a:ea typeface="+mn-ea"/>
                <a:cs typeface="Gotham Light" pitchFamily="2" charset="0"/>
              </a:rPr>
              <a:t>, et al. Poster 10012. www.asco.org</a:t>
            </a:r>
          </a:p>
        </p:txBody>
      </p:sp>
      <p:sp>
        <p:nvSpPr>
          <p:cNvPr id="11" name="Rectángulo 10">
            <a:extLst>
              <a:ext uri="{FF2B5EF4-FFF2-40B4-BE49-F238E27FC236}">
                <a16:creationId xmlns:a16="http://schemas.microsoft.com/office/drawing/2014/main" id="{F8D0745D-EE49-4D12-9173-E01CD68EFC86}"/>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9B93E32F-EAFC-4D2B-B4EC-EBAC343E1B90}"/>
              </a:ext>
            </a:extLst>
          </p:cNvPr>
          <p:cNvPicPr>
            <a:picLocks noChangeAspect="1"/>
          </p:cNvPicPr>
          <p:nvPr/>
        </p:nvPicPr>
        <p:blipFill>
          <a:blip r:embed="rId2"/>
          <a:stretch>
            <a:fillRect/>
          </a:stretch>
        </p:blipFill>
        <p:spPr>
          <a:xfrm>
            <a:off x="9673351" y="5971811"/>
            <a:ext cx="1989652" cy="430229"/>
          </a:xfrm>
          <a:prstGeom prst="rect">
            <a:avLst/>
          </a:prstGeom>
        </p:spPr>
      </p:pic>
      <p:sp>
        <p:nvSpPr>
          <p:cNvPr id="2" name="Título 1"/>
          <p:cNvSpPr>
            <a:spLocks noGrp="1"/>
          </p:cNvSpPr>
          <p:nvPr>
            <p:ph type="title"/>
          </p:nvPr>
        </p:nvSpPr>
        <p:spPr>
          <a:xfrm>
            <a:off x="838200" y="188129"/>
            <a:ext cx="10515600" cy="584755"/>
          </a:xfrm>
        </p:spPr>
        <p:txBody>
          <a:bodyPr/>
          <a:lstStyle/>
          <a:p>
            <a:r>
              <a:rPr lang="es-ES">
                <a:latin typeface="Gotham Bold" pitchFamily="2" charset="0"/>
                <a:cs typeface="Gotham Bold" pitchFamily="2" charset="0"/>
              </a:rPr>
              <a:t>Con una exposición más prolongada, </a:t>
            </a:r>
            <a:r>
              <a:rPr lang="es-ES" dirty="0" err="1">
                <a:latin typeface="Gotham Bold" pitchFamily="2" charset="0"/>
                <a:cs typeface="Gotham Bold" pitchFamily="2" charset="0"/>
              </a:rPr>
              <a:t>EncoBini</a:t>
            </a:r>
            <a:r>
              <a:rPr lang="es-ES" dirty="0">
                <a:latin typeface="Gotham Bold" pitchFamily="2" charset="0"/>
                <a:cs typeface="Gotham Bold" pitchFamily="2" charset="0"/>
              </a:rPr>
              <a:t> se asocia a un perfil de eventos adversos similar a los comparadores</a:t>
            </a:r>
            <a:br>
              <a:rPr lang="es-ES" dirty="0">
                <a:latin typeface="Gotham Bold" pitchFamily="2" charset="0"/>
                <a:cs typeface="Gotham Bold" pitchFamily="2" charset="0"/>
              </a:rPr>
            </a:br>
            <a:endParaRPr lang="es-ES_tradnl" dirty="0"/>
          </a:p>
        </p:txBody>
      </p:sp>
      <p:pic>
        <p:nvPicPr>
          <p:cNvPr id="14" name="Imagen 13">
            <a:extLst>
              <a:ext uri="{FF2B5EF4-FFF2-40B4-BE49-F238E27FC236}">
                <a16:creationId xmlns:a16="http://schemas.microsoft.com/office/drawing/2014/main" id="{FE0FA380-AB4C-CC4C-870A-7B5D429070A5}"/>
              </a:ext>
            </a:extLst>
          </p:cNvPr>
          <p:cNvPicPr>
            <a:picLocks noChangeAspect="1"/>
          </p:cNvPicPr>
          <p:nvPr/>
        </p:nvPicPr>
        <p:blipFill>
          <a:blip r:embed="rId3"/>
          <a:stretch>
            <a:fillRect/>
          </a:stretch>
        </p:blipFill>
        <p:spPr>
          <a:xfrm>
            <a:off x="2268064" y="1040562"/>
            <a:ext cx="6765331" cy="5068595"/>
          </a:xfrm>
          <a:prstGeom prst="rect">
            <a:avLst/>
          </a:prstGeom>
        </p:spPr>
      </p:pic>
    </p:spTree>
    <p:extLst>
      <p:ext uri="{BB962C8B-B14F-4D97-AF65-F5344CB8AC3E}">
        <p14:creationId xmlns:p14="http://schemas.microsoft.com/office/powerpoint/2010/main" val="129476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7E8962E6-6B1D-2C40-AB1B-7F643C6AC7BC}"/>
              </a:ext>
            </a:extLst>
          </p:cNvPr>
          <p:cNvSpPr/>
          <p:nvPr/>
        </p:nvSpPr>
        <p:spPr>
          <a:xfrm>
            <a:off x="921673" y="1091408"/>
            <a:ext cx="10266884" cy="604007"/>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atin typeface="Gotham Bold" pitchFamily="2" charset="0"/>
                <a:cs typeface="Gotham Bold" pitchFamily="2" charset="0"/>
              </a:rPr>
              <a:t>El tiempo hasta el deterioro definitivo del 10% (escala FACT-M) es mayor con </a:t>
            </a:r>
            <a:r>
              <a:rPr lang="es-ES" sz="1600" b="1" dirty="0" err="1">
                <a:latin typeface="Gotham Bold" pitchFamily="2" charset="0"/>
                <a:cs typeface="Gotham Bold" pitchFamily="2" charset="0"/>
              </a:rPr>
              <a:t>EncoBini</a:t>
            </a:r>
            <a:r>
              <a:rPr lang="es-ES" sz="1600" b="1" dirty="0">
                <a:latin typeface="Gotham Bold" pitchFamily="2" charset="0"/>
                <a:cs typeface="Gotham Bold" pitchFamily="2" charset="0"/>
              </a:rPr>
              <a:t> que con </a:t>
            </a:r>
            <a:r>
              <a:rPr lang="es-ES" sz="1600" b="1" dirty="0" err="1">
                <a:latin typeface="Gotham Bold" pitchFamily="2" charset="0"/>
                <a:cs typeface="Gotham Bold" pitchFamily="2" charset="0"/>
              </a:rPr>
              <a:t>vemurafenib</a:t>
            </a:r>
            <a:r>
              <a:rPr lang="es-ES" sz="1600" b="1" dirty="0">
                <a:latin typeface="Gotham Bold" pitchFamily="2" charset="0"/>
                <a:cs typeface="Gotham Bold" pitchFamily="2" charset="0"/>
              </a:rPr>
              <a:t> </a:t>
            </a:r>
          </a:p>
          <a:p>
            <a:pPr algn="ctr"/>
            <a:r>
              <a:rPr lang="es-ES" sz="1600" b="1" dirty="0">
                <a:latin typeface="Gotham Bold" pitchFamily="2" charset="0"/>
                <a:cs typeface="Gotham Bold" pitchFamily="2" charset="0"/>
              </a:rPr>
              <a:t>(HR=0,40, IC 95% 0,26-0,63,  p  &lt;0.05)</a:t>
            </a:r>
          </a:p>
        </p:txBody>
      </p:sp>
      <p:sp>
        <p:nvSpPr>
          <p:cNvPr id="7" name="CuadroTexto 6">
            <a:extLst>
              <a:ext uri="{FF2B5EF4-FFF2-40B4-BE49-F238E27FC236}">
                <a16:creationId xmlns:a16="http://schemas.microsoft.com/office/drawing/2014/main" id="{B01003E0-2433-744C-930F-0FA767A06E9A}"/>
              </a:ext>
            </a:extLst>
          </p:cNvPr>
          <p:cNvSpPr txBox="1"/>
          <p:nvPr/>
        </p:nvSpPr>
        <p:spPr>
          <a:xfrm>
            <a:off x="646347" y="1776733"/>
            <a:ext cx="5114333" cy="307777"/>
          </a:xfrm>
          <a:prstGeom prst="rect">
            <a:avLst/>
          </a:prstGeom>
          <a:solidFill>
            <a:schemeClr val="bg1"/>
          </a:solidFill>
        </p:spPr>
        <p:txBody>
          <a:bodyPr wrap="square" rtlCol="0">
            <a:spAutoFit/>
          </a:bodyPr>
          <a:lstStyle/>
          <a:p>
            <a:pPr algn="ctr"/>
            <a:r>
              <a:rPr lang="es-ES" sz="1400" b="1" dirty="0">
                <a:solidFill>
                  <a:srgbClr val="501627"/>
                </a:solidFill>
                <a:latin typeface="Gotham Bold" pitchFamily="2" charset="0"/>
                <a:cs typeface="Gotham Bold" pitchFamily="2" charset="0"/>
              </a:rPr>
              <a:t>FACT-M Tiempo hasta 10% de deterioro definitivo</a:t>
            </a:r>
          </a:p>
        </p:txBody>
      </p:sp>
      <p:sp>
        <p:nvSpPr>
          <p:cNvPr id="13" name="CuadroTexto 12">
            <a:extLst>
              <a:ext uri="{FF2B5EF4-FFF2-40B4-BE49-F238E27FC236}">
                <a16:creationId xmlns:a16="http://schemas.microsoft.com/office/drawing/2014/main" id="{119CE729-DEF8-5342-924D-081C6D41C340}"/>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31</a:t>
            </a:r>
            <a:endParaRPr lang="es-ES" dirty="0">
              <a:solidFill>
                <a:srgbClr val="2C969C"/>
              </a:solidFill>
            </a:endParaRPr>
          </a:p>
        </p:txBody>
      </p:sp>
      <p:sp>
        <p:nvSpPr>
          <p:cNvPr id="14" name="CuadroTexto 13">
            <a:extLst>
              <a:ext uri="{FF2B5EF4-FFF2-40B4-BE49-F238E27FC236}">
                <a16:creationId xmlns:a16="http://schemas.microsoft.com/office/drawing/2014/main" id="{A4ABBF73-A168-384A-B65E-E6DC72EEBFB0}"/>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15" name="Imagen 14">
            <a:extLst>
              <a:ext uri="{FF2B5EF4-FFF2-40B4-BE49-F238E27FC236}">
                <a16:creationId xmlns:a16="http://schemas.microsoft.com/office/drawing/2014/main" id="{7E62160C-D917-074B-9B14-F923D9F1EF7C}"/>
              </a:ext>
            </a:extLst>
          </p:cNvPr>
          <p:cNvPicPr>
            <a:picLocks noChangeAspect="1"/>
          </p:cNvPicPr>
          <p:nvPr/>
        </p:nvPicPr>
        <p:blipFill>
          <a:blip r:embed="rId3"/>
          <a:stretch>
            <a:fillRect/>
          </a:stretch>
        </p:blipFill>
        <p:spPr>
          <a:xfrm>
            <a:off x="924148" y="2145872"/>
            <a:ext cx="7213600" cy="3832653"/>
          </a:xfrm>
          <a:prstGeom prst="rect">
            <a:avLst/>
          </a:prstGeom>
        </p:spPr>
      </p:pic>
      <p:sp>
        <p:nvSpPr>
          <p:cNvPr id="16" name="Rectángulo 15">
            <a:extLst>
              <a:ext uri="{FF2B5EF4-FFF2-40B4-BE49-F238E27FC236}">
                <a16:creationId xmlns:a16="http://schemas.microsoft.com/office/drawing/2014/main" id="{E7A525B1-46D5-487F-9AD9-0031181675DA}"/>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n 16">
            <a:extLst>
              <a:ext uri="{FF2B5EF4-FFF2-40B4-BE49-F238E27FC236}">
                <a16:creationId xmlns:a16="http://schemas.microsoft.com/office/drawing/2014/main" id="{ABCB9D69-D8C3-4D5D-897D-974413FBF1D5}"/>
              </a:ext>
            </a:extLst>
          </p:cNvPr>
          <p:cNvPicPr>
            <a:picLocks noChangeAspect="1"/>
          </p:cNvPicPr>
          <p:nvPr/>
        </p:nvPicPr>
        <p:blipFill>
          <a:blip r:embed="rId4"/>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383513"/>
            <a:ext cx="10515600" cy="632077"/>
          </a:xfrm>
        </p:spPr>
        <p:txBody>
          <a:bodyPr/>
          <a:lstStyle/>
          <a:p>
            <a:pPr lvl="0"/>
            <a:r>
              <a:rPr lang="es-ES" dirty="0" err="1">
                <a:latin typeface="Gotham Bold" pitchFamily="2" charset="0"/>
                <a:cs typeface="Gotham Bold" pitchFamily="2" charset="0"/>
              </a:rPr>
              <a:t>EncoBini</a:t>
            </a:r>
            <a:r>
              <a:rPr lang="es-ES" dirty="0">
                <a:latin typeface="Gotham Bold" pitchFamily="2" charset="0"/>
                <a:cs typeface="Gotham Bold" pitchFamily="2" charset="0"/>
              </a:rPr>
              <a:t> permite alcanzar una mejor calidad de vida en comparación con </a:t>
            </a:r>
            <a:r>
              <a:rPr lang="es-ES" dirty="0" err="1">
                <a:latin typeface="Gotham Bold" pitchFamily="2" charset="0"/>
                <a:cs typeface="Gotham Bold" pitchFamily="2" charset="0"/>
              </a:rPr>
              <a:t>Vemurafenib</a:t>
            </a:r>
            <a:br>
              <a:rPr lang="es-ES" dirty="0">
                <a:latin typeface="Gotham Bold" pitchFamily="2" charset="0"/>
                <a:cs typeface="Gotham Bold" pitchFamily="2" charset="0"/>
              </a:rPr>
            </a:br>
            <a:endParaRPr lang="es-ES_tradnl" dirty="0"/>
          </a:p>
        </p:txBody>
      </p:sp>
      <p:sp>
        <p:nvSpPr>
          <p:cNvPr id="19" name="Rectángulo redondeado 18">
            <a:extLst>
              <a:ext uri="{FF2B5EF4-FFF2-40B4-BE49-F238E27FC236}">
                <a16:creationId xmlns:a16="http://schemas.microsoft.com/office/drawing/2014/main" id="{CEDC872C-3D2C-1F4C-A0D9-46B661BEE110}"/>
              </a:ext>
            </a:extLst>
          </p:cNvPr>
          <p:cNvSpPr/>
          <p:nvPr/>
        </p:nvSpPr>
        <p:spPr>
          <a:xfrm>
            <a:off x="8799998" y="3028541"/>
            <a:ext cx="2909178" cy="1210235"/>
          </a:xfrm>
          <a:prstGeom prst="roundRect">
            <a:avLst/>
          </a:prstGeom>
          <a:solidFill>
            <a:srgbClr val="501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F88C8980-D953-5E49-9E44-1D3C8302703F}"/>
              </a:ext>
            </a:extLst>
          </p:cNvPr>
          <p:cNvSpPr txBox="1"/>
          <p:nvPr/>
        </p:nvSpPr>
        <p:spPr>
          <a:xfrm>
            <a:off x="8799998" y="3095050"/>
            <a:ext cx="2909178" cy="1077218"/>
          </a:xfrm>
          <a:prstGeom prst="rect">
            <a:avLst/>
          </a:prstGeom>
          <a:noFill/>
        </p:spPr>
        <p:txBody>
          <a:bodyPr wrap="square" rtlCol="0">
            <a:spAutoFit/>
          </a:bodyPr>
          <a:lstStyle/>
          <a:p>
            <a:pPr algn="ctr"/>
            <a:r>
              <a:rPr lang="es-ES" sz="1600" b="1" dirty="0">
                <a:solidFill>
                  <a:schemeClr val="bg1"/>
                </a:solidFill>
                <a:latin typeface="Gotham Bold" pitchFamily="2" charset="0"/>
                <a:cs typeface="Gotham Bold" pitchFamily="2" charset="0"/>
              </a:rPr>
              <a:t>EncoBini permite a los pacientes mantener su calidad de vida durante más tiempo que </a:t>
            </a:r>
          </a:p>
          <a:p>
            <a:pPr algn="ctr"/>
            <a:r>
              <a:rPr lang="es-ES" sz="1600" b="1" dirty="0" err="1">
                <a:solidFill>
                  <a:schemeClr val="bg1"/>
                </a:solidFill>
                <a:latin typeface="Gotham Bold" pitchFamily="2" charset="0"/>
                <a:cs typeface="Gotham Bold" pitchFamily="2" charset="0"/>
              </a:rPr>
              <a:t>vemurafenib</a:t>
            </a:r>
            <a:r>
              <a:rPr lang="es-ES" sz="1600" b="1" dirty="0">
                <a:solidFill>
                  <a:schemeClr val="bg1"/>
                </a:solidFill>
                <a:latin typeface="Gotham Bold" pitchFamily="2" charset="0"/>
                <a:cs typeface="Gotham Bold" pitchFamily="2" charset="0"/>
              </a:rPr>
              <a:t> </a:t>
            </a:r>
          </a:p>
        </p:txBody>
      </p:sp>
      <p:pic>
        <p:nvPicPr>
          <p:cNvPr id="10" name="Imagen 9">
            <a:extLst>
              <a:ext uri="{FF2B5EF4-FFF2-40B4-BE49-F238E27FC236}">
                <a16:creationId xmlns:a16="http://schemas.microsoft.com/office/drawing/2014/main" id="{91C04272-4273-7644-A8FD-0AE81AC02898}"/>
              </a:ext>
            </a:extLst>
          </p:cNvPr>
          <p:cNvPicPr>
            <a:picLocks noChangeAspect="1"/>
          </p:cNvPicPr>
          <p:nvPr/>
        </p:nvPicPr>
        <p:blipFill>
          <a:blip r:embed="rId5"/>
          <a:stretch>
            <a:fillRect/>
          </a:stretch>
        </p:blipFill>
        <p:spPr>
          <a:xfrm>
            <a:off x="921673" y="2052683"/>
            <a:ext cx="7453584" cy="4039785"/>
          </a:xfrm>
          <a:prstGeom prst="rect">
            <a:avLst/>
          </a:prstGeom>
        </p:spPr>
      </p:pic>
      <p:sp>
        <p:nvSpPr>
          <p:cNvPr id="3" name="Rectángulo 2">
            <a:extLst>
              <a:ext uri="{FF2B5EF4-FFF2-40B4-BE49-F238E27FC236}">
                <a16:creationId xmlns:a16="http://schemas.microsoft.com/office/drawing/2014/main" id="{B10A3DBF-E8F0-4E62-A918-2659083A6615}"/>
              </a:ext>
            </a:extLst>
          </p:cNvPr>
          <p:cNvSpPr/>
          <p:nvPr/>
        </p:nvSpPr>
        <p:spPr>
          <a:xfrm>
            <a:off x="799428" y="6276484"/>
            <a:ext cx="11100212" cy="200055"/>
          </a:xfrm>
          <a:prstGeom prst="rect">
            <a:avLst/>
          </a:prstGeom>
        </p:spPr>
        <p:txBody>
          <a:bodyPr wrap="square">
            <a:spAutoFit/>
          </a:bodyPr>
          <a:lstStyle/>
          <a:p>
            <a:r>
              <a:rPr lang="es-ES" sz="700" dirty="0">
                <a:solidFill>
                  <a:schemeClr val="tx1">
                    <a:lumMod val="65000"/>
                    <a:lumOff val="35000"/>
                  </a:schemeClr>
                </a:solidFill>
                <a:latin typeface="Gotham Light" pitchFamily="2" charset="0"/>
              </a:rPr>
              <a:t>1. </a:t>
            </a:r>
            <a:r>
              <a:rPr lang="es-ES" sz="700" dirty="0" err="1">
                <a:solidFill>
                  <a:schemeClr val="tx1">
                    <a:lumMod val="65000"/>
                    <a:lumOff val="35000"/>
                  </a:schemeClr>
                </a:solidFill>
                <a:latin typeface="Gotham Light" pitchFamily="2" charset="0"/>
              </a:rPr>
              <a:t>Gogas</a:t>
            </a:r>
            <a:r>
              <a:rPr lang="es-ES" sz="700" dirty="0">
                <a:solidFill>
                  <a:schemeClr val="tx1">
                    <a:lumMod val="65000"/>
                    <a:lumOff val="35000"/>
                  </a:schemeClr>
                </a:solidFill>
                <a:latin typeface="Gotham Light" pitchFamily="2" charset="0"/>
              </a:rPr>
              <a:t> H. et al. </a:t>
            </a:r>
            <a:r>
              <a:rPr lang="es-ES" sz="700" dirty="0" err="1">
                <a:solidFill>
                  <a:schemeClr val="tx1">
                    <a:lumMod val="65000"/>
                    <a:lumOff val="35000"/>
                  </a:schemeClr>
                </a:solidFill>
                <a:latin typeface="Gotham Light" pitchFamily="2" charset="0"/>
              </a:rPr>
              <a:t>Quality</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of</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life</a:t>
            </a:r>
            <a:r>
              <a:rPr lang="es-ES" sz="700" dirty="0">
                <a:solidFill>
                  <a:schemeClr val="tx1">
                    <a:lumMod val="65000"/>
                    <a:lumOff val="35000"/>
                  </a:schemeClr>
                </a:solidFill>
                <a:latin typeface="Gotham Light" pitchFamily="2" charset="0"/>
              </a:rPr>
              <a:t> in </a:t>
            </a:r>
            <a:r>
              <a:rPr lang="es-ES" sz="700" dirty="0" err="1">
                <a:solidFill>
                  <a:schemeClr val="tx1">
                    <a:lumMod val="65000"/>
                    <a:lumOff val="35000"/>
                  </a:schemeClr>
                </a:solidFill>
                <a:latin typeface="Gotham Light" pitchFamily="2" charset="0"/>
              </a:rPr>
              <a:t>patients</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with</a:t>
            </a:r>
            <a:r>
              <a:rPr lang="es-ES" sz="700" dirty="0">
                <a:solidFill>
                  <a:schemeClr val="tx1">
                    <a:lumMod val="65000"/>
                    <a:lumOff val="35000"/>
                  </a:schemeClr>
                </a:solidFill>
                <a:latin typeface="Gotham Light" pitchFamily="2" charset="0"/>
              </a:rPr>
              <a:t> BRAF-</a:t>
            </a:r>
            <a:r>
              <a:rPr lang="es-ES" sz="700" dirty="0" err="1">
                <a:solidFill>
                  <a:schemeClr val="tx1">
                    <a:lumMod val="65000"/>
                    <a:lumOff val="35000"/>
                  </a:schemeClr>
                </a:solidFill>
                <a:latin typeface="Gotham Light" pitchFamily="2" charset="0"/>
              </a:rPr>
              <a:t>mutant</a:t>
            </a:r>
            <a:r>
              <a:rPr lang="es-ES" sz="700" dirty="0">
                <a:solidFill>
                  <a:schemeClr val="tx1">
                    <a:lumMod val="65000"/>
                    <a:lumOff val="35000"/>
                  </a:schemeClr>
                </a:solidFill>
                <a:latin typeface="Gotham Light" pitchFamily="2" charset="0"/>
              </a:rPr>
              <a:t> melanoma </a:t>
            </a:r>
            <a:r>
              <a:rPr lang="es-ES" sz="700" dirty="0" err="1">
                <a:solidFill>
                  <a:schemeClr val="tx1">
                    <a:lumMod val="65000"/>
                    <a:lumOff val="35000"/>
                  </a:schemeClr>
                </a:solidFill>
                <a:latin typeface="Gotham Light" pitchFamily="2" charset="0"/>
              </a:rPr>
              <a:t>receiving</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the</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combination</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encorafenib</a:t>
            </a:r>
            <a:r>
              <a:rPr lang="es-ES" sz="700" dirty="0">
                <a:solidFill>
                  <a:schemeClr val="tx1">
                    <a:lumMod val="65000"/>
                    <a:lumOff val="35000"/>
                  </a:schemeClr>
                </a:solidFill>
                <a:latin typeface="Gotham Light" pitchFamily="2" charset="0"/>
              </a:rPr>
              <a:t> plus </a:t>
            </a:r>
            <a:r>
              <a:rPr lang="es-ES" sz="700" dirty="0" err="1">
                <a:solidFill>
                  <a:schemeClr val="tx1">
                    <a:lumMod val="65000"/>
                    <a:lumOff val="35000"/>
                  </a:schemeClr>
                </a:solidFill>
                <a:latin typeface="Gotham Light" pitchFamily="2" charset="0"/>
              </a:rPr>
              <a:t>binimetinib</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Results</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from</a:t>
            </a:r>
            <a:r>
              <a:rPr lang="es-ES" sz="700" dirty="0">
                <a:solidFill>
                  <a:schemeClr val="tx1">
                    <a:lumMod val="65000"/>
                    <a:lumOff val="35000"/>
                  </a:schemeClr>
                </a:solidFill>
                <a:latin typeface="Gotham Light" pitchFamily="2" charset="0"/>
              </a:rPr>
              <a:t> a </a:t>
            </a:r>
            <a:r>
              <a:rPr lang="es-ES" sz="700" dirty="0" err="1">
                <a:solidFill>
                  <a:schemeClr val="tx1">
                    <a:lumMod val="65000"/>
                    <a:lumOff val="35000"/>
                  </a:schemeClr>
                </a:solidFill>
                <a:latin typeface="Gotham Light" pitchFamily="2" charset="0"/>
              </a:rPr>
              <a:t>multicentre</a:t>
            </a:r>
            <a:r>
              <a:rPr lang="es-ES" sz="700" dirty="0">
                <a:solidFill>
                  <a:schemeClr val="tx1">
                    <a:lumMod val="65000"/>
                    <a:lumOff val="35000"/>
                  </a:schemeClr>
                </a:solidFill>
                <a:latin typeface="Gotham Light" pitchFamily="2" charset="0"/>
              </a:rPr>
              <a:t>, open-</a:t>
            </a:r>
            <a:r>
              <a:rPr lang="es-ES" sz="700" dirty="0" err="1">
                <a:solidFill>
                  <a:schemeClr val="tx1">
                    <a:lumMod val="65000"/>
                    <a:lumOff val="35000"/>
                  </a:schemeClr>
                </a:solidFill>
                <a:latin typeface="Gotham Light" pitchFamily="2" charset="0"/>
              </a:rPr>
              <a:t>label</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randomised</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phase</a:t>
            </a:r>
            <a:r>
              <a:rPr lang="es-ES" sz="700" dirty="0">
                <a:solidFill>
                  <a:schemeClr val="tx1">
                    <a:lumMod val="65000"/>
                    <a:lumOff val="35000"/>
                  </a:schemeClr>
                </a:solidFill>
                <a:latin typeface="Gotham Light" pitchFamily="2" charset="0"/>
              </a:rPr>
              <a:t> III </a:t>
            </a:r>
            <a:r>
              <a:rPr lang="es-ES" sz="700" dirty="0" err="1">
                <a:solidFill>
                  <a:schemeClr val="tx1">
                    <a:lumMod val="65000"/>
                    <a:lumOff val="35000"/>
                  </a:schemeClr>
                </a:solidFill>
                <a:latin typeface="Gotham Light" pitchFamily="2" charset="0"/>
              </a:rPr>
              <a:t>study</a:t>
            </a:r>
            <a:r>
              <a:rPr lang="es-ES" sz="700" dirty="0">
                <a:solidFill>
                  <a:schemeClr val="tx1">
                    <a:lumMod val="65000"/>
                    <a:lumOff val="35000"/>
                  </a:schemeClr>
                </a:solidFill>
                <a:latin typeface="Gotham Light" pitchFamily="2" charset="0"/>
              </a:rPr>
              <a:t> (COLUMBUS). </a:t>
            </a:r>
            <a:r>
              <a:rPr lang="es-ES" sz="700" dirty="0" err="1">
                <a:solidFill>
                  <a:schemeClr val="tx1">
                    <a:lumMod val="65000"/>
                    <a:lumOff val="35000"/>
                  </a:schemeClr>
                </a:solidFill>
                <a:latin typeface="Gotham Light" pitchFamily="2" charset="0"/>
              </a:rPr>
              <a:t>Eur</a:t>
            </a:r>
            <a:r>
              <a:rPr lang="es-ES" sz="700" dirty="0">
                <a:solidFill>
                  <a:schemeClr val="tx1">
                    <a:lumMod val="65000"/>
                    <a:lumOff val="35000"/>
                  </a:schemeClr>
                </a:solidFill>
                <a:latin typeface="Gotham Light" pitchFamily="2" charset="0"/>
              </a:rPr>
              <a:t> J </a:t>
            </a:r>
            <a:r>
              <a:rPr lang="es-ES" sz="700" dirty="0" err="1">
                <a:solidFill>
                  <a:schemeClr val="tx1">
                    <a:lumMod val="65000"/>
                    <a:lumOff val="35000"/>
                  </a:schemeClr>
                </a:solidFill>
                <a:latin typeface="Gotham Light" pitchFamily="2" charset="0"/>
              </a:rPr>
              <a:t>Cancer</a:t>
            </a:r>
            <a:r>
              <a:rPr lang="es-ES" sz="700" dirty="0">
                <a:solidFill>
                  <a:schemeClr val="tx1">
                    <a:lumMod val="65000"/>
                    <a:lumOff val="35000"/>
                  </a:schemeClr>
                </a:solidFill>
                <a:latin typeface="Gotham Light" pitchFamily="2" charset="0"/>
              </a:rPr>
              <a:t>. 2021;152:116–28.</a:t>
            </a:r>
          </a:p>
        </p:txBody>
      </p:sp>
    </p:spTree>
    <p:extLst>
      <p:ext uri="{BB962C8B-B14F-4D97-AF65-F5344CB8AC3E}">
        <p14:creationId xmlns:p14="http://schemas.microsoft.com/office/powerpoint/2010/main" val="263514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143C9B44-A78A-8C44-90BF-50C22458BC3B}"/>
              </a:ext>
            </a:extLst>
          </p:cNvPr>
          <p:cNvSpPr/>
          <p:nvPr/>
        </p:nvSpPr>
        <p:spPr>
          <a:xfrm>
            <a:off x="925167" y="1085744"/>
            <a:ext cx="10428633" cy="604007"/>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latin typeface="Gotham Bold" pitchFamily="2" charset="0"/>
                <a:cs typeface="Gotham Bold" pitchFamily="2" charset="0"/>
              </a:rPr>
              <a:t>El tiempo hasta el deterioro definitivo del 10% (escala EORTC QLQ-C30 Global </a:t>
            </a:r>
            <a:r>
              <a:rPr lang="es-ES" sz="1600" b="1" dirty="0" err="1">
                <a:latin typeface="Gotham Bold" pitchFamily="2" charset="0"/>
                <a:cs typeface="Gotham Bold" pitchFamily="2" charset="0"/>
              </a:rPr>
              <a:t>Health</a:t>
            </a:r>
            <a:r>
              <a:rPr lang="es-ES" sz="1600" b="1" dirty="0">
                <a:latin typeface="Gotham Bold" pitchFamily="2" charset="0"/>
                <a:cs typeface="Gotham Bold" pitchFamily="2" charset="0"/>
              </a:rPr>
              <a:t> Status Score) es mayor con </a:t>
            </a:r>
            <a:r>
              <a:rPr lang="es-ES" sz="1600" b="1" dirty="0" err="1">
                <a:latin typeface="Gotham Bold" pitchFamily="2" charset="0"/>
                <a:cs typeface="Gotham Bold" pitchFamily="2" charset="0"/>
              </a:rPr>
              <a:t>EncoBini</a:t>
            </a:r>
            <a:r>
              <a:rPr lang="es-ES" sz="1600" b="1" dirty="0">
                <a:latin typeface="Gotham Bold" pitchFamily="2" charset="0"/>
                <a:cs typeface="Gotham Bold" pitchFamily="2" charset="0"/>
              </a:rPr>
              <a:t> que con </a:t>
            </a:r>
            <a:r>
              <a:rPr lang="es-ES" sz="1600" b="1" dirty="0" err="1">
                <a:latin typeface="Gotham Bold" pitchFamily="2" charset="0"/>
                <a:cs typeface="Gotham Bold" pitchFamily="2" charset="0"/>
              </a:rPr>
              <a:t>vemurafenib</a:t>
            </a:r>
            <a:r>
              <a:rPr lang="es-ES" sz="1600" b="1" dirty="0">
                <a:latin typeface="Gotham Bold" pitchFamily="2" charset="0"/>
                <a:cs typeface="Gotham Bold" pitchFamily="2" charset="0"/>
              </a:rPr>
              <a:t> (HR=0,48, IC 95 % 0,33-0,68, p &lt;0.05)</a:t>
            </a:r>
          </a:p>
        </p:txBody>
      </p:sp>
      <p:sp>
        <p:nvSpPr>
          <p:cNvPr id="6" name="CuadroTexto 5">
            <a:extLst>
              <a:ext uri="{FF2B5EF4-FFF2-40B4-BE49-F238E27FC236}">
                <a16:creationId xmlns:a16="http://schemas.microsoft.com/office/drawing/2014/main" id="{04561E31-DC99-8548-AB4C-2D6C2DD5A94A}"/>
              </a:ext>
            </a:extLst>
          </p:cNvPr>
          <p:cNvSpPr txBox="1"/>
          <p:nvPr/>
        </p:nvSpPr>
        <p:spPr>
          <a:xfrm>
            <a:off x="393422" y="1687641"/>
            <a:ext cx="9093667" cy="246221"/>
          </a:xfrm>
          <a:prstGeom prst="rect">
            <a:avLst/>
          </a:prstGeom>
          <a:noFill/>
        </p:spPr>
        <p:txBody>
          <a:bodyPr wrap="square" rtlCol="0">
            <a:spAutoFit/>
          </a:bodyPr>
          <a:lstStyle/>
          <a:p>
            <a:pPr algn="ctr"/>
            <a:r>
              <a:rPr lang="es-ES" sz="1000" b="1" dirty="0">
                <a:solidFill>
                  <a:schemeClr val="tx1">
                    <a:lumMod val="65000"/>
                    <a:lumOff val="35000"/>
                  </a:schemeClr>
                </a:solidFill>
                <a:latin typeface="Gotham Bold" pitchFamily="2" charset="0"/>
                <a:cs typeface="Gotham Bold" pitchFamily="2" charset="0"/>
              </a:rPr>
              <a:t>Tiempo transcurrido hasta el deterioro confirmado del 10% en el cuestionario del estado de salud global QLQ-30 de la EORTC</a:t>
            </a:r>
          </a:p>
        </p:txBody>
      </p:sp>
      <p:sp>
        <p:nvSpPr>
          <p:cNvPr id="13" name="CuadroTexto 12">
            <a:extLst>
              <a:ext uri="{FF2B5EF4-FFF2-40B4-BE49-F238E27FC236}">
                <a16:creationId xmlns:a16="http://schemas.microsoft.com/office/drawing/2014/main" id="{F835FBAB-64F0-EB46-B847-2E8C0092C56C}"/>
              </a:ext>
            </a:extLst>
          </p:cNvPr>
          <p:cNvSpPr txBox="1"/>
          <p:nvPr/>
        </p:nvSpPr>
        <p:spPr>
          <a:xfrm>
            <a:off x="318790"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32</a:t>
            </a:r>
            <a:endParaRPr lang="es-ES" dirty="0">
              <a:solidFill>
                <a:srgbClr val="2C969C"/>
              </a:solidFill>
            </a:endParaRPr>
          </a:p>
        </p:txBody>
      </p:sp>
      <p:sp>
        <p:nvSpPr>
          <p:cNvPr id="14" name="CuadroTexto 13">
            <a:extLst>
              <a:ext uri="{FF2B5EF4-FFF2-40B4-BE49-F238E27FC236}">
                <a16:creationId xmlns:a16="http://schemas.microsoft.com/office/drawing/2014/main" id="{52B26DDB-A0AF-004C-BB2E-985FA344B1E5}"/>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6" name="Rectángulo 15">
            <a:extLst>
              <a:ext uri="{FF2B5EF4-FFF2-40B4-BE49-F238E27FC236}">
                <a16:creationId xmlns:a16="http://schemas.microsoft.com/office/drawing/2014/main" id="{C7ADD37C-C7E9-4A4A-8673-2935D3FBC914}"/>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Imagen 16">
            <a:extLst>
              <a:ext uri="{FF2B5EF4-FFF2-40B4-BE49-F238E27FC236}">
                <a16:creationId xmlns:a16="http://schemas.microsoft.com/office/drawing/2014/main" id="{5C97E366-82DE-4FF5-A50D-5476E2474C93}"/>
              </a:ext>
            </a:extLst>
          </p:cNvPr>
          <p:cNvPicPr>
            <a:picLocks noChangeAspect="1"/>
          </p:cNvPicPr>
          <p:nvPr/>
        </p:nvPicPr>
        <p:blipFill>
          <a:blip r:embed="rId2"/>
          <a:stretch>
            <a:fillRect/>
          </a:stretch>
        </p:blipFill>
        <p:spPr>
          <a:xfrm>
            <a:off x="9673351" y="5971811"/>
            <a:ext cx="1989652" cy="430229"/>
          </a:xfrm>
          <a:prstGeom prst="rect">
            <a:avLst/>
          </a:prstGeom>
        </p:spPr>
      </p:pic>
      <p:sp>
        <p:nvSpPr>
          <p:cNvPr id="5" name="Rectángulo 4">
            <a:extLst>
              <a:ext uri="{FF2B5EF4-FFF2-40B4-BE49-F238E27FC236}">
                <a16:creationId xmlns:a16="http://schemas.microsoft.com/office/drawing/2014/main" id="{0FD62733-6179-4B3F-9575-B4071C0FD515}"/>
              </a:ext>
            </a:extLst>
          </p:cNvPr>
          <p:cNvSpPr/>
          <p:nvPr/>
        </p:nvSpPr>
        <p:spPr>
          <a:xfrm>
            <a:off x="3133725" y="4576222"/>
            <a:ext cx="64294" cy="109538"/>
          </a:xfrm>
          <a:prstGeom prst="rect">
            <a:avLst/>
          </a:prstGeom>
          <a:solidFill>
            <a:srgbClr val="FAEABC"/>
          </a:solidFill>
          <a:ln>
            <a:solidFill>
              <a:srgbClr val="FAE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rPr>
              <a:t>8</a:t>
            </a:r>
          </a:p>
        </p:txBody>
      </p:sp>
      <p:sp>
        <p:nvSpPr>
          <p:cNvPr id="18" name="Título 3"/>
          <p:cNvSpPr>
            <a:spLocks noGrp="1"/>
          </p:cNvSpPr>
          <p:nvPr>
            <p:ph type="title"/>
          </p:nvPr>
        </p:nvSpPr>
        <p:spPr>
          <a:xfrm>
            <a:off x="838200" y="200025"/>
            <a:ext cx="10515600" cy="632077"/>
          </a:xfrm>
        </p:spPr>
        <p:txBody>
          <a:bodyPr/>
          <a:lstStyle/>
          <a:p>
            <a:pPr lvl="0"/>
            <a:r>
              <a:rPr lang="es-ES">
                <a:latin typeface="Gotham Bold" pitchFamily="2" charset="0"/>
                <a:cs typeface="Gotham Bold" pitchFamily="2" charset="0"/>
              </a:rPr>
              <a:t>EncoBini</a:t>
            </a:r>
            <a:r>
              <a:rPr lang="es-ES" dirty="0">
                <a:latin typeface="Gotham Bold" pitchFamily="2" charset="0"/>
                <a:cs typeface="Gotham Bold" pitchFamily="2" charset="0"/>
              </a:rPr>
              <a:t> permite alcanzar una mejor calidad de vida en comparación con </a:t>
            </a:r>
            <a:r>
              <a:rPr lang="es-ES" dirty="0" err="1">
                <a:latin typeface="Gotham Bold" pitchFamily="2" charset="0"/>
                <a:cs typeface="Gotham Bold" pitchFamily="2" charset="0"/>
              </a:rPr>
              <a:t>Vemurafenib</a:t>
            </a:r>
            <a:br>
              <a:rPr lang="es-ES" dirty="0">
                <a:latin typeface="Gotham Bold" pitchFamily="2" charset="0"/>
                <a:cs typeface="Gotham Bold" pitchFamily="2" charset="0"/>
              </a:rPr>
            </a:br>
            <a:endParaRPr lang="es-ES_tradnl" dirty="0"/>
          </a:p>
        </p:txBody>
      </p:sp>
      <p:pic>
        <p:nvPicPr>
          <p:cNvPr id="19" name="Imagen 18">
            <a:extLst>
              <a:ext uri="{FF2B5EF4-FFF2-40B4-BE49-F238E27FC236}">
                <a16:creationId xmlns:a16="http://schemas.microsoft.com/office/drawing/2014/main" id="{08F8060F-05B2-4647-85ED-2B10C16A7A4A}"/>
              </a:ext>
            </a:extLst>
          </p:cNvPr>
          <p:cNvPicPr>
            <a:picLocks noChangeAspect="1"/>
          </p:cNvPicPr>
          <p:nvPr/>
        </p:nvPicPr>
        <p:blipFill>
          <a:blip r:embed="rId3"/>
          <a:stretch>
            <a:fillRect/>
          </a:stretch>
        </p:blipFill>
        <p:spPr>
          <a:xfrm>
            <a:off x="933258" y="1992826"/>
            <a:ext cx="7571471" cy="4111073"/>
          </a:xfrm>
          <a:prstGeom prst="rect">
            <a:avLst/>
          </a:prstGeom>
        </p:spPr>
      </p:pic>
      <p:sp>
        <p:nvSpPr>
          <p:cNvPr id="24" name="Rectángulo redondeado 23">
            <a:extLst>
              <a:ext uri="{FF2B5EF4-FFF2-40B4-BE49-F238E27FC236}">
                <a16:creationId xmlns:a16="http://schemas.microsoft.com/office/drawing/2014/main" id="{0CC3706B-EE97-3647-BF62-31808AAB5A35}"/>
              </a:ext>
            </a:extLst>
          </p:cNvPr>
          <p:cNvSpPr/>
          <p:nvPr/>
        </p:nvSpPr>
        <p:spPr>
          <a:xfrm>
            <a:off x="8799998" y="2962033"/>
            <a:ext cx="2909178" cy="1279041"/>
          </a:xfrm>
          <a:prstGeom prst="roundRect">
            <a:avLst/>
          </a:prstGeom>
          <a:solidFill>
            <a:srgbClr val="501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CuadroTexto 26">
            <a:extLst>
              <a:ext uri="{FF2B5EF4-FFF2-40B4-BE49-F238E27FC236}">
                <a16:creationId xmlns:a16="http://schemas.microsoft.com/office/drawing/2014/main" id="{91054C74-3C42-1945-8913-63C116E9D79E}"/>
              </a:ext>
            </a:extLst>
          </p:cNvPr>
          <p:cNvSpPr txBox="1"/>
          <p:nvPr/>
        </p:nvSpPr>
        <p:spPr>
          <a:xfrm>
            <a:off x="8799998" y="3095050"/>
            <a:ext cx="2909178" cy="1077218"/>
          </a:xfrm>
          <a:prstGeom prst="rect">
            <a:avLst/>
          </a:prstGeom>
          <a:noFill/>
        </p:spPr>
        <p:txBody>
          <a:bodyPr wrap="square" rtlCol="0">
            <a:spAutoFit/>
          </a:bodyPr>
          <a:lstStyle/>
          <a:p>
            <a:pPr algn="ctr"/>
            <a:r>
              <a:rPr lang="es-ES" sz="1600" b="1" dirty="0">
                <a:solidFill>
                  <a:schemeClr val="bg1"/>
                </a:solidFill>
                <a:latin typeface="Gotham Bold" pitchFamily="2" charset="0"/>
                <a:cs typeface="Gotham Bold" pitchFamily="2" charset="0"/>
              </a:rPr>
              <a:t>EncoBini permite a los pacientes mantener su calidad de vida durante más tiempo</a:t>
            </a:r>
          </a:p>
          <a:p>
            <a:pPr algn="ctr"/>
            <a:r>
              <a:rPr lang="es-ES" sz="1600" b="1" dirty="0">
                <a:solidFill>
                  <a:schemeClr val="bg1"/>
                </a:solidFill>
                <a:latin typeface="Gotham Bold" pitchFamily="2" charset="0"/>
                <a:cs typeface="Gotham Bold" pitchFamily="2" charset="0"/>
              </a:rPr>
              <a:t> que </a:t>
            </a:r>
            <a:r>
              <a:rPr lang="es-ES" sz="1600" b="1" dirty="0" err="1">
                <a:solidFill>
                  <a:schemeClr val="bg1"/>
                </a:solidFill>
                <a:latin typeface="Gotham Bold" pitchFamily="2" charset="0"/>
                <a:cs typeface="Gotham Bold" pitchFamily="2" charset="0"/>
              </a:rPr>
              <a:t>vemurafenib</a:t>
            </a:r>
            <a:r>
              <a:rPr lang="es-ES" sz="1600" b="1" dirty="0">
                <a:solidFill>
                  <a:schemeClr val="bg1"/>
                </a:solidFill>
                <a:latin typeface="Gotham Bold" pitchFamily="2" charset="0"/>
                <a:cs typeface="Gotham Bold" pitchFamily="2" charset="0"/>
              </a:rPr>
              <a:t> </a:t>
            </a:r>
          </a:p>
        </p:txBody>
      </p:sp>
      <p:sp>
        <p:nvSpPr>
          <p:cNvPr id="20" name="Rectángulo 19">
            <a:extLst>
              <a:ext uri="{FF2B5EF4-FFF2-40B4-BE49-F238E27FC236}">
                <a16:creationId xmlns:a16="http://schemas.microsoft.com/office/drawing/2014/main" id="{704ECF74-B5C2-42B3-9C86-E7C6A2FA49D9}"/>
              </a:ext>
            </a:extLst>
          </p:cNvPr>
          <p:cNvSpPr/>
          <p:nvPr/>
        </p:nvSpPr>
        <p:spPr>
          <a:xfrm>
            <a:off x="799428" y="6276484"/>
            <a:ext cx="11100212" cy="200055"/>
          </a:xfrm>
          <a:prstGeom prst="rect">
            <a:avLst/>
          </a:prstGeom>
        </p:spPr>
        <p:txBody>
          <a:bodyPr wrap="square">
            <a:spAutoFit/>
          </a:bodyPr>
          <a:lstStyle/>
          <a:p>
            <a:r>
              <a:rPr lang="es-ES" sz="700" dirty="0">
                <a:solidFill>
                  <a:schemeClr val="tx1">
                    <a:lumMod val="65000"/>
                    <a:lumOff val="35000"/>
                  </a:schemeClr>
                </a:solidFill>
                <a:latin typeface="Gotham Light" pitchFamily="2" charset="0"/>
              </a:rPr>
              <a:t>1. </a:t>
            </a:r>
            <a:r>
              <a:rPr lang="es-ES" sz="700" dirty="0" err="1">
                <a:solidFill>
                  <a:schemeClr val="tx1">
                    <a:lumMod val="65000"/>
                    <a:lumOff val="35000"/>
                  </a:schemeClr>
                </a:solidFill>
                <a:latin typeface="Gotham Light" pitchFamily="2" charset="0"/>
              </a:rPr>
              <a:t>Gogas</a:t>
            </a:r>
            <a:r>
              <a:rPr lang="es-ES" sz="700" dirty="0">
                <a:solidFill>
                  <a:schemeClr val="tx1">
                    <a:lumMod val="65000"/>
                    <a:lumOff val="35000"/>
                  </a:schemeClr>
                </a:solidFill>
                <a:latin typeface="Gotham Light" pitchFamily="2" charset="0"/>
              </a:rPr>
              <a:t> H. et al. </a:t>
            </a:r>
            <a:r>
              <a:rPr lang="es-ES" sz="700" dirty="0" err="1">
                <a:solidFill>
                  <a:schemeClr val="tx1">
                    <a:lumMod val="65000"/>
                    <a:lumOff val="35000"/>
                  </a:schemeClr>
                </a:solidFill>
                <a:latin typeface="Gotham Light" pitchFamily="2" charset="0"/>
              </a:rPr>
              <a:t>Quality</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of</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life</a:t>
            </a:r>
            <a:r>
              <a:rPr lang="es-ES" sz="700" dirty="0">
                <a:solidFill>
                  <a:schemeClr val="tx1">
                    <a:lumMod val="65000"/>
                    <a:lumOff val="35000"/>
                  </a:schemeClr>
                </a:solidFill>
                <a:latin typeface="Gotham Light" pitchFamily="2" charset="0"/>
              </a:rPr>
              <a:t> in </a:t>
            </a:r>
            <a:r>
              <a:rPr lang="es-ES" sz="700" dirty="0" err="1">
                <a:solidFill>
                  <a:schemeClr val="tx1">
                    <a:lumMod val="65000"/>
                    <a:lumOff val="35000"/>
                  </a:schemeClr>
                </a:solidFill>
                <a:latin typeface="Gotham Light" pitchFamily="2" charset="0"/>
              </a:rPr>
              <a:t>patients</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with</a:t>
            </a:r>
            <a:r>
              <a:rPr lang="es-ES" sz="700" dirty="0">
                <a:solidFill>
                  <a:schemeClr val="tx1">
                    <a:lumMod val="65000"/>
                    <a:lumOff val="35000"/>
                  </a:schemeClr>
                </a:solidFill>
                <a:latin typeface="Gotham Light" pitchFamily="2" charset="0"/>
              </a:rPr>
              <a:t> BRAF-</a:t>
            </a:r>
            <a:r>
              <a:rPr lang="es-ES" sz="700" dirty="0" err="1">
                <a:solidFill>
                  <a:schemeClr val="tx1">
                    <a:lumMod val="65000"/>
                    <a:lumOff val="35000"/>
                  </a:schemeClr>
                </a:solidFill>
                <a:latin typeface="Gotham Light" pitchFamily="2" charset="0"/>
              </a:rPr>
              <a:t>mutant</a:t>
            </a:r>
            <a:r>
              <a:rPr lang="es-ES" sz="700" dirty="0">
                <a:solidFill>
                  <a:schemeClr val="tx1">
                    <a:lumMod val="65000"/>
                    <a:lumOff val="35000"/>
                  </a:schemeClr>
                </a:solidFill>
                <a:latin typeface="Gotham Light" pitchFamily="2" charset="0"/>
              </a:rPr>
              <a:t> melanoma </a:t>
            </a:r>
            <a:r>
              <a:rPr lang="es-ES" sz="700" dirty="0" err="1">
                <a:solidFill>
                  <a:schemeClr val="tx1">
                    <a:lumMod val="65000"/>
                    <a:lumOff val="35000"/>
                  </a:schemeClr>
                </a:solidFill>
                <a:latin typeface="Gotham Light" pitchFamily="2" charset="0"/>
              </a:rPr>
              <a:t>receiving</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the</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combination</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encorafenib</a:t>
            </a:r>
            <a:r>
              <a:rPr lang="es-ES" sz="700" dirty="0">
                <a:solidFill>
                  <a:schemeClr val="tx1">
                    <a:lumMod val="65000"/>
                    <a:lumOff val="35000"/>
                  </a:schemeClr>
                </a:solidFill>
                <a:latin typeface="Gotham Light" pitchFamily="2" charset="0"/>
              </a:rPr>
              <a:t> plus </a:t>
            </a:r>
            <a:r>
              <a:rPr lang="es-ES" sz="700" dirty="0" err="1">
                <a:solidFill>
                  <a:schemeClr val="tx1">
                    <a:lumMod val="65000"/>
                    <a:lumOff val="35000"/>
                  </a:schemeClr>
                </a:solidFill>
                <a:latin typeface="Gotham Light" pitchFamily="2" charset="0"/>
              </a:rPr>
              <a:t>binimetinib</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Results</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from</a:t>
            </a:r>
            <a:r>
              <a:rPr lang="es-ES" sz="700" dirty="0">
                <a:solidFill>
                  <a:schemeClr val="tx1">
                    <a:lumMod val="65000"/>
                    <a:lumOff val="35000"/>
                  </a:schemeClr>
                </a:solidFill>
                <a:latin typeface="Gotham Light" pitchFamily="2" charset="0"/>
              </a:rPr>
              <a:t> a </a:t>
            </a:r>
            <a:r>
              <a:rPr lang="es-ES" sz="700" dirty="0" err="1">
                <a:solidFill>
                  <a:schemeClr val="tx1">
                    <a:lumMod val="65000"/>
                    <a:lumOff val="35000"/>
                  </a:schemeClr>
                </a:solidFill>
                <a:latin typeface="Gotham Light" pitchFamily="2" charset="0"/>
              </a:rPr>
              <a:t>multicentre</a:t>
            </a:r>
            <a:r>
              <a:rPr lang="es-ES" sz="700" dirty="0">
                <a:solidFill>
                  <a:schemeClr val="tx1">
                    <a:lumMod val="65000"/>
                    <a:lumOff val="35000"/>
                  </a:schemeClr>
                </a:solidFill>
                <a:latin typeface="Gotham Light" pitchFamily="2" charset="0"/>
              </a:rPr>
              <a:t>, open-</a:t>
            </a:r>
            <a:r>
              <a:rPr lang="es-ES" sz="700" dirty="0" err="1">
                <a:solidFill>
                  <a:schemeClr val="tx1">
                    <a:lumMod val="65000"/>
                    <a:lumOff val="35000"/>
                  </a:schemeClr>
                </a:solidFill>
                <a:latin typeface="Gotham Light" pitchFamily="2" charset="0"/>
              </a:rPr>
              <a:t>label</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randomised</a:t>
            </a:r>
            <a:r>
              <a:rPr lang="es-ES" sz="700" dirty="0">
                <a:solidFill>
                  <a:schemeClr val="tx1">
                    <a:lumMod val="65000"/>
                    <a:lumOff val="35000"/>
                  </a:schemeClr>
                </a:solidFill>
                <a:latin typeface="Gotham Light" pitchFamily="2" charset="0"/>
              </a:rPr>
              <a:t>, </a:t>
            </a:r>
            <a:r>
              <a:rPr lang="es-ES" sz="700" dirty="0" err="1">
                <a:solidFill>
                  <a:schemeClr val="tx1">
                    <a:lumMod val="65000"/>
                    <a:lumOff val="35000"/>
                  </a:schemeClr>
                </a:solidFill>
                <a:latin typeface="Gotham Light" pitchFamily="2" charset="0"/>
              </a:rPr>
              <a:t>phase</a:t>
            </a:r>
            <a:r>
              <a:rPr lang="es-ES" sz="700" dirty="0">
                <a:solidFill>
                  <a:schemeClr val="tx1">
                    <a:lumMod val="65000"/>
                    <a:lumOff val="35000"/>
                  </a:schemeClr>
                </a:solidFill>
                <a:latin typeface="Gotham Light" pitchFamily="2" charset="0"/>
              </a:rPr>
              <a:t> III </a:t>
            </a:r>
            <a:r>
              <a:rPr lang="es-ES" sz="700" dirty="0" err="1">
                <a:solidFill>
                  <a:schemeClr val="tx1">
                    <a:lumMod val="65000"/>
                    <a:lumOff val="35000"/>
                  </a:schemeClr>
                </a:solidFill>
                <a:latin typeface="Gotham Light" pitchFamily="2" charset="0"/>
              </a:rPr>
              <a:t>study</a:t>
            </a:r>
            <a:r>
              <a:rPr lang="es-ES" sz="700" dirty="0">
                <a:solidFill>
                  <a:schemeClr val="tx1">
                    <a:lumMod val="65000"/>
                    <a:lumOff val="35000"/>
                  </a:schemeClr>
                </a:solidFill>
                <a:latin typeface="Gotham Light" pitchFamily="2" charset="0"/>
              </a:rPr>
              <a:t> (COLUMBUS). </a:t>
            </a:r>
            <a:r>
              <a:rPr lang="es-ES" sz="700" dirty="0" err="1">
                <a:solidFill>
                  <a:schemeClr val="tx1">
                    <a:lumMod val="65000"/>
                    <a:lumOff val="35000"/>
                  </a:schemeClr>
                </a:solidFill>
                <a:latin typeface="Gotham Light" pitchFamily="2" charset="0"/>
              </a:rPr>
              <a:t>Eur</a:t>
            </a:r>
            <a:r>
              <a:rPr lang="es-ES" sz="700" dirty="0">
                <a:solidFill>
                  <a:schemeClr val="tx1">
                    <a:lumMod val="65000"/>
                    <a:lumOff val="35000"/>
                  </a:schemeClr>
                </a:solidFill>
                <a:latin typeface="Gotham Light" pitchFamily="2" charset="0"/>
              </a:rPr>
              <a:t> J </a:t>
            </a:r>
            <a:r>
              <a:rPr lang="es-ES" sz="700" dirty="0" err="1">
                <a:solidFill>
                  <a:schemeClr val="tx1">
                    <a:lumMod val="65000"/>
                    <a:lumOff val="35000"/>
                  </a:schemeClr>
                </a:solidFill>
                <a:latin typeface="Gotham Light" pitchFamily="2" charset="0"/>
              </a:rPr>
              <a:t>Cancer</a:t>
            </a:r>
            <a:r>
              <a:rPr lang="es-ES" sz="700" dirty="0">
                <a:solidFill>
                  <a:schemeClr val="tx1">
                    <a:lumMod val="65000"/>
                    <a:lumOff val="35000"/>
                  </a:schemeClr>
                </a:solidFill>
                <a:latin typeface="Gotham Light" pitchFamily="2" charset="0"/>
              </a:rPr>
              <a:t>. 2021;152:116–28.</a:t>
            </a:r>
          </a:p>
        </p:txBody>
      </p:sp>
    </p:spTree>
    <p:extLst>
      <p:ext uri="{BB962C8B-B14F-4D97-AF65-F5344CB8AC3E}">
        <p14:creationId xmlns:p14="http://schemas.microsoft.com/office/powerpoint/2010/main" val="39880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Conector recto 52">
            <a:extLst>
              <a:ext uri="{FF2B5EF4-FFF2-40B4-BE49-F238E27FC236}">
                <a16:creationId xmlns:a16="http://schemas.microsoft.com/office/drawing/2014/main" id="{C5D93C88-9656-5E4B-B49E-B1998E8107C9}"/>
              </a:ext>
            </a:extLst>
          </p:cNvPr>
          <p:cNvCxnSpPr>
            <a:cxnSpLocks/>
          </p:cNvCxnSpPr>
          <p:nvPr/>
        </p:nvCxnSpPr>
        <p:spPr>
          <a:xfrm>
            <a:off x="823338" y="4073672"/>
            <a:ext cx="5125673" cy="0"/>
          </a:xfrm>
          <a:prstGeom prst="line">
            <a:avLst/>
          </a:prstGeom>
          <a:ln w="25400">
            <a:solidFill>
              <a:srgbClr val="ECB633"/>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7881C7B0-5637-D84F-BFD9-F5D5667278F7}"/>
              </a:ext>
            </a:extLst>
          </p:cNvPr>
          <p:cNvCxnSpPr/>
          <p:nvPr/>
        </p:nvCxnSpPr>
        <p:spPr>
          <a:xfrm>
            <a:off x="838899" y="2638948"/>
            <a:ext cx="5125673" cy="0"/>
          </a:xfrm>
          <a:prstGeom prst="line">
            <a:avLst/>
          </a:prstGeom>
          <a:ln w="25400">
            <a:solidFill>
              <a:srgbClr val="2C969C"/>
            </a:solidFill>
          </a:ln>
        </p:spPr>
        <p:style>
          <a:lnRef idx="1">
            <a:schemeClr val="accent1"/>
          </a:lnRef>
          <a:fillRef idx="0">
            <a:schemeClr val="accent1"/>
          </a:fillRef>
          <a:effectRef idx="0">
            <a:schemeClr val="accent1"/>
          </a:effectRef>
          <a:fontRef idx="minor">
            <a:schemeClr val="tx1"/>
          </a:fontRef>
        </p:style>
      </p:cxnSp>
      <p:grpSp>
        <p:nvGrpSpPr>
          <p:cNvPr id="5" name="Grupo 4">
            <a:extLst>
              <a:ext uri="{FF2B5EF4-FFF2-40B4-BE49-F238E27FC236}">
                <a16:creationId xmlns:a16="http://schemas.microsoft.com/office/drawing/2014/main" id="{F8A3AC15-50D1-BE48-AFB1-821B81DBEC9F}"/>
              </a:ext>
            </a:extLst>
          </p:cNvPr>
          <p:cNvGrpSpPr/>
          <p:nvPr/>
        </p:nvGrpSpPr>
        <p:grpSpPr>
          <a:xfrm>
            <a:off x="708596" y="1171878"/>
            <a:ext cx="5449128" cy="5228540"/>
            <a:chOff x="708596" y="1569745"/>
            <a:chExt cx="5449128" cy="5228540"/>
          </a:xfrm>
        </p:grpSpPr>
        <p:grpSp>
          <p:nvGrpSpPr>
            <p:cNvPr id="6" name="Grupo 5">
              <a:extLst>
                <a:ext uri="{FF2B5EF4-FFF2-40B4-BE49-F238E27FC236}">
                  <a16:creationId xmlns:a16="http://schemas.microsoft.com/office/drawing/2014/main" id="{C0ACF1FB-D391-F449-9306-EF14044B2D02}"/>
                </a:ext>
              </a:extLst>
            </p:cNvPr>
            <p:cNvGrpSpPr/>
            <p:nvPr/>
          </p:nvGrpSpPr>
          <p:grpSpPr>
            <a:xfrm>
              <a:off x="1166844" y="1569745"/>
              <a:ext cx="4990880" cy="1286402"/>
              <a:chOff x="1166844" y="1569745"/>
              <a:chExt cx="4990880" cy="1286402"/>
            </a:xfrm>
          </p:grpSpPr>
          <p:sp>
            <p:nvSpPr>
              <p:cNvPr id="21" name="CuadroTexto 20">
                <a:extLst>
                  <a:ext uri="{FF2B5EF4-FFF2-40B4-BE49-F238E27FC236}">
                    <a16:creationId xmlns:a16="http://schemas.microsoft.com/office/drawing/2014/main" id="{E82E953E-A783-9D46-886A-FF3B1E2F2318}"/>
                  </a:ext>
                </a:extLst>
              </p:cNvPr>
              <p:cNvSpPr txBox="1"/>
              <p:nvPr/>
            </p:nvSpPr>
            <p:spPr>
              <a:xfrm>
                <a:off x="1166844" y="1569745"/>
                <a:ext cx="4651094" cy="246221"/>
              </a:xfrm>
              <a:prstGeom prst="rect">
                <a:avLst/>
              </a:prstGeom>
              <a:solidFill>
                <a:schemeClr val="bg1"/>
              </a:solidFill>
            </p:spPr>
            <p:txBody>
              <a:bodyPr wrap="square" rtlCol="0">
                <a:spAutoFit/>
              </a:bodyPr>
              <a:lstStyle/>
              <a:p>
                <a:r>
                  <a:rPr lang="es-ES" sz="1000" b="1" dirty="0">
                    <a:solidFill>
                      <a:srgbClr val="2C969C"/>
                    </a:solidFill>
                    <a:latin typeface="Gotham Bold" pitchFamily="2" charset="0"/>
                    <a:cs typeface="Gotham Bold" pitchFamily="2" charset="0"/>
                  </a:rPr>
                  <a:t>Puede tomarse con o sin comida, excepto zumo de pomelo</a:t>
                </a:r>
              </a:p>
            </p:txBody>
          </p:sp>
          <p:sp>
            <p:nvSpPr>
              <p:cNvPr id="22" name="CuadroTexto 21">
                <a:extLst>
                  <a:ext uri="{FF2B5EF4-FFF2-40B4-BE49-F238E27FC236}">
                    <a16:creationId xmlns:a16="http://schemas.microsoft.com/office/drawing/2014/main" id="{652739CD-0410-4E4E-87B7-4195FE7E3A0F}"/>
                  </a:ext>
                </a:extLst>
              </p:cNvPr>
              <p:cNvSpPr txBox="1"/>
              <p:nvPr/>
            </p:nvSpPr>
            <p:spPr>
              <a:xfrm>
                <a:off x="1166844" y="1913520"/>
                <a:ext cx="4651094" cy="246221"/>
              </a:xfrm>
              <a:prstGeom prst="rect">
                <a:avLst/>
              </a:prstGeom>
              <a:solidFill>
                <a:schemeClr val="bg1"/>
              </a:solidFill>
            </p:spPr>
            <p:txBody>
              <a:bodyPr wrap="square" rtlCol="0">
                <a:spAutoFit/>
              </a:bodyPr>
              <a:lstStyle/>
              <a:p>
                <a:r>
                  <a:rPr lang="es-ES" sz="1000" b="1" dirty="0">
                    <a:solidFill>
                      <a:srgbClr val="2C969C"/>
                    </a:solidFill>
                    <a:latin typeface="Gotham Bold" pitchFamily="2" charset="0"/>
                    <a:cs typeface="Gotham Bold" pitchFamily="2" charset="0"/>
                  </a:rPr>
                  <a:t>Tome las cápsulas y las tabletas enteras con un vaso de agua</a:t>
                </a:r>
              </a:p>
            </p:txBody>
          </p:sp>
          <p:sp>
            <p:nvSpPr>
              <p:cNvPr id="23" name="CuadroTexto 22">
                <a:extLst>
                  <a:ext uri="{FF2B5EF4-FFF2-40B4-BE49-F238E27FC236}">
                    <a16:creationId xmlns:a16="http://schemas.microsoft.com/office/drawing/2014/main" id="{9CF4B55D-DB14-D14F-B13D-A4BEC9DB1FEB}"/>
                  </a:ext>
                </a:extLst>
              </p:cNvPr>
              <p:cNvSpPr txBox="1"/>
              <p:nvPr/>
            </p:nvSpPr>
            <p:spPr>
              <a:xfrm>
                <a:off x="1166844" y="2266151"/>
                <a:ext cx="4990880" cy="246221"/>
              </a:xfrm>
              <a:prstGeom prst="rect">
                <a:avLst/>
              </a:prstGeom>
              <a:solidFill>
                <a:schemeClr val="bg1"/>
              </a:solidFill>
            </p:spPr>
            <p:txBody>
              <a:bodyPr wrap="square" rtlCol="0">
                <a:spAutoFit/>
              </a:bodyPr>
              <a:lstStyle/>
              <a:p>
                <a:r>
                  <a:rPr lang="es-ES" sz="1000" b="1" dirty="0">
                    <a:solidFill>
                      <a:srgbClr val="2C969C"/>
                    </a:solidFill>
                    <a:latin typeface="Gotham Bold" pitchFamily="2" charset="0"/>
                    <a:cs typeface="Gotham Bold" pitchFamily="2" charset="0"/>
                  </a:rPr>
                  <a:t>No es necesario meterlo en el frigorífico, guarde Encorafenib a &lt; 30 ºC</a:t>
                </a:r>
              </a:p>
            </p:txBody>
          </p:sp>
          <p:sp>
            <p:nvSpPr>
              <p:cNvPr id="24" name="CuadroTexto 23">
                <a:extLst>
                  <a:ext uri="{FF2B5EF4-FFF2-40B4-BE49-F238E27FC236}">
                    <a16:creationId xmlns:a16="http://schemas.microsoft.com/office/drawing/2014/main" id="{41DD1D47-79F5-4744-A00F-8653CC96055D}"/>
                  </a:ext>
                </a:extLst>
              </p:cNvPr>
              <p:cNvSpPr txBox="1"/>
              <p:nvPr/>
            </p:nvSpPr>
            <p:spPr>
              <a:xfrm>
                <a:off x="1166844" y="2609926"/>
                <a:ext cx="4651094" cy="246221"/>
              </a:xfrm>
              <a:prstGeom prst="rect">
                <a:avLst/>
              </a:prstGeom>
              <a:solidFill>
                <a:schemeClr val="bg1"/>
              </a:solidFill>
            </p:spPr>
            <p:txBody>
              <a:bodyPr wrap="square" rtlCol="0">
                <a:spAutoFit/>
              </a:bodyPr>
              <a:lstStyle/>
              <a:p>
                <a:r>
                  <a:rPr lang="es-ES" sz="1000" b="1" dirty="0">
                    <a:solidFill>
                      <a:srgbClr val="2C969C"/>
                    </a:solidFill>
                    <a:latin typeface="Gotham Bold" pitchFamily="2" charset="0"/>
                    <a:cs typeface="Gotham Bold" pitchFamily="2" charset="0"/>
                  </a:rPr>
                  <a:t>Esquema de administración sin interrupciones</a:t>
                </a:r>
              </a:p>
            </p:txBody>
          </p:sp>
        </p:grpSp>
        <p:grpSp>
          <p:nvGrpSpPr>
            <p:cNvPr id="7" name="Grupo 6">
              <a:extLst>
                <a:ext uri="{FF2B5EF4-FFF2-40B4-BE49-F238E27FC236}">
                  <a16:creationId xmlns:a16="http://schemas.microsoft.com/office/drawing/2014/main" id="{FD874141-6E11-4D4B-B193-202971A23496}"/>
                </a:ext>
              </a:extLst>
            </p:cNvPr>
            <p:cNvGrpSpPr/>
            <p:nvPr/>
          </p:nvGrpSpPr>
          <p:grpSpPr>
            <a:xfrm>
              <a:off x="1411395" y="2932876"/>
              <a:ext cx="4123249" cy="2200592"/>
              <a:chOff x="1411395" y="2932876"/>
              <a:chExt cx="4123249" cy="2200592"/>
            </a:xfrm>
          </p:grpSpPr>
          <p:sp>
            <p:nvSpPr>
              <p:cNvPr id="13" name="Rectángulo: esquinas redondeadas 13">
                <a:extLst>
                  <a:ext uri="{FF2B5EF4-FFF2-40B4-BE49-F238E27FC236}">
                    <a16:creationId xmlns:a16="http://schemas.microsoft.com/office/drawing/2014/main" id="{F9BC7192-A8CD-134C-ADDA-3137D7D75F3C}"/>
                  </a:ext>
                </a:extLst>
              </p:cNvPr>
              <p:cNvSpPr/>
              <p:nvPr/>
            </p:nvSpPr>
            <p:spPr>
              <a:xfrm>
                <a:off x="2844771" y="2932876"/>
                <a:ext cx="821267" cy="182780"/>
              </a:xfrm>
              <a:prstGeom prst="round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900" b="1" dirty="0">
                    <a:solidFill>
                      <a:schemeClr val="bg1"/>
                    </a:solidFill>
                    <a:latin typeface="Century Gothic" panose="020B0502020202020204" pitchFamily="34" charset="0"/>
                  </a:rPr>
                  <a:t>cada 12h</a:t>
                </a:r>
                <a:endParaRPr lang="es-ES" sz="900" b="1" dirty="0">
                  <a:solidFill>
                    <a:schemeClr val="bg1"/>
                  </a:solidFill>
                  <a:latin typeface="Century Gothic" panose="020B0502020202020204" pitchFamily="34" charset="0"/>
                </a:endParaRPr>
              </a:p>
            </p:txBody>
          </p:sp>
          <p:sp>
            <p:nvSpPr>
              <p:cNvPr id="14" name="Rectángulo: esquinas redondeadas 36">
                <a:extLst>
                  <a:ext uri="{FF2B5EF4-FFF2-40B4-BE49-F238E27FC236}">
                    <a16:creationId xmlns:a16="http://schemas.microsoft.com/office/drawing/2014/main" id="{E2BEF74B-52EE-5E43-A724-BFBFC669CF52}"/>
                  </a:ext>
                </a:extLst>
              </p:cNvPr>
              <p:cNvSpPr/>
              <p:nvPr/>
            </p:nvSpPr>
            <p:spPr>
              <a:xfrm>
                <a:off x="1665979" y="4404944"/>
                <a:ext cx="576403" cy="123494"/>
              </a:xfrm>
              <a:prstGeom prst="roundRect">
                <a:avLst/>
              </a:prstGeom>
              <a:solidFill>
                <a:srgbClr val="EC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700" b="1" dirty="0">
                    <a:solidFill>
                      <a:schemeClr val="bg1"/>
                    </a:solidFill>
                    <a:latin typeface="Century Gothic" panose="020B0502020202020204" pitchFamily="34" charset="0"/>
                  </a:rPr>
                  <a:t>1ª dosis</a:t>
                </a:r>
                <a:endParaRPr lang="es-ES" sz="700" b="1" dirty="0">
                  <a:solidFill>
                    <a:schemeClr val="bg1"/>
                  </a:solidFill>
                  <a:latin typeface="Century Gothic" panose="020B0502020202020204" pitchFamily="34" charset="0"/>
                </a:endParaRPr>
              </a:p>
            </p:txBody>
          </p:sp>
          <p:sp>
            <p:nvSpPr>
              <p:cNvPr id="15" name="Rectángulo: esquinas redondeadas 37">
                <a:extLst>
                  <a:ext uri="{FF2B5EF4-FFF2-40B4-BE49-F238E27FC236}">
                    <a16:creationId xmlns:a16="http://schemas.microsoft.com/office/drawing/2014/main" id="{87F96AD5-DC5A-BF42-B5E6-E36FE972A28D}"/>
                  </a:ext>
                </a:extLst>
              </p:cNvPr>
              <p:cNvSpPr/>
              <p:nvPr/>
            </p:nvSpPr>
            <p:spPr>
              <a:xfrm>
                <a:off x="4460616" y="4402914"/>
                <a:ext cx="576403" cy="123494"/>
              </a:xfrm>
              <a:prstGeom prst="roundRect">
                <a:avLst/>
              </a:prstGeom>
              <a:solidFill>
                <a:srgbClr val="EC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700" b="1" dirty="0">
                    <a:solidFill>
                      <a:schemeClr val="bg1"/>
                    </a:solidFill>
                    <a:latin typeface="Century Gothic" panose="020B0502020202020204" pitchFamily="34" charset="0"/>
                  </a:rPr>
                  <a:t>2ª dosis</a:t>
                </a:r>
                <a:endParaRPr lang="es-ES" sz="700" b="1" dirty="0">
                  <a:solidFill>
                    <a:schemeClr val="bg1"/>
                  </a:solidFill>
                  <a:latin typeface="Century Gothic" panose="020B0502020202020204" pitchFamily="34" charset="0"/>
                </a:endParaRPr>
              </a:p>
            </p:txBody>
          </p:sp>
          <p:sp>
            <p:nvSpPr>
              <p:cNvPr id="16" name="CuadroTexto 15">
                <a:extLst>
                  <a:ext uri="{FF2B5EF4-FFF2-40B4-BE49-F238E27FC236}">
                    <a16:creationId xmlns:a16="http://schemas.microsoft.com/office/drawing/2014/main" id="{B3347462-94AB-C847-B857-D1D2FE18CFD0}"/>
                  </a:ext>
                </a:extLst>
              </p:cNvPr>
              <p:cNvSpPr txBox="1"/>
              <p:nvPr/>
            </p:nvSpPr>
            <p:spPr>
              <a:xfrm>
                <a:off x="1485525" y="3623700"/>
                <a:ext cx="895161" cy="307777"/>
              </a:xfrm>
              <a:prstGeom prst="rect">
                <a:avLst/>
              </a:prstGeom>
              <a:solidFill>
                <a:schemeClr val="bg1"/>
              </a:solid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BINIMETINIB</a:t>
                </a:r>
              </a:p>
              <a:p>
                <a:pPr algn="ctr"/>
                <a:r>
                  <a:rPr lang="ca-ES" sz="700" b="1" dirty="0">
                    <a:solidFill>
                      <a:schemeClr val="bg1">
                        <a:lumMod val="50000"/>
                      </a:schemeClr>
                    </a:solidFill>
                    <a:latin typeface="Gotham Bold" pitchFamily="2" charset="0"/>
                    <a:cs typeface="Gotham Bold" pitchFamily="2" charset="0"/>
                  </a:rPr>
                  <a:t>45 mg</a:t>
                </a:r>
                <a:endParaRPr lang="es-ES" sz="700" b="1" dirty="0">
                  <a:solidFill>
                    <a:schemeClr val="bg1">
                      <a:lumMod val="50000"/>
                    </a:schemeClr>
                  </a:solidFill>
                  <a:latin typeface="Gotham Bold" pitchFamily="2" charset="0"/>
                  <a:cs typeface="Gotham Bold" pitchFamily="2" charset="0"/>
                </a:endParaRPr>
              </a:p>
            </p:txBody>
          </p:sp>
          <p:sp>
            <p:nvSpPr>
              <p:cNvPr id="17" name="CuadroTexto 16">
                <a:extLst>
                  <a:ext uri="{FF2B5EF4-FFF2-40B4-BE49-F238E27FC236}">
                    <a16:creationId xmlns:a16="http://schemas.microsoft.com/office/drawing/2014/main" id="{165A18D4-D583-F646-8D91-035ECFE1B169}"/>
                  </a:ext>
                </a:extLst>
              </p:cNvPr>
              <p:cNvSpPr txBox="1"/>
              <p:nvPr/>
            </p:nvSpPr>
            <p:spPr>
              <a:xfrm>
                <a:off x="4063366" y="3638079"/>
                <a:ext cx="898201" cy="307777"/>
              </a:xfrm>
              <a:prstGeom prst="rect">
                <a:avLst/>
              </a:prstGeom>
              <a:solidFill>
                <a:schemeClr val="bg1"/>
              </a:solid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BINIMETINIB</a:t>
                </a:r>
              </a:p>
              <a:p>
                <a:pPr algn="ctr"/>
                <a:r>
                  <a:rPr lang="ca-ES" sz="700" b="1" dirty="0">
                    <a:solidFill>
                      <a:schemeClr val="bg1">
                        <a:lumMod val="50000"/>
                      </a:schemeClr>
                    </a:solidFill>
                    <a:latin typeface="Gotham Bold" pitchFamily="2" charset="0"/>
                    <a:cs typeface="Gotham Bold" pitchFamily="2" charset="0"/>
                  </a:rPr>
                  <a:t>45 mg</a:t>
                </a:r>
                <a:endParaRPr lang="es-ES" sz="700" b="1" dirty="0">
                  <a:solidFill>
                    <a:schemeClr val="bg1">
                      <a:lumMod val="50000"/>
                    </a:schemeClr>
                  </a:solidFill>
                  <a:latin typeface="Gotham Bold" pitchFamily="2" charset="0"/>
                  <a:cs typeface="Gotham Bold" pitchFamily="2" charset="0"/>
                </a:endParaRPr>
              </a:p>
            </p:txBody>
          </p:sp>
          <p:sp>
            <p:nvSpPr>
              <p:cNvPr id="18" name="CuadroTexto 17">
                <a:extLst>
                  <a:ext uri="{FF2B5EF4-FFF2-40B4-BE49-F238E27FC236}">
                    <a16:creationId xmlns:a16="http://schemas.microsoft.com/office/drawing/2014/main" id="{256482A2-05FD-534A-90DC-A2F9DFD421A8}"/>
                  </a:ext>
                </a:extLst>
              </p:cNvPr>
              <p:cNvSpPr txBox="1"/>
              <p:nvPr/>
            </p:nvSpPr>
            <p:spPr>
              <a:xfrm>
                <a:off x="1411395" y="4610248"/>
                <a:ext cx="1039412" cy="307777"/>
              </a:xfrm>
              <a:prstGeom prst="rect">
                <a:avLst/>
              </a:prstGeom>
              <a:noFill/>
            </p:spPr>
            <p:txBody>
              <a:bodyPr wrap="square" rtlCol="0">
                <a:spAutoFit/>
              </a:bodyPr>
              <a:lstStyle/>
              <a:p>
                <a:pPr algn="ctr"/>
                <a:r>
                  <a:rPr lang="ca-ES" sz="700" dirty="0">
                    <a:solidFill>
                      <a:schemeClr val="bg1">
                        <a:lumMod val="50000"/>
                      </a:schemeClr>
                    </a:solidFill>
                    <a:latin typeface="Gotham Book" pitchFamily="2" charset="0"/>
                    <a:cs typeface="Gotham Book" pitchFamily="2" charset="0"/>
                  </a:rPr>
                  <a:t>1 vez al día (mañana o noche)</a:t>
                </a:r>
                <a:endParaRPr lang="es-ES" sz="700" dirty="0">
                  <a:solidFill>
                    <a:schemeClr val="bg1">
                      <a:lumMod val="50000"/>
                    </a:schemeClr>
                  </a:solidFill>
                  <a:latin typeface="Gotham Book" pitchFamily="2" charset="0"/>
                  <a:cs typeface="Gotham Book" pitchFamily="2" charset="0"/>
                </a:endParaRPr>
              </a:p>
            </p:txBody>
          </p:sp>
          <p:sp>
            <p:nvSpPr>
              <p:cNvPr id="19" name="CuadroTexto 18">
                <a:extLst>
                  <a:ext uri="{FF2B5EF4-FFF2-40B4-BE49-F238E27FC236}">
                    <a16:creationId xmlns:a16="http://schemas.microsoft.com/office/drawing/2014/main" id="{DF69122A-2B23-B241-B24A-FB91A8C18A79}"/>
                  </a:ext>
                </a:extLst>
              </p:cNvPr>
              <p:cNvSpPr txBox="1"/>
              <p:nvPr/>
            </p:nvSpPr>
            <p:spPr>
              <a:xfrm>
                <a:off x="2786485" y="4597595"/>
                <a:ext cx="901443" cy="307777"/>
              </a:xfrm>
              <a:prstGeom prst="rect">
                <a:avLst/>
              </a:prstGeom>
              <a:solidFill>
                <a:schemeClr val="bg1"/>
              </a:solid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ENCORAFENIB</a:t>
                </a:r>
              </a:p>
              <a:p>
                <a:pPr algn="ctr"/>
                <a:r>
                  <a:rPr lang="ca-ES" sz="700" b="1" dirty="0">
                    <a:solidFill>
                      <a:schemeClr val="bg1">
                        <a:lumMod val="50000"/>
                      </a:schemeClr>
                    </a:solidFill>
                    <a:latin typeface="Gotham Bold" pitchFamily="2" charset="0"/>
                    <a:cs typeface="Gotham Bold" pitchFamily="2" charset="0"/>
                  </a:rPr>
                  <a:t>450 mg</a:t>
                </a:r>
                <a:endParaRPr lang="es-ES" sz="700" b="1" dirty="0">
                  <a:solidFill>
                    <a:schemeClr val="bg1">
                      <a:lumMod val="50000"/>
                    </a:schemeClr>
                  </a:solidFill>
                  <a:latin typeface="Gotham Bold" pitchFamily="2" charset="0"/>
                  <a:cs typeface="Gotham Bold" pitchFamily="2" charset="0"/>
                </a:endParaRPr>
              </a:p>
            </p:txBody>
          </p:sp>
          <p:sp>
            <p:nvSpPr>
              <p:cNvPr id="20" name="CuadroTexto 19">
                <a:extLst>
                  <a:ext uri="{FF2B5EF4-FFF2-40B4-BE49-F238E27FC236}">
                    <a16:creationId xmlns:a16="http://schemas.microsoft.com/office/drawing/2014/main" id="{4404A2CC-8EB5-274E-854B-7F756FD56F3C}"/>
                  </a:ext>
                </a:extLst>
              </p:cNvPr>
              <p:cNvSpPr txBox="1"/>
              <p:nvPr/>
            </p:nvSpPr>
            <p:spPr>
              <a:xfrm>
                <a:off x="3840079" y="4610248"/>
                <a:ext cx="1694565" cy="523220"/>
              </a:xfrm>
              <a:prstGeom prst="rect">
                <a:avLst/>
              </a:prstGeom>
              <a:noFill/>
            </p:spPr>
            <p:txBody>
              <a:bodyPr wrap="square" rtlCol="0">
                <a:spAutoFit/>
              </a:bodyPr>
              <a:lstStyle/>
              <a:p>
                <a:pPr algn="ctr"/>
                <a:r>
                  <a:rPr lang="es-ES" sz="700" dirty="0">
                    <a:solidFill>
                      <a:schemeClr val="bg1">
                        <a:lumMod val="50000"/>
                      </a:schemeClr>
                    </a:solidFill>
                    <a:latin typeface="Gotham Book" pitchFamily="2" charset="0"/>
                    <a:cs typeface="Gotham Book" pitchFamily="2" charset="0"/>
                  </a:rPr>
                  <a:t>Sus pacientes deberían incorporar</a:t>
                </a:r>
              </a:p>
              <a:p>
                <a:pPr algn="ctr"/>
                <a:r>
                  <a:rPr lang="es-ES" sz="700" dirty="0">
                    <a:solidFill>
                      <a:schemeClr val="bg1">
                        <a:lumMod val="50000"/>
                      </a:schemeClr>
                    </a:solidFill>
                    <a:latin typeface="Gotham Book" pitchFamily="2" charset="0"/>
                    <a:cs typeface="Gotham Book" pitchFamily="2" charset="0"/>
                  </a:rPr>
                  <a:t>EncoBini</a:t>
                </a:r>
              </a:p>
              <a:p>
                <a:pPr algn="ctr"/>
                <a:r>
                  <a:rPr lang="es-ES" sz="700" dirty="0">
                    <a:solidFill>
                      <a:schemeClr val="bg1">
                        <a:lumMod val="50000"/>
                      </a:schemeClr>
                    </a:solidFill>
                    <a:latin typeface="Gotham Book" pitchFamily="2" charset="0"/>
                    <a:cs typeface="Gotham Book" pitchFamily="2" charset="0"/>
                  </a:rPr>
                  <a:t>en una rutina que encaje en su vida cotidiana</a:t>
                </a:r>
              </a:p>
            </p:txBody>
          </p:sp>
        </p:grpSp>
        <p:sp>
          <p:nvSpPr>
            <p:cNvPr id="8" name="CuadroTexto 7">
              <a:extLst>
                <a:ext uri="{FF2B5EF4-FFF2-40B4-BE49-F238E27FC236}">
                  <a16:creationId xmlns:a16="http://schemas.microsoft.com/office/drawing/2014/main" id="{7EA7B21E-9BE0-4A4D-A6F9-6AE354655D9F}"/>
                </a:ext>
              </a:extLst>
            </p:cNvPr>
            <p:cNvSpPr txBox="1"/>
            <p:nvPr/>
          </p:nvSpPr>
          <p:spPr>
            <a:xfrm>
              <a:off x="708596" y="5518479"/>
              <a:ext cx="4942614" cy="369332"/>
            </a:xfrm>
            <a:prstGeom prst="rect">
              <a:avLst/>
            </a:prstGeom>
            <a:solidFill>
              <a:schemeClr val="bg1"/>
            </a:solidFill>
          </p:spPr>
          <p:txBody>
            <a:bodyPr wrap="square" rtlCol="0">
              <a:spAutoFit/>
            </a:bodyPr>
            <a:lstStyle/>
            <a:p>
              <a:pPr algn="just"/>
              <a:r>
                <a:rPr lang="es-ES" sz="900" b="1" dirty="0">
                  <a:solidFill>
                    <a:srgbClr val="4B4B4B"/>
                  </a:solidFill>
                  <a:latin typeface="Gotham Bold" pitchFamily="2" charset="0"/>
                  <a:cs typeface="Gotham Bold" pitchFamily="2" charset="0"/>
                </a:rPr>
                <a:t>El tratamiento con EncoBini debe continuarse hasta que el paciente no obtenga beneficio o desarrolle toxicidad inaceptable</a:t>
              </a:r>
            </a:p>
          </p:txBody>
        </p:sp>
        <p:grpSp>
          <p:nvGrpSpPr>
            <p:cNvPr id="9" name="Grupo 8">
              <a:extLst>
                <a:ext uri="{FF2B5EF4-FFF2-40B4-BE49-F238E27FC236}">
                  <a16:creationId xmlns:a16="http://schemas.microsoft.com/office/drawing/2014/main" id="{6A4FF6A9-10F0-9D43-8C52-D1154AE219CD}"/>
                </a:ext>
              </a:extLst>
            </p:cNvPr>
            <p:cNvGrpSpPr/>
            <p:nvPr/>
          </p:nvGrpSpPr>
          <p:grpSpPr>
            <a:xfrm>
              <a:off x="803198" y="5974489"/>
              <a:ext cx="4878333" cy="823796"/>
              <a:chOff x="803198" y="5974489"/>
              <a:chExt cx="4878333" cy="823796"/>
            </a:xfrm>
          </p:grpSpPr>
          <p:sp>
            <p:nvSpPr>
              <p:cNvPr id="10" name="CuadroTexto 9">
                <a:extLst>
                  <a:ext uri="{FF2B5EF4-FFF2-40B4-BE49-F238E27FC236}">
                    <a16:creationId xmlns:a16="http://schemas.microsoft.com/office/drawing/2014/main" id="{DB553B53-7B93-374A-A8BC-F765D45EA03D}"/>
                  </a:ext>
                </a:extLst>
              </p:cNvPr>
              <p:cNvSpPr txBox="1"/>
              <p:nvPr/>
            </p:nvSpPr>
            <p:spPr>
              <a:xfrm>
                <a:off x="1266801" y="6290454"/>
                <a:ext cx="1681821" cy="507831"/>
              </a:xfrm>
              <a:prstGeom prst="rect">
                <a:avLst/>
              </a:prstGeom>
              <a:noFill/>
            </p:spPr>
            <p:txBody>
              <a:bodyPr wrap="square" rtlCol="0">
                <a:spAutoFit/>
              </a:bodyPr>
              <a:lstStyle/>
              <a:p>
                <a:r>
                  <a:rPr lang="ca-ES" sz="900" dirty="0">
                    <a:solidFill>
                      <a:schemeClr val="bg1">
                        <a:lumMod val="50000"/>
                      </a:schemeClr>
                    </a:solidFill>
                    <a:latin typeface="Gotham Medium" pitchFamily="2" charset="0"/>
                    <a:cs typeface="Gotham Medium" pitchFamily="2" charset="0"/>
                  </a:rPr>
                  <a:t>BINIMETINIB durante las </a:t>
                </a:r>
                <a:r>
                  <a:rPr lang="ca-ES" sz="900" dirty="0">
                    <a:solidFill>
                      <a:srgbClr val="4B4B4B"/>
                    </a:solidFill>
                    <a:latin typeface="Gotham Medium" pitchFamily="2" charset="0"/>
                    <a:cs typeface="Gotham Medium" pitchFamily="2" charset="0"/>
                  </a:rPr>
                  <a:t>6h previas </a:t>
                </a:r>
                <a:r>
                  <a:rPr lang="ca-ES" sz="900" dirty="0">
                    <a:solidFill>
                      <a:schemeClr val="bg1">
                        <a:lumMod val="50000"/>
                      </a:schemeClr>
                    </a:solidFill>
                    <a:latin typeface="Gotham Medium" pitchFamily="2" charset="0"/>
                    <a:cs typeface="Gotham Medium" pitchFamily="2" charset="0"/>
                  </a:rPr>
                  <a:t>a la siguiente dosis</a:t>
                </a:r>
                <a:endParaRPr lang="es-ES" sz="900" dirty="0">
                  <a:solidFill>
                    <a:schemeClr val="bg1">
                      <a:lumMod val="50000"/>
                    </a:schemeClr>
                  </a:solidFill>
                  <a:latin typeface="Gotham Medium" pitchFamily="2" charset="0"/>
                  <a:cs typeface="Gotham Medium" pitchFamily="2" charset="0"/>
                </a:endParaRPr>
              </a:p>
            </p:txBody>
          </p:sp>
          <p:sp>
            <p:nvSpPr>
              <p:cNvPr id="11" name="CuadroTexto 10">
                <a:extLst>
                  <a:ext uri="{FF2B5EF4-FFF2-40B4-BE49-F238E27FC236}">
                    <a16:creationId xmlns:a16="http://schemas.microsoft.com/office/drawing/2014/main" id="{48DE6E83-6245-424F-831F-12D15BF61729}"/>
                  </a:ext>
                </a:extLst>
              </p:cNvPr>
              <p:cNvSpPr txBox="1"/>
              <p:nvPr/>
            </p:nvSpPr>
            <p:spPr>
              <a:xfrm>
                <a:off x="3818466" y="6280479"/>
                <a:ext cx="1863065" cy="507831"/>
              </a:xfrm>
              <a:prstGeom prst="rect">
                <a:avLst/>
              </a:prstGeom>
              <a:noFill/>
            </p:spPr>
            <p:txBody>
              <a:bodyPr wrap="square" rtlCol="0">
                <a:spAutoFit/>
              </a:bodyPr>
              <a:lstStyle/>
              <a:p>
                <a:r>
                  <a:rPr lang="ca-ES" sz="900" dirty="0">
                    <a:solidFill>
                      <a:schemeClr val="bg1">
                        <a:lumMod val="50000"/>
                      </a:schemeClr>
                    </a:solidFill>
                    <a:latin typeface="Gotham Medium" pitchFamily="2" charset="0"/>
                    <a:cs typeface="Gotham Medium" pitchFamily="2" charset="0"/>
                  </a:rPr>
                  <a:t>ENCORAFENIB durante las </a:t>
                </a:r>
                <a:r>
                  <a:rPr lang="ca-ES" sz="900" dirty="0">
                    <a:solidFill>
                      <a:srgbClr val="4B4B4B"/>
                    </a:solidFill>
                    <a:latin typeface="Gotham Medium" pitchFamily="2" charset="0"/>
                    <a:cs typeface="Gotham Medium" pitchFamily="2" charset="0"/>
                  </a:rPr>
                  <a:t>12h previas </a:t>
                </a:r>
                <a:r>
                  <a:rPr lang="ca-ES" sz="900" dirty="0">
                    <a:solidFill>
                      <a:schemeClr val="bg1">
                        <a:lumMod val="50000"/>
                      </a:schemeClr>
                    </a:solidFill>
                    <a:latin typeface="Gotham Medium" pitchFamily="2" charset="0"/>
                    <a:cs typeface="Gotham Medium" pitchFamily="2" charset="0"/>
                  </a:rPr>
                  <a:t>a la siguiente dosis</a:t>
                </a:r>
                <a:endParaRPr lang="es-ES" sz="900" dirty="0">
                  <a:solidFill>
                    <a:schemeClr val="bg1">
                      <a:lumMod val="50000"/>
                    </a:schemeClr>
                  </a:solidFill>
                  <a:latin typeface="Gotham Medium" pitchFamily="2" charset="0"/>
                  <a:cs typeface="Gotham Medium" pitchFamily="2" charset="0"/>
                </a:endParaRPr>
              </a:p>
            </p:txBody>
          </p:sp>
          <p:sp>
            <p:nvSpPr>
              <p:cNvPr id="12" name="CuadroTexto 11">
                <a:extLst>
                  <a:ext uri="{FF2B5EF4-FFF2-40B4-BE49-F238E27FC236}">
                    <a16:creationId xmlns:a16="http://schemas.microsoft.com/office/drawing/2014/main" id="{3E248335-92C1-7343-8D31-DC8CBBD59B6C}"/>
                  </a:ext>
                </a:extLst>
              </p:cNvPr>
              <p:cNvSpPr txBox="1"/>
              <p:nvPr/>
            </p:nvSpPr>
            <p:spPr>
              <a:xfrm>
                <a:off x="803198" y="5974489"/>
                <a:ext cx="4794571" cy="230832"/>
              </a:xfrm>
              <a:prstGeom prst="rect">
                <a:avLst/>
              </a:prstGeom>
              <a:gradFill flip="none" rotWithShape="1">
                <a:gsLst>
                  <a:gs pos="0">
                    <a:srgbClr val="C1EDEB"/>
                  </a:gs>
                  <a:gs pos="0">
                    <a:srgbClr val="CAEEEC"/>
                  </a:gs>
                  <a:gs pos="100000">
                    <a:srgbClr val="F3FBFA"/>
                  </a:gs>
                </a:gsLst>
                <a:lin ang="5400000" scaled="1"/>
                <a:tileRect/>
              </a:gradFill>
            </p:spPr>
            <p:txBody>
              <a:bodyPr wrap="square" rtlCol="0">
                <a:spAutoFit/>
              </a:bodyPr>
              <a:lstStyle/>
              <a:p>
                <a:r>
                  <a:rPr lang="ca-ES" sz="900" dirty="0">
                    <a:solidFill>
                      <a:schemeClr val="bg2">
                        <a:lumMod val="25000"/>
                      </a:schemeClr>
                    </a:solidFill>
                    <a:latin typeface="Gotham Book" pitchFamily="2" charset="0"/>
                    <a:cs typeface="Gotham Book" pitchFamily="2" charset="0"/>
                  </a:rPr>
                  <a:t>Los pacientes no deben tomar una dosis olvidada:</a:t>
                </a:r>
                <a:endParaRPr lang="es-ES" sz="900" dirty="0">
                  <a:solidFill>
                    <a:schemeClr val="bg2">
                      <a:lumMod val="25000"/>
                    </a:schemeClr>
                  </a:solidFill>
                  <a:latin typeface="Gotham Book" pitchFamily="2" charset="0"/>
                  <a:cs typeface="Gotham Book" pitchFamily="2" charset="0"/>
                </a:endParaRPr>
              </a:p>
            </p:txBody>
          </p:sp>
        </p:grpSp>
      </p:grpSp>
      <p:grpSp>
        <p:nvGrpSpPr>
          <p:cNvPr id="25" name="Grupo 24">
            <a:extLst>
              <a:ext uri="{FF2B5EF4-FFF2-40B4-BE49-F238E27FC236}">
                <a16:creationId xmlns:a16="http://schemas.microsoft.com/office/drawing/2014/main" id="{3CFDC712-CC0B-2F44-AFA9-7D0423BA2615}"/>
              </a:ext>
            </a:extLst>
          </p:cNvPr>
          <p:cNvGrpSpPr/>
          <p:nvPr/>
        </p:nvGrpSpPr>
        <p:grpSpPr>
          <a:xfrm>
            <a:off x="6096000" y="1113243"/>
            <a:ext cx="5138267" cy="3630511"/>
            <a:chOff x="6096000" y="2343095"/>
            <a:chExt cx="5138267" cy="3630511"/>
          </a:xfrm>
        </p:grpSpPr>
        <p:grpSp>
          <p:nvGrpSpPr>
            <p:cNvPr id="26" name="Grupo 25">
              <a:extLst>
                <a:ext uri="{FF2B5EF4-FFF2-40B4-BE49-F238E27FC236}">
                  <a16:creationId xmlns:a16="http://schemas.microsoft.com/office/drawing/2014/main" id="{B7122FE1-4EC1-1840-8B25-6AF35533A24D}"/>
                </a:ext>
              </a:extLst>
            </p:cNvPr>
            <p:cNvGrpSpPr/>
            <p:nvPr/>
          </p:nvGrpSpPr>
          <p:grpSpPr>
            <a:xfrm>
              <a:off x="6096000" y="2354317"/>
              <a:ext cx="5138267" cy="3619289"/>
              <a:chOff x="4921227" y="2187292"/>
              <a:chExt cx="4838700" cy="3176046"/>
            </a:xfrm>
          </p:grpSpPr>
          <p:pic>
            <p:nvPicPr>
              <p:cNvPr id="38" name="Imagen 7">
                <a:extLst>
                  <a:ext uri="{FF2B5EF4-FFF2-40B4-BE49-F238E27FC236}">
                    <a16:creationId xmlns:a16="http://schemas.microsoft.com/office/drawing/2014/main" id="{2D22D7E5-27C2-C94A-8F6C-34BC29EBBBB5}"/>
                  </a:ext>
                </a:extLst>
              </p:cNvPr>
              <p:cNvPicPr>
                <a:picLocks noChangeAspect="1"/>
              </p:cNvPicPr>
              <p:nvPr/>
            </p:nvPicPr>
            <p:blipFill rotWithShape="1">
              <a:blip r:embed="rId2"/>
              <a:srcRect t="28133"/>
              <a:stretch/>
            </p:blipFill>
            <p:spPr>
              <a:xfrm>
                <a:off x="4921227" y="2562000"/>
                <a:ext cx="4838700" cy="2801338"/>
              </a:xfrm>
              <a:prstGeom prst="rect">
                <a:avLst/>
              </a:prstGeom>
            </p:spPr>
          </p:pic>
          <p:pic>
            <p:nvPicPr>
              <p:cNvPr id="39" name="Imagen 9">
                <a:extLst>
                  <a:ext uri="{FF2B5EF4-FFF2-40B4-BE49-F238E27FC236}">
                    <a16:creationId xmlns:a16="http://schemas.microsoft.com/office/drawing/2014/main" id="{E9A2B258-1420-664A-A02B-08161D21EBD2}"/>
                  </a:ext>
                </a:extLst>
              </p:cNvPr>
              <p:cNvPicPr>
                <a:picLocks noChangeAspect="1"/>
              </p:cNvPicPr>
              <p:nvPr/>
            </p:nvPicPr>
            <p:blipFill rotWithShape="1">
              <a:blip r:embed="rId2"/>
              <a:srcRect r="24662" b="93796"/>
              <a:stretch/>
            </p:blipFill>
            <p:spPr>
              <a:xfrm>
                <a:off x="5581431" y="2187292"/>
                <a:ext cx="3645388" cy="241800"/>
              </a:xfrm>
              <a:prstGeom prst="rect">
                <a:avLst/>
              </a:prstGeom>
            </p:spPr>
          </p:pic>
        </p:grpSp>
        <p:grpSp>
          <p:nvGrpSpPr>
            <p:cNvPr id="27" name="Grupo 26">
              <a:extLst>
                <a:ext uri="{FF2B5EF4-FFF2-40B4-BE49-F238E27FC236}">
                  <a16:creationId xmlns:a16="http://schemas.microsoft.com/office/drawing/2014/main" id="{D18271AE-9759-8D40-A7DE-5E365744FF30}"/>
                </a:ext>
              </a:extLst>
            </p:cNvPr>
            <p:cNvGrpSpPr/>
            <p:nvPr/>
          </p:nvGrpSpPr>
          <p:grpSpPr>
            <a:xfrm>
              <a:off x="6138271" y="2343095"/>
              <a:ext cx="4974132" cy="3376457"/>
              <a:chOff x="6138271" y="2343095"/>
              <a:chExt cx="4974132" cy="3376457"/>
            </a:xfrm>
          </p:grpSpPr>
          <p:sp>
            <p:nvSpPr>
              <p:cNvPr id="28" name="CuadroTexto 27">
                <a:extLst>
                  <a:ext uri="{FF2B5EF4-FFF2-40B4-BE49-F238E27FC236}">
                    <a16:creationId xmlns:a16="http://schemas.microsoft.com/office/drawing/2014/main" id="{37E35D5A-6346-704E-80A5-76263EBC2E4F}"/>
                  </a:ext>
                </a:extLst>
              </p:cNvPr>
              <p:cNvSpPr txBox="1"/>
              <p:nvPr/>
            </p:nvSpPr>
            <p:spPr>
              <a:xfrm>
                <a:off x="6166191" y="2771602"/>
                <a:ext cx="1352209" cy="261610"/>
              </a:xfrm>
              <a:prstGeom prst="rect">
                <a:avLst/>
              </a:prstGeom>
              <a:solidFill>
                <a:schemeClr val="bg1"/>
              </a:solidFill>
            </p:spPr>
            <p:txBody>
              <a:bodyPr wrap="square" rtlCol="0">
                <a:spAutoFit/>
              </a:bodyPr>
              <a:lstStyle/>
              <a:p>
                <a:r>
                  <a:rPr lang="ca-ES" sz="1100" b="1" dirty="0">
                    <a:solidFill>
                      <a:srgbClr val="009999"/>
                    </a:solidFill>
                    <a:latin typeface="Gotham Bold" pitchFamily="2" charset="0"/>
                    <a:cs typeface="Gotham Bold" pitchFamily="2" charset="0"/>
                  </a:rPr>
                  <a:t>E</a:t>
                </a:r>
                <a:r>
                  <a:rPr lang="es-ES" sz="1100" b="1" dirty="0">
                    <a:solidFill>
                      <a:srgbClr val="009999"/>
                    </a:solidFill>
                    <a:latin typeface="Gotham Bold" pitchFamily="2" charset="0"/>
                    <a:cs typeface="Gotham Bold" pitchFamily="2" charset="0"/>
                  </a:rPr>
                  <a:t>NCORAFENIB</a:t>
                </a:r>
                <a:endParaRPr lang="es-ES" sz="1100" b="1" baseline="30000" dirty="0">
                  <a:solidFill>
                    <a:srgbClr val="009999"/>
                  </a:solidFill>
                  <a:latin typeface="Gotham Bold" pitchFamily="2" charset="0"/>
                  <a:cs typeface="Gotham Bold" pitchFamily="2" charset="0"/>
                </a:endParaRPr>
              </a:p>
            </p:txBody>
          </p:sp>
          <p:sp>
            <p:nvSpPr>
              <p:cNvPr id="29" name="CuadroTexto 28">
                <a:extLst>
                  <a:ext uri="{FF2B5EF4-FFF2-40B4-BE49-F238E27FC236}">
                    <a16:creationId xmlns:a16="http://schemas.microsoft.com/office/drawing/2014/main" id="{23BC2CF3-0719-2C4A-9720-7356EDD48DA5}"/>
                  </a:ext>
                </a:extLst>
              </p:cNvPr>
              <p:cNvSpPr txBox="1"/>
              <p:nvPr/>
            </p:nvSpPr>
            <p:spPr>
              <a:xfrm>
                <a:off x="8715934" y="2766137"/>
                <a:ext cx="1242143" cy="261610"/>
              </a:xfrm>
              <a:prstGeom prst="rect">
                <a:avLst/>
              </a:prstGeom>
              <a:solidFill>
                <a:schemeClr val="bg1"/>
              </a:solidFill>
            </p:spPr>
            <p:txBody>
              <a:bodyPr wrap="square" rtlCol="0">
                <a:spAutoFit/>
              </a:bodyPr>
              <a:lstStyle/>
              <a:p>
                <a:r>
                  <a:rPr lang="ca-ES" sz="1100" b="1" dirty="0">
                    <a:solidFill>
                      <a:srgbClr val="501627"/>
                    </a:solidFill>
                    <a:latin typeface="Gotham Bold" pitchFamily="2" charset="0"/>
                    <a:cs typeface="Gotham Bold" pitchFamily="2" charset="0"/>
                  </a:rPr>
                  <a:t>BINIMETI</a:t>
                </a:r>
                <a:r>
                  <a:rPr lang="es-ES" sz="1100" b="1" dirty="0">
                    <a:solidFill>
                      <a:srgbClr val="501627"/>
                    </a:solidFill>
                    <a:latin typeface="Gotham Bold" pitchFamily="2" charset="0"/>
                    <a:cs typeface="Gotham Bold" pitchFamily="2" charset="0"/>
                  </a:rPr>
                  <a:t>NIB</a:t>
                </a:r>
                <a:endParaRPr lang="es-ES" sz="1100" b="1" baseline="30000" dirty="0">
                  <a:solidFill>
                    <a:srgbClr val="501627"/>
                  </a:solidFill>
                  <a:latin typeface="Gotham Bold" pitchFamily="2" charset="0"/>
                  <a:cs typeface="Gotham Bold" pitchFamily="2" charset="0"/>
                </a:endParaRPr>
              </a:p>
            </p:txBody>
          </p:sp>
          <p:sp>
            <p:nvSpPr>
              <p:cNvPr id="30" name="CuadroTexto 29">
                <a:extLst>
                  <a:ext uri="{FF2B5EF4-FFF2-40B4-BE49-F238E27FC236}">
                    <a16:creationId xmlns:a16="http://schemas.microsoft.com/office/drawing/2014/main" id="{A28F2D00-0009-8D44-ABD6-CB8D4CCA0F6F}"/>
                  </a:ext>
                </a:extLst>
              </p:cNvPr>
              <p:cNvSpPr txBox="1"/>
              <p:nvPr/>
            </p:nvSpPr>
            <p:spPr>
              <a:xfrm>
                <a:off x="6640104" y="2343095"/>
                <a:ext cx="4007736" cy="338554"/>
              </a:xfrm>
              <a:prstGeom prst="rect">
                <a:avLst/>
              </a:prstGeom>
              <a:solidFill>
                <a:schemeClr val="bg1"/>
              </a:solidFill>
            </p:spPr>
            <p:txBody>
              <a:bodyPr wrap="square" rtlCol="0">
                <a:spAutoFit/>
              </a:bodyPr>
              <a:lstStyle/>
              <a:p>
                <a:pPr algn="ctr"/>
                <a:r>
                  <a:rPr lang="ca-ES" sz="1600" b="1" dirty="0">
                    <a:solidFill>
                      <a:srgbClr val="501627"/>
                    </a:solidFill>
                    <a:latin typeface="Gotham Bold" pitchFamily="2" charset="0"/>
                    <a:cs typeface="Gotham Bold" pitchFamily="2" charset="0"/>
                  </a:rPr>
                  <a:t>Ajustes de dosis recomendados</a:t>
                </a:r>
                <a:endParaRPr lang="es-ES" sz="1600" b="1" baseline="30000" dirty="0">
                  <a:solidFill>
                    <a:srgbClr val="501627"/>
                  </a:solidFill>
                  <a:latin typeface="Gotham Bold" pitchFamily="2" charset="0"/>
                  <a:cs typeface="Gotham Bold" pitchFamily="2" charset="0"/>
                </a:endParaRPr>
              </a:p>
            </p:txBody>
          </p:sp>
          <p:sp>
            <p:nvSpPr>
              <p:cNvPr id="31" name="CuadroTexto 30">
                <a:extLst>
                  <a:ext uri="{FF2B5EF4-FFF2-40B4-BE49-F238E27FC236}">
                    <a16:creationId xmlns:a16="http://schemas.microsoft.com/office/drawing/2014/main" id="{F363B14A-2594-3447-9984-AA2AA218C290}"/>
                  </a:ext>
                </a:extLst>
              </p:cNvPr>
              <p:cNvSpPr txBox="1"/>
              <p:nvPr/>
            </p:nvSpPr>
            <p:spPr>
              <a:xfrm>
                <a:off x="6138271" y="5134777"/>
                <a:ext cx="2473717" cy="584775"/>
              </a:xfrm>
              <a:prstGeom prst="rect">
                <a:avLst/>
              </a:prstGeom>
              <a:solidFill>
                <a:schemeClr val="bg1"/>
              </a:solidFill>
            </p:spPr>
            <p:txBody>
              <a:bodyPr wrap="square" rtlCol="0">
                <a:spAutoFit/>
              </a:bodyPr>
              <a:lstStyle/>
              <a:p>
                <a:pPr algn="ctr"/>
                <a:r>
                  <a:rPr lang="es-ES" sz="800" dirty="0">
                    <a:solidFill>
                      <a:schemeClr val="bg1">
                        <a:lumMod val="50000"/>
                      </a:schemeClr>
                    </a:solidFill>
                    <a:latin typeface="Gotham Medium" pitchFamily="2" charset="0"/>
                    <a:cs typeface="Gotham Medium" pitchFamily="2" charset="0"/>
                  </a:rPr>
                  <a:t>Existen datos limitados para la dosis reducida de 100 mg 1 v/d. Si no es posible tolerar la dosis de 100 mg 1 v/d, suspender permanentemente ENCORAFENIB.</a:t>
                </a:r>
              </a:p>
            </p:txBody>
          </p:sp>
          <p:sp>
            <p:nvSpPr>
              <p:cNvPr id="32" name="CuadroTexto 31">
                <a:extLst>
                  <a:ext uri="{FF2B5EF4-FFF2-40B4-BE49-F238E27FC236}">
                    <a16:creationId xmlns:a16="http://schemas.microsoft.com/office/drawing/2014/main" id="{A32538C9-323E-804F-90F0-512894AD0267}"/>
                  </a:ext>
                </a:extLst>
              </p:cNvPr>
              <p:cNvSpPr txBox="1"/>
              <p:nvPr/>
            </p:nvSpPr>
            <p:spPr>
              <a:xfrm>
                <a:off x="8767072" y="5099877"/>
                <a:ext cx="2345331" cy="507831"/>
              </a:xfrm>
              <a:prstGeom prst="rect">
                <a:avLst/>
              </a:prstGeom>
              <a:solidFill>
                <a:schemeClr val="bg1"/>
              </a:solidFill>
            </p:spPr>
            <p:txBody>
              <a:bodyPr wrap="square" rtlCol="0">
                <a:spAutoFit/>
              </a:bodyPr>
              <a:lstStyle/>
              <a:p>
                <a:pPr algn="ctr"/>
                <a:r>
                  <a:rPr lang="es-ES" sz="900" dirty="0">
                    <a:solidFill>
                      <a:schemeClr val="bg1">
                        <a:lumMod val="50000"/>
                      </a:schemeClr>
                    </a:solidFill>
                    <a:latin typeface="Gotham Medium" pitchFamily="2" charset="0"/>
                    <a:cs typeface="Gotham Medium" pitchFamily="2" charset="0"/>
                  </a:rPr>
                  <a:t>Si no es posible tolerar la dosis de </a:t>
                </a:r>
              </a:p>
              <a:p>
                <a:pPr algn="ctr"/>
                <a:r>
                  <a:rPr lang="es-ES" sz="900" dirty="0">
                    <a:solidFill>
                      <a:schemeClr val="bg1">
                        <a:lumMod val="50000"/>
                      </a:schemeClr>
                    </a:solidFill>
                    <a:latin typeface="Gotham Medium" pitchFamily="2" charset="0"/>
                    <a:cs typeface="Gotham Medium" pitchFamily="2" charset="0"/>
                  </a:rPr>
                  <a:t>30 mg 2 v/d, suspender permanentemente BINIMETINIB.</a:t>
                </a:r>
              </a:p>
            </p:txBody>
          </p:sp>
          <p:sp>
            <p:nvSpPr>
              <p:cNvPr id="33" name="CuadroTexto 32">
                <a:extLst>
                  <a:ext uri="{FF2B5EF4-FFF2-40B4-BE49-F238E27FC236}">
                    <a16:creationId xmlns:a16="http://schemas.microsoft.com/office/drawing/2014/main" id="{B33A89F1-1419-214F-A97C-CD3C8D95B54F}"/>
                  </a:ext>
                </a:extLst>
              </p:cNvPr>
              <p:cNvSpPr txBox="1"/>
              <p:nvPr/>
            </p:nvSpPr>
            <p:spPr>
              <a:xfrm>
                <a:off x="6797078" y="3779984"/>
                <a:ext cx="1205597" cy="261610"/>
              </a:xfrm>
              <a:prstGeom prst="rect">
                <a:avLst/>
              </a:prstGeom>
              <a:solidFill>
                <a:schemeClr val="bg1"/>
              </a:solidFill>
            </p:spPr>
            <p:txBody>
              <a:bodyPr wrap="square" rtlCol="0">
                <a:spAutoFit/>
              </a:bodyPr>
              <a:lstStyle/>
              <a:p>
                <a:pPr algn="ctr"/>
                <a:r>
                  <a:rPr lang="ca-ES" sz="1050" dirty="0">
                    <a:solidFill>
                      <a:schemeClr val="bg2">
                        <a:lumMod val="50000"/>
                      </a:schemeClr>
                    </a:solidFill>
                    <a:latin typeface="Gotham Book" pitchFamily="2" charset="0"/>
                    <a:cs typeface="Gotham Book" pitchFamily="2" charset="0"/>
                  </a:rPr>
                  <a:t>1ª reducción</a:t>
                </a:r>
                <a:endParaRPr lang="es-ES" sz="1050" dirty="0">
                  <a:solidFill>
                    <a:schemeClr val="bg2">
                      <a:lumMod val="50000"/>
                    </a:schemeClr>
                  </a:solidFill>
                  <a:latin typeface="Gotham Book" pitchFamily="2" charset="0"/>
                  <a:cs typeface="Gotham Book" pitchFamily="2" charset="0"/>
                </a:endParaRPr>
              </a:p>
            </p:txBody>
          </p:sp>
          <p:sp>
            <p:nvSpPr>
              <p:cNvPr id="34" name="CuadroTexto 33">
                <a:extLst>
                  <a:ext uri="{FF2B5EF4-FFF2-40B4-BE49-F238E27FC236}">
                    <a16:creationId xmlns:a16="http://schemas.microsoft.com/office/drawing/2014/main" id="{D472F62C-B527-2947-B683-17D76FDA1B26}"/>
                  </a:ext>
                </a:extLst>
              </p:cNvPr>
              <p:cNvSpPr txBox="1"/>
              <p:nvPr/>
            </p:nvSpPr>
            <p:spPr>
              <a:xfrm>
                <a:off x="9291404" y="3779984"/>
                <a:ext cx="1205597" cy="261610"/>
              </a:xfrm>
              <a:prstGeom prst="rect">
                <a:avLst/>
              </a:prstGeom>
              <a:solidFill>
                <a:schemeClr val="bg1"/>
              </a:solidFill>
            </p:spPr>
            <p:txBody>
              <a:bodyPr wrap="square" rtlCol="0">
                <a:spAutoFit/>
              </a:bodyPr>
              <a:lstStyle/>
              <a:p>
                <a:pPr algn="ctr"/>
                <a:r>
                  <a:rPr lang="ca-ES" sz="1050" dirty="0">
                    <a:solidFill>
                      <a:schemeClr val="bg2">
                        <a:lumMod val="50000"/>
                      </a:schemeClr>
                    </a:solidFill>
                    <a:latin typeface="Gotham Book" pitchFamily="2" charset="0"/>
                    <a:cs typeface="Gotham Book" pitchFamily="2" charset="0"/>
                  </a:rPr>
                  <a:t>1ª reducción</a:t>
                </a:r>
                <a:endParaRPr lang="es-ES" sz="1050" dirty="0">
                  <a:solidFill>
                    <a:schemeClr val="bg2">
                      <a:lumMod val="50000"/>
                    </a:schemeClr>
                  </a:solidFill>
                  <a:latin typeface="Gotham Book" pitchFamily="2" charset="0"/>
                  <a:cs typeface="Gotham Book" pitchFamily="2" charset="0"/>
                </a:endParaRPr>
              </a:p>
            </p:txBody>
          </p:sp>
          <p:sp>
            <p:nvSpPr>
              <p:cNvPr id="35" name="CuadroTexto 34">
                <a:extLst>
                  <a:ext uri="{FF2B5EF4-FFF2-40B4-BE49-F238E27FC236}">
                    <a16:creationId xmlns:a16="http://schemas.microsoft.com/office/drawing/2014/main" id="{E006E4B3-CAAD-F04D-B987-5F30D93EC5B5}"/>
                  </a:ext>
                </a:extLst>
              </p:cNvPr>
              <p:cNvSpPr txBox="1"/>
              <p:nvPr/>
            </p:nvSpPr>
            <p:spPr>
              <a:xfrm>
                <a:off x="6800250" y="3137415"/>
                <a:ext cx="1205597" cy="261610"/>
              </a:xfrm>
              <a:prstGeom prst="rect">
                <a:avLst/>
              </a:prstGeom>
              <a:solidFill>
                <a:srgbClr val="F6FAFC"/>
              </a:solidFill>
            </p:spPr>
            <p:txBody>
              <a:bodyPr wrap="square" rtlCol="0">
                <a:spAutoFit/>
              </a:bodyPr>
              <a:lstStyle/>
              <a:p>
                <a:pPr algn="ctr"/>
                <a:r>
                  <a:rPr lang="ca-ES" sz="1050" dirty="0">
                    <a:solidFill>
                      <a:schemeClr val="bg2">
                        <a:lumMod val="50000"/>
                      </a:schemeClr>
                    </a:solidFill>
                    <a:latin typeface="Gotham Book" pitchFamily="2" charset="0"/>
                    <a:cs typeface="Gotham Book" pitchFamily="2" charset="0"/>
                  </a:rPr>
                  <a:t>Dosis de inicio</a:t>
                </a:r>
                <a:endParaRPr lang="es-ES" sz="1050" dirty="0">
                  <a:solidFill>
                    <a:schemeClr val="bg2">
                      <a:lumMod val="50000"/>
                    </a:schemeClr>
                  </a:solidFill>
                  <a:latin typeface="Gotham Book" pitchFamily="2" charset="0"/>
                  <a:cs typeface="Gotham Book" pitchFamily="2" charset="0"/>
                </a:endParaRPr>
              </a:p>
            </p:txBody>
          </p:sp>
          <p:sp>
            <p:nvSpPr>
              <p:cNvPr id="36" name="CuadroTexto 35">
                <a:extLst>
                  <a:ext uri="{FF2B5EF4-FFF2-40B4-BE49-F238E27FC236}">
                    <a16:creationId xmlns:a16="http://schemas.microsoft.com/office/drawing/2014/main" id="{E3C918EB-A530-F64C-B957-7E88BE7C6CB1}"/>
                  </a:ext>
                </a:extLst>
              </p:cNvPr>
              <p:cNvSpPr txBox="1"/>
              <p:nvPr/>
            </p:nvSpPr>
            <p:spPr>
              <a:xfrm>
                <a:off x="9291404" y="3145477"/>
                <a:ext cx="1205597" cy="261610"/>
              </a:xfrm>
              <a:prstGeom prst="rect">
                <a:avLst/>
              </a:prstGeom>
              <a:solidFill>
                <a:srgbClr val="F3F8FB"/>
              </a:solidFill>
            </p:spPr>
            <p:txBody>
              <a:bodyPr wrap="square" rtlCol="0">
                <a:spAutoFit/>
              </a:bodyPr>
              <a:lstStyle/>
              <a:p>
                <a:pPr algn="ctr"/>
                <a:r>
                  <a:rPr lang="ca-ES" sz="1050" dirty="0">
                    <a:solidFill>
                      <a:schemeClr val="bg2">
                        <a:lumMod val="50000"/>
                      </a:schemeClr>
                    </a:solidFill>
                    <a:latin typeface="Gotham Book" pitchFamily="2" charset="0"/>
                    <a:cs typeface="Gotham Book" pitchFamily="2" charset="0"/>
                  </a:rPr>
                  <a:t>Dosis de inicio</a:t>
                </a:r>
                <a:endParaRPr lang="es-ES" sz="1050" dirty="0">
                  <a:solidFill>
                    <a:schemeClr val="bg2">
                      <a:lumMod val="50000"/>
                    </a:schemeClr>
                  </a:solidFill>
                  <a:latin typeface="Gotham Book" pitchFamily="2" charset="0"/>
                  <a:cs typeface="Gotham Book" pitchFamily="2" charset="0"/>
                </a:endParaRPr>
              </a:p>
            </p:txBody>
          </p:sp>
          <p:sp>
            <p:nvSpPr>
              <p:cNvPr id="37" name="CuadroTexto 36">
                <a:extLst>
                  <a:ext uri="{FF2B5EF4-FFF2-40B4-BE49-F238E27FC236}">
                    <a16:creationId xmlns:a16="http://schemas.microsoft.com/office/drawing/2014/main" id="{BB9CDDF8-32C5-B743-9B5E-703FE5BE5CDF}"/>
                  </a:ext>
                </a:extLst>
              </p:cNvPr>
              <p:cNvSpPr txBox="1"/>
              <p:nvPr/>
            </p:nvSpPr>
            <p:spPr>
              <a:xfrm>
                <a:off x="6781704" y="4427580"/>
                <a:ext cx="1205597" cy="261610"/>
              </a:xfrm>
              <a:prstGeom prst="rect">
                <a:avLst/>
              </a:prstGeom>
              <a:solidFill>
                <a:schemeClr val="bg1"/>
              </a:solidFill>
            </p:spPr>
            <p:txBody>
              <a:bodyPr wrap="square" rtlCol="0">
                <a:spAutoFit/>
              </a:bodyPr>
              <a:lstStyle/>
              <a:p>
                <a:pPr algn="ctr"/>
                <a:r>
                  <a:rPr lang="ca-ES" sz="1050" dirty="0">
                    <a:solidFill>
                      <a:schemeClr val="bg2">
                        <a:lumMod val="50000"/>
                      </a:schemeClr>
                    </a:solidFill>
                  </a:rPr>
                  <a:t>2ª reducción</a:t>
                </a:r>
                <a:endParaRPr lang="es-ES" sz="1050" dirty="0">
                  <a:solidFill>
                    <a:schemeClr val="bg2">
                      <a:lumMod val="50000"/>
                    </a:schemeClr>
                  </a:solidFill>
                </a:endParaRPr>
              </a:p>
            </p:txBody>
          </p:sp>
        </p:grpSp>
      </p:grpSp>
      <p:pic>
        <p:nvPicPr>
          <p:cNvPr id="42" name="Imagen 41" descr="Icono&#10;&#10;Descripción generada automáticamente">
            <a:extLst>
              <a:ext uri="{FF2B5EF4-FFF2-40B4-BE49-F238E27FC236}">
                <a16:creationId xmlns:a16="http://schemas.microsoft.com/office/drawing/2014/main" id="{56276B15-BF3C-254B-9A36-9D1E5612439D}"/>
              </a:ext>
            </a:extLst>
          </p:cNvPr>
          <p:cNvPicPr>
            <a:picLocks noChangeAspect="1"/>
          </p:cNvPicPr>
          <p:nvPr/>
        </p:nvPicPr>
        <p:blipFill>
          <a:blip r:embed="rId3"/>
          <a:stretch>
            <a:fillRect/>
          </a:stretch>
        </p:blipFill>
        <p:spPr>
          <a:xfrm>
            <a:off x="743300" y="1103762"/>
            <a:ext cx="446625" cy="1409351"/>
          </a:xfrm>
          <a:prstGeom prst="rect">
            <a:avLst/>
          </a:prstGeom>
        </p:spPr>
      </p:pic>
      <p:pic>
        <p:nvPicPr>
          <p:cNvPr id="46" name="Imagen 45" descr="Icono&#10;&#10;Descripción generada automáticamente">
            <a:extLst>
              <a:ext uri="{FF2B5EF4-FFF2-40B4-BE49-F238E27FC236}">
                <a16:creationId xmlns:a16="http://schemas.microsoft.com/office/drawing/2014/main" id="{13B17372-85FD-7A4A-AA4F-CB6C1D837664}"/>
              </a:ext>
            </a:extLst>
          </p:cNvPr>
          <p:cNvPicPr>
            <a:picLocks noChangeAspect="1"/>
          </p:cNvPicPr>
          <p:nvPr/>
        </p:nvPicPr>
        <p:blipFill>
          <a:blip r:embed="rId4"/>
          <a:stretch>
            <a:fillRect/>
          </a:stretch>
        </p:blipFill>
        <p:spPr>
          <a:xfrm>
            <a:off x="4178012" y="2743426"/>
            <a:ext cx="643622" cy="505703"/>
          </a:xfrm>
          <a:prstGeom prst="rect">
            <a:avLst/>
          </a:prstGeom>
        </p:spPr>
      </p:pic>
      <p:pic>
        <p:nvPicPr>
          <p:cNvPr id="48" name="Imagen 47" descr="Icono&#10;&#10;Descripción generada automáticamente">
            <a:extLst>
              <a:ext uri="{FF2B5EF4-FFF2-40B4-BE49-F238E27FC236}">
                <a16:creationId xmlns:a16="http://schemas.microsoft.com/office/drawing/2014/main" id="{3BDC63B3-CE6F-8947-AAD9-35A3CE8A8236}"/>
              </a:ext>
            </a:extLst>
          </p:cNvPr>
          <p:cNvPicPr>
            <a:picLocks noChangeAspect="1"/>
          </p:cNvPicPr>
          <p:nvPr/>
        </p:nvPicPr>
        <p:blipFill>
          <a:blip r:embed="rId5"/>
          <a:stretch>
            <a:fillRect/>
          </a:stretch>
        </p:blipFill>
        <p:spPr>
          <a:xfrm>
            <a:off x="1636950" y="2695903"/>
            <a:ext cx="631155" cy="522335"/>
          </a:xfrm>
          <a:prstGeom prst="rect">
            <a:avLst/>
          </a:prstGeom>
        </p:spPr>
      </p:pic>
      <p:cxnSp>
        <p:nvCxnSpPr>
          <p:cNvPr id="50" name="Conector recto 49">
            <a:extLst>
              <a:ext uri="{FF2B5EF4-FFF2-40B4-BE49-F238E27FC236}">
                <a16:creationId xmlns:a16="http://schemas.microsoft.com/office/drawing/2014/main" id="{4A3FFA8F-9CC6-8D44-A3B9-81274BE5B3C7}"/>
              </a:ext>
            </a:extLst>
          </p:cNvPr>
          <p:cNvCxnSpPr>
            <a:cxnSpLocks/>
          </p:cNvCxnSpPr>
          <p:nvPr/>
        </p:nvCxnSpPr>
        <p:spPr>
          <a:xfrm>
            <a:off x="3251801" y="2816060"/>
            <a:ext cx="0" cy="892757"/>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2" name="Imagen 51">
            <a:extLst>
              <a:ext uri="{FF2B5EF4-FFF2-40B4-BE49-F238E27FC236}">
                <a16:creationId xmlns:a16="http://schemas.microsoft.com/office/drawing/2014/main" id="{1F5A9673-6CB1-C046-BC7F-45281B23BD2A}"/>
              </a:ext>
            </a:extLst>
          </p:cNvPr>
          <p:cNvPicPr>
            <a:picLocks noChangeAspect="1"/>
          </p:cNvPicPr>
          <p:nvPr/>
        </p:nvPicPr>
        <p:blipFill>
          <a:blip r:embed="rId6"/>
          <a:stretch>
            <a:fillRect/>
          </a:stretch>
        </p:blipFill>
        <p:spPr>
          <a:xfrm>
            <a:off x="1303741" y="3540937"/>
            <a:ext cx="1295400" cy="203200"/>
          </a:xfrm>
          <a:prstGeom prst="rect">
            <a:avLst/>
          </a:prstGeom>
        </p:spPr>
      </p:pic>
      <p:pic>
        <p:nvPicPr>
          <p:cNvPr id="55" name="Imagen 54">
            <a:extLst>
              <a:ext uri="{FF2B5EF4-FFF2-40B4-BE49-F238E27FC236}">
                <a16:creationId xmlns:a16="http://schemas.microsoft.com/office/drawing/2014/main" id="{9241D88E-EBEA-B74E-83F0-BC66C5E1E369}"/>
              </a:ext>
            </a:extLst>
          </p:cNvPr>
          <p:cNvPicPr>
            <a:picLocks noChangeAspect="1"/>
          </p:cNvPicPr>
          <p:nvPr/>
        </p:nvPicPr>
        <p:blipFill>
          <a:blip r:embed="rId6"/>
          <a:stretch>
            <a:fillRect/>
          </a:stretch>
        </p:blipFill>
        <p:spPr>
          <a:xfrm>
            <a:off x="3869292" y="3563482"/>
            <a:ext cx="1295400" cy="203200"/>
          </a:xfrm>
          <a:prstGeom prst="rect">
            <a:avLst/>
          </a:prstGeom>
        </p:spPr>
      </p:pic>
      <p:sp>
        <p:nvSpPr>
          <p:cNvPr id="56" name="CuadroTexto 55">
            <a:extLst>
              <a:ext uri="{FF2B5EF4-FFF2-40B4-BE49-F238E27FC236}">
                <a16:creationId xmlns:a16="http://schemas.microsoft.com/office/drawing/2014/main" id="{E4339EE1-82B7-A146-B0C4-683CF67DD6F5}"/>
              </a:ext>
            </a:extLst>
          </p:cNvPr>
          <p:cNvSpPr txBox="1"/>
          <p:nvPr/>
        </p:nvSpPr>
        <p:spPr>
          <a:xfrm>
            <a:off x="1286233" y="3697461"/>
            <a:ext cx="455997" cy="200055"/>
          </a:xfrm>
          <a:prstGeom prst="rect">
            <a:avLst/>
          </a:prstGeom>
          <a:no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15 mg</a:t>
            </a:r>
            <a:endParaRPr lang="es-ES" sz="700" b="1" dirty="0">
              <a:solidFill>
                <a:schemeClr val="bg1">
                  <a:lumMod val="50000"/>
                </a:schemeClr>
              </a:solidFill>
              <a:latin typeface="Gotham Bold" pitchFamily="2" charset="0"/>
              <a:cs typeface="Gotham Bold" pitchFamily="2" charset="0"/>
            </a:endParaRPr>
          </a:p>
        </p:txBody>
      </p:sp>
      <p:sp>
        <p:nvSpPr>
          <p:cNvPr id="57" name="CuadroTexto 56">
            <a:extLst>
              <a:ext uri="{FF2B5EF4-FFF2-40B4-BE49-F238E27FC236}">
                <a16:creationId xmlns:a16="http://schemas.microsoft.com/office/drawing/2014/main" id="{9988E5D4-26CF-CB49-A89F-6B27D05712CC}"/>
              </a:ext>
            </a:extLst>
          </p:cNvPr>
          <p:cNvSpPr txBox="1"/>
          <p:nvPr/>
        </p:nvSpPr>
        <p:spPr>
          <a:xfrm>
            <a:off x="1709166" y="3698363"/>
            <a:ext cx="455997" cy="200055"/>
          </a:xfrm>
          <a:prstGeom prst="rect">
            <a:avLst/>
          </a:prstGeom>
          <a:no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15 mg</a:t>
            </a:r>
            <a:endParaRPr lang="es-ES" sz="700" b="1" dirty="0">
              <a:solidFill>
                <a:schemeClr val="bg1">
                  <a:lumMod val="50000"/>
                </a:schemeClr>
              </a:solidFill>
              <a:latin typeface="Gotham Bold" pitchFamily="2" charset="0"/>
              <a:cs typeface="Gotham Bold" pitchFamily="2" charset="0"/>
            </a:endParaRPr>
          </a:p>
        </p:txBody>
      </p:sp>
      <p:sp>
        <p:nvSpPr>
          <p:cNvPr id="58" name="CuadroTexto 57">
            <a:extLst>
              <a:ext uri="{FF2B5EF4-FFF2-40B4-BE49-F238E27FC236}">
                <a16:creationId xmlns:a16="http://schemas.microsoft.com/office/drawing/2014/main" id="{CCBB0ECF-6570-7B41-9F06-9F7428D009AB}"/>
              </a:ext>
            </a:extLst>
          </p:cNvPr>
          <p:cNvSpPr txBox="1"/>
          <p:nvPr/>
        </p:nvSpPr>
        <p:spPr>
          <a:xfrm>
            <a:off x="2158249" y="3703773"/>
            <a:ext cx="455997" cy="200055"/>
          </a:xfrm>
          <a:prstGeom prst="rect">
            <a:avLst/>
          </a:prstGeom>
          <a:no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15 mg</a:t>
            </a:r>
            <a:endParaRPr lang="es-ES" sz="700" b="1" dirty="0">
              <a:solidFill>
                <a:schemeClr val="bg1">
                  <a:lumMod val="50000"/>
                </a:schemeClr>
              </a:solidFill>
              <a:latin typeface="Gotham Bold" pitchFamily="2" charset="0"/>
              <a:cs typeface="Gotham Bold" pitchFamily="2" charset="0"/>
            </a:endParaRPr>
          </a:p>
        </p:txBody>
      </p:sp>
      <p:sp>
        <p:nvSpPr>
          <p:cNvPr id="59" name="CuadroTexto 58">
            <a:extLst>
              <a:ext uri="{FF2B5EF4-FFF2-40B4-BE49-F238E27FC236}">
                <a16:creationId xmlns:a16="http://schemas.microsoft.com/office/drawing/2014/main" id="{54B03825-32F4-524B-97C7-7A27CE2C8B9A}"/>
              </a:ext>
            </a:extLst>
          </p:cNvPr>
          <p:cNvSpPr txBox="1"/>
          <p:nvPr/>
        </p:nvSpPr>
        <p:spPr>
          <a:xfrm>
            <a:off x="3862604" y="3720005"/>
            <a:ext cx="455997" cy="200055"/>
          </a:xfrm>
          <a:prstGeom prst="rect">
            <a:avLst/>
          </a:prstGeom>
          <a:no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15 mg</a:t>
            </a:r>
            <a:endParaRPr lang="es-ES" sz="700" b="1" dirty="0">
              <a:solidFill>
                <a:schemeClr val="bg1">
                  <a:lumMod val="50000"/>
                </a:schemeClr>
              </a:solidFill>
              <a:latin typeface="Gotham Bold" pitchFamily="2" charset="0"/>
              <a:cs typeface="Gotham Bold" pitchFamily="2" charset="0"/>
            </a:endParaRPr>
          </a:p>
        </p:txBody>
      </p:sp>
      <p:sp>
        <p:nvSpPr>
          <p:cNvPr id="60" name="CuadroTexto 59">
            <a:extLst>
              <a:ext uri="{FF2B5EF4-FFF2-40B4-BE49-F238E27FC236}">
                <a16:creationId xmlns:a16="http://schemas.microsoft.com/office/drawing/2014/main" id="{BDD63FFF-726E-4640-A988-A4E0D593AA7F}"/>
              </a:ext>
            </a:extLst>
          </p:cNvPr>
          <p:cNvSpPr txBox="1"/>
          <p:nvPr/>
        </p:nvSpPr>
        <p:spPr>
          <a:xfrm>
            <a:off x="4285537" y="3720907"/>
            <a:ext cx="455997" cy="200055"/>
          </a:xfrm>
          <a:prstGeom prst="rect">
            <a:avLst/>
          </a:prstGeom>
          <a:no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15 mg</a:t>
            </a:r>
            <a:endParaRPr lang="es-ES" sz="700" b="1" dirty="0">
              <a:solidFill>
                <a:schemeClr val="bg1">
                  <a:lumMod val="50000"/>
                </a:schemeClr>
              </a:solidFill>
              <a:latin typeface="Gotham Bold" pitchFamily="2" charset="0"/>
              <a:cs typeface="Gotham Bold" pitchFamily="2" charset="0"/>
            </a:endParaRPr>
          </a:p>
        </p:txBody>
      </p:sp>
      <p:sp>
        <p:nvSpPr>
          <p:cNvPr id="61" name="CuadroTexto 60">
            <a:extLst>
              <a:ext uri="{FF2B5EF4-FFF2-40B4-BE49-F238E27FC236}">
                <a16:creationId xmlns:a16="http://schemas.microsoft.com/office/drawing/2014/main" id="{05DE9536-40D8-0648-A213-DA380A2129DF}"/>
              </a:ext>
            </a:extLst>
          </p:cNvPr>
          <p:cNvSpPr txBox="1"/>
          <p:nvPr/>
        </p:nvSpPr>
        <p:spPr>
          <a:xfrm>
            <a:off x="4734620" y="3726317"/>
            <a:ext cx="455997" cy="200055"/>
          </a:xfrm>
          <a:prstGeom prst="rect">
            <a:avLst/>
          </a:prstGeom>
          <a:no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15 mg</a:t>
            </a:r>
            <a:endParaRPr lang="es-ES" sz="700" b="1" dirty="0">
              <a:solidFill>
                <a:schemeClr val="bg1">
                  <a:lumMod val="50000"/>
                </a:schemeClr>
              </a:solidFill>
              <a:latin typeface="Gotham Bold" pitchFamily="2" charset="0"/>
              <a:cs typeface="Gotham Bold" pitchFamily="2" charset="0"/>
            </a:endParaRPr>
          </a:p>
        </p:txBody>
      </p:sp>
      <p:sp>
        <p:nvSpPr>
          <p:cNvPr id="62" name="CuadroTexto 61">
            <a:extLst>
              <a:ext uri="{FF2B5EF4-FFF2-40B4-BE49-F238E27FC236}">
                <a16:creationId xmlns:a16="http://schemas.microsoft.com/office/drawing/2014/main" id="{042A4423-C588-324E-89DA-05D5DBEA26DF}"/>
              </a:ext>
            </a:extLst>
          </p:cNvPr>
          <p:cNvSpPr txBox="1"/>
          <p:nvPr/>
        </p:nvSpPr>
        <p:spPr>
          <a:xfrm>
            <a:off x="3073250" y="3800799"/>
            <a:ext cx="643867" cy="523220"/>
          </a:xfrm>
          <a:prstGeom prst="rect">
            <a:avLst/>
          </a:prstGeom>
          <a:noFill/>
        </p:spPr>
        <p:txBody>
          <a:bodyPr wrap="square" rtlCol="0">
            <a:spAutoFit/>
          </a:bodyPr>
          <a:lstStyle/>
          <a:p>
            <a:r>
              <a:rPr lang="es-ES" sz="2800" dirty="0">
                <a:solidFill>
                  <a:srgbClr val="777776"/>
                </a:solidFill>
              </a:rPr>
              <a:t>+</a:t>
            </a:r>
          </a:p>
        </p:txBody>
      </p:sp>
      <p:pic>
        <p:nvPicPr>
          <p:cNvPr id="64" name="Imagen 63" descr="Icono&#10;&#10;Descripción generada automáticamente con confianza baja">
            <a:extLst>
              <a:ext uri="{FF2B5EF4-FFF2-40B4-BE49-F238E27FC236}">
                <a16:creationId xmlns:a16="http://schemas.microsoft.com/office/drawing/2014/main" id="{3CA8C9E8-5573-B647-BE02-D297D5A64D0B}"/>
              </a:ext>
            </a:extLst>
          </p:cNvPr>
          <p:cNvPicPr>
            <a:picLocks noChangeAspect="1"/>
          </p:cNvPicPr>
          <p:nvPr/>
        </p:nvPicPr>
        <p:blipFill>
          <a:blip r:embed="rId7"/>
          <a:stretch>
            <a:fillRect/>
          </a:stretch>
        </p:blipFill>
        <p:spPr>
          <a:xfrm>
            <a:off x="2645358" y="4505952"/>
            <a:ext cx="1077170" cy="289240"/>
          </a:xfrm>
          <a:prstGeom prst="rect">
            <a:avLst/>
          </a:prstGeom>
        </p:spPr>
      </p:pic>
      <p:cxnSp>
        <p:nvCxnSpPr>
          <p:cNvPr id="83" name="Conector recto 82">
            <a:extLst>
              <a:ext uri="{FF2B5EF4-FFF2-40B4-BE49-F238E27FC236}">
                <a16:creationId xmlns:a16="http://schemas.microsoft.com/office/drawing/2014/main" id="{D13C1BE0-9B6B-2245-8DD0-E4066041D3F7}"/>
              </a:ext>
            </a:extLst>
          </p:cNvPr>
          <p:cNvCxnSpPr/>
          <p:nvPr/>
        </p:nvCxnSpPr>
        <p:spPr>
          <a:xfrm>
            <a:off x="2668249" y="4882418"/>
            <a:ext cx="1109272"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7" name="CuadroTexto 66">
            <a:extLst>
              <a:ext uri="{FF2B5EF4-FFF2-40B4-BE49-F238E27FC236}">
                <a16:creationId xmlns:a16="http://schemas.microsoft.com/office/drawing/2014/main" id="{FB2A3331-B063-B14B-A3C2-0E710C1137F4}"/>
              </a:ext>
            </a:extLst>
          </p:cNvPr>
          <p:cNvSpPr txBox="1"/>
          <p:nvPr/>
        </p:nvSpPr>
        <p:spPr>
          <a:xfrm>
            <a:off x="2942549" y="4785408"/>
            <a:ext cx="482703" cy="200055"/>
          </a:xfrm>
          <a:prstGeom prst="rect">
            <a:avLst/>
          </a:prstGeom>
          <a:solidFill>
            <a:schemeClr val="bg1"/>
          </a:solidFill>
        </p:spPr>
        <p:txBody>
          <a:bodyPr wrap="square" rtlCol="0">
            <a:spAutoFit/>
          </a:bodyPr>
          <a:lstStyle/>
          <a:p>
            <a:pPr algn="ctr"/>
            <a:r>
              <a:rPr lang="ca-ES" sz="700" b="1" dirty="0">
                <a:solidFill>
                  <a:schemeClr val="bg1">
                    <a:lumMod val="50000"/>
                  </a:schemeClr>
                </a:solidFill>
                <a:latin typeface="Gotham Bold" pitchFamily="2" charset="0"/>
                <a:cs typeface="Gotham Bold" pitchFamily="2" charset="0"/>
              </a:rPr>
              <a:t>75 mg</a:t>
            </a:r>
            <a:endParaRPr lang="es-ES" sz="700" b="1" dirty="0">
              <a:solidFill>
                <a:schemeClr val="bg1">
                  <a:lumMod val="50000"/>
                </a:schemeClr>
              </a:solidFill>
              <a:latin typeface="Gotham Bold" pitchFamily="2" charset="0"/>
              <a:cs typeface="Gotham Bold" pitchFamily="2" charset="0"/>
            </a:endParaRPr>
          </a:p>
        </p:txBody>
      </p:sp>
      <p:pic>
        <p:nvPicPr>
          <p:cNvPr id="85" name="Imagen 84" descr="Icono&#10;&#10;Descripción generada automáticamente">
            <a:extLst>
              <a:ext uri="{FF2B5EF4-FFF2-40B4-BE49-F238E27FC236}">
                <a16:creationId xmlns:a16="http://schemas.microsoft.com/office/drawing/2014/main" id="{13026F74-DE79-FF4C-9105-70ECA4C8CF94}"/>
              </a:ext>
            </a:extLst>
          </p:cNvPr>
          <p:cNvPicPr>
            <a:picLocks noChangeAspect="1"/>
          </p:cNvPicPr>
          <p:nvPr/>
        </p:nvPicPr>
        <p:blipFill>
          <a:blip r:embed="rId8"/>
          <a:stretch>
            <a:fillRect/>
          </a:stretch>
        </p:blipFill>
        <p:spPr>
          <a:xfrm>
            <a:off x="859383" y="5856349"/>
            <a:ext cx="456363" cy="378867"/>
          </a:xfrm>
          <a:prstGeom prst="rect">
            <a:avLst/>
          </a:prstGeom>
        </p:spPr>
      </p:pic>
      <p:pic>
        <p:nvPicPr>
          <p:cNvPr id="87" name="Imagen 86" descr="Icono&#10;&#10;Descripción generada automáticamente">
            <a:extLst>
              <a:ext uri="{FF2B5EF4-FFF2-40B4-BE49-F238E27FC236}">
                <a16:creationId xmlns:a16="http://schemas.microsoft.com/office/drawing/2014/main" id="{CFB32659-C715-734B-8C60-F5D5B89FFD67}"/>
              </a:ext>
            </a:extLst>
          </p:cNvPr>
          <p:cNvPicPr>
            <a:picLocks noChangeAspect="1"/>
          </p:cNvPicPr>
          <p:nvPr/>
        </p:nvPicPr>
        <p:blipFill>
          <a:blip r:embed="rId9"/>
          <a:stretch>
            <a:fillRect/>
          </a:stretch>
        </p:blipFill>
        <p:spPr>
          <a:xfrm>
            <a:off x="3492839" y="5870309"/>
            <a:ext cx="356616" cy="324917"/>
          </a:xfrm>
          <a:prstGeom prst="rect">
            <a:avLst/>
          </a:prstGeom>
        </p:spPr>
      </p:pic>
      <p:cxnSp>
        <p:nvCxnSpPr>
          <p:cNvPr id="88" name="Conector recto 87">
            <a:extLst>
              <a:ext uri="{FF2B5EF4-FFF2-40B4-BE49-F238E27FC236}">
                <a16:creationId xmlns:a16="http://schemas.microsoft.com/office/drawing/2014/main" id="{4F122DED-48C0-CC4B-B460-35CA4A1F73DF}"/>
              </a:ext>
            </a:extLst>
          </p:cNvPr>
          <p:cNvCxnSpPr>
            <a:cxnSpLocks/>
          </p:cNvCxnSpPr>
          <p:nvPr/>
        </p:nvCxnSpPr>
        <p:spPr>
          <a:xfrm>
            <a:off x="823338" y="5042750"/>
            <a:ext cx="5125673" cy="0"/>
          </a:xfrm>
          <a:prstGeom prst="line">
            <a:avLst/>
          </a:prstGeom>
          <a:ln w="25400">
            <a:solidFill>
              <a:srgbClr val="2C969C"/>
            </a:solidFill>
          </a:ln>
        </p:spPr>
        <p:style>
          <a:lnRef idx="1">
            <a:schemeClr val="accent1"/>
          </a:lnRef>
          <a:fillRef idx="0">
            <a:schemeClr val="accent1"/>
          </a:fillRef>
          <a:effectRef idx="0">
            <a:schemeClr val="accent1"/>
          </a:effectRef>
          <a:fontRef idx="minor">
            <a:schemeClr val="tx1"/>
          </a:fontRef>
        </p:style>
      </p:cxnSp>
      <p:cxnSp>
        <p:nvCxnSpPr>
          <p:cNvPr id="89" name="Conector recto 88">
            <a:extLst>
              <a:ext uri="{FF2B5EF4-FFF2-40B4-BE49-F238E27FC236}">
                <a16:creationId xmlns:a16="http://schemas.microsoft.com/office/drawing/2014/main" id="{24246D5F-0534-F54C-9734-FFB75A97B23D}"/>
              </a:ext>
            </a:extLst>
          </p:cNvPr>
          <p:cNvCxnSpPr>
            <a:cxnSpLocks/>
          </p:cNvCxnSpPr>
          <p:nvPr/>
        </p:nvCxnSpPr>
        <p:spPr>
          <a:xfrm>
            <a:off x="794254" y="5558118"/>
            <a:ext cx="5125673" cy="0"/>
          </a:xfrm>
          <a:prstGeom prst="line">
            <a:avLst/>
          </a:prstGeom>
          <a:ln w="25400">
            <a:solidFill>
              <a:srgbClr val="2C969C"/>
            </a:solidFill>
          </a:ln>
        </p:spPr>
        <p:style>
          <a:lnRef idx="1">
            <a:schemeClr val="accent1"/>
          </a:lnRef>
          <a:fillRef idx="0">
            <a:schemeClr val="accent1"/>
          </a:fillRef>
          <a:effectRef idx="0">
            <a:schemeClr val="accent1"/>
          </a:effectRef>
          <a:fontRef idx="minor">
            <a:schemeClr val="tx1"/>
          </a:fontRef>
        </p:style>
      </p:cxnSp>
      <p:sp>
        <p:nvSpPr>
          <p:cNvPr id="91" name="CuadroTexto 90">
            <a:extLst>
              <a:ext uri="{FF2B5EF4-FFF2-40B4-BE49-F238E27FC236}">
                <a16:creationId xmlns:a16="http://schemas.microsoft.com/office/drawing/2014/main" id="{D28A0097-9850-8843-AE52-BCF65E8FE9B4}"/>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43" name="CuadroTexto 42">
            <a:extLst>
              <a:ext uri="{FF2B5EF4-FFF2-40B4-BE49-F238E27FC236}">
                <a16:creationId xmlns:a16="http://schemas.microsoft.com/office/drawing/2014/main" id="{CCD0ECF1-1510-B041-8775-F8B4F9080D6C}"/>
              </a:ext>
            </a:extLst>
          </p:cNvPr>
          <p:cNvSpPr txBox="1"/>
          <p:nvPr/>
        </p:nvSpPr>
        <p:spPr>
          <a:xfrm>
            <a:off x="6702118" y="2127043"/>
            <a:ext cx="1395516" cy="276999"/>
          </a:xfrm>
          <a:prstGeom prst="rect">
            <a:avLst/>
          </a:prstGeom>
          <a:solidFill>
            <a:schemeClr val="bg1"/>
          </a:solidFill>
        </p:spPr>
        <p:txBody>
          <a:bodyPr wrap="square" rtlCol="0">
            <a:spAutoFit/>
          </a:bodyPr>
          <a:lstStyle/>
          <a:p>
            <a:pPr algn="ctr"/>
            <a:r>
              <a:rPr lang="es-ES" sz="1200" b="1" dirty="0">
                <a:solidFill>
                  <a:schemeClr val="tx1">
                    <a:lumMod val="75000"/>
                    <a:lumOff val="25000"/>
                  </a:schemeClr>
                </a:solidFill>
                <a:latin typeface="Gotham Bold" pitchFamily="2" charset="0"/>
                <a:cs typeface="Gotham Bold" pitchFamily="2" charset="0"/>
              </a:rPr>
              <a:t>450 mg 1 v/d</a:t>
            </a:r>
          </a:p>
        </p:txBody>
      </p:sp>
      <p:sp>
        <p:nvSpPr>
          <p:cNvPr id="68" name="CuadroTexto 67">
            <a:extLst>
              <a:ext uri="{FF2B5EF4-FFF2-40B4-BE49-F238E27FC236}">
                <a16:creationId xmlns:a16="http://schemas.microsoft.com/office/drawing/2014/main" id="{F24ED184-19B9-E148-B55C-C6F188A2EA35}"/>
              </a:ext>
            </a:extLst>
          </p:cNvPr>
          <p:cNvSpPr txBox="1"/>
          <p:nvPr/>
        </p:nvSpPr>
        <p:spPr>
          <a:xfrm>
            <a:off x="9295767" y="2110679"/>
            <a:ext cx="1196869" cy="276999"/>
          </a:xfrm>
          <a:prstGeom prst="rect">
            <a:avLst/>
          </a:prstGeom>
          <a:solidFill>
            <a:schemeClr val="bg1"/>
          </a:solidFill>
        </p:spPr>
        <p:txBody>
          <a:bodyPr wrap="square" rtlCol="0">
            <a:spAutoFit/>
          </a:bodyPr>
          <a:lstStyle/>
          <a:p>
            <a:pPr algn="ctr"/>
            <a:r>
              <a:rPr lang="es-ES" sz="1200" b="1" dirty="0">
                <a:solidFill>
                  <a:schemeClr val="tx1">
                    <a:lumMod val="75000"/>
                    <a:lumOff val="25000"/>
                  </a:schemeClr>
                </a:solidFill>
                <a:latin typeface="Gotham Bold" pitchFamily="2" charset="0"/>
                <a:cs typeface="Gotham Bold" pitchFamily="2" charset="0"/>
              </a:rPr>
              <a:t>45 mg 2 v/d</a:t>
            </a:r>
          </a:p>
        </p:txBody>
      </p:sp>
      <p:sp>
        <p:nvSpPr>
          <p:cNvPr id="45" name="Rectángulo redondeado 44">
            <a:extLst>
              <a:ext uri="{FF2B5EF4-FFF2-40B4-BE49-F238E27FC236}">
                <a16:creationId xmlns:a16="http://schemas.microsoft.com/office/drawing/2014/main" id="{44857BEB-9DE3-AB45-ACBF-894FFB413681}"/>
              </a:ext>
            </a:extLst>
          </p:cNvPr>
          <p:cNvSpPr/>
          <p:nvPr/>
        </p:nvSpPr>
        <p:spPr>
          <a:xfrm>
            <a:off x="6157724" y="4806609"/>
            <a:ext cx="4794571" cy="817140"/>
          </a:xfrm>
          <a:prstGeom prst="roundRect">
            <a:avLst/>
          </a:prstGeom>
          <a:solidFill>
            <a:srgbClr val="501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cap="all" dirty="0" err="1">
                <a:solidFill>
                  <a:schemeClr val="bg1"/>
                </a:solidFill>
                <a:latin typeface="Gotham Bold" pitchFamily="2" charset="0"/>
                <a:cs typeface="Gotham Bold" pitchFamily="2" charset="0"/>
              </a:rPr>
              <a:t>EncoBini</a:t>
            </a:r>
            <a:r>
              <a:rPr lang="en-GB" sz="1600" b="1" cap="all" dirty="0">
                <a:solidFill>
                  <a:schemeClr val="bg1"/>
                </a:solidFill>
                <a:latin typeface="Gotham Bold" pitchFamily="2" charset="0"/>
                <a:cs typeface="Gotham Bold" pitchFamily="2" charset="0"/>
              </a:rPr>
              <a:t> </a:t>
            </a:r>
            <a:r>
              <a:rPr lang="en-GB" sz="1600" b="1" cap="all" dirty="0" err="1">
                <a:solidFill>
                  <a:schemeClr val="bg1"/>
                </a:solidFill>
                <a:latin typeface="Gotham Bold" pitchFamily="2" charset="0"/>
                <a:cs typeface="Gotham Bold" pitchFamily="2" charset="0"/>
              </a:rPr>
              <a:t>te</a:t>
            </a:r>
            <a:r>
              <a:rPr lang="en-GB" sz="1600" b="1" cap="all" dirty="0">
                <a:solidFill>
                  <a:schemeClr val="bg1"/>
                </a:solidFill>
                <a:latin typeface="Gotham Bold" pitchFamily="2" charset="0"/>
                <a:cs typeface="Gotham Bold" pitchFamily="2" charset="0"/>
              </a:rPr>
              <a:t> </a:t>
            </a:r>
            <a:r>
              <a:rPr lang="en-GB" sz="1600" b="1" cap="all" dirty="0" err="1">
                <a:solidFill>
                  <a:schemeClr val="bg1"/>
                </a:solidFill>
                <a:latin typeface="Gotham Bold" pitchFamily="2" charset="0"/>
                <a:cs typeface="Gotham Bold" pitchFamily="2" charset="0"/>
              </a:rPr>
              <a:t>permite</a:t>
            </a:r>
            <a:r>
              <a:rPr lang="en-GB" sz="1600" b="1" cap="all" dirty="0">
                <a:solidFill>
                  <a:schemeClr val="bg1"/>
                </a:solidFill>
                <a:latin typeface="Gotham Bold" pitchFamily="2" charset="0"/>
                <a:cs typeface="Gotham Bold" pitchFamily="2" charset="0"/>
              </a:rPr>
              <a:t> un </a:t>
            </a:r>
            <a:r>
              <a:rPr lang="en-GB" sz="1600" b="1" cap="all" dirty="0" err="1">
                <a:solidFill>
                  <a:schemeClr val="bg1"/>
                </a:solidFill>
                <a:latin typeface="Gotham Bold" pitchFamily="2" charset="0"/>
                <a:cs typeface="Gotham Bold" pitchFamily="2" charset="0"/>
              </a:rPr>
              <a:t>mejor</a:t>
            </a:r>
            <a:r>
              <a:rPr lang="en-GB" sz="1600" b="1" cap="all" dirty="0">
                <a:solidFill>
                  <a:schemeClr val="bg1"/>
                </a:solidFill>
                <a:latin typeface="Gotham Bold" pitchFamily="2" charset="0"/>
                <a:cs typeface="Gotham Bold" pitchFamily="2" charset="0"/>
              </a:rPr>
              <a:t> </a:t>
            </a:r>
            <a:r>
              <a:rPr lang="en-GB" sz="1600" b="1" cap="all" dirty="0" err="1">
                <a:solidFill>
                  <a:schemeClr val="bg1"/>
                </a:solidFill>
                <a:latin typeface="Gotham Bold" pitchFamily="2" charset="0"/>
                <a:cs typeface="Gotham Bold" pitchFamily="2" charset="0"/>
              </a:rPr>
              <a:t>manejo</a:t>
            </a:r>
            <a:r>
              <a:rPr lang="en-GB" sz="1600" b="1" cap="all" dirty="0">
                <a:solidFill>
                  <a:schemeClr val="bg1"/>
                </a:solidFill>
                <a:latin typeface="Gotham Bold" pitchFamily="2" charset="0"/>
                <a:cs typeface="Gotham Bold" pitchFamily="2" charset="0"/>
              </a:rPr>
              <a:t> del </a:t>
            </a:r>
            <a:r>
              <a:rPr lang="en-GB" sz="1600" b="1" cap="all" dirty="0" err="1">
                <a:solidFill>
                  <a:schemeClr val="bg1"/>
                </a:solidFill>
                <a:latin typeface="Gotham Bold" pitchFamily="2" charset="0"/>
                <a:cs typeface="Gotham Bold" pitchFamily="2" charset="0"/>
              </a:rPr>
              <a:t>ajuste</a:t>
            </a:r>
            <a:r>
              <a:rPr lang="en-GB" sz="1600" b="1" cap="all" dirty="0">
                <a:solidFill>
                  <a:schemeClr val="bg1"/>
                </a:solidFill>
                <a:latin typeface="Gotham Bold" pitchFamily="2" charset="0"/>
                <a:cs typeface="Gotham Bold" pitchFamily="2" charset="0"/>
              </a:rPr>
              <a:t> de </a:t>
            </a:r>
            <a:r>
              <a:rPr lang="en-GB" sz="1600" b="1" cap="all" dirty="0" err="1">
                <a:solidFill>
                  <a:schemeClr val="bg1"/>
                </a:solidFill>
                <a:latin typeface="Gotham Bold" pitchFamily="2" charset="0"/>
                <a:cs typeface="Gotham Bold" pitchFamily="2" charset="0"/>
              </a:rPr>
              <a:t>dosis</a:t>
            </a:r>
            <a:r>
              <a:rPr lang="en-GB" sz="1600" b="1" cap="all" dirty="0">
                <a:solidFill>
                  <a:schemeClr val="bg1"/>
                </a:solidFill>
                <a:latin typeface="Gotham Bold" pitchFamily="2" charset="0"/>
                <a:cs typeface="Gotham Bold" pitchFamily="2" charset="0"/>
              </a:rPr>
              <a:t> </a:t>
            </a:r>
            <a:endParaRPr lang="en-GB" sz="1600" b="1" dirty="0">
              <a:solidFill>
                <a:schemeClr val="bg1"/>
              </a:solidFill>
              <a:latin typeface="Gotham Bold" pitchFamily="2" charset="0"/>
              <a:cs typeface="Gotham Bold" pitchFamily="2" charset="0"/>
            </a:endParaRPr>
          </a:p>
        </p:txBody>
      </p:sp>
      <p:sp>
        <p:nvSpPr>
          <p:cNvPr id="4" name="Rectángulo: esquinas redondeadas 3">
            <a:extLst>
              <a:ext uri="{FF2B5EF4-FFF2-40B4-BE49-F238E27FC236}">
                <a16:creationId xmlns:a16="http://schemas.microsoft.com/office/drawing/2014/main" id="{37360523-1828-4E58-83FC-16677469FE00}"/>
              </a:ext>
            </a:extLst>
          </p:cNvPr>
          <p:cNvSpPr/>
          <p:nvPr/>
        </p:nvSpPr>
        <p:spPr>
          <a:xfrm>
            <a:off x="1001026" y="3540937"/>
            <a:ext cx="4464000" cy="371104"/>
          </a:xfrm>
          <a:prstGeom prst="roundRect">
            <a:avLst/>
          </a:prstGeom>
          <a:noFill/>
          <a:ln w="2857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ángulo: esquinas redondeadas 69">
            <a:extLst>
              <a:ext uri="{FF2B5EF4-FFF2-40B4-BE49-F238E27FC236}">
                <a16:creationId xmlns:a16="http://schemas.microsoft.com/office/drawing/2014/main" id="{1D890015-A696-45E6-9862-C3F386CD7682}"/>
              </a:ext>
            </a:extLst>
          </p:cNvPr>
          <p:cNvSpPr/>
          <p:nvPr/>
        </p:nvSpPr>
        <p:spPr>
          <a:xfrm>
            <a:off x="2556090" y="4484350"/>
            <a:ext cx="1313202" cy="509242"/>
          </a:xfrm>
          <a:prstGeom prst="roundRect">
            <a:avLst/>
          </a:prstGeom>
          <a:noFill/>
          <a:ln w="2857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ángulo: esquinas redondeadas 70">
            <a:extLst>
              <a:ext uri="{FF2B5EF4-FFF2-40B4-BE49-F238E27FC236}">
                <a16:creationId xmlns:a16="http://schemas.microsoft.com/office/drawing/2014/main" id="{D2F09D6B-B32B-4F12-8692-D27D43A633E4}"/>
              </a:ext>
            </a:extLst>
          </p:cNvPr>
          <p:cNvSpPr/>
          <p:nvPr/>
        </p:nvSpPr>
        <p:spPr>
          <a:xfrm>
            <a:off x="738935" y="1787714"/>
            <a:ext cx="4464000" cy="356171"/>
          </a:xfrm>
          <a:prstGeom prst="roundRect">
            <a:avLst/>
          </a:prstGeom>
          <a:noFill/>
          <a:ln w="2857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ángulo: esquinas redondeadas 71">
            <a:extLst>
              <a:ext uri="{FF2B5EF4-FFF2-40B4-BE49-F238E27FC236}">
                <a16:creationId xmlns:a16="http://schemas.microsoft.com/office/drawing/2014/main" id="{0192BC1D-5F03-4AC3-9CC2-554693794DB7}"/>
              </a:ext>
            </a:extLst>
          </p:cNvPr>
          <p:cNvSpPr/>
          <p:nvPr/>
        </p:nvSpPr>
        <p:spPr>
          <a:xfrm>
            <a:off x="746989" y="1092762"/>
            <a:ext cx="4464000" cy="356171"/>
          </a:xfrm>
          <a:prstGeom prst="roundRect">
            <a:avLst/>
          </a:prstGeom>
          <a:noFill/>
          <a:ln w="2857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ángulo: esquinas redondeadas 72">
            <a:extLst>
              <a:ext uri="{FF2B5EF4-FFF2-40B4-BE49-F238E27FC236}">
                <a16:creationId xmlns:a16="http://schemas.microsoft.com/office/drawing/2014/main" id="{53BF1232-F646-4215-AFE7-814A4ED4DEDF}"/>
              </a:ext>
            </a:extLst>
          </p:cNvPr>
          <p:cNvSpPr/>
          <p:nvPr/>
        </p:nvSpPr>
        <p:spPr>
          <a:xfrm>
            <a:off x="6453963" y="1907563"/>
            <a:ext cx="1886170" cy="1925768"/>
          </a:xfrm>
          <a:prstGeom prst="roundRect">
            <a:avLst/>
          </a:prstGeom>
          <a:noFill/>
          <a:ln w="2857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ángulo redondeado 44">
            <a:extLst>
              <a:ext uri="{FF2B5EF4-FFF2-40B4-BE49-F238E27FC236}">
                <a16:creationId xmlns:a16="http://schemas.microsoft.com/office/drawing/2014/main" id="{5E31C065-183D-468D-9ADB-511F3838DB27}"/>
              </a:ext>
            </a:extLst>
          </p:cNvPr>
          <p:cNvSpPr/>
          <p:nvPr/>
        </p:nvSpPr>
        <p:spPr>
          <a:xfrm>
            <a:off x="253454" y="4491815"/>
            <a:ext cx="1784989" cy="522912"/>
          </a:xfrm>
          <a:prstGeom prst="roundRect">
            <a:avLst/>
          </a:prstGeom>
          <a:solidFill>
            <a:srgbClr val="501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ENVASE </a:t>
            </a:r>
          </a:p>
          <a:p>
            <a:pPr algn="ctr"/>
            <a:r>
              <a:rPr lang="es-ES" sz="1600" dirty="0"/>
              <a:t>BLÍSTER PELABLE</a:t>
            </a:r>
          </a:p>
        </p:txBody>
      </p:sp>
      <p:sp>
        <p:nvSpPr>
          <p:cNvPr id="75" name="CuadroTexto 74">
            <a:extLst>
              <a:ext uri="{FF2B5EF4-FFF2-40B4-BE49-F238E27FC236}">
                <a16:creationId xmlns:a16="http://schemas.microsoft.com/office/drawing/2014/main" id="{1D6C8557-5BF6-4FF8-B0B2-95CD62659C7D}"/>
              </a:ext>
            </a:extLst>
          </p:cNvPr>
          <p:cNvSpPr txBox="1"/>
          <p:nvPr/>
        </p:nvSpPr>
        <p:spPr>
          <a:xfrm>
            <a:off x="6668640" y="2768875"/>
            <a:ext cx="1395516" cy="276999"/>
          </a:xfrm>
          <a:prstGeom prst="rect">
            <a:avLst/>
          </a:prstGeom>
          <a:solidFill>
            <a:schemeClr val="bg1"/>
          </a:solidFill>
        </p:spPr>
        <p:txBody>
          <a:bodyPr wrap="square" rtlCol="0">
            <a:spAutoFit/>
          </a:bodyPr>
          <a:lstStyle/>
          <a:p>
            <a:pPr algn="ctr"/>
            <a:r>
              <a:rPr lang="es-ES" sz="1200" b="1" dirty="0">
                <a:solidFill>
                  <a:schemeClr val="tx1">
                    <a:lumMod val="75000"/>
                    <a:lumOff val="25000"/>
                  </a:schemeClr>
                </a:solidFill>
                <a:latin typeface="Gotham Bold" pitchFamily="2" charset="0"/>
                <a:cs typeface="Gotham Bold" pitchFamily="2" charset="0"/>
              </a:rPr>
              <a:t>300 mg 1 v/d</a:t>
            </a:r>
          </a:p>
        </p:txBody>
      </p:sp>
      <p:sp>
        <p:nvSpPr>
          <p:cNvPr id="76" name="CuadroTexto 75">
            <a:extLst>
              <a:ext uri="{FF2B5EF4-FFF2-40B4-BE49-F238E27FC236}">
                <a16:creationId xmlns:a16="http://schemas.microsoft.com/office/drawing/2014/main" id="{F06C12CA-EAFA-44DA-864C-D5411A69F80C}"/>
              </a:ext>
            </a:extLst>
          </p:cNvPr>
          <p:cNvSpPr txBox="1"/>
          <p:nvPr/>
        </p:nvSpPr>
        <p:spPr>
          <a:xfrm>
            <a:off x="6702118" y="3394816"/>
            <a:ext cx="1395516" cy="276999"/>
          </a:xfrm>
          <a:prstGeom prst="rect">
            <a:avLst/>
          </a:prstGeom>
          <a:solidFill>
            <a:schemeClr val="bg1"/>
          </a:solidFill>
        </p:spPr>
        <p:txBody>
          <a:bodyPr wrap="square" rtlCol="0">
            <a:spAutoFit/>
          </a:bodyPr>
          <a:lstStyle/>
          <a:p>
            <a:pPr algn="ctr"/>
            <a:r>
              <a:rPr lang="es-ES" sz="1200" b="1" dirty="0">
                <a:solidFill>
                  <a:schemeClr val="tx1">
                    <a:lumMod val="75000"/>
                    <a:lumOff val="25000"/>
                  </a:schemeClr>
                </a:solidFill>
                <a:latin typeface="Gotham Bold" pitchFamily="2" charset="0"/>
                <a:cs typeface="Gotham Bold" pitchFamily="2" charset="0"/>
              </a:rPr>
              <a:t>200 mg 1 v/d</a:t>
            </a:r>
          </a:p>
        </p:txBody>
      </p:sp>
      <p:sp>
        <p:nvSpPr>
          <p:cNvPr id="77" name="CuadroTexto 76">
            <a:extLst>
              <a:ext uri="{FF2B5EF4-FFF2-40B4-BE49-F238E27FC236}">
                <a16:creationId xmlns:a16="http://schemas.microsoft.com/office/drawing/2014/main" id="{DE87EB35-A4B2-4D30-BBBE-0B283C6DB64B}"/>
              </a:ext>
            </a:extLst>
          </p:cNvPr>
          <p:cNvSpPr txBox="1"/>
          <p:nvPr/>
        </p:nvSpPr>
        <p:spPr>
          <a:xfrm>
            <a:off x="9315014" y="2745787"/>
            <a:ext cx="1196869" cy="276999"/>
          </a:xfrm>
          <a:prstGeom prst="rect">
            <a:avLst/>
          </a:prstGeom>
          <a:solidFill>
            <a:schemeClr val="bg1"/>
          </a:solidFill>
        </p:spPr>
        <p:txBody>
          <a:bodyPr wrap="square" rtlCol="0">
            <a:spAutoFit/>
          </a:bodyPr>
          <a:lstStyle/>
          <a:p>
            <a:pPr algn="ctr"/>
            <a:r>
              <a:rPr lang="es-ES" sz="1200" b="1" dirty="0">
                <a:solidFill>
                  <a:schemeClr val="tx1">
                    <a:lumMod val="75000"/>
                    <a:lumOff val="25000"/>
                  </a:schemeClr>
                </a:solidFill>
                <a:latin typeface="Gotham Bold" pitchFamily="2" charset="0"/>
                <a:cs typeface="Gotham Bold" pitchFamily="2" charset="0"/>
              </a:rPr>
              <a:t>30 mg 2 v/d</a:t>
            </a:r>
          </a:p>
        </p:txBody>
      </p:sp>
      <p:sp>
        <p:nvSpPr>
          <p:cNvPr id="78" name="CuadroTexto 77">
            <a:extLst>
              <a:ext uri="{FF2B5EF4-FFF2-40B4-BE49-F238E27FC236}">
                <a16:creationId xmlns:a16="http://schemas.microsoft.com/office/drawing/2014/main" id="{23975483-FC34-4773-862C-6438A4F59255}"/>
              </a:ext>
            </a:extLst>
          </p:cNvPr>
          <p:cNvSpPr txBox="1"/>
          <p:nvPr/>
        </p:nvSpPr>
        <p:spPr>
          <a:xfrm>
            <a:off x="7589027" y="6140433"/>
            <a:ext cx="3523376" cy="338554"/>
          </a:xfrm>
          <a:prstGeom prst="rect">
            <a:avLst/>
          </a:prstGeom>
          <a:noFill/>
        </p:spPr>
        <p:txBody>
          <a:bodyPr wrap="square" rtlCol="0">
            <a:spAutoFit/>
          </a:bodyPr>
          <a:lstStyle/>
          <a:p>
            <a:r>
              <a:rPr lang="en-GB" sz="800" dirty="0" err="1">
                <a:solidFill>
                  <a:schemeClr val="tx1">
                    <a:lumMod val="65000"/>
                    <a:lumOff val="35000"/>
                  </a:schemeClr>
                </a:solidFill>
                <a:latin typeface="Gotham Light" pitchFamily="2" charset="0"/>
                <a:cs typeface="Gotham Light" pitchFamily="2" charset="0"/>
              </a:rPr>
              <a:t>Ficha</a:t>
            </a:r>
            <a:r>
              <a:rPr lang="en-GB" sz="800" dirty="0">
                <a:solidFill>
                  <a:schemeClr val="tx1">
                    <a:lumMod val="65000"/>
                    <a:lumOff val="35000"/>
                  </a:schemeClr>
                </a:solidFill>
                <a:latin typeface="Gotham Light" pitchFamily="2" charset="0"/>
                <a:cs typeface="Gotham Light" pitchFamily="2" charset="0"/>
              </a:rPr>
              <a:t> </a:t>
            </a:r>
            <a:r>
              <a:rPr lang="en-GB" sz="800" dirty="0" err="1">
                <a:solidFill>
                  <a:schemeClr val="tx1">
                    <a:lumMod val="65000"/>
                    <a:lumOff val="35000"/>
                  </a:schemeClr>
                </a:solidFill>
                <a:latin typeface="Gotham Light" pitchFamily="2" charset="0"/>
                <a:cs typeface="Gotham Light" pitchFamily="2" charset="0"/>
              </a:rPr>
              <a:t>técnica</a:t>
            </a:r>
            <a:r>
              <a:rPr lang="en-GB" sz="800" dirty="0">
                <a:solidFill>
                  <a:schemeClr val="tx1">
                    <a:lumMod val="65000"/>
                    <a:lumOff val="35000"/>
                  </a:schemeClr>
                </a:solidFill>
                <a:latin typeface="Gotham Light" pitchFamily="2" charset="0"/>
                <a:cs typeface="Gotham Light" pitchFamily="2" charset="0"/>
              </a:rPr>
              <a:t> </a:t>
            </a:r>
            <a:r>
              <a:rPr lang="en-GB" sz="800" dirty="0" err="1">
                <a:solidFill>
                  <a:schemeClr val="tx1">
                    <a:lumMod val="65000"/>
                    <a:lumOff val="35000"/>
                  </a:schemeClr>
                </a:solidFill>
                <a:latin typeface="Gotham Light" pitchFamily="2" charset="0"/>
                <a:cs typeface="Gotham Light" pitchFamily="2" charset="0"/>
              </a:rPr>
              <a:t>Braftovi</a:t>
            </a:r>
            <a:endParaRPr lang="en-GB" sz="800" dirty="0">
              <a:solidFill>
                <a:schemeClr val="tx1">
                  <a:lumMod val="65000"/>
                  <a:lumOff val="35000"/>
                </a:schemeClr>
              </a:solidFill>
              <a:latin typeface="Gotham Light" pitchFamily="2" charset="0"/>
              <a:cs typeface="Gotham Light" pitchFamily="2" charset="0"/>
            </a:endParaRPr>
          </a:p>
          <a:p>
            <a:r>
              <a:rPr lang="en-GB" sz="800" dirty="0" err="1">
                <a:solidFill>
                  <a:schemeClr val="tx1">
                    <a:lumMod val="65000"/>
                    <a:lumOff val="35000"/>
                  </a:schemeClr>
                </a:solidFill>
                <a:latin typeface="Gotham Light" pitchFamily="2" charset="0"/>
                <a:cs typeface="Gotham Light" pitchFamily="2" charset="0"/>
              </a:rPr>
              <a:t>Ficha</a:t>
            </a:r>
            <a:r>
              <a:rPr lang="en-GB" sz="800" dirty="0">
                <a:solidFill>
                  <a:schemeClr val="tx1">
                    <a:lumMod val="65000"/>
                    <a:lumOff val="35000"/>
                  </a:schemeClr>
                </a:solidFill>
                <a:latin typeface="Gotham Light" pitchFamily="2" charset="0"/>
                <a:cs typeface="Gotham Light" pitchFamily="2" charset="0"/>
              </a:rPr>
              <a:t> </a:t>
            </a:r>
            <a:r>
              <a:rPr lang="en-GB" sz="800" dirty="0" err="1">
                <a:solidFill>
                  <a:schemeClr val="tx1">
                    <a:lumMod val="65000"/>
                    <a:lumOff val="35000"/>
                  </a:schemeClr>
                </a:solidFill>
                <a:latin typeface="Gotham Light" pitchFamily="2" charset="0"/>
                <a:cs typeface="Gotham Light" pitchFamily="2" charset="0"/>
              </a:rPr>
              <a:t>técnica</a:t>
            </a:r>
            <a:r>
              <a:rPr lang="en-GB" sz="800" dirty="0">
                <a:solidFill>
                  <a:schemeClr val="tx1">
                    <a:lumMod val="65000"/>
                    <a:lumOff val="35000"/>
                  </a:schemeClr>
                </a:solidFill>
                <a:latin typeface="Gotham Light" pitchFamily="2" charset="0"/>
                <a:cs typeface="Gotham Light" pitchFamily="2" charset="0"/>
              </a:rPr>
              <a:t> </a:t>
            </a:r>
            <a:r>
              <a:rPr lang="en-GB" sz="800" dirty="0" err="1">
                <a:solidFill>
                  <a:schemeClr val="tx1">
                    <a:lumMod val="65000"/>
                    <a:lumOff val="35000"/>
                  </a:schemeClr>
                </a:solidFill>
                <a:latin typeface="Gotham Light" pitchFamily="2" charset="0"/>
                <a:cs typeface="Gotham Light" pitchFamily="2" charset="0"/>
              </a:rPr>
              <a:t>Mektovi</a:t>
            </a:r>
            <a:endParaRPr lang="en-GB" sz="800" dirty="0">
              <a:solidFill>
                <a:schemeClr val="tx1">
                  <a:lumMod val="65000"/>
                  <a:lumOff val="35000"/>
                </a:schemeClr>
              </a:solidFill>
              <a:latin typeface="Gotham Light" pitchFamily="2" charset="0"/>
              <a:cs typeface="Gotham Light" pitchFamily="2" charset="0"/>
            </a:endParaRPr>
          </a:p>
        </p:txBody>
      </p:sp>
      <p:sp>
        <p:nvSpPr>
          <p:cNvPr id="79" name="Rectángulo 78">
            <a:extLst>
              <a:ext uri="{FF2B5EF4-FFF2-40B4-BE49-F238E27FC236}">
                <a16:creationId xmlns:a16="http://schemas.microsoft.com/office/drawing/2014/main" id="{A5E4CE88-D72D-43C5-B6DF-5651C0029CC5}"/>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Imagen 79">
            <a:extLst>
              <a:ext uri="{FF2B5EF4-FFF2-40B4-BE49-F238E27FC236}">
                <a16:creationId xmlns:a16="http://schemas.microsoft.com/office/drawing/2014/main" id="{0CB54079-329B-4856-83CE-0FC0B0CB10A6}"/>
              </a:ext>
            </a:extLst>
          </p:cNvPr>
          <p:cNvPicPr>
            <a:picLocks noChangeAspect="1"/>
          </p:cNvPicPr>
          <p:nvPr/>
        </p:nvPicPr>
        <p:blipFill>
          <a:blip r:embed="rId10"/>
          <a:stretch>
            <a:fillRect/>
          </a:stretch>
        </p:blipFill>
        <p:spPr>
          <a:xfrm>
            <a:off x="9673351" y="5971811"/>
            <a:ext cx="1989652" cy="430229"/>
          </a:xfrm>
          <a:prstGeom prst="rect">
            <a:avLst/>
          </a:prstGeom>
        </p:spPr>
      </p:pic>
      <p:sp>
        <p:nvSpPr>
          <p:cNvPr id="40" name="Título 39"/>
          <p:cNvSpPr>
            <a:spLocks noGrp="1"/>
          </p:cNvSpPr>
          <p:nvPr>
            <p:ph type="title"/>
          </p:nvPr>
        </p:nvSpPr>
        <p:spPr/>
        <p:txBody>
          <a:bodyPr/>
          <a:lstStyle/>
          <a:p>
            <a:r>
              <a:rPr lang="es-ES" dirty="0">
                <a:latin typeface="Gotham Bold" pitchFamily="2" charset="0"/>
                <a:cs typeface="Gotham Bold" pitchFamily="2" charset="0"/>
              </a:rPr>
              <a:t>Posología de </a:t>
            </a:r>
            <a:r>
              <a:rPr lang="es-ES" dirty="0" err="1">
                <a:latin typeface="Gotham Bold" pitchFamily="2" charset="0"/>
                <a:cs typeface="Gotham Bold" pitchFamily="2" charset="0"/>
              </a:rPr>
              <a:t>EncoBini</a:t>
            </a:r>
            <a:br>
              <a:rPr lang="es-ES" dirty="0">
                <a:latin typeface="Gotham Bold" pitchFamily="2" charset="0"/>
                <a:cs typeface="Gotham Bold" pitchFamily="2" charset="0"/>
              </a:rPr>
            </a:br>
            <a:endParaRPr lang="es-ES_tradnl" dirty="0"/>
          </a:p>
        </p:txBody>
      </p:sp>
      <p:sp>
        <p:nvSpPr>
          <p:cNvPr id="81" name="CuadroTexto 80">
            <a:extLst>
              <a:ext uri="{FF2B5EF4-FFF2-40B4-BE49-F238E27FC236}">
                <a16:creationId xmlns:a16="http://schemas.microsoft.com/office/drawing/2014/main" id="{BBE368E0-B104-A943-BC75-EE586185E429}"/>
              </a:ext>
            </a:extLst>
          </p:cNvPr>
          <p:cNvSpPr txBox="1"/>
          <p:nvPr/>
        </p:nvSpPr>
        <p:spPr>
          <a:xfrm>
            <a:off x="30003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33</a:t>
            </a:r>
            <a:endParaRPr lang="es-ES" dirty="0">
              <a:solidFill>
                <a:srgbClr val="2C969C"/>
              </a:solidFill>
            </a:endParaRPr>
          </a:p>
        </p:txBody>
      </p:sp>
    </p:spTree>
    <p:extLst>
      <p:ext uri="{BB962C8B-B14F-4D97-AF65-F5344CB8AC3E}">
        <p14:creationId xmlns:p14="http://schemas.microsoft.com/office/powerpoint/2010/main" val="257837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anim calcmode="lin" valueType="num">
                                      <p:cBhvr additive="base">
                                        <p:cTn id="11" dur="500" fill="hold"/>
                                        <p:tgtEl>
                                          <p:spTgt spid="71"/>
                                        </p:tgtEl>
                                        <p:attrNameLst>
                                          <p:attrName>ppt_x</p:attrName>
                                        </p:attrNameLst>
                                      </p:cBhvr>
                                      <p:tavLst>
                                        <p:tav tm="0">
                                          <p:val>
                                            <p:strVal val="#ppt_x"/>
                                          </p:val>
                                        </p:tav>
                                        <p:tav tm="100000">
                                          <p:val>
                                            <p:strVal val="#ppt_x"/>
                                          </p:val>
                                        </p:tav>
                                      </p:tavLst>
                                    </p:anim>
                                    <p:anim calcmode="lin" valueType="num">
                                      <p:cBhvr additive="base">
                                        <p:cTn id="12"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additive="base">
                                        <p:cTn id="17" dur="500" fill="hold"/>
                                        <p:tgtEl>
                                          <p:spTgt spid="74"/>
                                        </p:tgtEl>
                                        <p:attrNameLst>
                                          <p:attrName>ppt_x</p:attrName>
                                        </p:attrNameLst>
                                      </p:cBhvr>
                                      <p:tavLst>
                                        <p:tav tm="0">
                                          <p:val>
                                            <p:strVal val="#ppt_x"/>
                                          </p:val>
                                        </p:tav>
                                        <p:tav tm="100000">
                                          <p:val>
                                            <p:strVal val="#ppt_x"/>
                                          </p:val>
                                        </p:tav>
                                      </p:tavLst>
                                    </p:anim>
                                    <p:anim calcmode="lin" valueType="num">
                                      <p:cBhvr additive="base">
                                        <p:cTn id="18" dur="500" fill="hold"/>
                                        <p:tgtEl>
                                          <p:spTgt spid="7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additive="base">
                                        <p:cTn id="21" dur="500" fill="hold"/>
                                        <p:tgtEl>
                                          <p:spTgt spid="70"/>
                                        </p:tgtEl>
                                        <p:attrNameLst>
                                          <p:attrName>ppt_x</p:attrName>
                                        </p:attrNameLst>
                                      </p:cBhvr>
                                      <p:tavLst>
                                        <p:tav tm="0">
                                          <p:val>
                                            <p:strVal val="#ppt_x"/>
                                          </p:val>
                                        </p:tav>
                                        <p:tav tm="100000">
                                          <p:val>
                                            <p:strVal val="#ppt_x"/>
                                          </p:val>
                                        </p:tav>
                                      </p:tavLst>
                                    </p:anim>
                                    <p:anim calcmode="lin" valueType="num">
                                      <p:cBhvr additive="base">
                                        <p:cTn id="22" dur="500" fill="hold"/>
                                        <p:tgtEl>
                                          <p:spTgt spid="7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anim calcmode="lin" valueType="num">
                                      <p:cBhvr additive="base">
                                        <p:cTn id="35" dur="500" fill="hold"/>
                                        <p:tgtEl>
                                          <p:spTgt spid="73"/>
                                        </p:tgtEl>
                                        <p:attrNameLst>
                                          <p:attrName>ppt_x</p:attrName>
                                        </p:attrNameLst>
                                      </p:cBhvr>
                                      <p:tavLst>
                                        <p:tav tm="0">
                                          <p:val>
                                            <p:strVal val="#ppt_x"/>
                                          </p:val>
                                        </p:tav>
                                        <p:tav tm="100000">
                                          <p:val>
                                            <p:strVal val="#ppt_x"/>
                                          </p:val>
                                        </p:tav>
                                      </p:tavLst>
                                    </p:anim>
                                    <p:anim calcmode="lin" valueType="num">
                                      <p:cBhvr additive="base">
                                        <p:cTn id="36"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 grpId="0" animBg="1"/>
      <p:bldP spid="70" grpId="0" animBg="1"/>
      <p:bldP spid="71" grpId="0" animBg="1"/>
      <p:bldP spid="72" grpId="0" animBg="1"/>
      <p:bldP spid="73" grpId="0" animBg="1"/>
      <p:bldP spid="7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atrón de fondo&#10;&#10;Descripción generada automáticamente">
            <a:extLst>
              <a:ext uri="{FF2B5EF4-FFF2-40B4-BE49-F238E27FC236}">
                <a16:creationId xmlns:a16="http://schemas.microsoft.com/office/drawing/2014/main" id="{E993E2E8-41F0-0A47-B17A-B6EA86E0467B}"/>
              </a:ext>
            </a:extLst>
          </p:cNvPr>
          <p:cNvPicPr>
            <a:picLocks noChangeAspect="1"/>
          </p:cNvPicPr>
          <p:nvPr/>
        </p:nvPicPr>
        <p:blipFill rotWithShape="1">
          <a:blip r:embed="rId2">
            <a:alphaModFix/>
          </a:blip>
          <a:srcRect l="785" t="4814" b="18281"/>
          <a:stretch/>
        </p:blipFill>
        <p:spPr>
          <a:xfrm>
            <a:off x="0" y="0"/>
            <a:ext cx="12195949" cy="6858001"/>
          </a:xfrm>
          <a:prstGeom prst="rect">
            <a:avLst/>
          </a:prstGeom>
        </p:spPr>
      </p:pic>
      <p:sp>
        <p:nvSpPr>
          <p:cNvPr id="11" name="Rectángulo 10">
            <a:extLst>
              <a:ext uri="{FF2B5EF4-FFF2-40B4-BE49-F238E27FC236}">
                <a16:creationId xmlns:a16="http://schemas.microsoft.com/office/drawing/2014/main" id="{4D591E82-CF0F-1C48-B787-0489AE32DAFA}"/>
              </a:ext>
            </a:extLst>
          </p:cNvPr>
          <p:cNvSpPr/>
          <p:nvPr/>
        </p:nvSpPr>
        <p:spPr>
          <a:xfrm>
            <a:off x="0" y="5380074"/>
            <a:ext cx="12192000" cy="1158949"/>
          </a:xfrm>
          <a:prstGeom prst="rect">
            <a:avLst/>
          </a:prstGeom>
          <a:gradFill>
            <a:gsLst>
              <a:gs pos="76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11">
            <a:extLst>
              <a:ext uri="{FF2B5EF4-FFF2-40B4-BE49-F238E27FC236}">
                <a16:creationId xmlns:a16="http://schemas.microsoft.com/office/drawing/2014/main" id="{FDB0D2D6-3664-B145-97E2-1A475483971E}"/>
              </a:ext>
            </a:extLst>
          </p:cNvPr>
          <p:cNvSpPr/>
          <p:nvPr/>
        </p:nvSpPr>
        <p:spPr>
          <a:xfrm>
            <a:off x="0" y="0"/>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Rectángulo 12">
            <a:extLst>
              <a:ext uri="{FF2B5EF4-FFF2-40B4-BE49-F238E27FC236}">
                <a16:creationId xmlns:a16="http://schemas.microsoft.com/office/drawing/2014/main" id="{F8D974AD-9153-594E-87C7-D248A006992D}"/>
              </a:ext>
            </a:extLst>
          </p:cNvPr>
          <p:cNvSpPr/>
          <p:nvPr/>
        </p:nvSpPr>
        <p:spPr>
          <a:xfrm>
            <a:off x="0" y="6513871"/>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4" name="Conector recto 13">
            <a:extLst>
              <a:ext uri="{FF2B5EF4-FFF2-40B4-BE49-F238E27FC236}">
                <a16:creationId xmlns:a16="http://schemas.microsoft.com/office/drawing/2014/main" id="{4D7DAF2C-4DC4-ED4A-BBD8-BDCEE8A59F0E}"/>
              </a:ext>
            </a:extLst>
          </p:cNvPr>
          <p:cNvCxnSpPr>
            <a:cxnSpLocks/>
          </p:cNvCxnSpPr>
          <p:nvPr/>
        </p:nvCxnSpPr>
        <p:spPr>
          <a:xfrm>
            <a:off x="0" y="3824748"/>
            <a:ext cx="10158984" cy="0"/>
          </a:xfrm>
          <a:prstGeom prst="line">
            <a:avLst/>
          </a:prstGeom>
          <a:ln w="19050">
            <a:solidFill>
              <a:srgbClr val="ECB633"/>
            </a:solidFill>
          </a:ln>
        </p:spPr>
        <p:style>
          <a:lnRef idx="1">
            <a:schemeClr val="accent1"/>
          </a:lnRef>
          <a:fillRef idx="0">
            <a:schemeClr val="accent1"/>
          </a:fillRef>
          <a:effectRef idx="0">
            <a:schemeClr val="accent1"/>
          </a:effectRef>
          <a:fontRef idx="minor">
            <a:schemeClr val="tx1"/>
          </a:fontRef>
        </p:style>
      </p:cxnSp>
      <p:pic>
        <p:nvPicPr>
          <p:cNvPr id="18" name="Imagen 17">
            <a:extLst>
              <a:ext uri="{FF2B5EF4-FFF2-40B4-BE49-F238E27FC236}">
                <a16:creationId xmlns:a16="http://schemas.microsoft.com/office/drawing/2014/main" id="{5262988A-892B-E74A-BB11-C891BF6FFB24}"/>
              </a:ext>
            </a:extLst>
          </p:cNvPr>
          <p:cNvPicPr>
            <a:picLocks noChangeAspect="1"/>
          </p:cNvPicPr>
          <p:nvPr/>
        </p:nvPicPr>
        <p:blipFill rotWithShape="1">
          <a:blip r:embed="rId3"/>
          <a:srcRect l="18396" r="17876"/>
          <a:stretch/>
        </p:blipFill>
        <p:spPr>
          <a:xfrm>
            <a:off x="8790038" y="5669840"/>
            <a:ext cx="3008671" cy="602053"/>
          </a:xfrm>
          <a:prstGeom prst="rect">
            <a:avLst/>
          </a:prstGeom>
        </p:spPr>
      </p:pic>
      <p:sp>
        <p:nvSpPr>
          <p:cNvPr id="2" name="CuadroTexto 1">
            <a:extLst>
              <a:ext uri="{FF2B5EF4-FFF2-40B4-BE49-F238E27FC236}">
                <a16:creationId xmlns:a16="http://schemas.microsoft.com/office/drawing/2014/main" id="{53A07A5C-EF19-3F47-8EB2-6D3B78BD7F66}"/>
              </a:ext>
            </a:extLst>
          </p:cNvPr>
          <p:cNvSpPr txBox="1"/>
          <p:nvPr/>
        </p:nvSpPr>
        <p:spPr>
          <a:xfrm>
            <a:off x="4205278" y="2630079"/>
            <a:ext cx="6052008" cy="1477328"/>
          </a:xfrm>
          <a:prstGeom prst="rect">
            <a:avLst/>
          </a:prstGeom>
          <a:noFill/>
        </p:spPr>
        <p:txBody>
          <a:bodyPr wrap="square" rtlCol="0">
            <a:spAutoFit/>
          </a:bodyPr>
          <a:lstStyle/>
          <a:p>
            <a:pPr algn="r"/>
            <a:r>
              <a:rPr lang="es-ES" sz="2400" b="1" dirty="0">
                <a:solidFill>
                  <a:srgbClr val="2C969C"/>
                </a:solidFill>
                <a:latin typeface="Gotham Bold" pitchFamily="2" charset="0"/>
                <a:cs typeface="Gotham Bold" pitchFamily="2" charset="0"/>
              </a:rPr>
              <a:t>El paciente con melanoma metastásico con mutación BRAF</a:t>
            </a:r>
            <a:r>
              <a:rPr lang="es-ES" sz="2400" b="1" baseline="30000" dirty="0">
                <a:solidFill>
                  <a:srgbClr val="2C969C"/>
                </a:solidFill>
                <a:latin typeface="Gotham Bold" pitchFamily="2" charset="0"/>
                <a:cs typeface="Gotham Bold" pitchFamily="2" charset="0"/>
              </a:rPr>
              <a:t>V600</a:t>
            </a:r>
            <a:r>
              <a:rPr lang="es-ES" sz="2400" b="1" dirty="0">
                <a:solidFill>
                  <a:srgbClr val="2C969C"/>
                </a:solidFill>
                <a:latin typeface="Gotham Bold" pitchFamily="2" charset="0"/>
                <a:cs typeface="Gotham Bold" pitchFamily="2" charset="0"/>
              </a:rPr>
              <a:t> en tiempos de pandemia</a:t>
            </a:r>
          </a:p>
          <a:p>
            <a:endParaRPr lang="es-ES" b="1" dirty="0">
              <a:latin typeface="Gotham Bold" pitchFamily="2" charset="0"/>
              <a:cs typeface="Gotham Bold" pitchFamily="2" charset="0"/>
            </a:endParaRPr>
          </a:p>
        </p:txBody>
      </p:sp>
      <p:pic>
        <p:nvPicPr>
          <p:cNvPr id="15" name="Imagen 14" descr="Imagen que contiene animal, colorido, azul, pequeño&#10;&#10;Descripción generada automáticamente">
            <a:extLst>
              <a:ext uri="{FF2B5EF4-FFF2-40B4-BE49-F238E27FC236}">
                <a16:creationId xmlns:a16="http://schemas.microsoft.com/office/drawing/2014/main" id="{1363EC9C-5D34-C144-ACF7-B64DD0012A44}"/>
              </a:ext>
            </a:extLst>
          </p:cNvPr>
          <p:cNvPicPr>
            <a:picLocks noChangeAspect="1"/>
          </p:cNvPicPr>
          <p:nvPr/>
        </p:nvPicPr>
        <p:blipFill>
          <a:blip r:embed="rId4"/>
          <a:stretch>
            <a:fillRect/>
          </a:stretch>
        </p:blipFill>
        <p:spPr>
          <a:xfrm rot="960000">
            <a:off x="2828746" y="478509"/>
            <a:ext cx="1805501" cy="2448136"/>
          </a:xfrm>
          <a:prstGeom prst="rect">
            <a:avLst/>
          </a:prstGeom>
        </p:spPr>
      </p:pic>
      <p:pic>
        <p:nvPicPr>
          <p:cNvPr id="17" name="Imagen 16" descr="Una caricatura de una persona&#10;&#10;Descripción generada automáticamente con confianza baja">
            <a:extLst>
              <a:ext uri="{FF2B5EF4-FFF2-40B4-BE49-F238E27FC236}">
                <a16:creationId xmlns:a16="http://schemas.microsoft.com/office/drawing/2014/main" id="{9C33049B-179B-A540-B672-270361E2408A}"/>
              </a:ext>
            </a:extLst>
          </p:cNvPr>
          <p:cNvPicPr>
            <a:picLocks noChangeAspect="1"/>
          </p:cNvPicPr>
          <p:nvPr/>
        </p:nvPicPr>
        <p:blipFill>
          <a:blip r:embed="rId5"/>
          <a:stretch>
            <a:fillRect/>
          </a:stretch>
        </p:blipFill>
        <p:spPr>
          <a:xfrm rot="-60000">
            <a:off x="-29505" y="1550992"/>
            <a:ext cx="3406914" cy="2555185"/>
          </a:xfrm>
          <a:prstGeom prst="rect">
            <a:avLst/>
          </a:prstGeom>
        </p:spPr>
      </p:pic>
      <p:sp>
        <p:nvSpPr>
          <p:cNvPr id="16" name="Rectángulo 15">
            <a:extLst>
              <a:ext uri="{FF2B5EF4-FFF2-40B4-BE49-F238E27FC236}">
                <a16:creationId xmlns:a16="http://schemas.microsoft.com/office/drawing/2014/main" id="{74DD2D5D-ABB4-43CC-9D9C-E04BDB9D983A}"/>
              </a:ext>
            </a:extLst>
          </p:cNvPr>
          <p:cNvSpPr/>
          <p:nvPr/>
        </p:nvSpPr>
        <p:spPr>
          <a:xfrm>
            <a:off x="8880230" y="5613207"/>
            <a:ext cx="2451447" cy="654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agen 18">
            <a:extLst>
              <a:ext uri="{FF2B5EF4-FFF2-40B4-BE49-F238E27FC236}">
                <a16:creationId xmlns:a16="http://schemas.microsoft.com/office/drawing/2014/main" id="{E940A7A3-00F7-470C-A3A3-AFC700683F4E}"/>
              </a:ext>
            </a:extLst>
          </p:cNvPr>
          <p:cNvPicPr>
            <a:picLocks noChangeAspect="1"/>
          </p:cNvPicPr>
          <p:nvPr/>
        </p:nvPicPr>
        <p:blipFill>
          <a:blip r:embed="rId6"/>
          <a:stretch>
            <a:fillRect/>
          </a:stretch>
        </p:blipFill>
        <p:spPr>
          <a:xfrm>
            <a:off x="8880230" y="5669841"/>
            <a:ext cx="2784271" cy="602052"/>
          </a:xfrm>
          <a:prstGeom prst="rect">
            <a:avLst/>
          </a:prstGeom>
        </p:spPr>
      </p:pic>
    </p:spTree>
    <p:extLst>
      <p:ext uri="{BB962C8B-B14F-4D97-AF65-F5344CB8AC3E}">
        <p14:creationId xmlns:p14="http://schemas.microsoft.com/office/powerpoint/2010/main" val="74219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4A7D230D-FD0F-EC4D-92CE-D4C3A81D1EDD}"/>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redondeado 5">
            <a:extLst>
              <a:ext uri="{FF2B5EF4-FFF2-40B4-BE49-F238E27FC236}">
                <a16:creationId xmlns:a16="http://schemas.microsoft.com/office/drawing/2014/main" id="{B6A2C1A6-4E64-964F-87F8-6B6B50B3AEF4}"/>
              </a:ext>
            </a:extLst>
          </p:cNvPr>
          <p:cNvSpPr/>
          <p:nvPr/>
        </p:nvSpPr>
        <p:spPr>
          <a:xfrm>
            <a:off x="599090" y="557049"/>
            <a:ext cx="10815144" cy="5728138"/>
          </a:xfrm>
          <a:prstGeom prst="round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3">
            <a:extLst>
              <a:ext uri="{FF2B5EF4-FFF2-40B4-BE49-F238E27FC236}">
                <a16:creationId xmlns:a16="http://schemas.microsoft.com/office/drawing/2014/main" id="{935D428E-B4B5-FE49-9B62-846D5A71D667}"/>
              </a:ext>
            </a:extLst>
          </p:cNvPr>
          <p:cNvSpPr txBox="1">
            <a:spLocks/>
          </p:cNvSpPr>
          <p:nvPr/>
        </p:nvSpPr>
        <p:spPr>
          <a:xfrm>
            <a:off x="1265026" y="826634"/>
            <a:ext cx="5205248" cy="43366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00615A"/>
                </a:solidFill>
                <a:latin typeface="Gotham Bold" pitchFamily="2" charset="0"/>
                <a:cs typeface="Gotham Bold" pitchFamily="2" charset="0"/>
              </a:rPr>
              <a:t>Recomendaciones SEOM-GEM</a:t>
            </a:r>
          </a:p>
        </p:txBody>
      </p:sp>
      <p:sp>
        <p:nvSpPr>
          <p:cNvPr id="3" name="Marcador de contenido 8">
            <a:extLst>
              <a:ext uri="{FF2B5EF4-FFF2-40B4-BE49-F238E27FC236}">
                <a16:creationId xmlns:a16="http://schemas.microsoft.com/office/drawing/2014/main" id="{90F13EA4-4DCD-8D4C-A1D8-8617B47C5965}"/>
              </a:ext>
            </a:extLst>
          </p:cNvPr>
          <p:cNvSpPr txBox="1">
            <a:spLocks/>
          </p:cNvSpPr>
          <p:nvPr/>
        </p:nvSpPr>
        <p:spPr>
          <a:xfrm>
            <a:off x="1225103" y="1491245"/>
            <a:ext cx="10233800" cy="227145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s-ES" sz="1600" b="1" dirty="0">
                <a:latin typeface="Gotham Bold" pitchFamily="2" charset="0"/>
                <a:cs typeface="Gotham Bold" pitchFamily="2" charset="0"/>
              </a:rPr>
              <a:t>Tratamiento con iBRAF-MEK:</a:t>
            </a:r>
          </a:p>
          <a:p>
            <a:pPr lvl="1">
              <a:lnSpc>
                <a:spcPct val="130000"/>
              </a:lnSpc>
              <a:buClr>
                <a:srgbClr val="00615A"/>
              </a:buClr>
            </a:pPr>
            <a:r>
              <a:rPr lang="es-ES" sz="1600" dirty="0">
                <a:latin typeface="Gotham Book" pitchFamily="2" charset="0"/>
                <a:cs typeface="Gotham Book" pitchFamily="2" charset="0"/>
              </a:rPr>
              <a:t>Se desconoce si estos fármacos facilitan o agravan la infección por coronavirus.</a:t>
            </a:r>
          </a:p>
          <a:p>
            <a:pPr lvl="1">
              <a:lnSpc>
                <a:spcPct val="130000"/>
              </a:lnSpc>
              <a:buClr>
                <a:srgbClr val="00615A"/>
              </a:buClr>
            </a:pPr>
            <a:r>
              <a:rPr lang="es-ES" sz="1600" dirty="0">
                <a:latin typeface="Gotham Book" pitchFamily="2" charset="0"/>
                <a:cs typeface="Gotham Book" pitchFamily="2" charset="0"/>
              </a:rPr>
              <a:t>Control médico y analítico → cada 2-3 meses.</a:t>
            </a:r>
          </a:p>
          <a:p>
            <a:pPr lvl="1">
              <a:lnSpc>
                <a:spcPct val="130000"/>
              </a:lnSpc>
              <a:buClr>
                <a:srgbClr val="00615A"/>
              </a:buClr>
            </a:pPr>
            <a:r>
              <a:rPr lang="es-ES" sz="1600" dirty="0"/>
              <a:t>Fármacos orales facilitan el tratamiento domiciliario siempre que esté disponible en el centro.</a:t>
            </a:r>
            <a:endParaRPr lang="es-ES" sz="1600" dirty="0">
              <a:latin typeface="Gotham Book" pitchFamily="2" charset="0"/>
              <a:cs typeface="Gotham Book" pitchFamily="2" charset="0"/>
            </a:endParaRPr>
          </a:p>
          <a:p>
            <a:pPr lvl="1">
              <a:lnSpc>
                <a:spcPct val="130000"/>
              </a:lnSpc>
              <a:buClr>
                <a:srgbClr val="00615A"/>
              </a:buClr>
            </a:pPr>
            <a:r>
              <a:rPr lang="es-ES" sz="1600" dirty="0">
                <a:latin typeface="Gotham Book" pitchFamily="2" charset="0"/>
                <a:cs typeface="Gotham Book" pitchFamily="2" charset="0"/>
              </a:rPr>
              <a:t>Si BRAF mutado con M1 en SNC:</a:t>
            </a:r>
          </a:p>
          <a:p>
            <a:pPr lvl="2">
              <a:lnSpc>
                <a:spcPct val="130000"/>
              </a:lnSpc>
              <a:buClr>
                <a:srgbClr val="00615A"/>
              </a:buClr>
            </a:pPr>
            <a:r>
              <a:rPr lang="es-ES" sz="1600" dirty="0">
                <a:latin typeface="Gotham Book" pitchFamily="2" charset="0"/>
                <a:cs typeface="Gotham Book" pitchFamily="2" charset="0"/>
              </a:rPr>
              <a:t>Tratar con iBRAF-MEK.</a:t>
            </a:r>
          </a:p>
          <a:p>
            <a:pPr lvl="1" algn="just">
              <a:buClr>
                <a:srgbClr val="97E9D5">
                  <a:lumMod val="75000"/>
                </a:srgbClr>
              </a:buClr>
            </a:pPr>
            <a:endParaRPr lang="es-ES" dirty="0">
              <a:latin typeface="Gotham Book" pitchFamily="2" charset="0"/>
              <a:cs typeface="Gotham Book" pitchFamily="2" charset="0"/>
            </a:endParaRPr>
          </a:p>
        </p:txBody>
      </p:sp>
      <p:sp>
        <p:nvSpPr>
          <p:cNvPr id="4" name="Rectángulo 3">
            <a:extLst>
              <a:ext uri="{FF2B5EF4-FFF2-40B4-BE49-F238E27FC236}">
                <a16:creationId xmlns:a16="http://schemas.microsoft.com/office/drawing/2014/main" id="{0BFEA0AB-860C-814C-A30D-3C6E69856F09}"/>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CBDB99B5-BBBE-E447-AEDA-2F548A8E56E8}"/>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CuadroTexto 8">
            <a:extLst>
              <a:ext uri="{FF2B5EF4-FFF2-40B4-BE49-F238E27FC236}">
                <a16:creationId xmlns:a16="http://schemas.microsoft.com/office/drawing/2014/main" id="{AE751303-3182-B34C-B6A7-0636CCC3BFBE}"/>
              </a:ext>
            </a:extLst>
          </p:cNvPr>
          <p:cNvSpPr txBox="1"/>
          <p:nvPr/>
        </p:nvSpPr>
        <p:spPr>
          <a:xfrm>
            <a:off x="315768"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35</a:t>
            </a:r>
            <a:endParaRPr lang="es-ES" dirty="0">
              <a:solidFill>
                <a:srgbClr val="2C969C"/>
              </a:solidFill>
            </a:endParaRPr>
          </a:p>
        </p:txBody>
      </p:sp>
      <p:sp>
        <p:nvSpPr>
          <p:cNvPr id="10" name="CuadroTexto 9">
            <a:extLst>
              <a:ext uri="{FF2B5EF4-FFF2-40B4-BE49-F238E27FC236}">
                <a16:creationId xmlns:a16="http://schemas.microsoft.com/office/drawing/2014/main" id="{BA6C8700-ED25-F84A-AB6A-C3DE33603B33}"/>
              </a:ext>
            </a:extLst>
          </p:cNvPr>
          <p:cNvSpPr txBox="1"/>
          <p:nvPr/>
        </p:nvSpPr>
        <p:spPr>
          <a:xfrm>
            <a:off x="1580388" y="6163818"/>
            <a:ext cx="8486775"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800" u="none" strike="noStrike" kern="1200" cap="none" spc="0" normalizeH="0" baseline="0" noProof="0" dirty="0">
                <a:ln>
                  <a:noFill/>
                </a:ln>
                <a:solidFill>
                  <a:schemeClr val="tx1">
                    <a:lumMod val="65000"/>
                    <a:lumOff val="35000"/>
                  </a:schemeClr>
                </a:solidFill>
                <a:effectLst/>
                <a:uLnTx/>
                <a:uFillTx/>
                <a:latin typeface="Gotham Light" pitchFamily="2" charset="0"/>
                <a:cs typeface="Gotham Light" pitchFamily="2" charset="0"/>
              </a:rPr>
              <a:t>Adaptado de https://seom.org/images/GEM_Recomendaciones_COVID.pdf</a:t>
            </a:r>
          </a:p>
        </p:txBody>
      </p:sp>
      <p:sp>
        <p:nvSpPr>
          <p:cNvPr id="11" name="CuadroTexto 10">
            <a:extLst>
              <a:ext uri="{FF2B5EF4-FFF2-40B4-BE49-F238E27FC236}">
                <a16:creationId xmlns:a16="http://schemas.microsoft.com/office/drawing/2014/main" id="{68D63AAB-7EC6-714B-971B-BFC9E6AC04FC}"/>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12" name="Imagen 11">
            <a:extLst>
              <a:ext uri="{FF2B5EF4-FFF2-40B4-BE49-F238E27FC236}">
                <a16:creationId xmlns:a16="http://schemas.microsoft.com/office/drawing/2014/main" id="{DB4394D4-06D4-4702-92E3-3CDBBFBF925E}"/>
              </a:ext>
            </a:extLst>
          </p:cNvPr>
          <p:cNvPicPr>
            <a:picLocks noChangeAspect="1"/>
          </p:cNvPicPr>
          <p:nvPr/>
        </p:nvPicPr>
        <p:blipFill rotWithShape="1">
          <a:blip r:embed="rId2"/>
          <a:srcRect l="18396" r="17876"/>
          <a:stretch/>
        </p:blipFill>
        <p:spPr>
          <a:xfrm>
            <a:off x="9773013" y="5866540"/>
            <a:ext cx="2025696" cy="405353"/>
          </a:xfrm>
          <a:prstGeom prst="rect">
            <a:avLst/>
          </a:prstGeom>
        </p:spPr>
      </p:pic>
      <p:sp>
        <p:nvSpPr>
          <p:cNvPr id="13" name="Rectángulo 12">
            <a:extLst>
              <a:ext uri="{FF2B5EF4-FFF2-40B4-BE49-F238E27FC236}">
                <a16:creationId xmlns:a16="http://schemas.microsoft.com/office/drawing/2014/main" id="{820819CC-70F5-425A-BA89-8693DB5F90F2}"/>
              </a:ext>
            </a:extLst>
          </p:cNvPr>
          <p:cNvSpPr/>
          <p:nvPr/>
        </p:nvSpPr>
        <p:spPr>
          <a:xfrm>
            <a:off x="9806051" y="5840428"/>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agen 13">
            <a:extLst>
              <a:ext uri="{FF2B5EF4-FFF2-40B4-BE49-F238E27FC236}">
                <a16:creationId xmlns:a16="http://schemas.microsoft.com/office/drawing/2014/main" id="{ACCC6A5C-379F-4B15-B8FC-5CC3ABE9A492}"/>
              </a:ext>
            </a:extLst>
          </p:cNvPr>
          <p:cNvPicPr>
            <a:picLocks noChangeAspect="1"/>
          </p:cNvPicPr>
          <p:nvPr/>
        </p:nvPicPr>
        <p:blipFill>
          <a:blip r:embed="rId3"/>
          <a:stretch>
            <a:fillRect/>
          </a:stretch>
        </p:blipFill>
        <p:spPr>
          <a:xfrm>
            <a:off x="9673351" y="5859218"/>
            <a:ext cx="1989652" cy="430229"/>
          </a:xfrm>
          <a:prstGeom prst="rect">
            <a:avLst/>
          </a:prstGeom>
        </p:spPr>
      </p:pic>
    </p:spTree>
    <p:extLst>
      <p:ext uri="{BB962C8B-B14F-4D97-AF65-F5344CB8AC3E}">
        <p14:creationId xmlns:p14="http://schemas.microsoft.com/office/powerpoint/2010/main" val="2696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4A7D230D-FD0F-EC4D-92CE-D4C3A81D1EDD}"/>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redondeado 20">
            <a:extLst>
              <a:ext uri="{FF2B5EF4-FFF2-40B4-BE49-F238E27FC236}">
                <a16:creationId xmlns:a16="http://schemas.microsoft.com/office/drawing/2014/main" id="{E56D7CBE-71B4-0E42-B927-D9B3D2997A09}"/>
              </a:ext>
            </a:extLst>
          </p:cNvPr>
          <p:cNvSpPr/>
          <p:nvPr/>
        </p:nvSpPr>
        <p:spPr>
          <a:xfrm>
            <a:off x="599090" y="557049"/>
            <a:ext cx="10815144" cy="5728138"/>
          </a:xfrm>
          <a:prstGeom prst="round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Title 1">
            <a:extLst>
              <a:ext uri="{FF2B5EF4-FFF2-40B4-BE49-F238E27FC236}">
                <a16:creationId xmlns:a16="http://schemas.microsoft.com/office/drawing/2014/main" id="{E8C5DBDB-8560-3243-9CEC-E8831E56BE61}"/>
              </a:ext>
            </a:extLst>
          </p:cNvPr>
          <p:cNvSpPr txBox="1">
            <a:spLocks/>
          </p:cNvSpPr>
          <p:nvPr/>
        </p:nvSpPr>
        <p:spPr>
          <a:xfrm>
            <a:off x="1248996" y="644109"/>
            <a:ext cx="7254924" cy="8228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eaLnBrk="0" fontAlgn="base" hangingPunct="0">
              <a:lnSpc>
                <a:spcPct val="100000"/>
              </a:lnSpc>
              <a:spcAft>
                <a:spcPct val="0"/>
              </a:spcAft>
              <a:defRPr/>
            </a:pPr>
            <a:r>
              <a:rPr lang="fr-FR" sz="2400" b="1" dirty="0">
                <a:solidFill>
                  <a:srgbClr val="00615A"/>
                </a:solidFill>
                <a:latin typeface="Gotham Bold" pitchFamily="2" charset="0"/>
                <a:cs typeface="Gotham Bold" pitchFamily="2" charset="0"/>
              </a:rPr>
              <a:t>Management of Melanoma during Covid-19</a:t>
            </a:r>
            <a:br>
              <a:rPr lang="fr-FR" sz="2400" b="1" dirty="0">
                <a:solidFill>
                  <a:srgbClr val="00615A"/>
                </a:solidFill>
                <a:latin typeface="Gotham Bold" pitchFamily="2" charset="0"/>
                <a:cs typeface="Gotham Bold" pitchFamily="2" charset="0"/>
              </a:rPr>
            </a:br>
            <a:r>
              <a:rPr lang="fr-FR" sz="2400" b="1" dirty="0">
                <a:solidFill>
                  <a:srgbClr val="00615A"/>
                </a:solidFill>
                <a:latin typeface="Gotham Bold" pitchFamily="2" charset="0"/>
                <a:cs typeface="Gotham Bold" pitchFamily="2" charset="0"/>
              </a:rPr>
              <a:t>Consensus Guidelines, UK</a:t>
            </a:r>
            <a:endParaRPr lang="es-ES" sz="2400" b="1" dirty="0">
              <a:solidFill>
                <a:srgbClr val="00615A"/>
              </a:solidFill>
              <a:latin typeface="Gotham Bold" pitchFamily="2" charset="0"/>
              <a:cs typeface="Gotham Bold" pitchFamily="2" charset="0"/>
            </a:endParaRPr>
          </a:p>
        </p:txBody>
      </p:sp>
      <p:pic>
        <p:nvPicPr>
          <p:cNvPr id="5" name="Espace réservé du contenu 5">
            <a:extLst>
              <a:ext uri="{FF2B5EF4-FFF2-40B4-BE49-F238E27FC236}">
                <a16:creationId xmlns:a16="http://schemas.microsoft.com/office/drawing/2014/main" id="{A4020F55-2F77-DD47-ADDE-C7056AC77D64}"/>
              </a:ext>
            </a:extLst>
          </p:cNvPr>
          <p:cNvPicPr>
            <a:picLocks noChangeAspect="1"/>
          </p:cNvPicPr>
          <p:nvPr/>
        </p:nvPicPr>
        <p:blipFill>
          <a:blip r:embed="rId2"/>
          <a:stretch>
            <a:fillRect/>
          </a:stretch>
        </p:blipFill>
        <p:spPr>
          <a:xfrm>
            <a:off x="760997" y="2136108"/>
            <a:ext cx="6168951" cy="3043979"/>
          </a:xfrm>
          <a:prstGeom prst="rect">
            <a:avLst/>
          </a:prstGeom>
        </p:spPr>
      </p:pic>
      <p:sp>
        <p:nvSpPr>
          <p:cNvPr id="6" name="CuadroTexto 5">
            <a:extLst>
              <a:ext uri="{FF2B5EF4-FFF2-40B4-BE49-F238E27FC236}">
                <a16:creationId xmlns:a16="http://schemas.microsoft.com/office/drawing/2014/main" id="{4F04879A-DD53-8943-AC2C-9C51B6A5B334}"/>
              </a:ext>
            </a:extLst>
          </p:cNvPr>
          <p:cNvSpPr txBox="1"/>
          <p:nvPr/>
        </p:nvSpPr>
        <p:spPr>
          <a:xfrm>
            <a:off x="2403835" y="5283500"/>
            <a:ext cx="4185502" cy="954107"/>
          </a:xfrm>
          <a:prstGeom prst="rect">
            <a:avLst/>
          </a:prstGeom>
          <a:solidFill>
            <a:schemeClr val="bg1"/>
          </a:solidFill>
        </p:spPr>
        <p:txBody>
          <a:bodyPr wrap="square" rtlCol="0">
            <a:spAutoFit/>
          </a:bodyPr>
          <a:lstStyle/>
          <a:p>
            <a:r>
              <a:rPr lang="es-ES" sz="1400" b="1" dirty="0">
                <a:solidFill>
                  <a:srgbClr val="2C969C"/>
                </a:solidFill>
                <a:latin typeface="Gotham Book" pitchFamily="2" charset="0"/>
                <a:cs typeface="Gotham Book" pitchFamily="2" charset="0"/>
              </a:rPr>
              <a:t>En pacientes que requieren terapia dirigida a BRAF, debe considerarse escoger EncoBini debido a la menor probabilidad de síntomas semejantes a la infección por COVID-19</a:t>
            </a:r>
          </a:p>
        </p:txBody>
      </p:sp>
      <p:pic>
        <p:nvPicPr>
          <p:cNvPr id="7" name="Image 8">
            <a:extLst>
              <a:ext uri="{FF2B5EF4-FFF2-40B4-BE49-F238E27FC236}">
                <a16:creationId xmlns:a16="http://schemas.microsoft.com/office/drawing/2014/main" id="{F36F4BDE-EB7C-014F-AA13-08AFFA4B0C09}"/>
              </a:ext>
            </a:extLst>
          </p:cNvPr>
          <p:cNvPicPr>
            <a:picLocks noChangeAspect="1"/>
          </p:cNvPicPr>
          <p:nvPr/>
        </p:nvPicPr>
        <p:blipFill>
          <a:blip r:embed="rId3"/>
          <a:stretch>
            <a:fillRect/>
          </a:stretch>
        </p:blipFill>
        <p:spPr>
          <a:xfrm>
            <a:off x="7365513" y="2164822"/>
            <a:ext cx="3987800" cy="4241800"/>
          </a:xfrm>
          <a:prstGeom prst="rect">
            <a:avLst/>
          </a:prstGeom>
        </p:spPr>
      </p:pic>
      <p:cxnSp>
        <p:nvCxnSpPr>
          <p:cNvPr id="15" name="Conector recto de flecha 14">
            <a:extLst>
              <a:ext uri="{FF2B5EF4-FFF2-40B4-BE49-F238E27FC236}">
                <a16:creationId xmlns:a16="http://schemas.microsoft.com/office/drawing/2014/main" id="{8C099A14-E82E-8A4C-932A-324F22D29D08}"/>
              </a:ext>
            </a:extLst>
          </p:cNvPr>
          <p:cNvCxnSpPr>
            <a:cxnSpLocks/>
          </p:cNvCxnSpPr>
          <p:nvPr/>
        </p:nvCxnSpPr>
        <p:spPr>
          <a:xfrm flipH="1">
            <a:off x="3553905" y="4181647"/>
            <a:ext cx="4062954" cy="1121790"/>
          </a:xfrm>
          <a:prstGeom prst="straightConnector1">
            <a:avLst/>
          </a:prstGeom>
          <a:ln>
            <a:solidFill>
              <a:srgbClr val="501627"/>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89D69C10-23D7-2C49-B289-1DEC4C046924}"/>
              </a:ext>
            </a:extLst>
          </p:cNvPr>
          <p:cNvCxnSpPr>
            <a:cxnSpLocks/>
          </p:cNvCxnSpPr>
          <p:nvPr/>
        </p:nvCxnSpPr>
        <p:spPr>
          <a:xfrm flipH="1">
            <a:off x="6315959" y="4701693"/>
            <a:ext cx="1434447" cy="1393596"/>
          </a:xfrm>
          <a:prstGeom prst="straightConnector1">
            <a:avLst/>
          </a:prstGeom>
          <a:ln>
            <a:solidFill>
              <a:srgbClr val="501627"/>
            </a:solidFill>
            <a:tailEnd type="triangle"/>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977CBE85-0A7B-C44B-9D89-30464BC284D9}"/>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19">
            <a:extLst>
              <a:ext uri="{FF2B5EF4-FFF2-40B4-BE49-F238E27FC236}">
                <a16:creationId xmlns:a16="http://schemas.microsoft.com/office/drawing/2014/main" id="{076B1150-281C-8B43-A7C8-587E29A18ACE}"/>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D60B2FB1-52CE-254C-9E41-11693366D83E}"/>
              </a:ext>
            </a:extLst>
          </p:cNvPr>
          <p:cNvSpPr txBox="1"/>
          <p:nvPr/>
        </p:nvSpPr>
        <p:spPr>
          <a:xfrm>
            <a:off x="318792"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36</a:t>
            </a:r>
            <a:endParaRPr lang="es-ES" dirty="0">
              <a:solidFill>
                <a:srgbClr val="2C969C"/>
              </a:solidFill>
            </a:endParaRPr>
          </a:p>
        </p:txBody>
      </p:sp>
      <p:sp>
        <p:nvSpPr>
          <p:cNvPr id="26" name="CuadroTexto 25">
            <a:extLst>
              <a:ext uri="{FF2B5EF4-FFF2-40B4-BE49-F238E27FC236}">
                <a16:creationId xmlns:a16="http://schemas.microsoft.com/office/drawing/2014/main" id="{2DC2C2F8-EAC0-6B4E-9A76-CC4B2D4DEA49}"/>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2" name="CuadroTexto 1">
            <a:extLst>
              <a:ext uri="{FF2B5EF4-FFF2-40B4-BE49-F238E27FC236}">
                <a16:creationId xmlns:a16="http://schemas.microsoft.com/office/drawing/2014/main" id="{423D21C1-7E39-704E-B41E-4A10D7429CA2}"/>
              </a:ext>
            </a:extLst>
          </p:cNvPr>
          <p:cNvSpPr txBox="1"/>
          <p:nvPr/>
        </p:nvSpPr>
        <p:spPr>
          <a:xfrm>
            <a:off x="1248996" y="1419329"/>
            <a:ext cx="6894913" cy="667820"/>
          </a:xfrm>
          <a:prstGeom prst="rect">
            <a:avLst/>
          </a:prstGeom>
          <a:noFill/>
        </p:spPr>
        <p:txBody>
          <a:bodyPr wrap="square" rtlCol="0">
            <a:spAutoFit/>
          </a:bodyPr>
          <a:lstStyle/>
          <a:p>
            <a:r>
              <a:rPr lang="es-ES" dirty="0">
                <a:solidFill>
                  <a:srgbClr val="00615A"/>
                </a:solidFill>
                <a:latin typeface="Gotham Book" pitchFamily="2" charset="0"/>
                <a:cs typeface="Gotham Book" pitchFamily="2" charset="0"/>
              </a:rPr>
              <a:t>Guías de Consenso para el Manejo del Melanoma durante la Pandemia del COVID-19, Reunión del Reino Unido</a:t>
            </a:r>
          </a:p>
        </p:txBody>
      </p:sp>
      <p:sp>
        <p:nvSpPr>
          <p:cNvPr id="14" name="CuadroTexto 13">
            <a:extLst>
              <a:ext uri="{FF2B5EF4-FFF2-40B4-BE49-F238E27FC236}">
                <a16:creationId xmlns:a16="http://schemas.microsoft.com/office/drawing/2014/main" id="{D0116B1C-F565-4F04-8A9C-281722C57AAD}"/>
              </a:ext>
            </a:extLst>
          </p:cNvPr>
          <p:cNvSpPr txBox="1"/>
          <p:nvPr/>
        </p:nvSpPr>
        <p:spPr>
          <a:xfrm>
            <a:off x="1449842" y="6155985"/>
            <a:ext cx="4512046" cy="338554"/>
          </a:xfrm>
          <a:prstGeom prst="rect">
            <a:avLst/>
          </a:prstGeom>
          <a:noFill/>
        </p:spPr>
        <p:txBody>
          <a:bodyPr wrap="square" rtlCol="0">
            <a:spAutoFit/>
          </a:bodyPr>
          <a:lstStyle/>
          <a:p>
            <a:r>
              <a:rPr lang="es-ES" sz="800" dirty="0">
                <a:solidFill>
                  <a:schemeClr val="tx1">
                    <a:lumMod val="65000"/>
                    <a:lumOff val="35000"/>
                  </a:schemeClr>
                </a:solidFill>
                <a:latin typeface="Gotham Book" pitchFamily="2" charset="0"/>
                <a:cs typeface="Gotham Book" pitchFamily="2" charset="0"/>
              </a:rPr>
              <a:t>1. </a:t>
            </a:r>
            <a:r>
              <a:rPr lang="es-ES" sz="800" dirty="0">
                <a:solidFill>
                  <a:schemeClr val="tx1">
                    <a:lumMod val="65000"/>
                    <a:lumOff val="35000"/>
                  </a:schemeClr>
                </a:solidFill>
                <a:latin typeface="Gotham Light" pitchFamily="2" charset="0"/>
              </a:rPr>
              <a:t>. </a:t>
            </a:r>
            <a:r>
              <a:rPr lang="es-ES" sz="800" dirty="0" err="1">
                <a:solidFill>
                  <a:schemeClr val="tx1">
                    <a:lumMod val="65000"/>
                    <a:lumOff val="35000"/>
                  </a:schemeClr>
                </a:solidFill>
                <a:latin typeface="Gotham Light" pitchFamily="2" charset="0"/>
              </a:rPr>
              <a:t>Nahm</a:t>
            </a:r>
            <a:r>
              <a:rPr lang="es-ES" sz="800" dirty="0">
                <a:solidFill>
                  <a:schemeClr val="tx1">
                    <a:lumMod val="65000"/>
                    <a:lumOff val="35000"/>
                  </a:schemeClr>
                </a:solidFill>
                <a:latin typeface="Gotham Light" pitchFamily="2" charset="0"/>
              </a:rPr>
              <a:t> SH et al. Clin Oncol. (R Coll </a:t>
            </a:r>
            <a:r>
              <a:rPr lang="es-ES" sz="800" dirty="0" err="1">
                <a:solidFill>
                  <a:schemeClr val="tx1">
                    <a:lumMod val="65000"/>
                    <a:lumOff val="35000"/>
                  </a:schemeClr>
                </a:solidFill>
                <a:latin typeface="Gotham Light" pitchFamily="2" charset="0"/>
              </a:rPr>
              <a:t>Radiol</a:t>
            </a:r>
            <a:r>
              <a:rPr lang="es-ES" sz="800" dirty="0">
                <a:solidFill>
                  <a:schemeClr val="tx1">
                    <a:lumMod val="65000"/>
                    <a:lumOff val="35000"/>
                  </a:schemeClr>
                </a:solidFill>
                <a:latin typeface="Gotham Light" pitchFamily="2" charset="0"/>
              </a:rPr>
              <a:t>) 2021 Jan;33(1):e54-e57</a:t>
            </a:r>
          </a:p>
          <a:p>
            <a:endParaRPr lang="es-ES" sz="800" dirty="0">
              <a:solidFill>
                <a:schemeClr val="tx1">
                  <a:lumMod val="65000"/>
                  <a:lumOff val="35000"/>
                </a:schemeClr>
              </a:solidFill>
              <a:latin typeface="Gotham Book" pitchFamily="2" charset="0"/>
              <a:cs typeface="Gotham Book" pitchFamily="2" charset="0"/>
            </a:endParaRPr>
          </a:p>
        </p:txBody>
      </p:sp>
    </p:spTree>
    <p:extLst>
      <p:ext uri="{BB962C8B-B14F-4D97-AF65-F5344CB8AC3E}">
        <p14:creationId xmlns:p14="http://schemas.microsoft.com/office/powerpoint/2010/main" val="34489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5E3DD59-B470-724D-8D93-B6D3FDD9788A}"/>
              </a:ext>
            </a:extLst>
          </p:cNvPr>
          <p:cNvSpPr/>
          <p:nvPr/>
        </p:nvSpPr>
        <p:spPr>
          <a:xfrm>
            <a:off x="75415"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a:extLst>
              <a:ext uri="{FF2B5EF4-FFF2-40B4-BE49-F238E27FC236}">
                <a16:creationId xmlns:a16="http://schemas.microsoft.com/office/drawing/2014/main" id="{5A40C4E2-FB14-3940-BFD8-3A90D534C755}"/>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 name="Gráfico 2" descr="Termómetro">
            <a:extLst>
              <a:ext uri="{FF2B5EF4-FFF2-40B4-BE49-F238E27FC236}">
                <a16:creationId xmlns:a16="http://schemas.microsoft.com/office/drawing/2014/main" id="{F7F637DD-CE79-9A4E-A99D-162635AAFD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93261" y="815984"/>
            <a:ext cx="985729" cy="985729"/>
          </a:xfrm>
          <a:prstGeom prst="rect">
            <a:avLst/>
          </a:prstGeom>
        </p:spPr>
      </p:pic>
      <p:sp>
        <p:nvSpPr>
          <p:cNvPr id="4" name="CuadroTexto 3">
            <a:extLst>
              <a:ext uri="{FF2B5EF4-FFF2-40B4-BE49-F238E27FC236}">
                <a16:creationId xmlns:a16="http://schemas.microsoft.com/office/drawing/2014/main" id="{3C86520C-023A-614E-8EE6-8FD8C19CEFBB}"/>
              </a:ext>
            </a:extLst>
          </p:cNvPr>
          <p:cNvSpPr txBox="1"/>
          <p:nvPr/>
        </p:nvSpPr>
        <p:spPr>
          <a:xfrm>
            <a:off x="1261306" y="775942"/>
            <a:ext cx="8915966" cy="1200329"/>
          </a:xfrm>
          <a:prstGeom prst="rect">
            <a:avLst/>
          </a:prstGeom>
          <a:noFill/>
        </p:spPr>
        <p:txBody>
          <a:bodyPr wrap="square" rtlCol="0">
            <a:spAutoFit/>
          </a:bodyPr>
          <a:lstStyle/>
          <a:p>
            <a:pPr>
              <a:spcBef>
                <a:spcPts val="1000"/>
              </a:spcBef>
            </a:pPr>
            <a:r>
              <a:rPr lang="es-ES" sz="2400" b="1" dirty="0">
                <a:solidFill>
                  <a:srgbClr val="00615A"/>
                </a:solidFill>
                <a:latin typeface="Gotham Bold" pitchFamily="2" charset="0"/>
                <a:cs typeface="Gotham Bold" pitchFamily="2" charset="0"/>
              </a:rPr>
              <a:t>La elevada especificidad de BRAFTOVI</a:t>
            </a:r>
            <a:r>
              <a:rPr lang="es-ES" sz="2400" b="1" baseline="30000" dirty="0">
                <a:solidFill>
                  <a:srgbClr val="00615A"/>
                </a:solidFill>
                <a:latin typeface="Gotham Bold" pitchFamily="2" charset="0"/>
                <a:cs typeface="Gotham Bold" pitchFamily="2" charset="0"/>
              </a:rPr>
              <a:t>®</a:t>
            </a:r>
            <a:r>
              <a:rPr lang="es-ES" sz="2400" b="1" dirty="0">
                <a:solidFill>
                  <a:srgbClr val="00615A"/>
                </a:solidFill>
                <a:latin typeface="Gotham Bold" pitchFamily="2" charset="0"/>
                <a:cs typeface="Gotham Bold" pitchFamily="2" charset="0"/>
              </a:rPr>
              <a:t> puede resultar en una mejor tolerabilidad con menos efectos fuera de su diana, incluyendo una menor incidencia de pirexia</a:t>
            </a:r>
            <a:r>
              <a:rPr lang="es-ES" sz="2400" b="1" baseline="30000" dirty="0">
                <a:solidFill>
                  <a:srgbClr val="00615A"/>
                </a:solidFill>
                <a:latin typeface="Gotham Bold" pitchFamily="2" charset="0"/>
                <a:cs typeface="Gotham Bold" pitchFamily="2" charset="0"/>
              </a:rPr>
              <a:t>1</a:t>
            </a:r>
            <a:endParaRPr lang="es-ES" sz="2400" b="1" dirty="0">
              <a:solidFill>
                <a:srgbClr val="00615A"/>
              </a:solidFill>
              <a:latin typeface="Gotham Bold" pitchFamily="2" charset="0"/>
              <a:cs typeface="Gotham Bold" pitchFamily="2" charset="0"/>
            </a:endParaRPr>
          </a:p>
        </p:txBody>
      </p:sp>
      <p:sp>
        <p:nvSpPr>
          <p:cNvPr id="8" name="Rectángulo redondeado 7">
            <a:extLst>
              <a:ext uri="{FF2B5EF4-FFF2-40B4-BE49-F238E27FC236}">
                <a16:creationId xmlns:a16="http://schemas.microsoft.com/office/drawing/2014/main" id="{5D6DCECD-0BDB-384A-93E4-633BC0CAAD88}"/>
              </a:ext>
            </a:extLst>
          </p:cNvPr>
          <p:cNvSpPr/>
          <p:nvPr/>
        </p:nvSpPr>
        <p:spPr>
          <a:xfrm>
            <a:off x="1391867" y="2769097"/>
            <a:ext cx="5043340" cy="1791093"/>
          </a:xfrm>
          <a:prstGeom prst="roundRect">
            <a:avLst/>
          </a:prstGeom>
          <a:solidFill>
            <a:srgbClr val="ECB63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CuadroTexto 6">
            <a:extLst>
              <a:ext uri="{FF2B5EF4-FFF2-40B4-BE49-F238E27FC236}">
                <a16:creationId xmlns:a16="http://schemas.microsoft.com/office/drawing/2014/main" id="{8710D208-A9D0-384C-973E-EB094A2B8E60}"/>
              </a:ext>
            </a:extLst>
          </p:cNvPr>
          <p:cNvSpPr txBox="1"/>
          <p:nvPr/>
        </p:nvSpPr>
        <p:spPr>
          <a:xfrm>
            <a:off x="1543494" y="2811370"/>
            <a:ext cx="4666387" cy="1597991"/>
          </a:xfrm>
          <a:prstGeom prst="rect">
            <a:avLst/>
          </a:prstGeom>
          <a:scene3d>
            <a:camera prst="orthographicFront"/>
            <a:lightRig rig="flat" dir="t"/>
          </a:scene3d>
          <a:sp3d z="190500"/>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130000"/>
              </a:lnSpc>
              <a:spcBef>
                <a:spcPct val="0"/>
              </a:spcBef>
              <a:spcAft>
                <a:spcPct val="35000"/>
              </a:spcAft>
              <a:buNone/>
            </a:pPr>
            <a:r>
              <a:rPr lang="es-ES" sz="1500" b="1" kern="1200" dirty="0">
                <a:solidFill>
                  <a:srgbClr val="777776"/>
                </a:solidFill>
                <a:latin typeface="Gotham Bold" pitchFamily="2" charset="0"/>
                <a:cs typeface="Gotham Bold" pitchFamily="2" charset="0"/>
              </a:rPr>
              <a:t>Pirexia</a:t>
            </a:r>
            <a:r>
              <a:rPr lang="es-ES" sz="1500" b="1" kern="1200" baseline="30000" dirty="0">
                <a:solidFill>
                  <a:srgbClr val="777776"/>
                </a:solidFill>
                <a:latin typeface="Gotham Bold" pitchFamily="2" charset="0"/>
                <a:cs typeface="Gotham Bold" pitchFamily="2" charset="0"/>
              </a:rPr>
              <a:t>2</a:t>
            </a:r>
            <a:r>
              <a:rPr lang="es-ES" sz="1500" b="1" kern="1200" dirty="0">
                <a:solidFill>
                  <a:srgbClr val="777776"/>
                </a:solidFill>
                <a:latin typeface="Gotham Bold" pitchFamily="2" charset="0"/>
                <a:cs typeface="Gotham Bold" pitchFamily="2" charset="0"/>
              </a:rPr>
              <a:t>:</a:t>
            </a:r>
          </a:p>
          <a:p>
            <a:pPr marL="285750" lvl="1" indent="-285750" algn="l" defTabSz="1244600">
              <a:lnSpc>
                <a:spcPct val="130000"/>
              </a:lnSpc>
              <a:spcBef>
                <a:spcPct val="0"/>
              </a:spcBef>
              <a:spcAft>
                <a:spcPct val="15000"/>
              </a:spcAft>
              <a:buClr>
                <a:srgbClr val="2C969C"/>
              </a:buClr>
              <a:buChar char="•"/>
            </a:pPr>
            <a:r>
              <a:rPr lang="es-ES" sz="1500" b="1" kern="1200" dirty="0">
                <a:solidFill>
                  <a:srgbClr val="2C969C"/>
                </a:solidFill>
                <a:latin typeface="Gotham Bold" pitchFamily="2" charset="0"/>
                <a:cs typeface="Gotham Bold" pitchFamily="2" charset="0"/>
              </a:rPr>
              <a:t>BRAFTOVI® + MEKTOVI®	18%</a:t>
            </a:r>
          </a:p>
          <a:p>
            <a:pPr marL="285750" lvl="1" indent="-285750" defTabSz="1244600">
              <a:lnSpc>
                <a:spcPct val="130000"/>
              </a:lnSpc>
              <a:spcBef>
                <a:spcPct val="0"/>
              </a:spcBef>
              <a:spcAft>
                <a:spcPct val="15000"/>
              </a:spcAft>
              <a:buClr>
                <a:srgbClr val="2C969C"/>
              </a:buClr>
              <a:buChar char="•"/>
            </a:pPr>
            <a:r>
              <a:rPr lang="es-ES" sz="1500" kern="1200" dirty="0">
                <a:solidFill>
                  <a:srgbClr val="777776"/>
                </a:solidFill>
                <a:latin typeface="Gotham Book" pitchFamily="2" charset="0"/>
                <a:cs typeface="Gotham Book" pitchFamily="2" charset="0"/>
              </a:rPr>
              <a:t>Vemurafenib + </a:t>
            </a:r>
            <a:r>
              <a:rPr lang="es-ES" sz="1500" kern="1200" dirty="0" err="1">
                <a:solidFill>
                  <a:srgbClr val="777776"/>
                </a:solidFill>
                <a:latin typeface="Gotham Book" pitchFamily="2" charset="0"/>
                <a:cs typeface="Gotham Book" pitchFamily="2" charset="0"/>
              </a:rPr>
              <a:t>Cobimetinib</a:t>
            </a:r>
            <a:r>
              <a:rPr lang="es-ES" sz="1500" dirty="0">
                <a:solidFill>
                  <a:srgbClr val="777776"/>
                </a:solidFill>
                <a:latin typeface="Gotham Book" pitchFamily="2" charset="0"/>
                <a:cs typeface="Gotham Book" pitchFamily="2" charset="0"/>
              </a:rPr>
              <a:t>	</a:t>
            </a:r>
            <a:r>
              <a:rPr lang="es-ES" sz="1500" b="1" kern="1200" dirty="0">
                <a:solidFill>
                  <a:srgbClr val="777776"/>
                </a:solidFill>
                <a:latin typeface="Gotham Bold" pitchFamily="2" charset="0"/>
                <a:cs typeface="Gotham Bold" pitchFamily="2" charset="0"/>
              </a:rPr>
              <a:t>28%</a:t>
            </a:r>
          </a:p>
          <a:p>
            <a:pPr marL="285750" lvl="1" indent="-285750" defTabSz="1244600">
              <a:lnSpc>
                <a:spcPct val="130000"/>
              </a:lnSpc>
              <a:spcBef>
                <a:spcPct val="0"/>
              </a:spcBef>
              <a:spcAft>
                <a:spcPct val="15000"/>
              </a:spcAft>
              <a:buClr>
                <a:srgbClr val="2C969C"/>
              </a:buClr>
              <a:buChar char="•"/>
            </a:pPr>
            <a:r>
              <a:rPr lang="es-ES" sz="1500" kern="1200" dirty="0">
                <a:solidFill>
                  <a:srgbClr val="777776"/>
                </a:solidFill>
                <a:latin typeface="Gotham Book" pitchFamily="2" charset="0"/>
                <a:cs typeface="Gotham Book" pitchFamily="2" charset="0"/>
              </a:rPr>
              <a:t>Dabrafenib + </a:t>
            </a:r>
            <a:r>
              <a:rPr lang="es-ES" sz="1500" kern="1200" dirty="0" err="1">
                <a:solidFill>
                  <a:srgbClr val="777776"/>
                </a:solidFill>
                <a:latin typeface="Gotham Book" pitchFamily="2" charset="0"/>
                <a:cs typeface="Gotham Book" pitchFamily="2" charset="0"/>
              </a:rPr>
              <a:t>Trametinib</a:t>
            </a:r>
            <a:r>
              <a:rPr lang="es-ES" sz="1500" dirty="0">
                <a:solidFill>
                  <a:srgbClr val="777776"/>
                </a:solidFill>
                <a:latin typeface="Gotham Book" pitchFamily="2" charset="0"/>
                <a:cs typeface="Gotham Book" pitchFamily="2" charset="0"/>
              </a:rPr>
              <a:t>	</a:t>
            </a:r>
            <a:r>
              <a:rPr lang="es-ES" sz="1500" b="1" kern="1200" dirty="0">
                <a:solidFill>
                  <a:srgbClr val="777776"/>
                </a:solidFill>
                <a:latin typeface="Gotham Bold" pitchFamily="2" charset="0"/>
                <a:cs typeface="Gotham Bold" pitchFamily="2" charset="0"/>
              </a:rPr>
              <a:t>57% </a:t>
            </a:r>
          </a:p>
        </p:txBody>
      </p:sp>
      <p:sp>
        <p:nvSpPr>
          <p:cNvPr id="9" name="Rectángulo 8">
            <a:extLst>
              <a:ext uri="{FF2B5EF4-FFF2-40B4-BE49-F238E27FC236}">
                <a16:creationId xmlns:a16="http://schemas.microsoft.com/office/drawing/2014/main" id="{DB0D65EA-E60C-E241-8481-BB106152020E}"/>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B32B0D35-4C65-0C4A-9B0C-15F6CDFB4660}"/>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37</a:t>
            </a:r>
            <a:endParaRPr lang="es-ES" dirty="0">
              <a:solidFill>
                <a:srgbClr val="2C969C"/>
              </a:solidFill>
            </a:endParaRPr>
          </a:p>
        </p:txBody>
      </p:sp>
      <p:sp>
        <p:nvSpPr>
          <p:cNvPr id="16" name="CuadroTexto 15">
            <a:extLst>
              <a:ext uri="{FF2B5EF4-FFF2-40B4-BE49-F238E27FC236}">
                <a16:creationId xmlns:a16="http://schemas.microsoft.com/office/drawing/2014/main" id="{CECDBFDE-B9D7-FD49-AF08-E0489F46E62B}"/>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12" name="Imagen 11">
            <a:extLst>
              <a:ext uri="{FF2B5EF4-FFF2-40B4-BE49-F238E27FC236}">
                <a16:creationId xmlns:a16="http://schemas.microsoft.com/office/drawing/2014/main" id="{92248B62-9DD6-456C-B8E8-9DE002144D90}"/>
              </a:ext>
            </a:extLst>
          </p:cNvPr>
          <p:cNvPicPr>
            <a:picLocks noChangeAspect="1"/>
          </p:cNvPicPr>
          <p:nvPr/>
        </p:nvPicPr>
        <p:blipFill rotWithShape="1">
          <a:blip r:embed="rId4"/>
          <a:srcRect l="18396" r="17876"/>
          <a:stretch/>
        </p:blipFill>
        <p:spPr>
          <a:xfrm>
            <a:off x="9773013" y="5866540"/>
            <a:ext cx="2025696" cy="405353"/>
          </a:xfrm>
          <a:prstGeom prst="rect">
            <a:avLst/>
          </a:prstGeom>
        </p:spPr>
      </p:pic>
      <p:sp>
        <p:nvSpPr>
          <p:cNvPr id="13" name="Rectángulo 12">
            <a:extLst>
              <a:ext uri="{FF2B5EF4-FFF2-40B4-BE49-F238E27FC236}">
                <a16:creationId xmlns:a16="http://schemas.microsoft.com/office/drawing/2014/main" id="{1C419845-F4F8-467F-A9D4-4989E43FF943}"/>
              </a:ext>
            </a:extLst>
          </p:cNvPr>
          <p:cNvSpPr/>
          <p:nvPr/>
        </p:nvSpPr>
        <p:spPr>
          <a:xfrm>
            <a:off x="9880032" y="5894460"/>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agen 13">
            <a:extLst>
              <a:ext uri="{FF2B5EF4-FFF2-40B4-BE49-F238E27FC236}">
                <a16:creationId xmlns:a16="http://schemas.microsoft.com/office/drawing/2014/main" id="{CE6262D5-12F3-40E2-848B-2E708BE75A0D}"/>
              </a:ext>
            </a:extLst>
          </p:cNvPr>
          <p:cNvPicPr>
            <a:picLocks noChangeAspect="1"/>
          </p:cNvPicPr>
          <p:nvPr/>
        </p:nvPicPr>
        <p:blipFill>
          <a:blip r:embed="rId5"/>
          <a:stretch>
            <a:fillRect/>
          </a:stretch>
        </p:blipFill>
        <p:spPr>
          <a:xfrm>
            <a:off x="9747332" y="5913250"/>
            <a:ext cx="1989652" cy="430229"/>
          </a:xfrm>
          <a:prstGeom prst="rect">
            <a:avLst/>
          </a:prstGeom>
        </p:spPr>
      </p:pic>
      <p:sp>
        <p:nvSpPr>
          <p:cNvPr id="6" name="Rectángulo 5">
            <a:extLst>
              <a:ext uri="{FF2B5EF4-FFF2-40B4-BE49-F238E27FC236}">
                <a16:creationId xmlns:a16="http://schemas.microsoft.com/office/drawing/2014/main" id="{D47FF032-4AA8-4AC3-A088-62F936FCC1B2}"/>
              </a:ext>
            </a:extLst>
          </p:cNvPr>
          <p:cNvSpPr/>
          <p:nvPr/>
        </p:nvSpPr>
        <p:spPr>
          <a:xfrm>
            <a:off x="1391867" y="6059890"/>
            <a:ext cx="8324295" cy="338554"/>
          </a:xfrm>
          <a:prstGeom prst="rect">
            <a:avLst/>
          </a:prstGeom>
        </p:spPr>
        <p:txBody>
          <a:bodyPr wrap="square">
            <a:spAutoFit/>
          </a:bodyPr>
          <a:lstStyle/>
          <a:p>
            <a:pPr marL="228600" indent="-228600" defTabSz="457200">
              <a:buFont typeface="+mj-lt"/>
              <a:buAutoNum type="arabicPeriod"/>
              <a:defRPr/>
            </a:pPr>
            <a:r>
              <a:rPr lang="es-ES" sz="800" dirty="0" err="1">
                <a:solidFill>
                  <a:schemeClr val="tx1">
                    <a:lumMod val="65000"/>
                    <a:lumOff val="35000"/>
                  </a:schemeClr>
                </a:solidFill>
                <a:latin typeface="Gotham Book" pitchFamily="2" charset="0"/>
              </a:rPr>
              <a:t>Trojaniello</a:t>
            </a:r>
            <a:r>
              <a:rPr lang="es-ES" sz="800" dirty="0">
                <a:solidFill>
                  <a:schemeClr val="tx1">
                    <a:lumMod val="65000"/>
                    <a:lumOff val="35000"/>
                  </a:schemeClr>
                </a:solidFill>
                <a:latin typeface="Gotham Book" pitchFamily="2" charset="0"/>
              </a:rPr>
              <a:t> C. et al. </a:t>
            </a:r>
            <a:r>
              <a:rPr lang="es-ES" sz="800" dirty="0" err="1">
                <a:solidFill>
                  <a:schemeClr val="tx1">
                    <a:lumMod val="65000"/>
                    <a:lumOff val="35000"/>
                  </a:schemeClr>
                </a:solidFill>
                <a:latin typeface="Gotham Book" pitchFamily="2" charset="0"/>
              </a:rPr>
              <a:t>Encorafenib</a:t>
            </a:r>
            <a:r>
              <a:rPr lang="es-ES" sz="800" dirty="0">
                <a:solidFill>
                  <a:schemeClr val="tx1">
                    <a:lumMod val="65000"/>
                    <a:lumOff val="35000"/>
                  </a:schemeClr>
                </a:solidFill>
                <a:latin typeface="Gotham Book" pitchFamily="2" charset="0"/>
              </a:rPr>
              <a:t> in </a:t>
            </a:r>
            <a:r>
              <a:rPr lang="es-ES" sz="800" dirty="0" err="1">
                <a:solidFill>
                  <a:schemeClr val="tx1">
                    <a:lumMod val="65000"/>
                    <a:lumOff val="35000"/>
                  </a:schemeClr>
                </a:solidFill>
                <a:latin typeface="Gotham Book" pitchFamily="2" charset="0"/>
              </a:rPr>
              <a:t>combination</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with</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binimetinib</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for</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unresectable</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or</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metastatic</a:t>
            </a:r>
            <a:r>
              <a:rPr lang="es-ES" sz="800" dirty="0">
                <a:solidFill>
                  <a:schemeClr val="tx1">
                    <a:lumMod val="65000"/>
                    <a:lumOff val="35000"/>
                  </a:schemeClr>
                </a:solidFill>
                <a:latin typeface="Gotham Book" pitchFamily="2" charset="0"/>
              </a:rPr>
              <a:t> melanoma </a:t>
            </a:r>
            <a:r>
              <a:rPr lang="es-ES" sz="800" dirty="0" err="1">
                <a:solidFill>
                  <a:schemeClr val="tx1">
                    <a:lumMod val="65000"/>
                    <a:lumOff val="35000"/>
                  </a:schemeClr>
                </a:solidFill>
                <a:latin typeface="Gotham Book" pitchFamily="2" charset="0"/>
              </a:rPr>
              <a:t>with</a:t>
            </a:r>
            <a:r>
              <a:rPr lang="es-ES" sz="800" dirty="0">
                <a:solidFill>
                  <a:schemeClr val="tx1">
                    <a:lumMod val="65000"/>
                    <a:lumOff val="35000"/>
                  </a:schemeClr>
                </a:solidFill>
                <a:latin typeface="Gotham Book" pitchFamily="2" charset="0"/>
              </a:rPr>
              <a:t> BRAF </a:t>
            </a:r>
            <a:r>
              <a:rPr lang="es-ES" sz="800" dirty="0" err="1">
                <a:solidFill>
                  <a:schemeClr val="tx1">
                    <a:lumMod val="65000"/>
                    <a:lumOff val="35000"/>
                  </a:schemeClr>
                </a:solidFill>
                <a:latin typeface="Gotham Book" pitchFamily="2" charset="0"/>
              </a:rPr>
              <a:t>mutations</a:t>
            </a:r>
            <a:r>
              <a:rPr lang="es-ES" sz="800" dirty="0">
                <a:solidFill>
                  <a:schemeClr val="tx1">
                    <a:lumMod val="65000"/>
                    <a:lumOff val="35000"/>
                  </a:schemeClr>
                </a:solidFill>
                <a:latin typeface="Gotham Book" pitchFamily="2" charset="0"/>
              </a:rPr>
              <a:t>. Expert </a:t>
            </a:r>
            <a:r>
              <a:rPr lang="es-ES" sz="800" dirty="0" err="1">
                <a:solidFill>
                  <a:schemeClr val="tx1">
                    <a:lumMod val="65000"/>
                    <a:lumOff val="35000"/>
                  </a:schemeClr>
                </a:solidFill>
                <a:latin typeface="Gotham Book" pitchFamily="2" charset="0"/>
              </a:rPr>
              <a:t>Rev</a:t>
            </a:r>
            <a:r>
              <a:rPr lang="es-ES" sz="800" dirty="0">
                <a:solidFill>
                  <a:schemeClr val="tx1">
                    <a:lumMod val="65000"/>
                    <a:lumOff val="35000"/>
                  </a:schemeClr>
                </a:solidFill>
                <a:latin typeface="Gotham Book" pitchFamily="2" charset="0"/>
              </a:rPr>
              <a:t> Clin </a:t>
            </a:r>
            <a:r>
              <a:rPr lang="es-ES" sz="800" dirty="0" err="1">
                <a:solidFill>
                  <a:schemeClr val="tx1">
                    <a:lumMod val="65000"/>
                    <a:lumOff val="35000"/>
                  </a:schemeClr>
                </a:solidFill>
                <a:latin typeface="Gotham Book" pitchFamily="2" charset="0"/>
              </a:rPr>
              <a:t>Pharmacol</a:t>
            </a:r>
            <a:r>
              <a:rPr lang="es-ES" sz="800" dirty="0">
                <a:solidFill>
                  <a:schemeClr val="tx1">
                    <a:lumMod val="65000"/>
                    <a:lumOff val="35000"/>
                  </a:schemeClr>
                </a:solidFill>
                <a:latin typeface="Gotham Book" pitchFamily="2" charset="0"/>
              </a:rPr>
              <a:t>. 2019;12(3):259–66. </a:t>
            </a:r>
          </a:p>
          <a:p>
            <a:pPr marL="228600" indent="-228600" defTabSz="457200">
              <a:buAutoNum type="arabicPeriod"/>
              <a:defRPr/>
            </a:pPr>
            <a:r>
              <a:rPr lang="es-ES" sz="800" dirty="0">
                <a:solidFill>
                  <a:schemeClr val="tx1">
                    <a:lumMod val="65000"/>
                    <a:lumOff val="35000"/>
                  </a:schemeClr>
                </a:solidFill>
                <a:latin typeface="Gotham Book" pitchFamily="2" charset="0"/>
              </a:rPr>
              <a:t>Hamid O. et al. </a:t>
            </a:r>
            <a:r>
              <a:rPr lang="es-ES" sz="800" dirty="0" err="1">
                <a:solidFill>
                  <a:schemeClr val="tx1">
                    <a:lumMod val="65000"/>
                    <a:lumOff val="35000"/>
                  </a:schemeClr>
                </a:solidFill>
                <a:latin typeface="Gotham Book" pitchFamily="2" charset="0"/>
              </a:rPr>
              <a:t>Efficacy</a:t>
            </a:r>
            <a:r>
              <a:rPr lang="es-ES" sz="800" dirty="0">
                <a:solidFill>
                  <a:schemeClr val="tx1">
                    <a:lumMod val="65000"/>
                    <a:lumOff val="35000"/>
                  </a:schemeClr>
                </a:solidFill>
                <a:latin typeface="Gotham Book" pitchFamily="2" charset="0"/>
              </a:rPr>
              <a:t>, safety, and </a:t>
            </a:r>
            <a:r>
              <a:rPr lang="es-ES" sz="800" dirty="0" err="1">
                <a:solidFill>
                  <a:schemeClr val="tx1">
                    <a:lumMod val="65000"/>
                    <a:lumOff val="35000"/>
                  </a:schemeClr>
                </a:solidFill>
                <a:latin typeface="Gotham Book" pitchFamily="2" charset="0"/>
              </a:rPr>
              <a:t>tolerability</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of</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approved</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combination</a:t>
            </a:r>
            <a:r>
              <a:rPr lang="es-ES" sz="800" dirty="0">
                <a:solidFill>
                  <a:schemeClr val="tx1">
                    <a:lumMod val="65000"/>
                    <a:lumOff val="35000"/>
                  </a:schemeClr>
                </a:solidFill>
                <a:latin typeface="Gotham Book" pitchFamily="2" charset="0"/>
              </a:rPr>
              <a:t> BRAF and MEK </a:t>
            </a:r>
            <a:r>
              <a:rPr lang="es-ES" sz="800" dirty="0" err="1">
                <a:solidFill>
                  <a:schemeClr val="tx1">
                    <a:lumMod val="65000"/>
                    <a:lumOff val="35000"/>
                  </a:schemeClr>
                </a:solidFill>
                <a:latin typeface="Gotham Book" pitchFamily="2" charset="0"/>
              </a:rPr>
              <a:t>inhibitor</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regimens</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for</a:t>
            </a:r>
            <a:r>
              <a:rPr lang="es-ES" sz="800" dirty="0">
                <a:solidFill>
                  <a:schemeClr val="tx1">
                    <a:lumMod val="65000"/>
                    <a:lumOff val="35000"/>
                  </a:schemeClr>
                </a:solidFill>
                <a:latin typeface="Gotham Book" pitchFamily="2" charset="0"/>
              </a:rPr>
              <a:t> BRAF-</a:t>
            </a:r>
            <a:r>
              <a:rPr lang="es-ES" sz="800" dirty="0" err="1">
                <a:solidFill>
                  <a:schemeClr val="tx1">
                    <a:lumMod val="65000"/>
                    <a:lumOff val="35000"/>
                  </a:schemeClr>
                </a:solidFill>
                <a:latin typeface="Gotham Book" pitchFamily="2" charset="0"/>
              </a:rPr>
              <a:t>mutant</a:t>
            </a:r>
            <a:r>
              <a:rPr lang="es-ES" sz="800" dirty="0">
                <a:solidFill>
                  <a:schemeClr val="tx1">
                    <a:lumMod val="65000"/>
                    <a:lumOff val="35000"/>
                  </a:schemeClr>
                </a:solidFill>
                <a:latin typeface="Gotham Book" pitchFamily="2" charset="0"/>
              </a:rPr>
              <a:t> melanoma. </a:t>
            </a:r>
            <a:r>
              <a:rPr lang="es-ES" sz="800" dirty="0" err="1">
                <a:solidFill>
                  <a:schemeClr val="tx1">
                    <a:lumMod val="65000"/>
                    <a:lumOff val="35000"/>
                  </a:schemeClr>
                </a:solidFill>
                <a:latin typeface="Gotham Book" pitchFamily="2" charset="0"/>
              </a:rPr>
              <a:t>Cancers</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Basel</a:t>
            </a:r>
            <a:r>
              <a:rPr lang="es-ES" sz="800" dirty="0">
                <a:solidFill>
                  <a:schemeClr val="tx1">
                    <a:lumMod val="65000"/>
                    <a:lumOff val="35000"/>
                  </a:schemeClr>
                </a:solidFill>
                <a:latin typeface="Gotham Book" pitchFamily="2" charset="0"/>
              </a:rPr>
              <a:t>). 2019;11(11):1642.</a:t>
            </a:r>
          </a:p>
        </p:txBody>
      </p:sp>
    </p:spTree>
    <p:extLst>
      <p:ext uri="{BB962C8B-B14F-4D97-AF65-F5344CB8AC3E}">
        <p14:creationId xmlns:p14="http://schemas.microsoft.com/office/powerpoint/2010/main" val="97128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20E4297F-84E3-E948-88AD-AF0EFD9FB113}"/>
              </a:ext>
            </a:extLst>
          </p:cNvPr>
          <p:cNvSpPr/>
          <p:nvPr/>
        </p:nvSpPr>
        <p:spPr>
          <a:xfrm>
            <a:off x="6487211" y="2499675"/>
            <a:ext cx="4835951" cy="3318235"/>
          </a:xfrm>
          <a:prstGeom prst="roundRect">
            <a:avLst/>
          </a:prstGeom>
          <a:solidFill>
            <a:srgbClr val="ECB63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A498D765-3C1B-A040-B26B-05775F0AA409}"/>
              </a:ext>
            </a:extLst>
          </p:cNvPr>
          <p:cNvSpPr txBox="1"/>
          <p:nvPr/>
        </p:nvSpPr>
        <p:spPr>
          <a:xfrm>
            <a:off x="1246224" y="775826"/>
            <a:ext cx="8931048" cy="1200329"/>
          </a:xfrm>
          <a:prstGeom prst="rect">
            <a:avLst/>
          </a:prstGeom>
          <a:noFill/>
        </p:spPr>
        <p:txBody>
          <a:bodyPr wrap="square" rtlCol="0">
            <a:spAutoFit/>
          </a:bodyPr>
          <a:lstStyle/>
          <a:p>
            <a:r>
              <a:rPr lang="es-ES" sz="2400" b="1" dirty="0">
                <a:solidFill>
                  <a:srgbClr val="00615A"/>
                </a:solidFill>
                <a:latin typeface="Gotham Bold" pitchFamily="2" charset="0"/>
                <a:cs typeface="Gotham Bold" pitchFamily="2" charset="0"/>
              </a:rPr>
              <a:t>La elevada especificidad de BRAFTOVI</a:t>
            </a:r>
            <a:r>
              <a:rPr lang="es-ES" sz="2400" b="1" baseline="30000" dirty="0">
                <a:solidFill>
                  <a:srgbClr val="00615A"/>
                </a:solidFill>
                <a:latin typeface="Gotham Bold" pitchFamily="2" charset="0"/>
                <a:cs typeface="Gotham Bold" pitchFamily="2" charset="0"/>
              </a:rPr>
              <a:t>®</a:t>
            </a:r>
            <a:r>
              <a:rPr lang="es-ES" sz="2400" b="1" dirty="0">
                <a:solidFill>
                  <a:srgbClr val="00615A"/>
                </a:solidFill>
                <a:latin typeface="Gotham Bold" pitchFamily="2" charset="0"/>
                <a:cs typeface="Gotham Bold" pitchFamily="2" charset="0"/>
              </a:rPr>
              <a:t> puede resultar en una mejor tolerabilidad con menos efectos fuera de su diana, incluyendo una menor incidencia de pirexia</a:t>
            </a:r>
            <a:r>
              <a:rPr lang="es-ES" sz="2400" b="1" baseline="30000" dirty="0">
                <a:solidFill>
                  <a:srgbClr val="00615A"/>
                </a:solidFill>
                <a:latin typeface="Gotham Bold" pitchFamily="2" charset="0"/>
                <a:cs typeface="Gotham Bold" pitchFamily="2" charset="0"/>
              </a:rPr>
              <a:t>1</a:t>
            </a:r>
            <a:endParaRPr lang="es-ES" sz="2400" b="1" dirty="0">
              <a:solidFill>
                <a:srgbClr val="00615A"/>
              </a:solidFill>
              <a:latin typeface="Gotham Bold" pitchFamily="2" charset="0"/>
              <a:cs typeface="Gotham Bold" pitchFamily="2" charset="0"/>
            </a:endParaRPr>
          </a:p>
        </p:txBody>
      </p:sp>
      <p:sp>
        <p:nvSpPr>
          <p:cNvPr id="3" name="Rectángulo 2">
            <a:extLst>
              <a:ext uri="{FF2B5EF4-FFF2-40B4-BE49-F238E27FC236}">
                <a16:creationId xmlns:a16="http://schemas.microsoft.com/office/drawing/2014/main" id="{4A7D230D-FD0F-EC4D-92CE-D4C3A81D1EDD}"/>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7115D687-F326-9146-B614-D88A113E2681}"/>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9D1FB0AC-92FA-534E-B8E2-2613DEFE6A9C}"/>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7" name="Rectángulo: esquinas redondeadas 6">
            <a:extLst>
              <a:ext uri="{FF2B5EF4-FFF2-40B4-BE49-F238E27FC236}">
                <a16:creationId xmlns:a16="http://schemas.microsoft.com/office/drawing/2014/main" id="{FD130985-658E-6A4A-9178-23E4A9718C40}"/>
              </a:ext>
            </a:extLst>
          </p:cNvPr>
          <p:cNvSpPr/>
          <p:nvPr/>
        </p:nvSpPr>
        <p:spPr>
          <a:xfrm>
            <a:off x="6485641" y="2520216"/>
            <a:ext cx="4835951" cy="3214526"/>
          </a:xfrm>
          <a:prstGeom prst="roundRect">
            <a:avLst>
              <a:gd name="adj" fmla="val 3654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chemeClr val="tx1">
                    <a:lumMod val="65000"/>
                    <a:lumOff val="35000"/>
                  </a:schemeClr>
                </a:solidFill>
                <a:latin typeface="Gotham Book" pitchFamily="2" charset="0"/>
                <a:cs typeface="Gotham Book" pitchFamily="2" charset="0"/>
              </a:rPr>
              <a:t>Dabrafenib + Trametinib</a:t>
            </a:r>
          </a:p>
          <a:p>
            <a:pPr lvl="0" algn="ctr"/>
            <a:r>
              <a:rPr lang="en-GB" sz="1800" b="1" dirty="0">
                <a:solidFill>
                  <a:schemeClr val="tx1">
                    <a:lumMod val="65000"/>
                    <a:lumOff val="35000"/>
                  </a:schemeClr>
                </a:solidFill>
                <a:latin typeface="Gotham Book" pitchFamily="2" charset="0"/>
                <a:cs typeface="Gotham Book" pitchFamily="2" charset="0"/>
              </a:rPr>
              <a:t>Fases I/II </a:t>
            </a:r>
          </a:p>
          <a:p>
            <a:pPr lvl="0" algn="ctr"/>
            <a:r>
              <a:rPr lang="en-GB" sz="4400" b="1" dirty="0">
                <a:solidFill>
                  <a:schemeClr val="tx1">
                    <a:lumMod val="65000"/>
                    <a:lumOff val="35000"/>
                  </a:schemeClr>
                </a:solidFill>
                <a:latin typeface="Gotham Bold" pitchFamily="2" charset="0"/>
                <a:cs typeface="Gotham Bold" pitchFamily="2" charset="0"/>
              </a:rPr>
              <a:t>24%  </a:t>
            </a:r>
          </a:p>
          <a:p>
            <a:pPr marL="176213" lvl="0" algn="ctr"/>
            <a:r>
              <a:rPr lang="en-GB" sz="1400" b="1" dirty="0">
                <a:solidFill>
                  <a:schemeClr val="tx1">
                    <a:lumMod val="65000"/>
                    <a:lumOff val="35000"/>
                  </a:schemeClr>
                </a:solidFill>
                <a:latin typeface="Gotham Book" pitchFamily="2" charset="0"/>
                <a:cs typeface="Gotham Book" pitchFamily="2" charset="0"/>
              </a:rPr>
              <a:t>presentaron escalofríos, sudoración nocturna, síndrome gripal, hipotensión, sd. de liberación de citoquinas y/o sd. de respuesta inflamatoria sistémica, sin documentarse un incremento de la  temperatura corporal.</a:t>
            </a:r>
            <a:r>
              <a:rPr lang="en-GB" sz="1400" b="1" baseline="30000" dirty="0">
                <a:solidFill>
                  <a:schemeClr val="tx1">
                    <a:lumMod val="65000"/>
                    <a:lumOff val="35000"/>
                  </a:schemeClr>
                </a:solidFill>
                <a:latin typeface="Gotham Book" pitchFamily="2" charset="0"/>
                <a:cs typeface="Gotham Book" pitchFamily="2" charset="0"/>
              </a:rPr>
              <a:t>2</a:t>
            </a:r>
            <a:endParaRPr lang="es-ES" sz="1400" b="1" baseline="30000" dirty="0">
              <a:solidFill>
                <a:schemeClr val="tx1">
                  <a:lumMod val="65000"/>
                  <a:lumOff val="35000"/>
                </a:schemeClr>
              </a:solidFill>
              <a:latin typeface="Gotham Book" pitchFamily="2" charset="0"/>
              <a:cs typeface="Gotham Book" pitchFamily="2" charset="0"/>
            </a:endParaRPr>
          </a:p>
        </p:txBody>
      </p:sp>
      <p:sp>
        <p:nvSpPr>
          <p:cNvPr id="9" name="Rectángulo redondeado 8">
            <a:extLst>
              <a:ext uri="{FF2B5EF4-FFF2-40B4-BE49-F238E27FC236}">
                <a16:creationId xmlns:a16="http://schemas.microsoft.com/office/drawing/2014/main" id="{B52335A3-B526-FD47-AFC1-0A2F609514B5}"/>
              </a:ext>
            </a:extLst>
          </p:cNvPr>
          <p:cNvSpPr/>
          <p:nvPr/>
        </p:nvSpPr>
        <p:spPr>
          <a:xfrm>
            <a:off x="1388567" y="2507529"/>
            <a:ext cx="4835951" cy="3318235"/>
          </a:xfrm>
          <a:prstGeom prst="roundRect">
            <a:avLst/>
          </a:prstGeom>
          <a:solidFill>
            <a:srgbClr val="ECB63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esquinas redondeadas 5">
            <a:extLst>
              <a:ext uri="{FF2B5EF4-FFF2-40B4-BE49-F238E27FC236}">
                <a16:creationId xmlns:a16="http://schemas.microsoft.com/office/drawing/2014/main" id="{A559B9CA-CAFE-C14A-97AB-EFEFCBD2F921}"/>
              </a:ext>
            </a:extLst>
          </p:cNvPr>
          <p:cNvSpPr/>
          <p:nvPr/>
        </p:nvSpPr>
        <p:spPr>
          <a:xfrm>
            <a:off x="1494503" y="2620770"/>
            <a:ext cx="4601497" cy="3047378"/>
          </a:xfrm>
          <a:prstGeom prst="roundRect">
            <a:avLst>
              <a:gd name="adj" fmla="val 3731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b="1" dirty="0">
                <a:solidFill>
                  <a:schemeClr val="tx1">
                    <a:lumMod val="65000"/>
                    <a:lumOff val="35000"/>
                  </a:schemeClr>
                </a:solidFill>
                <a:latin typeface="Gotham Book" pitchFamily="2" charset="0"/>
                <a:cs typeface="Gotham Book" pitchFamily="2" charset="0"/>
              </a:rPr>
              <a:t>BRAFTOVI® + MEKTOVI®</a:t>
            </a:r>
            <a:endParaRPr lang="es-ES" sz="1800" b="1" dirty="0">
              <a:solidFill>
                <a:schemeClr val="tx1">
                  <a:lumMod val="65000"/>
                  <a:lumOff val="35000"/>
                </a:schemeClr>
              </a:solidFill>
              <a:latin typeface="Gotham Book" pitchFamily="2" charset="0"/>
              <a:cs typeface="Gotham Book" pitchFamily="2" charset="0"/>
            </a:endParaRPr>
          </a:p>
          <a:p>
            <a:pPr lvl="0" algn="ctr"/>
            <a:r>
              <a:rPr lang="es-ES" sz="1800" b="1" dirty="0">
                <a:solidFill>
                  <a:schemeClr val="tx1">
                    <a:lumMod val="65000"/>
                    <a:lumOff val="35000"/>
                  </a:schemeClr>
                </a:solidFill>
                <a:latin typeface="Gotham Book" pitchFamily="2" charset="0"/>
                <a:cs typeface="Gotham Book" pitchFamily="2" charset="0"/>
              </a:rPr>
              <a:t>COLUMBUS</a:t>
            </a:r>
          </a:p>
          <a:p>
            <a:pPr lvl="0" algn="ctr"/>
            <a:r>
              <a:rPr lang="es-ES" sz="4400" b="1" dirty="0">
                <a:solidFill>
                  <a:schemeClr val="tx1">
                    <a:lumMod val="65000"/>
                    <a:lumOff val="35000"/>
                  </a:schemeClr>
                </a:solidFill>
                <a:latin typeface="Gotham Bold" pitchFamily="2" charset="0"/>
                <a:cs typeface="Gotham Bold" pitchFamily="2" charset="0"/>
              </a:rPr>
              <a:t>5%</a:t>
            </a:r>
            <a:r>
              <a:rPr lang="es-ES" sz="1800" b="1" dirty="0">
                <a:solidFill>
                  <a:schemeClr val="tx1">
                    <a:lumMod val="65000"/>
                    <a:lumOff val="35000"/>
                  </a:schemeClr>
                </a:solidFill>
                <a:latin typeface="Gotham Bold" pitchFamily="2" charset="0"/>
                <a:cs typeface="Gotham Bold" pitchFamily="2" charset="0"/>
              </a:rPr>
              <a:t> </a:t>
            </a:r>
          </a:p>
          <a:p>
            <a:pPr lvl="0" algn="ctr"/>
            <a:r>
              <a:rPr lang="es-ES" sz="1400" b="1" dirty="0">
                <a:solidFill>
                  <a:schemeClr val="tx1">
                    <a:lumMod val="65000"/>
                    <a:lumOff val="35000"/>
                  </a:schemeClr>
                </a:solidFill>
                <a:latin typeface="Gotham Book" pitchFamily="2" charset="0"/>
                <a:cs typeface="Gotham Book" pitchFamily="2" charset="0"/>
              </a:rPr>
              <a:t>presentaron &gt;1 episodio de Pirexia</a:t>
            </a:r>
          </a:p>
          <a:p>
            <a:pPr lvl="0" algn="ctr"/>
            <a:r>
              <a:rPr lang="en-GB" sz="1400" b="1" dirty="0">
                <a:solidFill>
                  <a:schemeClr val="tx1">
                    <a:lumMod val="65000"/>
                    <a:lumOff val="35000"/>
                  </a:schemeClr>
                </a:solidFill>
                <a:latin typeface="Gotham Book" pitchFamily="2" charset="0"/>
                <a:cs typeface="Gotham Book" pitchFamily="2" charset="0"/>
              </a:rPr>
              <a:t>Los </a:t>
            </a:r>
            <a:r>
              <a:rPr lang="en-GB" sz="1400" b="1" dirty="0" err="1">
                <a:solidFill>
                  <a:schemeClr val="tx1">
                    <a:lumMod val="65000"/>
                    <a:lumOff val="35000"/>
                  </a:schemeClr>
                </a:solidFill>
                <a:latin typeface="Gotham Book" pitchFamily="2" charset="0"/>
                <a:cs typeface="Gotham Book" pitchFamily="2" charset="0"/>
              </a:rPr>
              <a:t>Eventos</a:t>
            </a:r>
            <a:r>
              <a:rPr lang="en-GB" sz="1400" b="1" dirty="0">
                <a:solidFill>
                  <a:schemeClr val="tx1">
                    <a:lumMod val="65000"/>
                    <a:lumOff val="35000"/>
                  </a:schemeClr>
                </a:solidFill>
                <a:latin typeface="Gotham Book" pitchFamily="2" charset="0"/>
                <a:cs typeface="Gotham Book" pitchFamily="2" charset="0"/>
              </a:rPr>
              <a:t> graves no se </a:t>
            </a:r>
            <a:r>
              <a:rPr lang="en-GB" sz="1400" b="1" dirty="0" err="1">
                <a:solidFill>
                  <a:schemeClr val="tx1">
                    <a:lumMod val="65000"/>
                    <a:lumOff val="35000"/>
                  </a:schemeClr>
                </a:solidFill>
                <a:latin typeface="Gotham Book" pitchFamily="2" charset="0"/>
                <a:cs typeface="Gotham Book" pitchFamily="2" charset="0"/>
              </a:rPr>
              <a:t>asociaron</a:t>
            </a:r>
            <a:r>
              <a:rPr lang="en-GB" sz="1400" b="1" dirty="0">
                <a:solidFill>
                  <a:schemeClr val="tx1">
                    <a:lumMod val="65000"/>
                    <a:lumOff val="35000"/>
                  </a:schemeClr>
                </a:solidFill>
                <a:latin typeface="Gotham Book" pitchFamily="2" charset="0"/>
                <a:cs typeface="Gotham Book" pitchFamily="2" charset="0"/>
              </a:rPr>
              <a:t> con </a:t>
            </a:r>
            <a:r>
              <a:rPr lang="es-ES" sz="1400" b="1" dirty="0">
                <a:solidFill>
                  <a:schemeClr val="tx1">
                    <a:lumMod val="65000"/>
                    <a:lumOff val="35000"/>
                  </a:schemeClr>
                </a:solidFill>
                <a:latin typeface="Gotham Book" pitchFamily="2" charset="0"/>
                <a:cs typeface="Gotham Book" pitchFamily="2" charset="0"/>
              </a:rPr>
              <a:t>hipotensión, escalofríos, deshidratación, fallo renal </a:t>
            </a:r>
            <a:r>
              <a:rPr lang="en-GB" sz="1400" b="1" dirty="0">
                <a:solidFill>
                  <a:schemeClr val="tx1">
                    <a:lumMod val="65000"/>
                    <a:lumOff val="35000"/>
                  </a:schemeClr>
                </a:solidFill>
                <a:latin typeface="Gotham Book" pitchFamily="2" charset="0"/>
                <a:cs typeface="Gotham Book" pitchFamily="2" charset="0"/>
              </a:rPr>
              <a:t>ni síncope.</a:t>
            </a:r>
            <a:r>
              <a:rPr lang="en-GB" sz="1400" b="1" baseline="30000" dirty="0">
                <a:solidFill>
                  <a:schemeClr val="tx1">
                    <a:lumMod val="65000"/>
                    <a:lumOff val="35000"/>
                  </a:schemeClr>
                </a:solidFill>
                <a:latin typeface="Gotham Book" pitchFamily="2" charset="0"/>
                <a:cs typeface="Gotham Book" pitchFamily="2" charset="0"/>
              </a:rPr>
              <a:t>2</a:t>
            </a:r>
          </a:p>
        </p:txBody>
      </p:sp>
      <p:pic>
        <p:nvPicPr>
          <p:cNvPr id="11" name="Gráfico 10" descr="Termómetro">
            <a:extLst>
              <a:ext uri="{FF2B5EF4-FFF2-40B4-BE49-F238E27FC236}">
                <a16:creationId xmlns:a16="http://schemas.microsoft.com/office/drawing/2014/main" id="{AB7C7BC0-A244-0C45-A866-BE36362C6F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43205" y="1023185"/>
            <a:ext cx="985729" cy="985729"/>
          </a:xfrm>
          <a:prstGeom prst="rect">
            <a:avLst/>
          </a:prstGeom>
        </p:spPr>
      </p:pic>
      <p:sp>
        <p:nvSpPr>
          <p:cNvPr id="12" name="CuadroTexto 11">
            <a:extLst>
              <a:ext uri="{FF2B5EF4-FFF2-40B4-BE49-F238E27FC236}">
                <a16:creationId xmlns:a16="http://schemas.microsoft.com/office/drawing/2014/main" id="{B9457F17-AFFD-6A42-9095-1E739C07E468}"/>
              </a:ext>
            </a:extLst>
          </p:cNvPr>
          <p:cNvSpPr txBox="1"/>
          <p:nvPr/>
        </p:nvSpPr>
        <p:spPr>
          <a:xfrm>
            <a:off x="1450018" y="6018193"/>
            <a:ext cx="8509544" cy="338554"/>
          </a:xfrm>
          <a:prstGeom prst="rect">
            <a:avLst/>
          </a:prstGeom>
          <a:noFill/>
        </p:spPr>
        <p:txBody>
          <a:bodyPr wrap="square" rtlCol="0">
            <a:spAutoFit/>
          </a:bodyPr>
          <a:lstStyle/>
          <a:p>
            <a:pPr marL="228600" indent="-228600" defTabSz="457200">
              <a:buFont typeface="+mj-lt"/>
              <a:buAutoNum type="arabicPeriod"/>
              <a:defRPr/>
            </a:pPr>
            <a:r>
              <a:rPr lang="es-ES" sz="800" dirty="0" err="1">
                <a:solidFill>
                  <a:schemeClr val="tx1">
                    <a:lumMod val="65000"/>
                    <a:lumOff val="35000"/>
                  </a:schemeClr>
                </a:solidFill>
                <a:latin typeface="Gotham Book" pitchFamily="2" charset="0"/>
              </a:rPr>
              <a:t>Trojaniello</a:t>
            </a:r>
            <a:r>
              <a:rPr lang="es-ES" sz="800" dirty="0">
                <a:solidFill>
                  <a:schemeClr val="tx1">
                    <a:lumMod val="65000"/>
                    <a:lumOff val="35000"/>
                  </a:schemeClr>
                </a:solidFill>
                <a:latin typeface="Gotham Book" pitchFamily="2" charset="0"/>
              </a:rPr>
              <a:t> C. et al. </a:t>
            </a:r>
            <a:r>
              <a:rPr lang="es-ES" sz="800" dirty="0" err="1">
                <a:solidFill>
                  <a:schemeClr val="tx1">
                    <a:lumMod val="65000"/>
                    <a:lumOff val="35000"/>
                  </a:schemeClr>
                </a:solidFill>
                <a:latin typeface="Gotham Book" pitchFamily="2" charset="0"/>
              </a:rPr>
              <a:t>Encorafenib</a:t>
            </a:r>
            <a:r>
              <a:rPr lang="es-ES" sz="800" dirty="0">
                <a:solidFill>
                  <a:schemeClr val="tx1">
                    <a:lumMod val="65000"/>
                    <a:lumOff val="35000"/>
                  </a:schemeClr>
                </a:solidFill>
                <a:latin typeface="Gotham Book" pitchFamily="2" charset="0"/>
              </a:rPr>
              <a:t> in </a:t>
            </a:r>
            <a:r>
              <a:rPr lang="es-ES" sz="800" dirty="0" err="1">
                <a:solidFill>
                  <a:schemeClr val="tx1">
                    <a:lumMod val="65000"/>
                    <a:lumOff val="35000"/>
                  </a:schemeClr>
                </a:solidFill>
                <a:latin typeface="Gotham Book" pitchFamily="2" charset="0"/>
              </a:rPr>
              <a:t>combination</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with</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binimetinib</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for</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unresectable</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or</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metastatic</a:t>
            </a:r>
            <a:r>
              <a:rPr lang="es-ES" sz="800" dirty="0">
                <a:solidFill>
                  <a:schemeClr val="tx1">
                    <a:lumMod val="65000"/>
                    <a:lumOff val="35000"/>
                  </a:schemeClr>
                </a:solidFill>
                <a:latin typeface="Gotham Book" pitchFamily="2" charset="0"/>
              </a:rPr>
              <a:t> melanoma </a:t>
            </a:r>
            <a:r>
              <a:rPr lang="es-ES" sz="800" dirty="0" err="1">
                <a:solidFill>
                  <a:schemeClr val="tx1">
                    <a:lumMod val="65000"/>
                    <a:lumOff val="35000"/>
                  </a:schemeClr>
                </a:solidFill>
                <a:latin typeface="Gotham Book" pitchFamily="2" charset="0"/>
              </a:rPr>
              <a:t>with</a:t>
            </a:r>
            <a:r>
              <a:rPr lang="es-ES" sz="800" dirty="0">
                <a:solidFill>
                  <a:schemeClr val="tx1">
                    <a:lumMod val="65000"/>
                    <a:lumOff val="35000"/>
                  </a:schemeClr>
                </a:solidFill>
                <a:latin typeface="Gotham Book" pitchFamily="2" charset="0"/>
              </a:rPr>
              <a:t> BRAF </a:t>
            </a:r>
            <a:r>
              <a:rPr lang="es-ES" sz="800" dirty="0" err="1">
                <a:solidFill>
                  <a:schemeClr val="tx1">
                    <a:lumMod val="65000"/>
                    <a:lumOff val="35000"/>
                  </a:schemeClr>
                </a:solidFill>
                <a:latin typeface="Gotham Book" pitchFamily="2" charset="0"/>
              </a:rPr>
              <a:t>mutations</a:t>
            </a:r>
            <a:r>
              <a:rPr lang="es-ES" sz="800" dirty="0">
                <a:solidFill>
                  <a:schemeClr val="tx1">
                    <a:lumMod val="65000"/>
                    <a:lumOff val="35000"/>
                  </a:schemeClr>
                </a:solidFill>
                <a:latin typeface="Gotham Book" pitchFamily="2" charset="0"/>
              </a:rPr>
              <a:t>. Expert </a:t>
            </a:r>
            <a:r>
              <a:rPr lang="es-ES" sz="800" dirty="0" err="1">
                <a:solidFill>
                  <a:schemeClr val="tx1">
                    <a:lumMod val="65000"/>
                    <a:lumOff val="35000"/>
                  </a:schemeClr>
                </a:solidFill>
                <a:latin typeface="Gotham Book" pitchFamily="2" charset="0"/>
              </a:rPr>
              <a:t>Rev</a:t>
            </a:r>
            <a:r>
              <a:rPr lang="es-ES" sz="800" dirty="0">
                <a:solidFill>
                  <a:schemeClr val="tx1">
                    <a:lumMod val="65000"/>
                    <a:lumOff val="35000"/>
                  </a:schemeClr>
                </a:solidFill>
                <a:latin typeface="Gotham Book" pitchFamily="2" charset="0"/>
              </a:rPr>
              <a:t> Clin </a:t>
            </a:r>
            <a:r>
              <a:rPr lang="es-ES" sz="800" dirty="0" err="1">
                <a:solidFill>
                  <a:schemeClr val="tx1">
                    <a:lumMod val="65000"/>
                    <a:lumOff val="35000"/>
                  </a:schemeClr>
                </a:solidFill>
                <a:latin typeface="Gotham Book" pitchFamily="2" charset="0"/>
              </a:rPr>
              <a:t>Pharmacol</a:t>
            </a:r>
            <a:r>
              <a:rPr lang="es-ES" sz="800" dirty="0">
                <a:solidFill>
                  <a:schemeClr val="tx1">
                    <a:lumMod val="65000"/>
                    <a:lumOff val="35000"/>
                  </a:schemeClr>
                </a:solidFill>
                <a:latin typeface="Gotham Book" pitchFamily="2" charset="0"/>
              </a:rPr>
              <a:t>. 2019;12(3):259–66. </a:t>
            </a:r>
          </a:p>
          <a:p>
            <a:pPr marL="228600" indent="-228600" defTabSz="457200">
              <a:buAutoNum type="arabicPeriod"/>
              <a:defRPr/>
            </a:pPr>
            <a:r>
              <a:rPr lang="es-ES" sz="800" dirty="0" err="1">
                <a:solidFill>
                  <a:schemeClr val="tx1">
                    <a:lumMod val="65000"/>
                    <a:lumOff val="35000"/>
                  </a:schemeClr>
                </a:solidFill>
                <a:latin typeface="Gotham Book" pitchFamily="2" charset="0"/>
              </a:rPr>
              <a:t>Gogas</a:t>
            </a:r>
            <a:r>
              <a:rPr lang="es-ES" sz="800" dirty="0">
                <a:solidFill>
                  <a:schemeClr val="tx1">
                    <a:lumMod val="65000"/>
                    <a:lumOff val="35000"/>
                  </a:schemeClr>
                </a:solidFill>
                <a:latin typeface="Gotham Book" pitchFamily="2" charset="0"/>
              </a:rPr>
              <a:t> HJ. et al. Adverse </a:t>
            </a:r>
            <a:r>
              <a:rPr lang="es-ES" sz="800" dirty="0" err="1">
                <a:solidFill>
                  <a:schemeClr val="tx1">
                    <a:lumMod val="65000"/>
                    <a:lumOff val="35000"/>
                  </a:schemeClr>
                </a:solidFill>
                <a:latin typeface="Gotham Book" pitchFamily="2" charset="0"/>
              </a:rPr>
              <a:t>events</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associated</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with</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encorafenib</a:t>
            </a:r>
            <a:r>
              <a:rPr lang="es-ES" sz="800" dirty="0">
                <a:solidFill>
                  <a:schemeClr val="tx1">
                    <a:lumMod val="65000"/>
                    <a:lumOff val="35000"/>
                  </a:schemeClr>
                </a:solidFill>
                <a:latin typeface="Gotham Book" pitchFamily="2" charset="0"/>
              </a:rPr>
              <a:t> plus </a:t>
            </a:r>
            <a:r>
              <a:rPr lang="es-ES" sz="800" dirty="0" err="1">
                <a:solidFill>
                  <a:schemeClr val="tx1">
                    <a:lumMod val="65000"/>
                    <a:lumOff val="35000"/>
                  </a:schemeClr>
                </a:solidFill>
                <a:latin typeface="Gotham Book" pitchFamily="2" charset="0"/>
              </a:rPr>
              <a:t>binimetinib</a:t>
            </a:r>
            <a:r>
              <a:rPr lang="es-ES" sz="800" dirty="0">
                <a:solidFill>
                  <a:schemeClr val="tx1">
                    <a:lumMod val="65000"/>
                    <a:lumOff val="35000"/>
                  </a:schemeClr>
                </a:solidFill>
                <a:latin typeface="Gotham Book" pitchFamily="2" charset="0"/>
              </a:rPr>
              <a:t> in </a:t>
            </a:r>
            <a:r>
              <a:rPr lang="es-ES" sz="800" dirty="0" err="1">
                <a:solidFill>
                  <a:schemeClr val="tx1">
                    <a:lumMod val="65000"/>
                    <a:lumOff val="35000"/>
                  </a:schemeClr>
                </a:solidFill>
                <a:latin typeface="Gotham Book" pitchFamily="2" charset="0"/>
              </a:rPr>
              <a:t>the</a:t>
            </a:r>
            <a:r>
              <a:rPr lang="es-ES" sz="800" dirty="0">
                <a:solidFill>
                  <a:schemeClr val="tx1">
                    <a:lumMod val="65000"/>
                    <a:lumOff val="35000"/>
                  </a:schemeClr>
                </a:solidFill>
                <a:latin typeface="Gotham Book" pitchFamily="2" charset="0"/>
              </a:rPr>
              <a:t> COLUMBUS </a:t>
            </a:r>
            <a:r>
              <a:rPr lang="es-ES" sz="800" dirty="0" err="1">
                <a:solidFill>
                  <a:schemeClr val="tx1">
                    <a:lumMod val="65000"/>
                    <a:lumOff val="35000"/>
                  </a:schemeClr>
                </a:solidFill>
                <a:latin typeface="Gotham Book" pitchFamily="2" charset="0"/>
              </a:rPr>
              <a:t>study</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incidence</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course</a:t>
            </a:r>
            <a:r>
              <a:rPr lang="es-ES" sz="800" dirty="0">
                <a:solidFill>
                  <a:schemeClr val="tx1">
                    <a:lumMod val="65000"/>
                    <a:lumOff val="35000"/>
                  </a:schemeClr>
                </a:solidFill>
                <a:latin typeface="Gotham Book" pitchFamily="2" charset="0"/>
              </a:rPr>
              <a:t> and </a:t>
            </a:r>
            <a:r>
              <a:rPr lang="es-ES" sz="800" dirty="0" err="1">
                <a:solidFill>
                  <a:schemeClr val="tx1">
                    <a:lumMod val="65000"/>
                    <a:lumOff val="35000"/>
                  </a:schemeClr>
                </a:solidFill>
                <a:latin typeface="Gotham Book" pitchFamily="2" charset="0"/>
              </a:rPr>
              <a:t>management</a:t>
            </a:r>
            <a:r>
              <a:rPr lang="es-ES" sz="800" dirty="0">
                <a:solidFill>
                  <a:schemeClr val="tx1">
                    <a:lumMod val="65000"/>
                    <a:lumOff val="35000"/>
                  </a:schemeClr>
                </a:solidFill>
                <a:latin typeface="Gotham Book" pitchFamily="2" charset="0"/>
              </a:rPr>
              <a:t>. </a:t>
            </a:r>
            <a:r>
              <a:rPr lang="es-ES" sz="800" dirty="0" err="1">
                <a:solidFill>
                  <a:schemeClr val="tx1">
                    <a:lumMod val="65000"/>
                    <a:lumOff val="35000"/>
                  </a:schemeClr>
                </a:solidFill>
                <a:latin typeface="Gotham Book" pitchFamily="2" charset="0"/>
              </a:rPr>
              <a:t>Eur</a:t>
            </a:r>
            <a:r>
              <a:rPr lang="es-ES" sz="800" dirty="0">
                <a:solidFill>
                  <a:schemeClr val="tx1">
                    <a:lumMod val="65000"/>
                    <a:lumOff val="35000"/>
                  </a:schemeClr>
                </a:solidFill>
                <a:latin typeface="Gotham Book" pitchFamily="2" charset="0"/>
              </a:rPr>
              <a:t> J </a:t>
            </a:r>
            <a:r>
              <a:rPr lang="es-ES" sz="800" dirty="0" err="1">
                <a:solidFill>
                  <a:schemeClr val="tx1">
                    <a:lumMod val="65000"/>
                    <a:lumOff val="35000"/>
                  </a:schemeClr>
                </a:solidFill>
                <a:latin typeface="Gotham Book" pitchFamily="2" charset="0"/>
              </a:rPr>
              <a:t>Cancer</a:t>
            </a:r>
            <a:r>
              <a:rPr lang="es-ES" sz="800" dirty="0">
                <a:solidFill>
                  <a:schemeClr val="tx1">
                    <a:lumMod val="65000"/>
                    <a:lumOff val="35000"/>
                  </a:schemeClr>
                </a:solidFill>
                <a:latin typeface="Gotham Book" pitchFamily="2" charset="0"/>
              </a:rPr>
              <a:t>. 2019;119:97–106.</a:t>
            </a:r>
          </a:p>
        </p:txBody>
      </p:sp>
      <p:sp>
        <p:nvSpPr>
          <p:cNvPr id="15" name="CuadroTexto 14">
            <a:extLst>
              <a:ext uri="{FF2B5EF4-FFF2-40B4-BE49-F238E27FC236}">
                <a16:creationId xmlns:a16="http://schemas.microsoft.com/office/drawing/2014/main" id="{8F6D60A0-959D-E047-9AF6-FE6BA2FFAC19}"/>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38</a:t>
            </a:r>
            <a:endParaRPr lang="es-ES" dirty="0">
              <a:solidFill>
                <a:srgbClr val="2C969C"/>
              </a:solidFill>
            </a:endParaRPr>
          </a:p>
        </p:txBody>
      </p:sp>
      <p:sp>
        <p:nvSpPr>
          <p:cNvPr id="16" name="CuadroTexto 15">
            <a:extLst>
              <a:ext uri="{FF2B5EF4-FFF2-40B4-BE49-F238E27FC236}">
                <a16:creationId xmlns:a16="http://schemas.microsoft.com/office/drawing/2014/main" id="{EF142E9E-154A-4249-A4F0-5F55B5488CED}"/>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14" name="Imagen 13">
            <a:extLst>
              <a:ext uri="{FF2B5EF4-FFF2-40B4-BE49-F238E27FC236}">
                <a16:creationId xmlns:a16="http://schemas.microsoft.com/office/drawing/2014/main" id="{09902BF0-8293-4EEE-804A-99532D37E798}"/>
              </a:ext>
            </a:extLst>
          </p:cNvPr>
          <p:cNvPicPr>
            <a:picLocks noChangeAspect="1"/>
          </p:cNvPicPr>
          <p:nvPr/>
        </p:nvPicPr>
        <p:blipFill rotWithShape="1">
          <a:blip r:embed="rId4"/>
          <a:srcRect l="18396" r="17876"/>
          <a:stretch/>
        </p:blipFill>
        <p:spPr>
          <a:xfrm>
            <a:off x="9773013" y="5866540"/>
            <a:ext cx="2025696" cy="405353"/>
          </a:xfrm>
          <a:prstGeom prst="rect">
            <a:avLst/>
          </a:prstGeom>
        </p:spPr>
      </p:pic>
      <p:sp>
        <p:nvSpPr>
          <p:cNvPr id="17" name="Rectángulo 16">
            <a:extLst>
              <a:ext uri="{FF2B5EF4-FFF2-40B4-BE49-F238E27FC236}">
                <a16:creationId xmlns:a16="http://schemas.microsoft.com/office/drawing/2014/main" id="{80F62536-6F08-4BD0-B4AA-804F47EAB28F}"/>
              </a:ext>
            </a:extLst>
          </p:cNvPr>
          <p:cNvSpPr/>
          <p:nvPr/>
        </p:nvSpPr>
        <p:spPr>
          <a:xfrm>
            <a:off x="9880032" y="5894460"/>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Imagen 17">
            <a:extLst>
              <a:ext uri="{FF2B5EF4-FFF2-40B4-BE49-F238E27FC236}">
                <a16:creationId xmlns:a16="http://schemas.microsoft.com/office/drawing/2014/main" id="{2A315F60-84EA-4F9A-89FB-519D5695F0DC}"/>
              </a:ext>
            </a:extLst>
          </p:cNvPr>
          <p:cNvPicPr>
            <a:picLocks noChangeAspect="1"/>
          </p:cNvPicPr>
          <p:nvPr/>
        </p:nvPicPr>
        <p:blipFill>
          <a:blip r:embed="rId5"/>
          <a:stretch>
            <a:fillRect/>
          </a:stretch>
        </p:blipFill>
        <p:spPr>
          <a:xfrm>
            <a:off x="9745018" y="5882650"/>
            <a:ext cx="1989652" cy="430229"/>
          </a:xfrm>
          <a:prstGeom prst="rect">
            <a:avLst/>
          </a:prstGeom>
        </p:spPr>
      </p:pic>
    </p:spTree>
    <p:extLst>
      <p:ext uri="{BB962C8B-B14F-4D97-AF65-F5344CB8AC3E}">
        <p14:creationId xmlns:p14="http://schemas.microsoft.com/office/powerpoint/2010/main" val="266929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4C37E3E6-40E0-2E4F-9791-9C08D9D4DEE2}"/>
              </a:ext>
            </a:extLst>
          </p:cNvPr>
          <p:cNvSpPr txBox="1">
            <a:spLocks/>
          </p:cNvSpPr>
          <p:nvPr/>
        </p:nvSpPr>
        <p:spPr>
          <a:xfrm>
            <a:off x="3830322" y="5683633"/>
            <a:ext cx="3416300" cy="3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latin typeface="Gotham Light" pitchFamily="2" charset="0"/>
                <a:cs typeface="Gotham Light" pitchFamily="2" charset="0"/>
              </a:rPr>
              <a:t>BRAF</a:t>
            </a:r>
            <a:r>
              <a:rPr lang="en-GB" sz="800" baseline="30000" dirty="0">
                <a:latin typeface="Gotham Light" pitchFamily="2" charset="0"/>
                <a:cs typeface="Gotham Light" pitchFamily="2" charset="0"/>
              </a:rPr>
              <a:t>wt</a:t>
            </a:r>
            <a:r>
              <a:rPr lang="en-GB" sz="800" dirty="0">
                <a:latin typeface="Gotham Light" pitchFamily="2" charset="0"/>
                <a:cs typeface="Gotham Light" pitchFamily="2" charset="0"/>
              </a:rPr>
              <a:t>, BRAF wild-type; BRAF</a:t>
            </a:r>
            <a:r>
              <a:rPr lang="en-GB" sz="800" baseline="30000" dirty="0">
                <a:latin typeface="Gotham Light" pitchFamily="2" charset="0"/>
                <a:cs typeface="Gotham Light" pitchFamily="2" charset="0"/>
              </a:rPr>
              <a:t>mut</a:t>
            </a:r>
            <a:r>
              <a:rPr lang="en-GB" sz="800" dirty="0">
                <a:latin typeface="Gotham Light" pitchFamily="2" charset="0"/>
                <a:cs typeface="Gotham Light" pitchFamily="2" charset="0"/>
              </a:rPr>
              <a:t>, BRAF mutant</a:t>
            </a:r>
            <a:endParaRPr lang="en-GB" sz="800" baseline="30000" dirty="0">
              <a:latin typeface="Gotham Light" pitchFamily="2" charset="0"/>
              <a:cs typeface="Gotham Light" pitchFamily="2" charset="0"/>
            </a:endParaRPr>
          </a:p>
        </p:txBody>
      </p:sp>
      <p:sp>
        <p:nvSpPr>
          <p:cNvPr id="6" name="Text Placeholder 4">
            <a:extLst>
              <a:ext uri="{FF2B5EF4-FFF2-40B4-BE49-F238E27FC236}">
                <a16:creationId xmlns:a16="http://schemas.microsoft.com/office/drawing/2014/main" id="{2386EAEE-DC13-FD40-893E-8616BDF34634}"/>
              </a:ext>
            </a:extLst>
          </p:cNvPr>
          <p:cNvSpPr txBox="1">
            <a:spLocks/>
          </p:cNvSpPr>
          <p:nvPr/>
        </p:nvSpPr>
        <p:spPr>
          <a:xfrm>
            <a:off x="838200" y="6093807"/>
            <a:ext cx="5514340" cy="3270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GB" sz="700" dirty="0">
                <a:solidFill>
                  <a:schemeClr val="tx1">
                    <a:lumMod val="65000"/>
                    <a:lumOff val="35000"/>
                  </a:schemeClr>
                </a:solidFill>
                <a:latin typeface="Gotham Light" pitchFamily="2" charset="0"/>
                <a:cs typeface="Gotham Light" pitchFamily="2" charset="0"/>
              </a:rPr>
              <a:t>1. </a:t>
            </a:r>
            <a:r>
              <a:rPr lang="en-GB" sz="700" dirty="0" err="1">
                <a:solidFill>
                  <a:schemeClr val="tx1">
                    <a:lumMod val="65000"/>
                    <a:lumOff val="35000"/>
                  </a:schemeClr>
                </a:solidFill>
                <a:latin typeface="Gotham Light" pitchFamily="2" charset="0"/>
                <a:cs typeface="Gotham Light" pitchFamily="2" charset="0"/>
              </a:rPr>
              <a:t>Ascierto</a:t>
            </a:r>
            <a:r>
              <a:rPr lang="en-GB" sz="700" dirty="0">
                <a:solidFill>
                  <a:schemeClr val="tx1">
                    <a:lumMod val="65000"/>
                    <a:lumOff val="35000"/>
                  </a:schemeClr>
                </a:solidFill>
                <a:latin typeface="Gotham Light" pitchFamily="2" charset="0"/>
                <a:cs typeface="Gotham Light" pitchFamily="2" charset="0"/>
              </a:rPr>
              <a:t> PA, et al. J Transl Med. 2012;10:85</a:t>
            </a:r>
          </a:p>
          <a:p>
            <a:pPr marL="0" indent="0">
              <a:lnSpc>
                <a:spcPct val="100000"/>
              </a:lnSpc>
              <a:spcBef>
                <a:spcPts val="500"/>
              </a:spcBef>
              <a:buNone/>
            </a:pPr>
            <a:r>
              <a:rPr lang="en-GB" sz="700" dirty="0">
                <a:solidFill>
                  <a:schemeClr val="tx1">
                    <a:lumMod val="65000"/>
                    <a:lumOff val="35000"/>
                  </a:schemeClr>
                </a:solidFill>
                <a:latin typeface="Gotham Light" pitchFamily="2" charset="0"/>
                <a:cs typeface="Gotham Light" pitchFamily="2" charset="0"/>
              </a:rPr>
              <a:t>2. </a:t>
            </a:r>
            <a:r>
              <a:rPr lang="en-GB" sz="700" dirty="0" err="1">
                <a:solidFill>
                  <a:schemeClr val="tx1">
                    <a:lumMod val="65000"/>
                    <a:lumOff val="35000"/>
                  </a:schemeClr>
                </a:solidFill>
                <a:latin typeface="Gotham Light" pitchFamily="2" charset="0"/>
                <a:cs typeface="Gotham Light" pitchFamily="2" charset="0"/>
              </a:rPr>
              <a:t>Heinzerling</a:t>
            </a:r>
            <a:r>
              <a:rPr lang="en-GB" sz="700" dirty="0">
                <a:solidFill>
                  <a:schemeClr val="tx1">
                    <a:lumMod val="65000"/>
                    <a:lumOff val="35000"/>
                  </a:schemeClr>
                </a:solidFill>
                <a:latin typeface="Gotham Light" pitchFamily="2" charset="0"/>
                <a:cs typeface="Gotham Light" pitchFamily="2" charset="0"/>
              </a:rPr>
              <a:t> L et al. Brit Jour Cancer 2013; 108: 2164- 2171. </a:t>
            </a:r>
          </a:p>
        </p:txBody>
      </p:sp>
      <p:sp>
        <p:nvSpPr>
          <p:cNvPr id="8" name="CuadroTexto 7">
            <a:extLst>
              <a:ext uri="{FF2B5EF4-FFF2-40B4-BE49-F238E27FC236}">
                <a16:creationId xmlns:a16="http://schemas.microsoft.com/office/drawing/2014/main" id="{A35FE074-140A-5344-B1F4-97F3CBC0D389}"/>
              </a:ext>
            </a:extLst>
          </p:cNvPr>
          <p:cNvSpPr txBox="1"/>
          <p:nvPr/>
        </p:nvSpPr>
        <p:spPr>
          <a:xfrm>
            <a:off x="318793" y="6101510"/>
            <a:ext cx="311499"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4</a:t>
            </a:r>
            <a:endParaRPr lang="es-ES" dirty="0">
              <a:solidFill>
                <a:srgbClr val="2C969C"/>
              </a:solidFill>
            </a:endParaRPr>
          </a:p>
        </p:txBody>
      </p:sp>
      <p:sp>
        <p:nvSpPr>
          <p:cNvPr id="10" name="CuadroTexto 9">
            <a:extLst>
              <a:ext uri="{FF2B5EF4-FFF2-40B4-BE49-F238E27FC236}">
                <a16:creationId xmlns:a16="http://schemas.microsoft.com/office/drawing/2014/main" id="{CBB57937-EF83-A240-8FFB-724DCFE8F1B1}"/>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7" name="Imagen 6">
            <a:extLst>
              <a:ext uri="{FF2B5EF4-FFF2-40B4-BE49-F238E27FC236}">
                <a16:creationId xmlns:a16="http://schemas.microsoft.com/office/drawing/2014/main" id="{C6AC6BF2-1F29-B341-BBC5-B8088C8B3CEF}"/>
              </a:ext>
            </a:extLst>
          </p:cNvPr>
          <p:cNvPicPr>
            <a:picLocks noChangeAspect="1"/>
          </p:cNvPicPr>
          <p:nvPr/>
        </p:nvPicPr>
        <p:blipFill>
          <a:blip r:embed="rId3"/>
          <a:stretch>
            <a:fillRect/>
          </a:stretch>
        </p:blipFill>
        <p:spPr>
          <a:xfrm>
            <a:off x="3923682" y="1233996"/>
            <a:ext cx="4508237" cy="4239088"/>
          </a:xfrm>
          <a:prstGeom prst="rect">
            <a:avLst/>
          </a:prstGeom>
        </p:spPr>
      </p:pic>
      <p:sp>
        <p:nvSpPr>
          <p:cNvPr id="9" name="Rectángulo 8">
            <a:extLst>
              <a:ext uri="{FF2B5EF4-FFF2-40B4-BE49-F238E27FC236}">
                <a16:creationId xmlns:a16="http://schemas.microsoft.com/office/drawing/2014/main" id="{EFAE7254-E6DD-4068-8227-2ED23C28DD96}"/>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n 10">
            <a:extLst>
              <a:ext uri="{FF2B5EF4-FFF2-40B4-BE49-F238E27FC236}">
                <a16:creationId xmlns:a16="http://schemas.microsoft.com/office/drawing/2014/main" id="{505C1892-3ED8-4319-B939-57C45C6D7B6E}"/>
              </a:ext>
            </a:extLst>
          </p:cNvPr>
          <p:cNvPicPr>
            <a:picLocks noChangeAspect="1"/>
          </p:cNvPicPr>
          <p:nvPr/>
        </p:nvPicPr>
        <p:blipFill>
          <a:blip r:embed="rId4"/>
          <a:stretch>
            <a:fillRect/>
          </a:stretch>
        </p:blipFill>
        <p:spPr>
          <a:xfrm>
            <a:off x="9673351" y="5971811"/>
            <a:ext cx="1989652" cy="430229"/>
          </a:xfrm>
          <a:prstGeom prst="rect">
            <a:avLst/>
          </a:prstGeom>
        </p:spPr>
      </p:pic>
      <p:sp>
        <p:nvSpPr>
          <p:cNvPr id="4" name="Rectángulo 3">
            <a:extLst>
              <a:ext uri="{FF2B5EF4-FFF2-40B4-BE49-F238E27FC236}">
                <a16:creationId xmlns:a16="http://schemas.microsoft.com/office/drawing/2014/main" id="{6DF23271-048B-405C-B4A5-CEAA8FA6F79B}"/>
              </a:ext>
            </a:extLst>
          </p:cNvPr>
          <p:cNvSpPr/>
          <p:nvPr/>
        </p:nvSpPr>
        <p:spPr>
          <a:xfrm>
            <a:off x="4667324" y="4699098"/>
            <a:ext cx="77671" cy="151812"/>
          </a:xfrm>
          <a:prstGeom prst="rect">
            <a:avLst/>
          </a:prstGeom>
          <a:solidFill>
            <a:srgbClr val="40A2AC"/>
          </a:solidFill>
          <a:ln>
            <a:solidFill>
              <a:srgbClr val="40A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ángulo 11">
            <a:extLst>
              <a:ext uri="{FF2B5EF4-FFF2-40B4-BE49-F238E27FC236}">
                <a16:creationId xmlns:a16="http://schemas.microsoft.com/office/drawing/2014/main" id="{E82F63E8-8BD1-4727-97D4-84E88DE0F7E7}"/>
              </a:ext>
            </a:extLst>
          </p:cNvPr>
          <p:cNvSpPr/>
          <p:nvPr/>
        </p:nvSpPr>
        <p:spPr>
          <a:xfrm flipH="1">
            <a:off x="4644464" y="4699098"/>
            <a:ext cx="45719" cy="151812"/>
          </a:xfrm>
          <a:prstGeom prst="rect">
            <a:avLst/>
          </a:prstGeom>
          <a:solidFill>
            <a:srgbClr val="40A2AC"/>
          </a:solidFill>
          <a:ln>
            <a:solidFill>
              <a:srgbClr val="40A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100" dirty="0">
                <a:solidFill>
                  <a:schemeClr val="bg1"/>
                </a:solidFill>
              </a:rPr>
              <a:t>D</a:t>
            </a:r>
          </a:p>
        </p:txBody>
      </p:sp>
      <p:sp>
        <p:nvSpPr>
          <p:cNvPr id="13" name="Título 12"/>
          <p:cNvSpPr>
            <a:spLocks noGrp="1"/>
          </p:cNvSpPr>
          <p:nvPr>
            <p:ph type="title"/>
          </p:nvPr>
        </p:nvSpPr>
        <p:spPr>
          <a:xfrm>
            <a:off x="838200" y="365126"/>
            <a:ext cx="10515600" cy="470294"/>
          </a:xfrm>
        </p:spPr>
        <p:txBody>
          <a:bodyPr/>
          <a:lstStyle/>
          <a:p>
            <a:r>
              <a:rPr lang="en-GB">
                <a:latin typeface="Gotham Bold" pitchFamily="2" charset="0"/>
                <a:cs typeface="Gotham Bold" pitchFamily="2" charset="0"/>
              </a:rPr>
              <a:t>Mutaciones</a:t>
            </a:r>
            <a:r>
              <a:rPr lang="en-GB" dirty="0">
                <a:latin typeface="Gotham Bold" pitchFamily="2" charset="0"/>
                <a:cs typeface="Gotham Bold" pitchFamily="2" charset="0"/>
              </a:rPr>
              <a:t> del gen BRAF </a:t>
            </a:r>
            <a:r>
              <a:rPr lang="en-GB" dirty="0" err="1">
                <a:latin typeface="Gotham Bold" pitchFamily="2" charset="0"/>
                <a:cs typeface="Gotham Bold" pitchFamily="2" charset="0"/>
              </a:rPr>
              <a:t>en</a:t>
            </a:r>
            <a:r>
              <a:rPr lang="en-GB" dirty="0">
                <a:latin typeface="Gotham Bold" pitchFamily="2" charset="0"/>
                <a:cs typeface="Gotham Bold" pitchFamily="2" charset="0"/>
              </a:rPr>
              <a:t> el melanoma</a:t>
            </a:r>
            <a:br>
              <a:rPr lang="es-ES"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423886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3B60FAAF-E5B8-2B44-BE04-216C04D5BE4A}"/>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3">
            <a:extLst>
              <a:ext uri="{FF2B5EF4-FFF2-40B4-BE49-F238E27FC236}">
                <a16:creationId xmlns:a16="http://schemas.microsoft.com/office/drawing/2014/main" id="{720FF1CB-FED1-4544-BDBF-99A16634665E}"/>
              </a:ext>
            </a:extLst>
          </p:cNvPr>
          <p:cNvSpPr txBox="1">
            <a:spLocks/>
          </p:cNvSpPr>
          <p:nvPr/>
        </p:nvSpPr>
        <p:spPr>
          <a:xfrm>
            <a:off x="782742" y="769298"/>
            <a:ext cx="4541325" cy="12236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rgbClr val="00615A"/>
                </a:solidFill>
                <a:latin typeface="Gotham Bold" pitchFamily="2" charset="0"/>
                <a:cs typeface="Gotham Bold" pitchFamily="2" charset="0"/>
              </a:rPr>
              <a:t>BRAFTOVI</a:t>
            </a:r>
            <a:r>
              <a:rPr lang="es-ES" sz="2400" b="1" baseline="30000" dirty="0">
                <a:solidFill>
                  <a:srgbClr val="00615A"/>
                </a:solidFill>
                <a:latin typeface="Gotham Bold" pitchFamily="2" charset="0"/>
                <a:cs typeface="Gotham Bold" pitchFamily="2" charset="0"/>
              </a:rPr>
              <a:t>®</a:t>
            </a:r>
            <a:r>
              <a:rPr lang="es-ES" sz="2400" b="1" dirty="0">
                <a:solidFill>
                  <a:srgbClr val="00615A"/>
                </a:solidFill>
                <a:latin typeface="Gotham Bold" pitchFamily="2" charset="0"/>
                <a:cs typeface="Gotham Bold" pitchFamily="2" charset="0"/>
              </a:rPr>
              <a:t> es un inhibidor altamente específico de BRAF, lo que puede dar lugar a una mejor tolerabilidad</a:t>
            </a:r>
            <a:r>
              <a:rPr lang="es-ES" sz="2400" b="1" baseline="30000" dirty="0">
                <a:solidFill>
                  <a:srgbClr val="00615A"/>
                </a:solidFill>
                <a:latin typeface="Gotham Bold" pitchFamily="2" charset="0"/>
                <a:cs typeface="Gotham Bold" pitchFamily="2" charset="0"/>
              </a:rPr>
              <a:t>1</a:t>
            </a:r>
          </a:p>
        </p:txBody>
      </p:sp>
      <p:grpSp>
        <p:nvGrpSpPr>
          <p:cNvPr id="16" name="Grupo 15">
            <a:extLst>
              <a:ext uri="{FF2B5EF4-FFF2-40B4-BE49-F238E27FC236}">
                <a16:creationId xmlns:a16="http://schemas.microsoft.com/office/drawing/2014/main" id="{ED771042-919C-5945-8D80-D0111CBBCDD2}"/>
              </a:ext>
            </a:extLst>
          </p:cNvPr>
          <p:cNvGrpSpPr/>
          <p:nvPr/>
        </p:nvGrpSpPr>
        <p:grpSpPr>
          <a:xfrm>
            <a:off x="608499" y="3087934"/>
            <a:ext cx="4524868" cy="2042816"/>
            <a:chOff x="608499" y="3097886"/>
            <a:chExt cx="4524868" cy="1873940"/>
          </a:xfrm>
        </p:grpSpPr>
        <p:sp>
          <p:nvSpPr>
            <p:cNvPr id="6" name="Rectángulo redondeado 5">
              <a:extLst>
                <a:ext uri="{FF2B5EF4-FFF2-40B4-BE49-F238E27FC236}">
                  <a16:creationId xmlns:a16="http://schemas.microsoft.com/office/drawing/2014/main" id="{B3A5B6AF-95B4-C24D-BA0E-B032229DF5C7}"/>
                </a:ext>
              </a:extLst>
            </p:cNvPr>
            <p:cNvSpPr/>
            <p:nvPr/>
          </p:nvSpPr>
          <p:spPr>
            <a:xfrm>
              <a:off x="608499" y="3097886"/>
              <a:ext cx="4524868" cy="1873940"/>
            </a:xfrm>
            <a:prstGeom prst="roundRect">
              <a:avLst/>
            </a:prstGeom>
            <a:solidFill>
              <a:srgbClr val="ECB63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E6440ED0-4AC0-DF47-80F6-6220D2842515}"/>
                </a:ext>
              </a:extLst>
            </p:cNvPr>
            <p:cNvSpPr txBox="1"/>
            <p:nvPr/>
          </p:nvSpPr>
          <p:spPr>
            <a:xfrm>
              <a:off x="816612" y="3235811"/>
              <a:ext cx="4269620" cy="1666867"/>
            </a:xfrm>
            <a:prstGeom prst="rect">
              <a:avLst/>
            </a:prstGeom>
            <a:noFill/>
            <a:ln w="19050">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defTabSz="457200" rtl="0" eaLnBrk="1" fontAlgn="auto" latinLnBrk="0" hangingPunct="1">
                <a:lnSpc>
                  <a:spcPct val="130000"/>
                </a:lnSpc>
                <a:spcBef>
                  <a:spcPts val="0"/>
                </a:spcBef>
                <a:spcAft>
                  <a:spcPts val="0"/>
                </a:spcAft>
                <a:buClrTx/>
                <a:buSzTx/>
                <a:buFontTx/>
                <a:buNone/>
                <a:tabLst/>
                <a:defRPr/>
              </a:pPr>
              <a:r>
                <a:rPr kumimoji="0" lang="es-ES" sz="1600" b="1" u="none" strike="noStrike" kern="1200" cap="none" spc="0" normalizeH="0" baseline="0" noProof="0" dirty="0">
                  <a:ln>
                    <a:noFill/>
                  </a:ln>
                  <a:solidFill>
                    <a:schemeClr val="tx1">
                      <a:lumMod val="65000"/>
                      <a:lumOff val="35000"/>
                    </a:schemeClr>
                  </a:solidFill>
                  <a:effectLst/>
                  <a:uLnTx/>
                  <a:uFillTx/>
                  <a:latin typeface="Gotham Bold" pitchFamily="2" charset="0"/>
                  <a:cs typeface="Gotham Bold" pitchFamily="2" charset="0"/>
                </a:rPr>
                <a:t>En un estudio reciente, los datos preliminares del estudio SECOMBIT, en el brazo A, en el que se inicia el tratamiento con EncoBini en pacientes no pretratados, la tolerabilidad va en línea con los resultados del estudio COLUMBUS</a:t>
              </a:r>
              <a:r>
                <a:rPr kumimoji="0" lang="es-ES" sz="1600" b="1" u="none" strike="noStrike" kern="1200" cap="none" spc="0" normalizeH="0" baseline="30000" noProof="0" dirty="0">
                  <a:ln>
                    <a:noFill/>
                  </a:ln>
                  <a:solidFill>
                    <a:schemeClr val="tx1">
                      <a:lumMod val="65000"/>
                      <a:lumOff val="35000"/>
                    </a:schemeClr>
                  </a:solidFill>
                  <a:effectLst/>
                  <a:uLnTx/>
                  <a:uFillTx/>
                  <a:latin typeface="Gotham Bold" pitchFamily="2" charset="0"/>
                  <a:cs typeface="Gotham Bold" pitchFamily="2" charset="0"/>
                </a:rPr>
                <a:t>3</a:t>
              </a:r>
            </a:p>
          </p:txBody>
        </p:sp>
      </p:grpSp>
      <p:sp>
        <p:nvSpPr>
          <p:cNvPr id="4" name="Rectángulo 3">
            <a:extLst>
              <a:ext uri="{FF2B5EF4-FFF2-40B4-BE49-F238E27FC236}">
                <a16:creationId xmlns:a16="http://schemas.microsoft.com/office/drawing/2014/main" id="{9F1E49D0-E7A4-BB44-81D2-B0B18969401F}"/>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F1BE0E88-52D2-6A44-A74E-D28A146C0BD9}"/>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14936BC6-5897-904A-BBFD-C738042D0FAE}"/>
              </a:ext>
            </a:extLst>
          </p:cNvPr>
          <p:cNvPicPr>
            <a:picLocks noChangeAspect="1"/>
          </p:cNvPicPr>
          <p:nvPr/>
        </p:nvPicPr>
        <p:blipFill>
          <a:blip r:embed="rId2"/>
          <a:stretch>
            <a:fillRect/>
          </a:stretch>
        </p:blipFill>
        <p:spPr>
          <a:xfrm>
            <a:off x="5461720" y="942680"/>
            <a:ext cx="6526995" cy="5224189"/>
          </a:xfrm>
          <a:prstGeom prst="rect">
            <a:avLst/>
          </a:prstGeom>
        </p:spPr>
      </p:pic>
      <p:sp>
        <p:nvSpPr>
          <p:cNvPr id="20" name="CuadroTexto 19">
            <a:extLst>
              <a:ext uri="{FF2B5EF4-FFF2-40B4-BE49-F238E27FC236}">
                <a16:creationId xmlns:a16="http://schemas.microsoft.com/office/drawing/2014/main" id="{0ADBEFAB-32EE-574A-9A42-467C45ACE73D}"/>
              </a:ext>
            </a:extLst>
          </p:cNvPr>
          <p:cNvSpPr txBox="1"/>
          <p:nvPr/>
        </p:nvSpPr>
        <p:spPr>
          <a:xfrm>
            <a:off x="318792"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39</a:t>
            </a:r>
            <a:endParaRPr lang="es-ES" dirty="0">
              <a:solidFill>
                <a:srgbClr val="2C969C"/>
              </a:solidFill>
            </a:endParaRPr>
          </a:p>
        </p:txBody>
      </p:sp>
      <p:sp>
        <p:nvSpPr>
          <p:cNvPr id="21" name="CuadroTexto 20">
            <a:extLst>
              <a:ext uri="{FF2B5EF4-FFF2-40B4-BE49-F238E27FC236}">
                <a16:creationId xmlns:a16="http://schemas.microsoft.com/office/drawing/2014/main" id="{8DF5FFDC-C27A-E645-8826-754C2256C907}"/>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9" name="CuadroTexto 8">
            <a:extLst>
              <a:ext uri="{FF2B5EF4-FFF2-40B4-BE49-F238E27FC236}">
                <a16:creationId xmlns:a16="http://schemas.microsoft.com/office/drawing/2014/main" id="{041D6E6E-4EB9-9C4A-B8B3-BF8931C9A0B8}"/>
              </a:ext>
            </a:extLst>
          </p:cNvPr>
          <p:cNvSpPr txBox="1"/>
          <p:nvPr/>
        </p:nvSpPr>
        <p:spPr>
          <a:xfrm>
            <a:off x="10571357" y="976487"/>
            <a:ext cx="550127" cy="184666"/>
          </a:xfrm>
          <a:prstGeom prst="rect">
            <a:avLst/>
          </a:prstGeom>
          <a:noFill/>
        </p:spPr>
        <p:txBody>
          <a:bodyPr wrap="square" rtlCol="0">
            <a:spAutoFit/>
          </a:bodyPr>
          <a:lstStyle/>
          <a:p>
            <a:r>
              <a:rPr lang="es-ES" sz="600" dirty="0">
                <a:latin typeface="Arial" panose="020B0604020202020204" pitchFamily="34" charset="0"/>
                <a:ea typeface="Palatino" pitchFamily="2" charset="77"/>
                <a:cs typeface="Arial" panose="020B0604020202020204" pitchFamily="34" charset="0"/>
              </a:rPr>
              <a:t>2</a:t>
            </a:r>
          </a:p>
        </p:txBody>
      </p:sp>
      <p:sp>
        <p:nvSpPr>
          <p:cNvPr id="22" name="CuadroTexto 21">
            <a:extLst>
              <a:ext uri="{FF2B5EF4-FFF2-40B4-BE49-F238E27FC236}">
                <a16:creationId xmlns:a16="http://schemas.microsoft.com/office/drawing/2014/main" id="{5F82BC2D-89E8-40AE-830A-7E39002D13F5}"/>
              </a:ext>
            </a:extLst>
          </p:cNvPr>
          <p:cNvSpPr txBox="1"/>
          <p:nvPr/>
        </p:nvSpPr>
        <p:spPr>
          <a:xfrm>
            <a:off x="653225" y="6108906"/>
            <a:ext cx="10370787" cy="461665"/>
          </a:xfrm>
          <a:prstGeom prst="rect">
            <a:avLst/>
          </a:prstGeom>
          <a:noFill/>
        </p:spPr>
        <p:txBody>
          <a:bodyPr wrap="square" rtlCol="0">
            <a:spAutoFit/>
          </a:bodyPr>
          <a:lstStyle/>
          <a:p>
            <a:pPr marL="228600" indent="-228600" defTabSz="457200">
              <a:buFont typeface="+mj-lt"/>
              <a:buAutoNum type="arabicPeriod"/>
              <a:defRPr/>
            </a:pPr>
            <a:r>
              <a:rPr lang="es-ES" sz="600" dirty="0" err="1">
                <a:solidFill>
                  <a:schemeClr val="tx1">
                    <a:lumMod val="65000"/>
                    <a:lumOff val="35000"/>
                  </a:schemeClr>
                </a:solidFill>
                <a:latin typeface="Gotham Book" pitchFamily="2" charset="0"/>
              </a:rPr>
              <a:t>Trojaniello</a:t>
            </a:r>
            <a:r>
              <a:rPr lang="es-ES" sz="600" dirty="0">
                <a:solidFill>
                  <a:schemeClr val="tx1">
                    <a:lumMod val="65000"/>
                    <a:lumOff val="35000"/>
                  </a:schemeClr>
                </a:solidFill>
                <a:latin typeface="Gotham Book" pitchFamily="2" charset="0"/>
              </a:rPr>
              <a:t> C. et al. </a:t>
            </a:r>
            <a:r>
              <a:rPr lang="es-ES" sz="600" dirty="0" err="1">
                <a:solidFill>
                  <a:schemeClr val="tx1">
                    <a:lumMod val="65000"/>
                    <a:lumOff val="35000"/>
                  </a:schemeClr>
                </a:solidFill>
                <a:latin typeface="Gotham Book" pitchFamily="2" charset="0"/>
              </a:rPr>
              <a:t>Encorafenib</a:t>
            </a:r>
            <a:r>
              <a:rPr lang="es-ES" sz="600" dirty="0">
                <a:solidFill>
                  <a:schemeClr val="tx1">
                    <a:lumMod val="65000"/>
                    <a:lumOff val="35000"/>
                  </a:schemeClr>
                </a:solidFill>
                <a:latin typeface="Gotham Book" pitchFamily="2" charset="0"/>
              </a:rPr>
              <a:t> in </a:t>
            </a:r>
            <a:r>
              <a:rPr lang="es-ES" sz="600" dirty="0" err="1">
                <a:solidFill>
                  <a:schemeClr val="tx1">
                    <a:lumMod val="65000"/>
                    <a:lumOff val="35000"/>
                  </a:schemeClr>
                </a:solidFill>
                <a:latin typeface="Gotham Book" pitchFamily="2" charset="0"/>
              </a:rPr>
              <a:t>combination</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with</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binimetinib</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for</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unresectable</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or</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metastatic</a:t>
            </a:r>
            <a:r>
              <a:rPr lang="es-ES" sz="600" dirty="0">
                <a:solidFill>
                  <a:schemeClr val="tx1">
                    <a:lumMod val="65000"/>
                    <a:lumOff val="35000"/>
                  </a:schemeClr>
                </a:solidFill>
                <a:latin typeface="Gotham Book" pitchFamily="2" charset="0"/>
              </a:rPr>
              <a:t> melanoma </a:t>
            </a:r>
            <a:r>
              <a:rPr lang="es-ES" sz="600" dirty="0" err="1">
                <a:solidFill>
                  <a:schemeClr val="tx1">
                    <a:lumMod val="65000"/>
                    <a:lumOff val="35000"/>
                  </a:schemeClr>
                </a:solidFill>
                <a:latin typeface="Gotham Book" pitchFamily="2" charset="0"/>
              </a:rPr>
              <a:t>with</a:t>
            </a:r>
            <a:r>
              <a:rPr lang="es-ES" sz="600" dirty="0">
                <a:solidFill>
                  <a:schemeClr val="tx1">
                    <a:lumMod val="65000"/>
                    <a:lumOff val="35000"/>
                  </a:schemeClr>
                </a:solidFill>
                <a:latin typeface="Gotham Book" pitchFamily="2" charset="0"/>
              </a:rPr>
              <a:t> BRAF </a:t>
            </a:r>
            <a:r>
              <a:rPr lang="es-ES" sz="600" dirty="0" err="1">
                <a:solidFill>
                  <a:schemeClr val="tx1">
                    <a:lumMod val="65000"/>
                    <a:lumOff val="35000"/>
                  </a:schemeClr>
                </a:solidFill>
                <a:latin typeface="Gotham Book" pitchFamily="2" charset="0"/>
              </a:rPr>
              <a:t>mutations</a:t>
            </a:r>
            <a:r>
              <a:rPr lang="es-ES" sz="600" dirty="0">
                <a:solidFill>
                  <a:schemeClr val="tx1">
                    <a:lumMod val="65000"/>
                    <a:lumOff val="35000"/>
                  </a:schemeClr>
                </a:solidFill>
                <a:latin typeface="Gotham Book" pitchFamily="2" charset="0"/>
              </a:rPr>
              <a:t>. Expert </a:t>
            </a:r>
            <a:r>
              <a:rPr lang="es-ES" sz="600" dirty="0" err="1">
                <a:solidFill>
                  <a:schemeClr val="tx1">
                    <a:lumMod val="65000"/>
                    <a:lumOff val="35000"/>
                  </a:schemeClr>
                </a:solidFill>
                <a:latin typeface="Gotham Book" pitchFamily="2" charset="0"/>
              </a:rPr>
              <a:t>Rev</a:t>
            </a:r>
            <a:r>
              <a:rPr lang="es-ES" sz="600" dirty="0">
                <a:solidFill>
                  <a:schemeClr val="tx1">
                    <a:lumMod val="65000"/>
                    <a:lumOff val="35000"/>
                  </a:schemeClr>
                </a:solidFill>
                <a:latin typeface="Gotham Book" pitchFamily="2" charset="0"/>
              </a:rPr>
              <a:t> Clin </a:t>
            </a:r>
            <a:r>
              <a:rPr lang="es-ES" sz="600" dirty="0" err="1">
                <a:solidFill>
                  <a:schemeClr val="tx1">
                    <a:lumMod val="65000"/>
                    <a:lumOff val="35000"/>
                  </a:schemeClr>
                </a:solidFill>
                <a:latin typeface="Gotham Book" pitchFamily="2" charset="0"/>
              </a:rPr>
              <a:t>Pharmacol</a:t>
            </a:r>
            <a:r>
              <a:rPr lang="es-ES" sz="600" dirty="0">
                <a:solidFill>
                  <a:schemeClr val="tx1">
                    <a:lumMod val="65000"/>
                    <a:lumOff val="35000"/>
                  </a:schemeClr>
                </a:solidFill>
                <a:latin typeface="Gotham Book" pitchFamily="2" charset="0"/>
              </a:rPr>
              <a:t>. 2019;12(3):259–66. </a:t>
            </a:r>
          </a:p>
          <a:p>
            <a:pPr marL="228600" indent="-228600" defTabSz="457200">
              <a:buAutoNum type="arabicPeriod"/>
              <a:defRPr/>
            </a:pPr>
            <a:r>
              <a:rPr lang="es-ES" sz="600" dirty="0">
                <a:solidFill>
                  <a:schemeClr val="tx1">
                    <a:lumMod val="65000"/>
                    <a:lumOff val="35000"/>
                  </a:schemeClr>
                </a:solidFill>
                <a:latin typeface="Gotham Book" pitchFamily="2" charset="0"/>
              </a:rPr>
              <a:t>Hamid O. et al. </a:t>
            </a:r>
            <a:r>
              <a:rPr lang="es-ES" sz="600" dirty="0" err="1">
                <a:solidFill>
                  <a:schemeClr val="tx1">
                    <a:lumMod val="65000"/>
                    <a:lumOff val="35000"/>
                  </a:schemeClr>
                </a:solidFill>
                <a:latin typeface="Gotham Book" pitchFamily="2" charset="0"/>
              </a:rPr>
              <a:t>Efficacy</a:t>
            </a:r>
            <a:r>
              <a:rPr lang="es-ES" sz="600" dirty="0">
                <a:solidFill>
                  <a:schemeClr val="tx1">
                    <a:lumMod val="65000"/>
                    <a:lumOff val="35000"/>
                  </a:schemeClr>
                </a:solidFill>
                <a:latin typeface="Gotham Book" pitchFamily="2" charset="0"/>
              </a:rPr>
              <a:t>, safety, and </a:t>
            </a:r>
            <a:r>
              <a:rPr lang="es-ES" sz="600" dirty="0" err="1">
                <a:solidFill>
                  <a:schemeClr val="tx1">
                    <a:lumMod val="65000"/>
                    <a:lumOff val="35000"/>
                  </a:schemeClr>
                </a:solidFill>
                <a:latin typeface="Gotham Book" pitchFamily="2" charset="0"/>
              </a:rPr>
              <a:t>tolerability</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of</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approved</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combination</a:t>
            </a:r>
            <a:r>
              <a:rPr lang="es-ES" sz="600" dirty="0">
                <a:solidFill>
                  <a:schemeClr val="tx1">
                    <a:lumMod val="65000"/>
                    <a:lumOff val="35000"/>
                  </a:schemeClr>
                </a:solidFill>
                <a:latin typeface="Gotham Book" pitchFamily="2" charset="0"/>
              </a:rPr>
              <a:t> BRAF and MEK </a:t>
            </a:r>
            <a:r>
              <a:rPr lang="es-ES" sz="600" dirty="0" err="1">
                <a:solidFill>
                  <a:schemeClr val="tx1">
                    <a:lumMod val="65000"/>
                    <a:lumOff val="35000"/>
                  </a:schemeClr>
                </a:solidFill>
                <a:latin typeface="Gotham Book" pitchFamily="2" charset="0"/>
              </a:rPr>
              <a:t>inhibitor</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regimens</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for</a:t>
            </a:r>
            <a:r>
              <a:rPr lang="es-ES" sz="600" dirty="0">
                <a:solidFill>
                  <a:schemeClr val="tx1">
                    <a:lumMod val="65000"/>
                    <a:lumOff val="35000"/>
                  </a:schemeClr>
                </a:solidFill>
                <a:latin typeface="Gotham Book" pitchFamily="2" charset="0"/>
              </a:rPr>
              <a:t> BRAF-</a:t>
            </a:r>
            <a:r>
              <a:rPr lang="es-ES" sz="600" dirty="0" err="1">
                <a:solidFill>
                  <a:schemeClr val="tx1">
                    <a:lumMod val="65000"/>
                    <a:lumOff val="35000"/>
                  </a:schemeClr>
                </a:solidFill>
                <a:latin typeface="Gotham Book" pitchFamily="2" charset="0"/>
              </a:rPr>
              <a:t>mutant</a:t>
            </a:r>
            <a:r>
              <a:rPr lang="es-ES" sz="600" dirty="0">
                <a:solidFill>
                  <a:schemeClr val="tx1">
                    <a:lumMod val="65000"/>
                    <a:lumOff val="35000"/>
                  </a:schemeClr>
                </a:solidFill>
                <a:latin typeface="Gotham Book" pitchFamily="2" charset="0"/>
              </a:rPr>
              <a:t> melanoma. </a:t>
            </a:r>
            <a:r>
              <a:rPr lang="es-ES" sz="600" dirty="0" err="1">
                <a:solidFill>
                  <a:schemeClr val="tx1">
                    <a:lumMod val="65000"/>
                    <a:lumOff val="35000"/>
                  </a:schemeClr>
                </a:solidFill>
                <a:latin typeface="Gotham Book" pitchFamily="2" charset="0"/>
              </a:rPr>
              <a:t>Cancers</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Basel</a:t>
            </a:r>
            <a:r>
              <a:rPr lang="es-ES" sz="600" dirty="0">
                <a:solidFill>
                  <a:schemeClr val="tx1">
                    <a:lumMod val="65000"/>
                    <a:lumOff val="35000"/>
                  </a:schemeClr>
                </a:solidFill>
                <a:latin typeface="Gotham Book" pitchFamily="2" charset="0"/>
              </a:rPr>
              <a:t>). 2019;11(11):1642.</a:t>
            </a:r>
          </a:p>
          <a:p>
            <a:pPr marL="228600" indent="-228600" defTabSz="457200">
              <a:buAutoNum type="arabicPeriod"/>
              <a:defRPr/>
            </a:pPr>
            <a:r>
              <a:rPr lang="es-ES" sz="600" dirty="0" err="1">
                <a:solidFill>
                  <a:schemeClr val="tx1">
                    <a:lumMod val="65000"/>
                    <a:lumOff val="35000"/>
                  </a:schemeClr>
                </a:solidFill>
                <a:latin typeface="Gotham Book" pitchFamily="2" charset="0"/>
                <a:cs typeface="Gotham Book" pitchFamily="2" charset="0"/>
              </a:rPr>
              <a:t>Ascierto</a:t>
            </a:r>
            <a:r>
              <a:rPr lang="es-ES" sz="600" dirty="0">
                <a:solidFill>
                  <a:schemeClr val="tx1">
                    <a:lumMod val="65000"/>
                    <a:lumOff val="35000"/>
                  </a:schemeClr>
                </a:solidFill>
                <a:latin typeface="Gotham Book" pitchFamily="2" charset="0"/>
                <a:cs typeface="Gotham Book" pitchFamily="2" charset="0"/>
              </a:rPr>
              <a:t> PA. et al. LBA45 </a:t>
            </a:r>
            <a:r>
              <a:rPr lang="es-ES" sz="600" dirty="0" err="1">
                <a:solidFill>
                  <a:schemeClr val="tx1">
                    <a:lumMod val="65000"/>
                    <a:lumOff val="35000"/>
                  </a:schemeClr>
                </a:solidFill>
                <a:latin typeface="Gotham Book" pitchFamily="2" charset="0"/>
                <a:cs typeface="Gotham Book" pitchFamily="2" charset="0"/>
              </a:rPr>
              <a:t>First</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report</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of</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efficacy</a:t>
            </a:r>
            <a:r>
              <a:rPr lang="es-ES" sz="600" dirty="0">
                <a:solidFill>
                  <a:schemeClr val="tx1">
                    <a:lumMod val="65000"/>
                    <a:lumOff val="35000"/>
                  </a:schemeClr>
                </a:solidFill>
                <a:latin typeface="Gotham Book" pitchFamily="2" charset="0"/>
                <a:cs typeface="Gotham Book" pitchFamily="2" charset="0"/>
              </a:rPr>
              <a:t> and safety </a:t>
            </a:r>
            <a:r>
              <a:rPr lang="es-ES" sz="600" dirty="0" err="1">
                <a:solidFill>
                  <a:schemeClr val="tx1">
                    <a:lumMod val="65000"/>
                    <a:lumOff val="35000"/>
                  </a:schemeClr>
                </a:solidFill>
                <a:latin typeface="Gotham Book" pitchFamily="2" charset="0"/>
                <a:cs typeface="Gotham Book" pitchFamily="2" charset="0"/>
              </a:rPr>
              <a:t>from</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the</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phase</a:t>
            </a:r>
            <a:r>
              <a:rPr lang="es-ES" sz="600" dirty="0">
                <a:solidFill>
                  <a:schemeClr val="tx1">
                    <a:lumMod val="65000"/>
                    <a:lumOff val="35000"/>
                  </a:schemeClr>
                </a:solidFill>
                <a:latin typeface="Gotham Book" pitchFamily="2" charset="0"/>
                <a:cs typeface="Gotham Book" pitchFamily="2" charset="0"/>
              </a:rPr>
              <a:t> II </a:t>
            </a:r>
            <a:r>
              <a:rPr lang="es-ES" sz="600" dirty="0" err="1">
                <a:solidFill>
                  <a:schemeClr val="tx1">
                    <a:lumMod val="65000"/>
                    <a:lumOff val="35000"/>
                  </a:schemeClr>
                </a:solidFill>
                <a:latin typeface="Gotham Book" pitchFamily="2" charset="0"/>
                <a:cs typeface="Gotham Book" pitchFamily="2" charset="0"/>
              </a:rPr>
              <a:t>study</a:t>
            </a:r>
            <a:r>
              <a:rPr lang="es-ES" sz="600" dirty="0">
                <a:solidFill>
                  <a:schemeClr val="tx1">
                    <a:lumMod val="65000"/>
                    <a:lumOff val="35000"/>
                  </a:schemeClr>
                </a:solidFill>
                <a:latin typeface="Gotham Book" pitchFamily="2" charset="0"/>
                <a:cs typeface="Gotham Book" pitchFamily="2" charset="0"/>
              </a:rPr>
              <a:t> SECOMBIT (</a:t>
            </a:r>
            <a:r>
              <a:rPr lang="es-ES" sz="600" dirty="0" err="1">
                <a:solidFill>
                  <a:schemeClr val="tx1">
                    <a:lumMod val="65000"/>
                    <a:lumOff val="35000"/>
                  </a:schemeClr>
                </a:solidFill>
                <a:latin typeface="Gotham Book" pitchFamily="2" charset="0"/>
                <a:cs typeface="Gotham Book" pitchFamily="2" charset="0"/>
              </a:rPr>
              <a:t>SEquential</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COMBo</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Immuno</a:t>
            </a:r>
            <a:r>
              <a:rPr lang="es-ES" sz="600" dirty="0">
                <a:solidFill>
                  <a:schemeClr val="tx1">
                    <a:lumMod val="65000"/>
                    <a:lumOff val="35000"/>
                  </a:schemeClr>
                </a:solidFill>
                <a:latin typeface="Gotham Book" pitchFamily="2" charset="0"/>
                <a:cs typeface="Gotham Book" pitchFamily="2" charset="0"/>
              </a:rPr>
              <a:t> and </a:t>
            </a:r>
            <a:r>
              <a:rPr lang="es-ES" sz="600" dirty="0" err="1">
                <a:solidFill>
                  <a:schemeClr val="tx1">
                    <a:lumMod val="65000"/>
                    <a:lumOff val="35000"/>
                  </a:schemeClr>
                </a:solidFill>
                <a:latin typeface="Gotham Book" pitchFamily="2" charset="0"/>
                <a:cs typeface="Gotham Book" pitchFamily="2" charset="0"/>
              </a:rPr>
              <a:t>Targeted</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therapy</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study</a:t>
            </a:r>
            <a:r>
              <a:rPr lang="es-ES" sz="600" dirty="0">
                <a:solidFill>
                  <a:schemeClr val="tx1">
                    <a:lumMod val="65000"/>
                    <a:lumOff val="35000"/>
                  </a:schemeClr>
                </a:solidFill>
                <a:latin typeface="Gotham Book" pitchFamily="2" charset="0"/>
                <a:cs typeface="Gotham Book" pitchFamily="2" charset="0"/>
              </a:rPr>
              <a:t>). Ann Oncol. 2020;31:S1173–4. (</a:t>
            </a:r>
            <a:r>
              <a:rPr lang="es-ES" sz="600" dirty="0" err="1">
                <a:solidFill>
                  <a:schemeClr val="tx1">
                    <a:lumMod val="65000"/>
                    <a:lumOff val="35000"/>
                  </a:schemeClr>
                </a:solidFill>
                <a:latin typeface="Gotham Book" pitchFamily="2" charset="0"/>
                <a:cs typeface="Gotham Book" pitchFamily="2" charset="0"/>
              </a:rPr>
              <a:t>Ascierto</a:t>
            </a:r>
            <a:r>
              <a:rPr lang="es-ES" sz="600" dirty="0">
                <a:solidFill>
                  <a:schemeClr val="tx1">
                    <a:lumMod val="65000"/>
                    <a:lumOff val="35000"/>
                  </a:schemeClr>
                </a:solidFill>
                <a:latin typeface="Gotham Book" pitchFamily="2" charset="0"/>
                <a:cs typeface="Gotham Book" pitchFamily="2" charset="0"/>
              </a:rPr>
              <a:t> PA. et al. ESMO 2020 LBA2621)</a:t>
            </a:r>
          </a:p>
          <a:p>
            <a:pPr marL="228600" indent="-228600" defTabSz="457200">
              <a:buAutoNum type="arabicPeriod"/>
              <a:defRPr/>
            </a:pPr>
            <a:endParaRPr lang="es-ES" sz="600" dirty="0">
              <a:solidFill>
                <a:schemeClr val="tx1">
                  <a:lumMod val="65000"/>
                  <a:lumOff val="35000"/>
                </a:schemeClr>
              </a:solidFill>
              <a:latin typeface="Gotham Book" pitchFamily="2" charset="0"/>
            </a:endParaRPr>
          </a:p>
        </p:txBody>
      </p:sp>
    </p:spTree>
    <p:extLst>
      <p:ext uri="{BB962C8B-B14F-4D97-AF65-F5344CB8AC3E}">
        <p14:creationId xmlns:p14="http://schemas.microsoft.com/office/powerpoint/2010/main" val="27335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3B60FAAF-E5B8-2B44-BE04-216C04D5BE4A}"/>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Título 3">
            <a:extLst>
              <a:ext uri="{FF2B5EF4-FFF2-40B4-BE49-F238E27FC236}">
                <a16:creationId xmlns:a16="http://schemas.microsoft.com/office/drawing/2014/main" id="{720FF1CB-FED1-4544-BDBF-99A16634665E}"/>
              </a:ext>
            </a:extLst>
          </p:cNvPr>
          <p:cNvSpPr txBox="1">
            <a:spLocks/>
          </p:cNvSpPr>
          <p:nvPr/>
        </p:nvSpPr>
        <p:spPr>
          <a:xfrm>
            <a:off x="782742" y="769298"/>
            <a:ext cx="4541325" cy="12236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rgbClr val="00615A"/>
                </a:solidFill>
                <a:latin typeface="Gotham Bold" pitchFamily="2" charset="0"/>
                <a:cs typeface="Gotham Bold" pitchFamily="2" charset="0"/>
              </a:rPr>
              <a:t>BRAFTOVI</a:t>
            </a:r>
            <a:r>
              <a:rPr lang="es-ES" sz="2400" b="1" baseline="30000" dirty="0">
                <a:solidFill>
                  <a:srgbClr val="00615A"/>
                </a:solidFill>
                <a:latin typeface="Gotham Bold" pitchFamily="2" charset="0"/>
                <a:cs typeface="Gotham Bold" pitchFamily="2" charset="0"/>
              </a:rPr>
              <a:t>®</a:t>
            </a:r>
            <a:r>
              <a:rPr lang="es-ES" sz="2400" b="1" dirty="0">
                <a:solidFill>
                  <a:srgbClr val="00615A"/>
                </a:solidFill>
                <a:latin typeface="Gotham Bold" pitchFamily="2" charset="0"/>
                <a:cs typeface="Gotham Bold" pitchFamily="2" charset="0"/>
              </a:rPr>
              <a:t> es un inhibidor altamente específico de BRAF, lo que puede dar lugar a una mejor tolerabilidad</a:t>
            </a:r>
            <a:r>
              <a:rPr lang="es-ES" sz="2400" b="1" baseline="30000" dirty="0">
                <a:solidFill>
                  <a:srgbClr val="00615A"/>
                </a:solidFill>
                <a:latin typeface="Gotham Bold" pitchFamily="2" charset="0"/>
                <a:cs typeface="Gotham Bold" pitchFamily="2" charset="0"/>
              </a:rPr>
              <a:t>1</a:t>
            </a:r>
          </a:p>
        </p:txBody>
      </p:sp>
      <p:sp>
        <p:nvSpPr>
          <p:cNvPr id="4" name="Rectángulo 3">
            <a:extLst>
              <a:ext uri="{FF2B5EF4-FFF2-40B4-BE49-F238E27FC236}">
                <a16:creationId xmlns:a16="http://schemas.microsoft.com/office/drawing/2014/main" id="{9F1E49D0-E7A4-BB44-81D2-B0B18969401F}"/>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F1BE0E88-52D2-6A44-A74E-D28A146C0BD9}"/>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7" name="Imagen 6">
            <a:extLst>
              <a:ext uri="{FF2B5EF4-FFF2-40B4-BE49-F238E27FC236}">
                <a16:creationId xmlns:a16="http://schemas.microsoft.com/office/drawing/2014/main" id="{14936BC6-5897-904A-BBFD-C738042D0FAE}"/>
              </a:ext>
            </a:extLst>
          </p:cNvPr>
          <p:cNvPicPr>
            <a:picLocks noChangeAspect="1"/>
          </p:cNvPicPr>
          <p:nvPr/>
        </p:nvPicPr>
        <p:blipFill>
          <a:blip r:embed="rId2"/>
          <a:stretch>
            <a:fillRect/>
          </a:stretch>
        </p:blipFill>
        <p:spPr>
          <a:xfrm>
            <a:off x="5461720" y="942680"/>
            <a:ext cx="6526995" cy="5224189"/>
          </a:xfrm>
          <a:prstGeom prst="rect">
            <a:avLst/>
          </a:prstGeom>
        </p:spPr>
      </p:pic>
      <p:sp>
        <p:nvSpPr>
          <p:cNvPr id="8" name="Rectángulo 7">
            <a:extLst>
              <a:ext uri="{FF2B5EF4-FFF2-40B4-BE49-F238E27FC236}">
                <a16:creationId xmlns:a16="http://schemas.microsoft.com/office/drawing/2014/main" id="{A250D8D2-243B-4E4C-AD97-3837FBDBD26C}"/>
              </a:ext>
            </a:extLst>
          </p:cNvPr>
          <p:cNvSpPr/>
          <p:nvPr/>
        </p:nvSpPr>
        <p:spPr>
          <a:xfrm>
            <a:off x="5713281" y="1857079"/>
            <a:ext cx="6146418" cy="157351"/>
          </a:xfrm>
          <a:prstGeom prst="rect">
            <a:avLst/>
          </a:prstGeom>
          <a:noFill/>
          <a:ln>
            <a:solidFill>
              <a:srgbClr val="ECB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Rectángulo 12">
            <a:extLst>
              <a:ext uri="{FF2B5EF4-FFF2-40B4-BE49-F238E27FC236}">
                <a16:creationId xmlns:a16="http://schemas.microsoft.com/office/drawing/2014/main" id="{E60C0346-AA67-914A-A8B2-8174487EA7DC}"/>
              </a:ext>
            </a:extLst>
          </p:cNvPr>
          <p:cNvSpPr/>
          <p:nvPr/>
        </p:nvSpPr>
        <p:spPr>
          <a:xfrm>
            <a:off x="5720156" y="3178261"/>
            <a:ext cx="6118917" cy="307461"/>
          </a:xfrm>
          <a:prstGeom prst="rect">
            <a:avLst/>
          </a:prstGeom>
          <a:noFill/>
          <a:ln>
            <a:solidFill>
              <a:srgbClr val="ECB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ectángulo 13">
            <a:extLst>
              <a:ext uri="{FF2B5EF4-FFF2-40B4-BE49-F238E27FC236}">
                <a16:creationId xmlns:a16="http://schemas.microsoft.com/office/drawing/2014/main" id="{59B36EEA-31A0-A44D-A47D-204E1244FFAD}"/>
              </a:ext>
            </a:extLst>
          </p:cNvPr>
          <p:cNvSpPr/>
          <p:nvPr/>
        </p:nvSpPr>
        <p:spPr>
          <a:xfrm>
            <a:off x="5735052" y="4065160"/>
            <a:ext cx="6076521" cy="307460"/>
          </a:xfrm>
          <a:prstGeom prst="rect">
            <a:avLst/>
          </a:prstGeom>
          <a:noFill/>
          <a:ln>
            <a:solidFill>
              <a:srgbClr val="ECB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ángulo 14">
            <a:extLst>
              <a:ext uri="{FF2B5EF4-FFF2-40B4-BE49-F238E27FC236}">
                <a16:creationId xmlns:a16="http://schemas.microsoft.com/office/drawing/2014/main" id="{0B145047-6874-6543-861A-1B6C2FC3B246}"/>
              </a:ext>
            </a:extLst>
          </p:cNvPr>
          <p:cNvSpPr/>
          <p:nvPr/>
        </p:nvSpPr>
        <p:spPr>
          <a:xfrm>
            <a:off x="5791199" y="5228213"/>
            <a:ext cx="6076521" cy="307460"/>
          </a:xfrm>
          <a:prstGeom prst="rect">
            <a:avLst/>
          </a:prstGeom>
          <a:noFill/>
          <a:ln>
            <a:solidFill>
              <a:srgbClr val="ECB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CuadroTexto 19">
            <a:extLst>
              <a:ext uri="{FF2B5EF4-FFF2-40B4-BE49-F238E27FC236}">
                <a16:creationId xmlns:a16="http://schemas.microsoft.com/office/drawing/2014/main" id="{0ADBEFAB-32EE-574A-9A42-467C45ACE73D}"/>
              </a:ext>
            </a:extLst>
          </p:cNvPr>
          <p:cNvSpPr txBox="1"/>
          <p:nvPr/>
        </p:nvSpPr>
        <p:spPr>
          <a:xfrm>
            <a:off x="318792"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39</a:t>
            </a:r>
            <a:endParaRPr lang="es-ES" dirty="0">
              <a:solidFill>
                <a:srgbClr val="2C969C"/>
              </a:solidFill>
            </a:endParaRPr>
          </a:p>
        </p:txBody>
      </p:sp>
      <p:sp>
        <p:nvSpPr>
          <p:cNvPr id="21" name="CuadroTexto 20">
            <a:extLst>
              <a:ext uri="{FF2B5EF4-FFF2-40B4-BE49-F238E27FC236}">
                <a16:creationId xmlns:a16="http://schemas.microsoft.com/office/drawing/2014/main" id="{8DF5FFDC-C27A-E645-8826-754C2256C907}"/>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9" name="CuadroTexto 8">
            <a:extLst>
              <a:ext uri="{FF2B5EF4-FFF2-40B4-BE49-F238E27FC236}">
                <a16:creationId xmlns:a16="http://schemas.microsoft.com/office/drawing/2014/main" id="{041D6E6E-4EB9-9C4A-B8B3-BF8931C9A0B8}"/>
              </a:ext>
            </a:extLst>
          </p:cNvPr>
          <p:cNvSpPr txBox="1"/>
          <p:nvPr/>
        </p:nvSpPr>
        <p:spPr>
          <a:xfrm>
            <a:off x="10571357" y="976487"/>
            <a:ext cx="550127" cy="184666"/>
          </a:xfrm>
          <a:prstGeom prst="rect">
            <a:avLst/>
          </a:prstGeom>
          <a:noFill/>
        </p:spPr>
        <p:txBody>
          <a:bodyPr wrap="square" rtlCol="0">
            <a:spAutoFit/>
          </a:bodyPr>
          <a:lstStyle/>
          <a:p>
            <a:r>
              <a:rPr lang="es-ES" sz="600" dirty="0">
                <a:latin typeface="Arial" panose="020B0604020202020204" pitchFamily="34" charset="0"/>
                <a:ea typeface="Palatino" pitchFamily="2" charset="77"/>
                <a:cs typeface="Arial" panose="020B0604020202020204" pitchFamily="34" charset="0"/>
              </a:rPr>
              <a:t>2</a:t>
            </a:r>
          </a:p>
        </p:txBody>
      </p:sp>
      <p:sp>
        <p:nvSpPr>
          <p:cNvPr id="22" name="CuadroTexto 21">
            <a:extLst>
              <a:ext uri="{FF2B5EF4-FFF2-40B4-BE49-F238E27FC236}">
                <a16:creationId xmlns:a16="http://schemas.microsoft.com/office/drawing/2014/main" id="{B1FB178C-D83C-467A-9F9A-8BBC9577D6EE}"/>
              </a:ext>
            </a:extLst>
          </p:cNvPr>
          <p:cNvSpPr txBox="1"/>
          <p:nvPr/>
        </p:nvSpPr>
        <p:spPr>
          <a:xfrm>
            <a:off x="653225" y="6108906"/>
            <a:ext cx="10370787" cy="461665"/>
          </a:xfrm>
          <a:prstGeom prst="rect">
            <a:avLst/>
          </a:prstGeom>
          <a:noFill/>
        </p:spPr>
        <p:txBody>
          <a:bodyPr wrap="square" rtlCol="0">
            <a:spAutoFit/>
          </a:bodyPr>
          <a:lstStyle/>
          <a:p>
            <a:pPr marL="228600" indent="-228600" defTabSz="457200">
              <a:buFont typeface="+mj-lt"/>
              <a:buAutoNum type="arabicPeriod"/>
              <a:defRPr/>
            </a:pPr>
            <a:r>
              <a:rPr lang="es-ES" sz="600" dirty="0" err="1">
                <a:solidFill>
                  <a:schemeClr val="tx1">
                    <a:lumMod val="65000"/>
                    <a:lumOff val="35000"/>
                  </a:schemeClr>
                </a:solidFill>
                <a:latin typeface="Gotham Book" pitchFamily="2" charset="0"/>
              </a:rPr>
              <a:t>Trojaniello</a:t>
            </a:r>
            <a:r>
              <a:rPr lang="es-ES" sz="600" dirty="0">
                <a:solidFill>
                  <a:schemeClr val="tx1">
                    <a:lumMod val="65000"/>
                    <a:lumOff val="35000"/>
                  </a:schemeClr>
                </a:solidFill>
                <a:latin typeface="Gotham Book" pitchFamily="2" charset="0"/>
              </a:rPr>
              <a:t> C. et al. </a:t>
            </a:r>
            <a:r>
              <a:rPr lang="es-ES" sz="600" dirty="0" err="1">
                <a:solidFill>
                  <a:schemeClr val="tx1">
                    <a:lumMod val="65000"/>
                    <a:lumOff val="35000"/>
                  </a:schemeClr>
                </a:solidFill>
                <a:latin typeface="Gotham Book" pitchFamily="2" charset="0"/>
              </a:rPr>
              <a:t>Encorafenib</a:t>
            </a:r>
            <a:r>
              <a:rPr lang="es-ES" sz="600" dirty="0">
                <a:solidFill>
                  <a:schemeClr val="tx1">
                    <a:lumMod val="65000"/>
                    <a:lumOff val="35000"/>
                  </a:schemeClr>
                </a:solidFill>
                <a:latin typeface="Gotham Book" pitchFamily="2" charset="0"/>
              </a:rPr>
              <a:t> in </a:t>
            </a:r>
            <a:r>
              <a:rPr lang="es-ES" sz="600" dirty="0" err="1">
                <a:solidFill>
                  <a:schemeClr val="tx1">
                    <a:lumMod val="65000"/>
                    <a:lumOff val="35000"/>
                  </a:schemeClr>
                </a:solidFill>
                <a:latin typeface="Gotham Book" pitchFamily="2" charset="0"/>
              </a:rPr>
              <a:t>combination</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with</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binimetinib</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for</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unresectable</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or</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metastatic</a:t>
            </a:r>
            <a:r>
              <a:rPr lang="es-ES" sz="600" dirty="0">
                <a:solidFill>
                  <a:schemeClr val="tx1">
                    <a:lumMod val="65000"/>
                    <a:lumOff val="35000"/>
                  </a:schemeClr>
                </a:solidFill>
                <a:latin typeface="Gotham Book" pitchFamily="2" charset="0"/>
              </a:rPr>
              <a:t> melanoma </a:t>
            </a:r>
            <a:r>
              <a:rPr lang="es-ES" sz="600" dirty="0" err="1">
                <a:solidFill>
                  <a:schemeClr val="tx1">
                    <a:lumMod val="65000"/>
                    <a:lumOff val="35000"/>
                  </a:schemeClr>
                </a:solidFill>
                <a:latin typeface="Gotham Book" pitchFamily="2" charset="0"/>
              </a:rPr>
              <a:t>with</a:t>
            </a:r>
            <a:r>
              <a:rPr lang="es-ES" sz="600" dirty="0">
                <a:solidFill>
                  <a:schemeClr val="tx1">
                    <a:lumMod val="65000"/>
                    <a:lumOff val="35000"/>
                  </a:schemeClr>
                </a:solidFill>
                <a:latin typeface="Gotham Book" pitchFamily="2" charset="0"/>
              </a:rPr>
              <a:t> BRAF </a:t>
            </a:r>
            <a:r>
              <a:rPr lang="es-ES" sz="600" dirty="0" err="1">
                <a:solidFill>
                  <a:schemeClr val="tx1">
                    <a:lumMod val="65000"/>
                    <a:lumOff val="35000"/>
                  </a:schemeClr>
                </a:solidFill>
                <a:latin typeface="Gotham Book" pitchFamily="2" charset="0"/>
              </a:rPr>
              <a:t>mutations</a:t>
            </a:r>
            <a:r>
              <a:rPr lang="es-ES" sz="600" dirty="0">
                <a:solidFill>
                  <a:schemeClr val="tx1">
                    <a:lumMod val="65000"/>
                    <a:lumOff val="35000"/>
                  </a:schemeClr>
                </a:solidFill>
                <a:latin typeface="Gotham Book" pitchFamily="2" charset="0"/>
              </a:rPr>
              <a:t>. Expert </a:t>
            </a:r>
            <a:r>
              <a:rPr lang="es-ES" sz="600" dirty="0" err="1">
                <a:solidFill>
                  <a:schemeClr val="tx1">
                    <a:lumMod val="65000"/>
                    <a:lumOff val="35000"/>
                  </a:schemeClr>
                </a:solidFill>
                <a:latin typeface="Gotham Book" pitchFamily="2" charset="0"/>
              </a:rPr>
              <a:t>Rev</a:t>
            </a:r>
            <a:r>
              <a:rPr lang="es-ES" sz="600" dirty="0">
                <a:solidFill>
                  <a:schemeClr val="tx1">
                    <a:lumMod val="65000"/>
                    <a:lumOff val="35000"/>
                  </a:schemeClr>
                </a:solidFill>
                <a:latin typeface="Gotham Book" pitchFamily="2" charset="0"/>
              </a:rPr>
              <a:t> Clin </a:t>
            </a:r>
            <a:r>
              <a:rPr lang="es-ES" sz="600" dirty="0" err="1">
                <a:solidFill>
                  <a:schemeClr val="tx1">
                    <a:lumMod val="65000"/>
                    <a:lumOff val="35000"/>
                  </a:schemeClr>
                </a:solidFill>
                <a:latin typeface="Gotham Book" pitchFamily="2" charset="0"/>
              </a:rPr>
              <a:t>Pharmacol</a:t>
            </a:r>
            <a:r>
              <a:rPr lang="es-ES" sz="600" dirty="0">
                <a:solidFill>
                  <a:schemeClr val="tx1">
                    <a:lumMod val="65000"/>
                    <a:lumOff val="35000"/>
                  </a:schemeClr>
                </a:solidFill>
                <a:latin typeface="Gotham Book" pitchFamily="2" charset="0"/>
              </a:rPr>
              <a:t>. 2019;12(3):259–66. </a:t>
            </a:r>
          </a:p>
          <a:p>
            <a:pPr marL="228600" indent="-228600" defTabSz="457200">
              <a:buAutoNum type="arabicPeriod"/>
              <a:defRPr/>
            </a:pPr>
            <a:r>
              <a:rPr lang="es-ES" sz="600" dirty="0">
                <a:solidFill>
                  <a:schemeClr val="tx1">
                    <a:lumMod val="65000"/>
                    <a:lumOff val="35000"/>
                  </a:schemeClr>
                </a:solidFill>
                <a:latin typeface="Gotham Book" pitchFamily="2" charset="0"/>
              </a:rPr>
              <a:t>Hamid O. et al. </a:t>
            </a:r>
            <a:r>
              <a:rPr lang="es-ES" sz="600" dirty="0" err="1">
                <a:solidFill>
                  <a:schemeClr val="tx1">
                    <a:lumMod val="65000"/>
                    <a:lumOff val="35000"/>
                  </a:schemeClr>
                </a:solidFill>
                <a:latin typeface="Gotham Book" pitchFamily="2" charset="0"/>
              </a:rPr>
              <a:t>Efficacy</a:t>
            </a:r>
            <a:r>
              <a:rPr lang="es-ES" sz="600" dirty="0">
                <a:solidFill>
                  <a:schemeClr val="tx1">
                    <a:lumMod val="65000"/>
                    <a:lumOff val="35000"/>
                  </a:schemeClr>
                </a:solidFill>
                <a:latin typeface="Gotham Book" pitchFamily="2" charset="0"/>
              </a:rPr>
              <a:t>, safety, and </a:t>
            </a:r>
            <a:r>
              <a:rPr lang="es-ES" sz="600" dirty="0" err="1">
                <a:solidFill>
                  <a:schemeClr val="tx1">
                    <a:lumMod val="65000"/>
                    <a:lumOff val="35000"/>
                  </a:schemeClr>
                </a:solidFill>
                <a:latin typeface="Gotham Book" pitchFamily="2" charset="0"/>
              </a:rPr>
              <a:t>tolerability</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of</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approved</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combination</a:t>
            </a:r>
            <a:r>
              <a:rPr lang="es-ES" sz="600" dirty="0">
                <a:solidFill>
                  <a:schemeClr val="tx1">
                    <a:lumMod val="65000"/>
                    <a:lumOff val="35000"/>
                  </a:schemeClr>
                </a:solidFill>
                <a:latin typeface="Gotham Book" pitchFamily="2" charset="0"/>
              </a:rPr>
              <a:t> BRAF and MEK </a:t>
            </a:r>
            <a:r>
              <a:rPr lang="es-ES" sz="600" dirty="0" err="1">
                <a:solidFill>
                  <a:schemeClr val="tx1">
                    <a:lumMod val="65000"/>
                    <a:lumOff val="35000"/>
                  </a:schemeClr>
                </a:solidFill>
                <a:latin typeface="Gotham Book" pitchFamily="2" charset="0"/>
              </a:rPr>
              <a:t>inhibitor</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regimens</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for</a:t>
            </a:r>
            <a:r>
              <a:rPr lang="es-ES" sz="600" dirty="0">
                <a:solidFill>
                  <a:schemeClr val="tx1">
                    <a:lumMod val="65000"/>
                    <a:lumOff val="35000"/>
                  </a:schemeClr>
                </a:solidFill>
                <a:latin typeface="Gotham Book" pitchFamily="2" charset="0"/>
              </a:rPr>
              <a:t> BRAF-</a:t>
            </a:r>
            <a:r>
              <a:rPr lang="es-ES" sz="600" dirty="0" err="1">
                <a:solidFill>
                  <a:schemeClr val="tx1">
                    <a:lumMod val="65000"/>
                    <a:lumOff val="35000"/>
                  </a:schemeClr>
                </a:solidFill>
                <a:latin typeface="Gotham Book" pitchFamily="2" charset="0"/>
              </a:rPr>
              <a:t>mutant</a:t>
            </a:r>
            <a:r>
              <a:rPr lang="es-ES" sz="600" dirty="0">
                <a:solidFill>
                  <a:schemeClr val="tx1">
                    <a:lumMod val="65000"/>
                    <a:lumOff val="35000"/>
                  </a:schemeClr>
                </a:solidFill>
                <a:latin typeface="Gotham Book" pitchFamily="2" charset="0"/>
              </a:rPr>
              <a:t> melanoma. </a:t>
            </a:r>
            <a:r>
              <a:rPr lang="es-ES" sz="600" dirty="0" err="1">
                <a:solidFill>
                  <a:schemeClr val="tx1">
                    <a:lumMod val="65000"/>
                    <a:lumOff val="35000"/>
                  </a:schemeClr>
                </a:solidFill>
                <a:latin typeface="Gotham Book" pitchFamily="2" charset="0"/>
              </a:rPr>
              <a:t>Cancers</a:t>
            </a:r>
            <a:r>
              <a:rPr lang="es-ES" sz="600" dirty="0">
                <a:solidFill>
                  <a:schemeClr val="tx1">
                    <a:lumMod val="65000"/>
                    <a:lumOff val="35000"/>
                  </a:schemeClr>
                </a:solidFill>
                <a:latin typeface="Gotham Book" pitchFamily="2" charset="0"/>
              </a:rPr>
              <a:t> (</a:t>
            </a:r>
            <a:r>
              <a:rPr lang="es-ES" sz="600" dirty="0" err="1">
                <a:solidFill>
                  <a:schemeClr val="tx1">
                    <a:lumMod val="65000"/>
                    <a:lumOff val="35000"/>
                  </a:schemeClr>
                </a:solidFill>
                <a:latin typeface="Gotham Book" pitchFamily="2" charset="0"/>
              </a:rPr>
              <a:t>Basel</a:t>
            </a:r>
            <a:r>
              <a:rPr lang="es-ES" sz="600" dirty="0">
                <a:solidFill>
                  <a:schemeClr val="tx1">
                    <a:lumMod val="65000"/>
                    <a:lumOff val="35000"/>
                  </a:schemeClr>
                </a:solidFill>
                <a:latin typeface="Gotham Book" pitchFamily="2" charset="0"/>
              </a:rPr>
              <a:t>). 2019;11(11):1642.</a:t>
            </a:r>
          </a:p>
          <a:p>
            <a:pPr marL="228600" indent="-228600" defTabSz="457200">
              <a:buAutoNum type="arabicPeriod"/>
              <a:defRPr/>
            </a:pPr>
            <a:r>
              <a:rPr lang="es-ES" sz="600" dirty="0" err="1">
                <a:solidFill>
                  <a:schemeClr val="tx1">
                    <a:lumMod val="65000"/>
                    <a:lumOff val="35000"/>
                  </a:schemeClr>
                </a:solidFill>
                <a:latin typeface="Gotham Book" pitchFamily="2" charset="0"/>
                <a:cs typeface="Gotham Book" pitchFamily="2" charset="0"/>
              </a:rPr>
              <a:t>Ascierto</a:t>
            </a:r>
            <a:r>
              <a:rPr lang="es-ES" sz="600" dirty="0">
                <a:solidFill>
                  <a:schemeClr val="tx1">
                    <a:lumMod val="65000"/>
                    <a:lumOff val="35000"/>
                  </a:schemeClr>
                </a:solidFill>
                <a:latin typeface="Gotham Book" pitchFamily="2" charset="0"/>
                <a:cs typeface="Gotham Book" pitchFamily="2" charset="0"/>
              </a:rPr>
              <a:t> PA. et al. LBA45 </a:t>
            </a:r>
            <a:r>
              <a:rPr lang="es-ES" sz="600" dirty="0" err="1">
                <a:solidFill>
                  <a:schemeClr val="tx1">
                    <a:lumMod val="65000"/>
                    <a:lumOff val="35000"/>
                  </a:schemeClr>
                </a:solidFill>
                <a:latin typeface="Gotham Book" pitchFamily="2" charset="0"/>
                <a:cs typeface="Gotham Book" pitchFamily="2" charset="0"/>
              </a:rPr>
              <a:t>First</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report</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of</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efficacy</a:t>
            </a:r>
            <a:r>
              <a:rPr lang="es-ES" sz="600" dirty="0">
                <a:solidFill>
                  <a:schemeClr val="tx1">
                    <a:lumMod val="65000"/>
                    <a:lumOff val="35000"/>
                  </a:schemeClr>
                </a:solidFill>
                <a:latin typeface="Gotham Book" pitchFamily="2" charset="0"/>
                <a:cs typeface="Gotham Book" pitchFamily="2" charset="0"/>
              </a:rPr>
              <a:t> and safety </a:t>
            </a:r>
            <a:r>
              <a:rPr lang="es-ES" sz="600" dirty="0" err="1">
                <a:solidFill>
                  <a:schemeClr val="tx1">
                    <a:lumMod val="65000"/>
                    <a:lumOff val="35000"/>
                  </a:schemeClr>
                </a:solidFill>
                <a:latin typeface="Gotham Book" pitchFamily="2" charset="0"/>
                <a:cs typeface="Gotham Book" pitchFamily="2" charset="0"/>
              </a:rPr>
              <a:t>from</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the</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phase</a:t>
            </a:r>
            <a:r>
              <a:rPr lang="es-ES" sz="600" dirty="0">
                <a:solidFill>
                  <a:schemeClr val="tx1">
                    <a:lumMod val="65000"/>
                    <a:lumOff val="35000"/>
                  </a:schemeClr>
                </a:solidFill>
                <a:latin typeface="Gotham Book" pitchFamily="2" charset="0"/>
                <a:cs typeface="Gotham Book" pitchFamily="2" charset="0"/>
              </a:rPr>
              <a:t> II </a:t>
            </a:r>
            <a:r>
              <a:rPr lang="es-ES" sz="600" dirty="0" err="1">
                <a:solidFill>
                  <a:schemeClr val="tx1">
                    <a:lumMod val="65000"/>
                    <a:lumOff val="35000"/>
                  </a:schemeClr>
                </a:solidFill>
                <a:latin typeface="Gotham Book" pitchFamily="2" charset="0"/>
                <a:cs typeface="Gotham Book" pitchFamily="2" charset="0"/>
              </a:rPr>
              <a:t>study</a:t>
            </a:r>
            <a:r>
              <a:rPr lang="es-ES" sz="600" dirty="0">
                <a:solidFill>
                  <a:schemeClr val="tx1">
                    <a:lumMod val="65000"/>
                    <a:lumOff val="35000"/>
                  </a:schemeClr>
                </a:solidFill>
                <a:latin typeface="Gotham Book" pitchFamily="2" charset="0"/>
                <a:cs typeface="Gotham Book" pitchFamily="2" charset="0"/>
              </a:rPr>
              <a:t> SECOMBIT (</a:t>
            </a:r>
            <a:r>
              <a:rPr lang="es-ES" sz="600" dirty="0" err="1">
                <a:solidFill>
                  <a:schemeClr val="tx1">
                    <a:lumMod val="65000"/>
                    <a:lumOff val="35000"/>
                  </a:schemeClr>
                </a:solidFill>
                <a:latin typeface="Gotham Book" pitchFamily="2" charset="0"/>
                <a:cs typeface="Gotham Book" pitchFamily="2" charset="0"/>
              </a:rPr>
              <a:t>SEquential</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COMBo</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Immuno</a:t>
            </a:r>
            <a:r>
              <a:rPr lang="es-ES" sz="600" dirty="0">
                <a:solidFill>
                  <a:schemeClr val="tx1">
                    <a:lumMod val="65000"/>
                    <a:lumOff val="35000"/>
                  </a:schemeClr>
                </a:solidFill>
                <a:latin typeface="Gotham Book" pitchFamily="2" charset="0"/>
                <a:cs typeface="Gotham Book" pitchFamily="2" charset="0"/>
              </a:rPr>
              <a:t> and </a:t>
            </a:r>
            <a:r>
              <a:rPr lang="es-ES" sz="600" dirty="0" err="1">
                <a:solidFill>
                  <a:schemeClr val="tx1">
                    <a:lumMod val="65000"/>
                    <a:lumOff val="35000"/>
                  </a:schemeClr>
                </a:solidFill>
                <a:latin typeface="Gotham Book" pitchFamily="2" charset="0"/>
                <a:cs typeface="Gotham Book" pitchFamily="2" charset="0"/>
              </a:rPr>
              <a:t>Targeted</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therapy</a:t>
            </a:r>
            <a:r>
              <a:rPr lang="es-ES" sz="600" dirty="0">
                <a:solidFill>
                  <a:schemeClr val="tx1">
                    <a:lumMod val="65000"/>
                    <a:lumOff val="35000"/>
                  </a:schemeClr>
                </a:solidFill>
                <a:latin typeface="Gotham Book" pitchFamily="2" charset="0"/>
                <a:cs typeface="Gotham Book" pitchFamily="2" charset="0"/>
              </a:rPr>
              <a:t> </a:t>
            </a:r>
            <a:r>
              <a:rPr lang="es-ES" sz="600" dirty="0" err="1">
                <a:solidFill>
                  <a:schemeClr val="tx1">
                    <a:lumMod val="65000"/>
                    <a:lumOff val="35000"/>
                  </a:schemeClr>
                </a:solidFill>
                <a:latin typeface="Gotham Book" pitchFamily="2" charset="0"/>
                <a:cs typeface="Gotham Book" pitchFamily="2" charset="0"/>
              </a:rPr>
              <a:t>study</a:t>
            </a:r>
            <a:r>
              <a:rPr lang="es-ES" sz="600" dirty="0">
                <a:solidFill>
                  <a:schemeClr val="tx1">
                    <a:lumMod val="65000"/>
                    <a:lumOff val="35000"/>
                  </a:schemeClr>
                </a:solidFill>
                <a:latin typeface="Gotham Book" pitchFamily="2" charset="0"/>
                <a:cs typeface="Gotham Book" pitchFamily="2" charset="0"/>
              </a:rPr>
              <a:t>). Ann Oncol. 2020;31:S1173–4. (</a:t>
            </a:r>
            <a:r>
              <a:rPr lang="es-ES" sz="600" dirty="0" err="1">
                <a:solidFill>
                  <a:schemeClr val="tx1">
                    <a:lumMod val="65000"/>
                    <a:lumOff val="35000"/>
                  </a:schemeClr>
                </a:solidFill>
                <a:latin typeface="Gotham Book" pitchFamily="2" charset="0"/>
                <a:cs typeface="Gotham Book" pitchFamily="2" charset="0"/>
              </a:rPr>
              <a:t>Ascierto</a:t>
            </a:r>
            <a:r>
              <a:rPr lang="es-ES" sz="600" dirty="0">
                <a:solidFill>
                  <a:schemeClr val="tx1">
                    <a:lumMod val="65000"/>
                    <a:lumOff val="35000"/>
                  </a:schemeClr>
                </a:solidFill>
                <a:latin typeface="Gotham Book" pitchFamily="2" charset="0"/>
                <a:cs typeface="Gotham Book" pitchFamily="2" charset="0"/>
              </a:rPr>
              <a:t> PA. et al. ESMO 2020 LBA2621)</a:t>
            </a:r>
          </a:p>
          <a:p>
            <a:pPr marL="228600" indent="-228600" defTabSz="457200">
              <a:buAutoNum type="arabicPeriod"/>
              <a:defRPr/>
            </a:pPr>
            <a:endParaRPr lang="es-ES" sz="600" dirty="0">
              <a:solidFill>
                <a:schemeClr val="tx1">
                  <a:lumMod val="65000"/>
                  <a:lumOff val="35000"/>
                </a:schemeClr>
              </a:solidFill>
              <a:latin typeface="Gotham Book" pitchFamily="2" charset="0"/>
            </a:endParaRPr>
          </a:p>
        </p:txBody>
      </p:sp>
      <p:grpSp>
        <p:nvGrpSpPr>
          <p:cNvPr id="23" name="Grupo 22">
            <a:extLst>
              <a:ext uri="{FF2B5EF4-FFF2-40B4-BE49-F238E27FC236}">
                <a16:creationId xmlns:a16="http://schemas.microsoft.com/office/drawing/2014/main" id="{2836455A-8109-49F8-B44E-4B586C018C0E}"/>
              </a:ext>
            </a:extLst>
          </p:cNvPr>
          <p:cNvGrpSpPr/>
          <p:nvPr/>
        </p:nvGrpSpPr>
        <p:grpSpPr>
          <a:xfrm>
            <a:off x="608499" y="3087934"/>
            <a:ext cx="4524868" cy="2042816"/>
            <a:chOff x="608499" y="3097886"/>
            <a:chExt cx="4524868" cy="1873940"/>
          </a:xfrm>
        </p:grpSpPr>
        <p:sp>
          <p:nvSpPr>
            <p:cNvPr id="24" name="Rectángulo redondeado 5">
              <a:extLst>
                <a:ext uri="{FF2B5EF4-FFF2-40B4-BE49-F238E27FC236}">
                  <a16:creationId xmlns:a16="http://schemas.microsoft.com/office/drawing/2014/main" id="{E00790C3-BB1F-4D53-9FA3-27EF58C7C5D0}"/>
                </a:ext>
              </a:extLst>
            </p:cNvPr>
            <p:cNvSpPr/>
            <p:nvPr/>
          </p:nvSpPr>
          <p:spPr>
            <a:xfrm>
              <a:off x="608499" y="3097886"/>
              <a:ext cx="4524868" cy="1873940"/>
            </a:xfrm>
            <a:prstGeom prst="roundRect">
              <a:avLst/>
            </a:prstGeom>
            <a:solidFill>
              <a:srgbClr val="ECB63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8F9B6D97-B218-4FB3-A246-3BF8F93815A5}"/>
                </a:ext>
              </a:extLst>
            </p:cNvPr>
            <p:cNvSpPr txBox="1"/>
            <p:nvPr/>
          </p:nvSpPr>
          <p:spPr>
            <a:xfrm>
              <a:off x="816612" y="3235811"/>
              <a:ext cx="4269620" cy="1666867"/>
            </a:xfrm>
            <a:prstGeom prst="rect">
              <a:avLst/>
            </a:prstGeom>
            <a:noFill/>
            <a:ln w="19050">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defTabSz="457200" rtl="0" eaLnBrk="1" fontAlgn="auto" latinLnBrk="0" hangingPunct="1">
                <a:lnSpc>
                  <a:spcPct val="130000"/>
                </a:lnSpc>
                <a:spcBef>
                  <a:spcPts val="0"/>
                </a:spcBef>
                <a:spcAft>
                  <a:spcPts val="0"/>
                </a:spcAft>
                <a:buClrTx/>
                <a:buSzTx/>
                <a:buFontTx/>
                <a:buNone/>
                <a:tabLst/>
                <a:defRPr/>
              </a:pPr>
              <a:r>
                <a:rPr kumimoji="0" lang="es-ES" sz="1600" b="1" u="none" strike="noStrike" kern="1200" cap="none" spc="0" normalizeH="0" baseline="0" noProof="0" dirty="0">
                  <a:ln>
                    <a:noFill/>
                  </a:ln>
                  <a:solidFill>
                    <a:schemeClr val="tx1">
                      <a:lumMod val="65000"/>
                      <a:lumOff val="35000"/>
                    </a:schemeClr>
                  </a:solidFill>
                  <a:effectLst/>
                  <a:uLnTx/>
                  <a:uFillTx/>
                  <a:latin typeface="Gotham Bold" pitchFamily="2" charset="0"/>
                  <a:cs typeface="Gotham Bold" pitchFamily="2" charset="0"/>
                </a:rPr>
                <a:t>En un estudio reciente, los datos preliminares del estudio SECOMBIT, en el brazo A, en el que se inicia el tratamiento con EncoBini en pacientes no pretratados, la tolerabilidad va en línea con los resultados del estudio COLUMBUS</a:t>
              </a:r>
              <a:r>
                <a:rPr kumimoji="0" lang="es-ES" sz="1600" b="1" u="none" strike="noStrike" kern="1200" cap="none" spc="0" normalizeH="0" baseline="30000" noProof="0" dirty="0">
                  <a:ln>
                    <a:noFill/>
                  </a:ln>
                  <a:solidFill>
                    <a:schemeClr val="tx1">
                      <a:lumMod val="65000"/>
                      <a:lumOff val="35000"/>
                    </a:schemeClr>
                  </a:solidFill>
                  <a:effectLst/>
                  <a:uLnTx/>
                  <a:uFillTx/>
                  <a:latin typeface="Gotham Bold" pitchFamily="2" charset="0"/>
                  <a:cs typeface="Gotham Bold" pitchFamily="2" charset="0"/>
                </a:rPr>
                <a:t>3</a:t>
              </a:r>
            </a:p>
          </p:txBody>
        </p:sp>
      </p:grpSp>
    </p:spTree>
    <p:extLst>
      <p:ext uri="{BB962C8B-B14F-4D97-AF65-F5344CB8AC3E}">
        <p14:creationId xmlns:p14="http://schemas.microsoft.com/office/powerpoint/2010/main" val="11423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250" fill="hold"/>
                                        <p:tgtEl>
                                          <p:spTgt spid="15"/>
                                        </p:tgtEl>
                                        <p:attrNameLst>
                                          <p:attrName>ppt_x</p:attrName>
                                        </p:attrNameLst>
                                      </p:cBhvr>
                                      <p:tavLst>
                                        <p:tav tm="0">
                                          <p:val>
                                            <p:strVal val="#ppt_x"/>
                                          </p:val>
                                        </p:tav>
                                        <p:tav tm="100000">
                                          <p:val>
                                            <p:strVal val="#ppt_x"/>
                                          </p:val>
                                        </p:tav>
                                      </p:tavLst>
                                    </p:anim>
                                    <p:anim calcmode="lin" valueType="num">
                                      <p:cBhvr additive="base">
                                        <p:cTn id="23" dur="125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xit" presetSubtype="4" fill="hold" grpId="1" nodeType="clickEffect">
                                  <p:stCondLst>
                                    <p:cond delay="0"/>
                                  </p:stCondLst>
                                  <p:childTnLst>
                                    <p:anim calcmode="lin" valueType="num">
                                      <p:cBhvr additive="base">
                                        <p:cTn id="27" dur="500"/>
                                        <p:tgtEl>
                                          <p:spTgt spid="13"/>
                                        </p:tgtEl>
                                        <p:attrNameLst>
                                          <p:attrName>ppt_y</p:attrName>
                                        </p:attrNameLst>
                                      </p:cBhvr>
                                      <p:tavLst>
                                        <p:tav tm="0">
                                          <p:val>
                                            <p:strVal val="#ppt_y"/>
                                          </p:val>
                                        </p:tav>
                                        <p:tav tm="100000">
                                          <p:val>
                                            <p:strVal val="#ppt_y+#ppt_h*1.125000"/>
                                          </p:val>
                                        </p:tav>
                                      </p:tavLst>
                                    </p:anim>
                                    <p:animEffect transition="out" filter="wipe(down)">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2" presetClass="exit" presetSubtype="4" fill="hold" grpId="1" nodeType="clickEffect">
                                  <p:stCondLst>
                                    <p:cond delay="0"/>
                                  </p:stCondLst>
                                  <p:childTnLst>
                                    <p:anim calcmode="lin" valueType="num">
                                      <p:cBhvr additive="base">
                                        <p:cTn id="33" dur="500"/>
                                        <p:tgtEl>
                                          <p:spTgt spid="15"/>
                                        </p:tgtEl>
                                        <p:attrNameLst>
                                          <p:attrName>ppt_y</p:attrName>
                                        </p:attrNameLst>
                                      </p:cBhvr>
                                      <p:tavLst>
                                        <p:tav tm="0">
                                          <p:val>
                                            <p:strVal val="#ppt_y"/>
                                          </p:val>
                                        </p:tav>
                                        <p:tav tm="100000">
                                          <p:val>
                                            <p:strVal val="#ppt_y+#ppt_h*1.125000"/>
                                          </p:val>
                                        </p:tav>
                                      </p:tavLst>
                                    </p:anim>
                                    <p:animEffect transition="out" filter="wipe(down)">
                                      <p:cBhvr>
                                        <p:cTn id="34" dur="500"/>
                                        <p:tgtEl>
                                          <p:spTgt spid="15"/>
                                        </p:tgtEl>
                                      </p:cBhvr>
                                    </p:animEffect>
                                    <p:set>
                                      <p:cBhvr>
                                        <p:cTn id="35" dur="1" fill="hold">
                                          <p:stCondLst>
                                            <p:cond delay="499"/>
                                          </p:stCondLst>
                                        </p:cTn>
                                        <p:tgtEl>
                                          <p:spTgt spid="15"/>
                                        </p:tgtEl>
                                        <p:attrNameLst>
                                          <p:attrName>style.visibility</p:attrName>
                                        </p:attrNameLst>
                                      </p:cBhvr>
                                      <p:to>
                                        <p:strVal val="hidden"/>
                                      </p:to>
                                    </p:set>
                                  </p:childTnLst>
                                </p:cTn>
                              </p:par>
                              <p:par>
                                <p:cTn id="36" presetID="12" presetClass="exit" presetSubtype="4" fill="hold" grpId="1" nodeType="withEffect">
                                  <p:stCondLst>
                                    <p:cond delay="0"/>
                                  </p:stCondLst>
                                  <p:childTnLst>
                                    <p:anim calcmode="lin" valueType="num">
                                      <p:cBhvr additive="base">
                                        <p:cTn id="37" dur="500"/>
                                        <p:tgtEl>
                                          <p:spTgt spid="14"/>
                                        </p:tgtEl>
                                        <p:attrNameLst>
                                          <p:attrName>ppt_y</p:attrName>
                                        </p:attrNameLst>
                                      </p:cBhvr>
                                      <p:tavLst>
                                        <p:tav tm="0">
                                          <p:val>
                                            <p:strVal val="#ppt_y"/>
                                          </p:val>
                                        </p:tav>
                                        <p:tav tm="100000">
                                          <p:val>
                                            <p:strVal val="#ppt_y+#ppt_h*1.125000"/>
                                          </p:val>
                                        </p:tav>
                                      </p:tavLst>
                                    </p:anim>
                                    <p:animEffect transition="out" filter="wipe(down)">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3" grpId="1" animBg="1"/>
      <p:bldP spid="14" grpId="0" animBg="1"/>
      <p:bldP spid="14" grpId="1" animBg="1"/>
      <p:bldP spid="15" grpId="0" animBg="1"/>
      <p:bldP spid="15"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0BC37286-41A9-014B-98CD-695DC90D10E5}"/>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20">
            <a:extLst>
              <a:ext uri="{FF2B5EF4-FFF2-40B4-BE49-F238E27FC236}">
                <a16:creationId xmlns:a16="http://schemas.microsoft.com/office/drawing/2014/main" id="{A417DB11-698D-1F4E-AF50-99CCE8C2077A}"/>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Imagen 1">
            <a:extLst>
              <a:ext uri="{FF2B5EF4-FFF2-40B4-BE49-F238E27FC236}">
                <a16:creationId xmlns:a16="http://schemas.microsoft.com/office/drawing/2014/main" id="{6BCBFCA9-954F-3D4B-AE90-7130A56F95B5}"/>
              </a:ext>
            </a:extLst>
          </p:cNvPr>
          <p:cNvPicPr>
            <a:picLocks noChangeAspect="1"/>
          </p:cNvPicPr>
          <p:nvPr/>
        </p:nvPicPr>
        <p:blipFill>
          <a:blip r:embed="rId2"/>
          <a:stretch>
            <a:fillRect/>
          </a:stretch>
        </p:blipFill>
        <p:spPr>
          <a:xfrm>
            <a:off x="1484652" y="1458552"/>
            <a:ext cx="8077707" cy="4680725"/>
          </a:xfrm>
          <a:prstGeom prst="rect">
            <a:avLst/>
          </a:prstGeom>
        </p:spPr>
      </p:pic>
      <p:sp>
        <p:nvSpPr>
          <p:cNvPr id="17" name="Rectángulo 16">
            <a:extLst>
              <a:ext uri="{FF2B5EF4-FFF2-40B4-BE49-F238E27FC236}">
                <a16:creationId xmlns:a16="http://schemas.microsoft.com/office/drawing/2014/main" id="{207467FE-B4BB-8A4D-B7AB-AA9C6CFCD6D6}"/>
              </a:ext>
            </a:extLst>
          </p:cNvPr>
          <p:cNvSpPr/>
          <p:nvPr/>
        </p:nvSpPr>
        <p:spPr>
          <a:xfrm>
            <a:off x="1488790" y="1450428"/>
            <a:ext cx="8071945" cy="4698124"/>
          </a:xfrm>
          <a:prstGeom prst="rect">
            <a:avLst/>
          </a:prstGeom>
          <a:no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17">
            <a:extLst>
              <a:ext uri="{FF2B5EF4-FFF2-40B4-BE49-F238E27FC236}">
                <a16:creationId xmlns:a16="http://schemas.microsoft.com/office/drawing/2014/main" id="{AA4918B2-DDA3-2E48-8DD8-0969672A1F64}"/>
              </a:ext>
            </a:extLst>
          </p:cNvPr>
          <p:cNvSpPr/>
          <p:nvPr/>
        </p:nvSpPr>
        <p:spPr>
          <a:xfrm>
            <a:off x="1293614" y="566010"/>
            <a:ext cx="10689020" cy="830997"/>
          </a:xfrm>
          <a:prstGeom prst="rect">
            <a:avLst/>
          </a:prstGeom>
        </p:spPr>
        <p:txBody>
          <a:bodyPr wrap="square">
            <a:spAutoFit/>
          </a:bodyPr>
          <a:lstStyle/>
          <a:p>
            <a:r>
              <a:rPr lang="es-ES" sz="2400" b="1" dirty="0">
                <a:solidFill>
                  <a:srgbClr val="00615A"/>
                </a:solidFill>
                <a:latin typeface="Gotham Bold" pitchFamily="2" charset="0"/>
                <a:cs typeface="Gotham Bold" pitchFamily="2" charset="0"/>
              </a:rPr>
              <a:t>A nivel clínico, EncoBini se asocia con una mayor supervivencia libre de progresión y supervivencia global (numéricamente)</a:t>
            </a:r>
            <a:r>
              <a:rPr lang="es-ES" sz="2400" b="1" baseline="30000" dirty="0">
                <a:solidFill>
                  <a:srgbClr val="00615A"/>
                </a:solidFill>
                <a:latin typeface="Gotham Bold" pitchFamily="2" charset="0"/>
                <a:cs typeface="Gotham Bold" pitchFamily="2" charset="0"/>
              </a:rPr>
              <a:t>1</a:t>
            </a:r>
          </a:p>
        </p:txBody>
      </p:sp>
      <p:sp>
        <p:nvSpPr>
          <p:cNvPr id="19" name="CuadroTexto 18">
            <a:extLst>
              <a:ext uri="{FF2B5EF4-FFF2-40B4-BE49-F238E27FC236}">
                <a16:creationId xmlns:a16="http://schemas.microsoft.com/office/drawing/2014/main" id="{C390BFDC-2990-3441-A31F-BAEDF2119A61}"/>
              </a:ext>
            </a:extLst>
          </p:cNvPr>
          <p:cNvSpPr txBox="1"/>
          <p:nvPr/>
        </p:nvSpPr>
        <p:spPr>
          <a:xfrm>
            <a:off x="1414377" y="6171865"/>
            <a:ext cx="8064903" cy="200055"/>
          </a:xfrm>
          <a:prstGeom prst="rect">
            <a:avLst/>
          </a:prstGeom>
          <a:noFill/>
        </p:spPr>
        <p:txBody>
          <a:bodyPr wrap="square" rtlCol="0">
            <a:spAutoFit/>
          </a:bodyPr>
          <a:lstStyle/>
          <a:p>
            <a:r>
              <a:rPr lang="es-ES" sz="700" dirty="0">
                <a:solidFill>
                  <a:schemeClr val="tx1">
                    <a:lumMod val="65000"/>
                    <a:lumOff val="35000"/>
                  </a:schemeClr>
                </a:solidFill>
                <a:latin typeface="Gotham Book" pitchFamily="2" charset="0"/>
              </a:rPr>
              <a:t>1. Hamid O. et al. </a:t>
            </a:r>
            <a:r>
              <a:rPr lang="es-ES" sz="700" dirty="0" err="1">
                <a:solidFill>
                  <a:schemeClr val="tx1">
                    <a:lumMod val="65000"/>
                    <a:lumOff val="35000"/>
                  </a:schemeClr>
                </a:solidFill>
                <a:latin typeface="Gotham Book" pitchFamily="2" charset="0"/>
              </a:rPr>
              <a:t>Efficacy</a:t>
            </a:r>
            <a:r>
              <a:rPr lang="es-ES" sz="700" dirty="0">
                <a:solidFill>
                  <a:schemeClr val="tx1">
                    <a:lumMod val="65000"/>
                    <a:lumOff val="35000"/>
                  </a:schemeClr>
                </a:solidFill>
                <a:latin typeface="Gotham Book" pitchFamily="2" charset="0"/>
              </a:rPr>
              <a:t>, safety, and </a:t>
            </a:r>
            <a:r>
              <a:rPr lang="es-ES" sz="700" dirty="0" err="1">
                <a:solidFill>
                  <a:schemeClr val="tx1">
                    <a:lumMod val="65000"/>
                    <a:lumOff val="35000"/>
                  </a:schemeClr>
                </a:solidFill>
                <a:latin typeface="Gotham Book" pitchFamily="2" charset="0"/>
              </a:rPr>
              <a:t>tolerability</a:t>
            </a:r>
            <a:r>
              <a:rPr lang="es-ES" sz="700" dirty="0">
                <a:solidFill>
                  <a:schemeClr val="tx1">
                    <a:lumMod val="65000"/>
                    <a:lumOff val="35000"/>
                  </a:schemeClr>
                </a:solidFill>
                <a:latin typeface="Gotham Book" pitchFamily="2" charset="0"/>
              </a:rPr>
              <a:t> </a:t>
            </a:r>
            <a:r>
              <a:rPr lang="es-ES" sz="700" dirty="0" err="1">
                <a:solidFill>
                  <a:schemeClr val="tx1">
                    <a:lumMod val="65000"/>
                    <a:lumOff val="35000"/>
                  </a:schemeClr>
                </a:solidFill>
                <a:latin typeface="Gotham Book" pitchFamily="2" charset="0"/>
              </a:rPr>
              <a:t>of</a:t>
            </a:r>
            <a:r>
              <a:rPr lang="es-ES" sz="700" dirty="0">
                <a:solidFill>
                  <a:schemeClr val="tx1">
                    <a:lumMod val="65000"/>
                    <a:lumOff val="35000"/>
                  </a:schemeClr>
                </a:solidFill>
                <a:latin typeface="Gotham Book" pitchFamily="2" charset="0"/>
              </a:rPr>
              <a:t> </a:t>
            </a:r>
            <a:r>
              <a:rPr lang="es-ES" sz="700" dirty="0" err="1">
                <a:solidFill>
                  <a:schemeClr val="tx1">
                    <a:lumMod val="65000"/>
                    <a:lumOff val="35000"/>
                  </a:schemeClr>
                </a:solidFill>
                <a:latin typeface="Gotham Book" pitchFamily="2" charset="0"/>
              </a:rPr>
              <a:t>approved</a:t>
            </a:r>
            <a:r>
              <a:rPr lang="es-ES" sz="700" dirty="0">
                <a:solidFill>
                  <a:schemeClr val="tx1">
                    <a:lumMod val="65000"/>
                    <a:lumOff val="35000"/>
                  </a:schemeClr>
                </a:solidFill>
                <a:latin typeface="Gotham Book" pitchFamily="2" charset="0"/>
              </a:rPr>
              <a:t> </a:t>
            </a:r>
            <a:r>
              <a:rPr lang="es-ES" sz="700" dirty="0" err="1">
                <a:solidFill>
                  <a:schemeClr val="tx1">
                    <a:lumMod val="65000"/>
                    <a:lumOff val="35000"/>
                  </a:schemeClr>
                </a:solidFill>
                <a:latin typeface="Gotham Book" pitchFamily="2" charset="0"/>
              </a:rPr>
              <a:t>combination</a:t>
            </a:r>
            <a:r>
              <a:rPr lang="es-ES" sz="700" dirty="0">
                <a:solidFill>
                  <a:schemeClr val="tx1">
                    <a:lumMod val="65000"/>
                    <a:lumOff val="35000"/>
                  </a:schemeClr>
                </a:solidFill>
                <a:latin typeface="Gotham Book" pitchFamily="2" charset="0"/>
              </a:rPr>
              <a:t> BRAF and MEK </a:t>
            </a:r>
            <a:r>
              <a:rPr lang="es-ES" sz="700" dirty="0" err="1">
                <a:solidFill>
                  <a:schemeClr val="tx1">
                    <a:lumMod val="65000"/>
                    <a:lumOff val="35000"/>
                  </a:schemeClr>
                </a:solidFill>
                <a:latin typeface="Gotham Book" pitchFamily="2" charset="0"/>
              </a:rPr>
              <a:t>inhibitor</a:t>
            </a:r>
            <a:r>
              <a:rPr lang="es-ES" sz="700" dirty="0">
                <a:solidFill>
                  <a:schemeClr val="tx1">
                    <a:lumMod val="65000"/>
                    <a:lumOff val="35000"/>
                  </a:schemeClr>
                </a:solidFill>
                <a:latin typeface="Gotham Book" pitchFamily="2" charset="0"/>
              </a:rPr>
              <a:t> </a:t>
            </a:r>
            <a:r>
              <a:rPr lang="es-ES" sz="700" dirty="0" err="1">
                <a:solidFill>
                  <a:schemeClr val="tx1">
                    <a:lumMod val="65000"/>
                    <a:lumOff val="35000"/>
                  </a:schemeClr>
                </a:solidFill>
                <a:latin typeface="Gotham Book" pitchFamily="2" charset="0"/>
              </a:rPr>
              <a:t>regimens</a:t>
            </a:r>
            <a:r>
              <a:rPr lang="es-ES" sz="700" dirty="0">
                <a:solidFill>
                  <a:schemeClr val="tx1">
                    <a:lumMod val="65000"/>
                    <a:lumOff val="35000"/>
                  </a:schemeClr>
                </a:solidFill>
                <a:latin typeface="Gotham Book" pitchFamily="2" charset="0"/>
              </a:rPr>
              <a:t> </a:t>
            </a:r>
            <a:r>
              <a:rPr lang="es-ES" sz="700" dirty="0" err="1">
                <a:solidFill>
                  <a:schemeClr val="tx1">
                    <a:lumMod val="65000"/>
                    <a:lumOff val="35000"/>
                  </a:schemeClr>
                </a:solidFill>
                <a:latin typeface="Gotham Book" pitchFamily="2" charset="0"/>
              </a:rPr>
              <a:t>for</a:t>
            </a:r>
            <a:r>
              <a:rPr lang="es-ES" sz="700" dirty="0">
                <a:solidFill>
                  <a:schemeClr val="tx1">
                    <a:lumMod val="65000"/>
                    <a:lumOff val="35000"/>
                  </a:schemeClr>
                </a:solidFill>
                <a:latin typeface="Gotham Book" pitchFamily="2" charset="0"/>
              </a:rPr>
              <a:t> BRAF-</a:t>
            </a:r>
            <a:r>
              <a:rPr lang="es-ES" sz="700" dirty="0" err="1">
                <a:solidFill>
                  <a:schemeClr val="tx1">
                    <a:lumMod val="65000"/>
                    <a:lumOff val="35000"/>
                  </a:schemeClr>
                </a:solidFill>
                <a:latin typeface="Gotham Book" pitchFamily="2" charset="0"/>
              </a:rPr>
              <a:t>mutant</a:t>
            </a:r>
            <a:r>
              <a:rPr lang="es-ES" sz="700" dirty="0">
                <a:solidFill>
                  <a:schemeClr val="tx1">
                    <a:lumMod val="65000"/>
                    <a:lumOff val="35000"/>
                  </a:schemeClr>
                </a:solidFill>
                <a:latin typeface="Gotham Book" pitchFamily="2" charset="0"/>
              </a:rPr>
              <a:t> melanoma. </a:t>
            </a:r>
            <a:r>
              <a:rPr lang="es-ES" sz="700" dirty="0" err="1">
                <a:solidFill>
                  <a:schemeClr val="tx1">
                    <a:lumMod val="65000"/>
                    <a:lumOff val="35000"/>
                  </a:schemeClr>
                </a:solidFill>
                <a:latin typeface="Gotham Book" pitchFamily="2" charset="0"/>
              </a:rPr>
              <a:t>Cancers</a:t>
            </a:r>
            <a:r>
              <a:rPr lang="es-ES" sz="700" dirty="0">
                <a:solidFill>
                  <a:schemeClr val="tx1">
                    <a:lumMod val="65000"/>
                    <a:lumOff val="35000"/>
                  </a:schemeClr>
                </a:solidFill>
                <a:latin typeface="Gotham Book" pitchFamily="2" charset="0"/>
              </a:rPr>
              <a:t> (</a:t>
            </a:r>
            <a:r>
              <a:rPr lang="es-ES" sz="700" dirty="0" err="1">
                <a:solidFill>
                  <a:schemeClr val="tx1">
                    <a:lumMod val="65000"/>
                    <a:lumOff val="35000"/>
                  </a:schemeClr>
                </a:solidFill>
                <a:latin typeface="Gotham Book" pitchFamily="2" charset="0"/>
              </a:rPr>
              <a:t>Basel</a:t>
            </a:r>
            <a:r>
              <a:rPr lang="es-ES" sz="700" dirty="0">
                <a:solidFill>
                  <a:schemeClr val="tx1">
                    <a:lumMod val="65000"/>
                    <a:lumOff val="35000"/>
                  </a:schemeClr>
                </a:solidFill>
                <a:latin typeface="Gotham Book" pitchFamily="2" charset="0"/>
              </a:rPr>
              <a:t>). 2019;11(11):1642.</a:t>
            </a:r>
          </a:p>
        </p:txBody>
      </p:sp>
      <p:sp>
        <p:nvSpPr>
          <p:cNvPr id="22" name="Rectángulo 21">
            <a:extLst>
              <a:ext uri="{FF2B5EF4-FFF2-40B4-BE49-F238E27FC236}">
                <a16:creationId xmlns:a16="http://schemas.microsoft.com/office/drawing/2014/main" id="{8F608A41-5EDE-984E-A128-C91A6A9B523B}"/>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3AE2F653-8406-C044-8916-401419BE2A41}"/>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40</a:t>
            </a:r>
            <a:endParaRPr lang="es-ES" dirty="0">
              <a:solidFill>
                <a:srgbClr val="2C969C"/>
              </a:solidFill>
            </a:endParaRPr>
          </a:p>
        </p:txBody>
      </p:sp>
      <p:sp>
        <p:nvSpPr>
          <p:cNvPr id="26" name="CuadroTexto 25">
            <a:extLst>
              <a:ext uri="{FF2B5EF4-FFF2-40B4-BE49-F238E27FC236}">
                <a16:creationId xmlns:a16="http://schemas.microsoft.com/office/drawing/2014/main" id="{CEA7BF7B-AB93-5E48-9DEC-B889DBB36AA4}"/>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27" name="Imagen 26">
            <a:extLst>
              <a:ext uri="{FF2B5EF4-FFF2-40B4-BE49-F238E27FC236}">
                <a16:creationId xmlns:a16="http://schemas.microsoft.com/office/drawing/2014/main" id="{05D60D7E-D7F2-4BC5-BDEC-903C2DB546F3}"/>
              </a:ext>
            </a:extLst>
          </p:cNvPr>
          <p:cNvPicPr>
            <a:picLocks noChangeAspect="1"/>
          </p:cNvPicPr>
          <p:nvPr/>
        </p:nvPicPr>
        <p:blipFill rotWithShape="1">
          <a:blip r:embed="rId3"/>
          <a:srcRect l="18396" r="17876"/>
          <a:stretch/>
        </p:blipFill>
        <p:spPr>
          <a:xfrm>
            <a:off x="9773013" y="5866540"/>
            <a:ext cx="2025696" cy="405353"/>
          </a:xfrm>
          <a:prstGeom prst="rect">
            <a:avLst/>
          </a:prstGeom>
        </p:spPr>
      </p:pic>
      <p:sp>
        <p:nvSpPr>
          <p:cNvPr id="28" name="Rectángulo 27">
            <a:extLst>
              <a:ext uri="{FF2B5EF4-FFF2-40B4-BE49-F238E27FC236}">
                <a16:creationId xmlns:a16="http://schemas.microsoft.com/office/drawing/2014/main" id="{2EDB5B8B-60E9-47F9-A2AA-293A7762CD99}"/>
              </a:ext>
            </a:extLst>
          </p:cNvPr>
          <p:cNvSpPr/>
          <p:nvPr/>
        </p:nvSpPr>
        <p:spPr>
          <a:xfrm>
            <a:off x="9880032" y="585124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agen 28">
            <a:extLst>
              <a:ext uri="{FF2B5EF4-FFF2-40B4-BE49-F238E27FC236}">
                <a16:creationId xmlns:a16="http://schemas.microsoft.com/office/drawing/2014/main" id="{77AA4A38-A148-4F68-AE5E-F14069A4CEA2}"/>
              </a:ext>
            </a:extLst>
          </p:cNvPr>
          <p:cNvPicPr>
            <a:picLocks noChangeAspect="1"/>
          </p:cNvPicPr>
          <p:nvPr/>
        </p:nvPicPr>
        <p:blipFill>
          <a:blip r:embed="rId4"/>
          <a:stretch>
            <a:fillRect/>
          </a:stretch>
        </p:blipFill>
        <p:spPr>
          <a:xfrm>
            <a:off x="9747332" y="5870031"/>
            <a:ext cx="1989652" cy="430229"/>
          </a:xfrm>
          <a:prstGeom prst="rect">
            <a:avLst/>
          </a:prstGeom>
        </p:spPr>
      </p:pic>
    </p:spTree>
    <p:extLst>
      <p:ext uri="{BB962C8B-B14F-4D97-AF65-F5344CB8AC3E}">
        <p14:creationId xmlns:p14="http://schemas.microsoft.com/office/powerpoint/2010/main" val="256275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0BC37286-41A9-014B-98CD-695DC90D10E5}"/>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Rectángulo 20">
            <a:extLst>
              <a:ext uri="{FF2B5EF4-FFF2-40B4-BE49-F238E27FC236}">
                <a16:creationId xmlns:a16="http://schemas.microsoft.com/office/drawing/2014/main" id="{A417DB11-698D-1F4E-AF50-99CCE8C2077A}"/>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 name="Imagen 1">
            <a:extLst>
              <a:ext uri="{FF2B5EF4-FFF2-40B4-BE49-F238E27FC236}">
                <a16:creationId xmlns:a16="http://schemas.microsoft.com/office/drawing/2014/main" id="{6BCBFCA9-954F-3D4B-AE90-7130A56F95B5}"/>
              </a:ext>
            </a:extLst>
          </p:cNvPr>
          <p:cNvPicPr>
            <a:picLocks noChangeAspect="1"/>
          </p:cNvPicPr>
          <p:nvPr/>
        </p:nvPicPr>
        <p:blipFill>
          <a:blip r:embed="rId2"/>
          <a:stretch>
            <a:fillRect/>
          </a:stretch>
        </p:blipFill>
        <p:spPr>
          <a:xfrm>
            <a:off x="1484652" y="1458552"/>
            <a:ext cx="8077707" cy="4680725"/>
          </a:xfrm>
          <a:prstGeom prst="rect">
            <a:avLst/>
          </a:prstGeom>
        </p:spPr>
      </p:pic>
      <p:grpSp>
        <p:nvGrpSpPr>
          <p:cNvPr id="3" name="Grupo 2">
            <a:extLst>
              <a:ext uri="{FF2B5EF4-FFF2-40B4-BE49-F238E27FC236}">
                <a16:creationId xmlns:a16="http://schemas.microsoft.com/office/drawing/2014/main" id="{082B29AC-2D1A-3946-B644-650C3FD2DF97}"/>
              </a:ext>
            </a:extLst>
          </p:cNvPr>
          <p:cNvGrpSpPr/>
          <p:nvPr/>
        </p:nvGrpSpPr>
        <p:grpSpPr>
          <a:xfrm>
            <a:off x="4775113" y="2045772"/>
            <a:ext cx="4678501" cy="2744805"/>
            <a:chOff x="5347607" y="2112946"/>
            <a:chExt cx="4678501" cy="2744805"/>
          </a:xfrm>
        </p:grpSpPr>
        <p:sp>
          <p:nvSpPr>
            <p:cNvPr id="4" name="Rectángulo 3">
              <a:extLst>
                <a:ext uri="{FF2B5EF4-FFF2-40B4-BE49-F238E27FC236}">
                  <a16:creationId xmlns:a16="http://schemas.microsoft.com/office/drawing/2014/main" id="{22A09FBA-1F59-0E47-881E-174952A2C060}"/>
                </a:ext>
              </a:extLst>
            </p:cNvPr>
            <p:cNvSpPr/>
            <p:nvPr/>
          </p:nvSpPr>
          <p:spPr>
            <a:xfrm>
              <a:off x="5347607" y="2114551"/>
              <a:ext cx="860154" cy="27432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9D9F726F-35F2-8349-A193-1762C8FBB523}"/>
                </a:ext>
              </a:extLst>
            </p:cNvPr>
            <p:cNvSpPr/>
            <p:nvPr/>
          </p:nvSpPr>
          <p:spPr>
            <a:xfrm>
              <a:off x="7247164" y="2112946"/>
              <a:ext cx="860154" cy="27432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Rectángulo 5">
              <a:extLst>
                <a:ext uri="{FF2B5EF4-FFF2-40B4-BE49-F238E27FC236}">
                  <a16:creationId xmlns:a16="http://schemas.microsoft.com/office/drawing/2014/main" id="{6940F183-8E6E-0E45-9FCE-38516732029A}"/>
                </a:ext>
              </a:extLst>
            </p:cNvPr>
            <p:cNvSpPr/>
            <p:nvPr/>
          </p:nvSpPr>
          <p:spPr>
            <a:xfrm>
              <a:off x="9165954" y="2112946"/>
              <a:ext cx="860154" cy="2743200"/>
            </a:xfrm>
            <a:prstGeom prst="rect">
              <a:avLst/>
            </a:prstGeom>
            <a:noFill/>
            <a:ln w="19050">
              <a:solidFill>
                <a:srgbClr val="ECB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7" name="Grupo 6">
            <a:extLst>
              <a:ext uri="{FF2B5EF4-FFF2-40B4-BE49-F238E27FC236}">
                <a16:creationId xmlns:a16="http://schemas.microsoft.com/office/drawing/2014/main" id="{AFE5491D-D5AA-0349-BD03-329858021CA0}"/>
              </a:ext>
            </a:extLst>
          </p:cNvPr>
          <p:cNvGrpSpPr/>
          <p:nvPr/>
        </p:nvGrpSpPr>
        <p:grpSpPr>
          <a:xfrm>
            <a:off x="3865975" y="2046084"/>
            <a:ext cx="4629517" cy="2744805"/>
            <a:chOff x="5347607" y="2112946"/>
            <a:chExt cx="4629517" cy="2744805"/>
          </a:xfrm>
        </p:grpSpPr>
        <p:sp>
          <p:nvSpPr>
            <p:cNvPr id="8" name="Rectángulo 7">
              <a:extLst>
                <a:ext uri="{FF2B5EF4-FFF2-40B4-BE49-F238E27FC236}">
                  <a16:creationId xmlns:a16="http://schemas.microsoft.com/office/drawing/2014/main" id="{CEDC6639-F9EA-BD49-B7FF-2FB051E2863B}"/>
                </a:ext>
              </a:extLst>
            </p:cNvPr>
            <p:cNvSpPr/>
            <p:nvPr/>
          </p:nvSpPr>
          <p:spPr>
            <a:xfrm>
              <a:off x="5347607" y="2114551"/>
              <a:ext cx="860154" cy="2743200"/>
            </a:xfrm>
            <a:prstGeom prst="rect">
              <a:avLst/>
            </a:prstGeom>
            <a:noFill/>
            <a:ln w="19050">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BDBE6B17-D860-F64C-B423-200092B4EF31}"/>
                </a:ext>
              </a:extLst>
            </p:cNvPr>
            <p:cNvSpPr/>
            <p:nvPr/>
          </p:nvSpPr>
          <p:spPr>
            <a:xfrm>
              <a:off x="7206344" y="2112946"/>
              <a:ext cx="860154" cy="2743200"/>
            </a:xfrm>
            <a:prstGeom prst="rect">
              <a:avLst/>
            </a:prstGeom>
            <a:noFill/>
            <a:ln w="19050">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321C1A27-7506-D848-A7FF-7552981CB60A}"/>
                </a:ext>
              </a:extLst>
            </p:cNvPr>
            <p:cNvSpPr/>
            <p:nvPr/>
          </p:nvSpPr>
          <p:spPr>
            <a:xfrm>
              <a:off x="9116970" y="2112946"/>
              <a:ext cx="860154" cy="2743200"/>
            </a:xfrm>
            <a:prstGeom prst="rect">
              <a:avLst/>
            </a:prstGeom>
            <a:noFill/>
            <a:ln w="15875">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1" name="Rectángulo 10">
            <a:extLst>
              <a:ext uri="{FF2B5EF4-FFF2-40B4-BE49-F238E27FC236}">
                <a16:creationId xmlns:a16="http://schemas.microsoft.com/office/drawing/2014/main" id="{B47BAC64-7C5B-2948-8873-A46785CF9FE2}"/>
              </a:ext>
            </a:extLst>
          </p:cNvPr>
          <p:cNvSpPr/>
          <p:nvPr/>
        </p:nvSpPr>
        <p:spPr>
          <a:xfrm>
            <a:off x="4999631" y="2523626"/>
            <a:ext cx="400050" cy="2000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ángulo 11">
            <a:extLst>
              <a:ext uri="{FF2B5EF4-FFF2-40B4-BE49-F238E27FC236}">
                <a16:creationId xmlns:a16="http://schemas.microsoft.com/office/drawing/2014/main" id="{8898D8EA-7403-E349-AA08-AFFEB77E1960}"/>
              </a:ext>
            </a:extLst>
          </p:cNvPr>
          <p:cNvSpPr/>
          <p:nvPr/>
        </p:nvSpPr>
        <p:spPr>
          <a:xfrm>
            <a:off x="6904722" y="2523627"/>
            <a:ext cx="400050" cy="200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ángulo 12">
            <a:extLst>
              <a:ext uri="{FF2B5EF4-FFF2-40B4-BE49-F238E27FC236}">
                <a16:creationId xmlns:a16="http://schemas.microsoft.com/office/drawing/2014/main" id="{E4D62087-CEE1-8F48-BBC4-1581E10D5251}"/>
              </a:ext>
            </a:extLst>
          </p:cNvPr>
          <p:cNvSpPr/>
          <p:nvPr/>
        </p:nvSpPr>
        <p:spPr>
          <a:xfrm>
            <a:off x="8828900" y="2523626"/>
            <a:ext cx="400050" cy="200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ángulo 13">
            <a:extLst>
              <a:ext uri="{FF2B5EF4-FFF2-40B4-BE49-F238E27FC236}">
                <a16:creationId xmlns:a16="http://schemas.microsoft.com/office/drawing/2014/main" id="{DF2C87DC-B16E-314F-B24B-FBCC7BC6DC20}"/>
              </a:ext>
            </a:extLst>
          </p:cNvPr>
          <p:cNvSpPr/>
          <p:nvPr/>
        </p:nvSpPr>
        <p:spPr>
          <a:xfrm>
            <a:off x="5015573" y="4276226"/>
            <a:ext cx="400050" cy="200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ángulo 14">
            <a:extLst>
              <a:ext uri="{FF2B5EF4-FFF2-40B4-BE49-F238E27FC236}">
                <a16:creationId xmlns:a16="http://schemas.microsoft.com/office/drawing/2014/main" id="{43F13E8F-2100-574B-BB5F-44CC5CB64199}"/>
              </a:ext>
            </a:extLst>
          </p:cNvPr>
          <p:cNvSpPr/>
          <p:nvPr/>
        </p:nvSpPr>
        <p:spPr>
          <a:xfrm>
            <a:off x="6904722" y="4274501"/>
            <a:ext cx="400050" cy="200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ángulo 15">
            <a:extLst>
              <a:ext uri="{FF2B5EF4-FFF2-40B4-BE49-F238E27FC236}">
                <a16:creationId xmlns:a16="http://schemas.microsoft.com/office/drawing/2014/main" id="{831A47CC-E882-2C44-94C3-E134E21AD9D8}"/>
              </a:ext>
            </a:extLst>
          </p:cNvPr>
          <p:cNvSpPr/>
          <p:nvPr/>
        </p:nvSpPr>
        <p:spPr>
          <a:xfrm>
            <a:off x="8870629" y="4274501"/>
            <a:ext cx="400050" cy="200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ángulo 16">
            <a:extLst>
              <a:ext uri="{FF2B5EF4-FFF2-40B4-BE49-F238E27FC236}">
                <a16:creationId xmlns:a16="http://schemas.microsoft.com/office/drawing/2014/main" id="{207467FE-B4BB-8A4D-B7AB-AA9C6CFCD6D6}"/>
              </a:ext>
            </a:extLst>
          </p:cNvPr>
          <p:cNvSpPr/>
          <p:nvPr/>
        </p:nvSpPr>
        <p:spPr>
          <a:xfrm>
            <a:off x="1488790" y="1450428"/>
            <a:ext cx="8071945" cy="4698124"/>
          </a:xfrm>
          <a:prstGeom prst="rect">
            <a:avLst/>
          </a:prstGeom>
          <a:no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Rectángulo 17">
            <a:extLst>
              <a:ext uri="{FF2B5EF4-FFF2-40B4-BE49-F238E27FC236}">
                <a16:creationId xmlns:a16="http://schemas.microsoft.com/office/drawing/2014/main" id="{AA4918B2-DDA3-2E48-8DD8-0969672A1F64}"/>
              </a:ext>
            </a:extLst>
          </p:cNvPr>
          <p:cNvSpPr/>
          <p:nvPr/>
        </p:nvSpPr>
        <p:spPr>
          <a:xfrm>
            <a:off x="1293614" y="566010"/>
            <a:ext cx="10689020" cy="830997"/>
          </a:xfrm>
          <a:prstGeom prst="rect">
            <a:avLst/>
          </a:prstGeom>
        </p:spPr>
        <p:txBody>
          <a:bodyPr wrap="square">
            <a:spAutoFit/>
          </a:bodyPr>
          <a:lstStyle/>
          <a:p>
            <a:r>
              <a:rPr lang="es-ES" sz="2400" b="1" dirty="0">
                <a:solidFill>
                  <a:srgbClr val="00615A"/>
                </a:solidFill>
                <a:latin typeface="Gotham Bold" pitchFamily="2" charset="0"/>
                <a:cs typeface="Gotham Bold" pitchFamily="2" charset="0"/>
              </a:rPr>
              <a:t>A nivel clínico, EncoBini se asocia con una mayor supervivencia libre de progresión y supervivencia global (numéricamente)</a:t>
            </a:r>
            <a:r>
              <a:rPr lang="es-ES" sz="2400" b="1" baseline="30000" dirty="0">
                <a:solidFill>
                  <a:srgbClr val="00615A"/>
                </a:solidFill>
                <a:latin typeface="Gotham Bold" pitchFamily="2" charset="0"/>
                <a:cs typeface="Gotham Bold" pitchFamily="2" charset="0"/>
              </a:rPr>
              <a:t>1</a:t>
            </a:r>
          </a:p>
        </p:txBody>
      </p:sp>
      <p:sp>
        <p:nvSpPr>
          <p:cNvPr id="19" name="CuadroTexto 18">
            <a:extLst>
              <a:ext uri="{FF2B5EF4-FFF2-40B4-BE49-F238E27FC236}">
                <a16:creationId xmlns:a16="http://schemas.microsoft.com/office/drawing/2014/main" id="{C390BFDC-2990-3441-A31F-BAEDF2119A61}"/>
              </a:ext>
            </a:extLst>
          </p:cNvPr>
          <p:cNvSpPr txBox="1"/>
          <p:nvPr/>
        </p:nvSpPr>
        <p:spPr>
          <a:xfrm>
            <a:off x="1414377" y="6187440"/>
            <a:ext cx="4403835" cy="338554"/>
          </a:xfrm>
          <a:prstGeom prst="rect">
            <a:avLst/>
          </a:prstGeom>
          <a:noFill/>
        </p:spPr>
        <p:txBody>
          <a:bodyPr wrap="square" rtlCol="0">
            <a:spAutoFit/>
          </a:bodyPr>
          <a:lstStyle/>
          <a:p>
            <a:r>
              <a:rPr lang="es-ES" sz="800" dirty="0">
                <a:solidFill>
                  <a:schemeClr val="tx1">
                    <a:lumMod val="50000"/>
                    <a:lumOff val="50000"/>
                  </a:schemeClr>
                </a:solidFill>
                <a:latin typeface="Gotham Light" pitchFamily="2" charset="0"/>
                <a:cs typeface="Gotham Light" pitchFamily="2" charset="0"/>
              </a:rPr>
              <a:t>1. </a:t>
            </a:r>
            <a:r>
              <a:rPr lang="es-ES" sz="800" dirty="0">
                <a:solidFill>
                  <a:schemeClr val="tx1">
                    <a:lumMod val="65000"/>
                    <a:lumOff val="35000"/>
                  </a:schemeClr>
                </a:solidFill>
                <a:latin typeface="Gotham Book" pitchFamily="2" charset="0"/>
                <a:cs typeface="Gotham Book" pitchFamily="2" charset="0"/>
              </a:rPr>
              <a:t>Hamid O. et al </a:t>
            </a:r>
            <a:r>
              <a:rPr lang="es-ES" sz="800" dirty="0" err="1">
                <a:solidFill>
                  <a:schemeClr val="tx1">
                    <a:lumMod val="65000"/>
                    <a:lumOff val="35000"/>
                  </a:schemeClr>
                </a:solidFill>
                <a:latin typeface="Gotham Book" pitchFamily="2" charset="0"/>
                <a:cs typeface="Gotham Book" pitchFamily="2" charset="0"/>
              </a:rPr>
              <a:t>Cancers</a:t>
            </a:r>
            <a:r>
              <a:rPr lang="es-ES" sz="800" dirty="0">
                <a:solidFill>
                  <a:schemeClr val="tx1">
                    <a:lumMod val="65000"/>
                    <a:lumOff val="35000"/>
                  </a:schemeClr>
                </a:solidFill>
                <a:latin typeface="Gotham Book" pitchFamily="2" charset="0"/>
                <a:cs typeface="Gotham Book" pitchFamily="2" charset="0"/>
              </a:rPr>
              <a:t> 2019; 11; 1642</a:t>
            </a:r>
          </a:p>
          <a:p>
            <a:endParaRPr lang="es-ES" sz="800" dirty="0">
              <a:solidFill>
                <a:schemeClr val="tx1">
                  <a:lumMod val="50000"/>
                  <a:lumOff val="50000"/>
                </a:schemeClr>
              </a:solidFill>
              <a:latin typeface="Gotham Light" pitchFamily="2" charset="0"/>
              <a:cs typeface="Gotham Light" pitchFamily="2" charset="0"/>
            </a:endParaRPr>
          </a:p>
        </p:txBody>
      </p:sp>
      <p:sp>
        <p:nvSpPr>
          <p:cNvPr id="22" name="Rectángulo 21">
            <a:extLst>
              <a:ext uri="{FF2B5EF4-FFF2-40B4-BE49-F238E27FC236}">
                <a16:creationId xmlns:a16="http://schemas.microsoft.com/office/drawing/2014/main" id="{8F608A41-5EDE-984E-A128-C91A6A9B523B}"/>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3AE2F653-8406-C044-8916-401419BE2A41}"/>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40</a:t>
            </a:r>
            <a:endParaRPr lang="es-ES" dirty="0">
              <a:solidFill>
                <a:srgbClr val="2C969C"/>
              </a:solidFill>
            </a:endParaRPr>
          </a:p>
        </p:txBody>
      </p:sp>
      <p:sp>
        <p:nvSpPr>
          <p:cNvPr id="26" name="CuadroTexto 25">
            <a:extLst>
              <a:ext uri="{FF2B5EF4-FFF2-40B4-BE49-F238E27FC236}">
                <a16:creationId xmlns:a16="http://schemas.microsoft.com/office/drawing/2014/main" id="{CEA7BF7B-AB93-5E48-9DEC-B889DBB36AA4}"/>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27" name="Imagen 26">
            <a:extLst>
              <a:ext uri="{FF2B5EF4-FFF2-40B4-BE49-F238E27FC236}">
                <a16:creationId xmlns:a16="http://schemas.microsoft.com/office/drawing/2014/main" id="{05D60D7E-D7F2-4BC5-BDEC-903C2DB546F3}"/>
              </a:ext>
            </a:extLst>
          </p:cNvPr>
          <p:cNvPicPr>
            <a:picLocks noChangeAspect="1"/>
          </p:cNvPicPr>
          <p:nvPr/>
        </p:nvPicPr>
        <p:blipFill rotWithShape="1">
          <a:blip r:embed="rId3"/>
          <a:srcRect l="18396" r="17876"/>
          <a:stretch/>
        </p:blipFill>
        <p:spPr>
          <a:xfrm>
            <a:off x="9773013" y="5866540"/>
            <a:ext cx="2025696" cy="405353"/>
          </a:xfrm>
          <a:prstGeom prst="rect">
            <a:avLst/>
          </a:prstGeom>
        </p:spPr>
      </p:pic>
      <p:sp>
        <p:nvSpPr>
          <p:cNvPr id="28" name="Rectángulo 27">
            <a:extLst>
              <a:ext uri="{FF2B5EF4-FFF2-40B4-BE49-F238E27FC236}">
                <a16:creationId xmlns:a16="http://schemas.microsoft.com/office/drawing/2014/main" id="{2EDB5B8B-60E9-47F9-A2AA-293A7762CD99}"/>
              </a:ext>
            </a:extLst>
          </p:cNvPr>
          <p:cNvSpPr/>
          <p:nvPr/>
        </p:nvSpPr>
        <p:spPr>
          <a:xfrm>
            <a:off x="9880032" y="585124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Imagen 28">
            <a:extLst>
              <a:ext uri="{FF2B5EF4-FFF2-40B4-BE49-F238E27FC236}">
                <a16:creationId xmlns:a16="http://schemas.microsoft.com/office/drawing/2014/main" id="{77AA4A38-A148-4F68-AE5E-F14069A4CEA2}"/>
              </a:ext>
            </a:extLst>
          </p:cNvPr>
          <p:cNvPicPr>
            <a:picLocks noChangeAspect="1"/>
          </p:cNvPicPr>
          <p:nvPr/>
        </p:nvPicPr>
        <p:blipFill>
          <a:blip r:embed="rId4"/>
          <a:stretch>
            <a:fillRect/>
          </a:stretch>
        </p:blipFill>
        <p:spPr>
          <a:xfrm>
            <a:off x="9747332" y="5870031"/>
            <a:ext cx="1989652" cy="430229"/>
          </a:xfrm>
          <a:prstGeom prst="rect">
            <a:avLst/>
          </a:prstGeom>
        </p:spPr>
      </p:pic>
    </p:spTree>
    <p:extLst>
      <p:ext uri="{BB962C8B-B14F-4D97-AF65-F5344CB8AC3E}">
        <p14:creationId xmlns:p14="http://schemas.microsoft.com/office/powerpoint/2010/main" val="103882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737C27B-E3CE-6943-95B8-BADA809B6060}"/>
              </a:ext>
            </a:extLst>
          </p:cNvPr>
          <p:cNvSpPr/>
          <p:nvPr/>
        </p:nvSpPr>
        <p:spPr>
          <a:xfrm>
            <a:off x="0" y="5618375"/>
            <a:ext cx="12192000" cy="857840"/>
          </a:xfrm>
          <a:prstGeom prst="rect">
            <a:avLst/>
          </a:prstGeom>
          <a:gradFill>
            <a:gsLst>
              <a:gs pos="78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Rectángulo 1">
            <a:extLst>
              <a:ext uri="{FF2B5EF4-FFF2-40B4-BE49-F238E27FC236}">
                <a16:creationId xmlns:a16="http://schemas.microsoft.com/office/drawing/2014/main" id="{FC6F65AF-DCE3-8B40-A212-A9EA2D850CB8}"/>
              </a:ext>
            </a:extLst>
          </p:cNvPr>
          <p:cNvSpPr/>
          <p:nvPr/>
        </p:nvSpPr>
        <p:spPr>
          <a:xfrm>
            <a:off x="0" y="645264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Rectángulo 2">
            <a:extLst>
              <a:ext uri="{FF2B5EF4-FFF2-40B4-BE49-F238E27FC236}">
                <a16:creationId xmlns:a16="http://schemas.microsoft.com/office/drawing/2014/main" id="{386EA435-49CF-964F-83E6-8C769A762791}"/>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Título 1">
            <a:extLst>
              <a:ext uri="{FF2B5EF4-FFF2-40B4-BE49-F238E27FC236}">
                <a16:creationId xmlns:a16="http://schemas.microsoft.com/office/drawing/2014/main" id="{907B0F24-2628-A441-AC97-A39978E5A0D1}"/>
              </a:ext>
            </a:extLst>
          </p:cNvPr>
          <p:cNvSpPr txBox="1">
            <a:spLocks/>
          </p:cNvSpPr>
          <p:nvPr/>
        </p:nvSpPr>
        <p:spPr>
          <a:xfrm>
            <a:off x="863430" y="456048"/>
            <a:ext cx="8196422" cy="6438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00615A"/>
                </a:solidFill>
                <a:latin typeface="Gotham Bold" pitchFamily="2" charset="0"/>
                <a:cs typeface="Gotham Bold" pitchFamily="2" charset="0"/>
              </a:rPr>
              <a:t>Datos de las combinaciones en estudios recientes</a:t>
            </a:r>
            <a:r>
              <a:rPr lang="es-ES" dirty="0"/>
              <a:t> </a:t>
            </a:r>
          </a:p>
        </p:txBody>
      </p:sp>
      <p:sp>
        <p:nvSpPr>
          <p:cNvPr id="13" name="Marcador de texto 2">
            <a:extLst>
              <a:ext uri="{FF2B5EF4-FFF2-40B4-BE49-F238E27FC236}">
                <a16:creationId xmlns:a16="http://schemas.microsoft.com/office/drawing/2014/main" id="{B2E49D34-6DCD-3248-AD30-ABC288BAACA3}"/>
              </a:ext>
            </a:extLst>
          </p:cNvPr>
          <p:cNvSpPr txBox="1">
            <a:spLocks/>
          </p:cNvSpPr>
          <p:nvPr/>
        </p:nvSpPr>
        <p:spPr>
          <a:xfrm>
            <a:off x="1090811" y="6066923"/>
            <a:ext cx="9735686" cy="451097"/>
          </a:xfrm>
          <a:prstGeom prst="rect">
            <a:avLst/>
          </a:prstGeom>
        </p:spPr>
        <p:txBody>
          <a:bodyPr vert="horz" lIns="91440" tIns="45720" rIns="91440" bIns="45720" rtlCol="0" anchor="ctr"/>
          <a:lstStyle>
            <a:defPPr>
              <a:defRPr lang="en-US"/>
            </a:defPPr>
            <a:lvl1pPr marL="0" algn="l" defTabSz="457200" rtl="0" eaLnBrk="1" latinLnBrk="0" hangingPunct="1">
              <a:defRPr sz="12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800" dirty="0">
                <a:solidFill>
                  <a:schemeClr val="tx1">
                    <a:lumMod val="65000"/>
                    <a:lumOff val="35000"/>
                  </a:schemeClr>
                </a:solidFill>
                <a:latin typeface="Gotham Light" pitchFamily="2" charset="0"/>
                <a:cs typeface="Gotham Light" pitchFamily="2" charset="0"/>
              </a:rPr>
              <a:t>1. Ascierto P. et al Nature Medicine 2019; 25: 941-46; 2. McArthur G. et al. AACR 2020. </a:t>
            </a:r>
            <a:r>
              <a:rPr lang="es-ES" sz="800" dirty="0">
                <a:solidFill>
                  <a:schemeClr val="tx1">
                    <a:lumMod val="65000"/>
                    <a:lumOff val="35000"/>
                  </a:schemeClr>
                </a:solidFill>
                <a:latin typeface="Gotham Light" pitchFamily="2" charset="0"/>
                <a:cs typeface="Gotham Light" pitchFamily="2" charset="0"/>
                <a:hlinkClick r:id="rId2"/>
              </a:rPr>
              <a:t>www.aacr.org</a:t>
            </a:r>
            <a:r>
              <a:rPr lang="es-ES" sz="800" dirty="0">
                <a:solidFill>
                  <a:schemeClr val="tx1">
                    <a:lumMod val="65000"/>
                    <a:lumOff val="35000"/>
                  </a:schemeClr>
                </a:solidFill>
                <a:latin typeface="Gotham Light" pitchFamily="2" charset="0"/>
                <a:cs typeface="Gotham Light" pitchFamily="2" charset="0"/>
              </a:rPr>
              <a:t> ; 3. Nathan P. et al. ESMO 2020 LBA43. </a:t>
            </a:r>
            <a:r>
              <a:rPr lang="es-ES" sz="800" dirty="0">
                <a:solidFill>
                  <a:schemeClr val="tx1">
                    <a:lumMod val="65000"/>
                    <a:lumOff val="35000"/>
                  </a:schemeClr>
                </a:solidFill>
                <a:latin typeface="Gotham Light" pitchFamily="2" charset="0"/>
                <a:cs typeface="Gotham Light" pitchFamily="2" charset="0"/>
                <a:hlinkClick r:id="rId3"/>
              </a:rPr>
              <a:t>www.esmo.org</a:t>
            </a:r>
            <a:r>
              <a:rPr lang="es-ES" sz="800" dirty="0">
                <a:solidFill>
                  <a:schemeClr val="tx1">
                    <a:lumMod val="65000"/>
                    <a:lumOff val="35000"/>
                  </a:schemeClr>
                </a:solidFill>
                <a:latin typeface="Gotham Light" pitchFamily="2" charset="0"/>
                <a:cs typeface="Gotham Light" pitchFamily="2" charset="0"/>
              </a:rPr>
              <a:t> ; 4,Ascierto P. et al ESMO 2020 LBA45. </a:t>
            </a:r>
            <a:r>
              <a:rPr lang="es-ES" sz="800" dirty="0">
                <a:solidFill>
                  <a:schemeClr val="tx1">
                    <a:lumMod val="65000"/>
                    <a:lumOff val="35000"/>
                  </a:schemeClr>
                </a:solidFill>
                <a:latin typeface="Gotham Light" pitchFamily="2" charset="0"/>
                <a:cs typeface="Gotham Light" pitchFamily="2" charset="0"/>
                <a:hlinkClick r:id="rId3"/>
              </a:rPr>
              <a:t>www.esmo.org</a:t>
            </a:r>
            <a:r>
              <a:rPr lang="es-ES" sz="800" dirty="0">
                <a:solidFill>
                  <a:schemeClr val="tx1">
                    <a:lumMod val="65000"/>
                    <a:lumOff val="35000"/>
                  </a:schemeClr>
                </a:solidFill>
                <a:latin typeface="Gotham Light" pitchFamily="2" charset="0"/>
                <a:cs typeface="Gotham Light" pitchFamily="2" charset="0"/>
              </a:rPr>
              <a:t> </a:t>
            </a:r>
          </a:p>
        </p:txBody>
      </p:sp>
      <p:sp>
        <p:nvSpPr>
          <p:cNvPr id="16" name="CuadroTexto 15">
            <a:extLst>
              <a:ext uri="{FF2B5EF4-FFF2-40B4-BE49-F238E27FC236}">
                <a16:creationId xmlns:a16="http://schemas.microsoft.com/office/drawing/2014/main" id="{387C884D-5D8A-A844-92F5-1233C4062E99}"/>
              </a:ext>
            </a:extLst>
          </p:cNvPr>
          <p:cNvSpPr txBox="1"/>
          <p:nvPr/>
        </p:nvSpPr>
        <p:spPr>
          <a:xfrm>
            <a:off x="318793"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41</a:t>
            </a:r>
            <a:endParaRPr lang="es-ES" dirty="0">
              <a:solidFill>
                <a:srgbClr val="2C969C"/>
              </a:solidFill>
            </a:endParaRPr>
          </a:p>
        </p:txBody>
      </p:sp>
      <p:sp>
        <p:nvSpPr>
          <p:cNvPr id="17" name="CuadroTexto 16">
            <a:extLst>
              <a:ext uri="{FF2B5EF4-FFF2-40B4-BE49-F238E27FC236}">
                <a16:creationId xmlns:a16="http://schemas.microsoft.com/office/drawing/2014/main" id="{01202B82-93B7-0946-A2B6-17C3E90A9A44}"/>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15" name="Imagen 14">
            <a:extLst>
              <a:ext uri="{FF2B5EF4-FFF2-40B4-BE49-F238E27FC236}">
                <a16:creationId xmlns:a16="http://schemas.microsoft.com/office/drawing/2014/main" id="{C2CBD146-A487-47E1-819D-BEDC3AFDC3C7}"/>
              </a:ext>
            </a:extLst>
          </p:cNvPr>
          <p:cNvPicPr>
            <a:picLocks noChangeAspect="1"/>
          </p:cNvPicPr>
          <p:nvPr/>
        </p:nvPicPr>
        <p:blipFill rotWithShape="1">
          <a:blip r:embed="rId4"/>
          <a:srcRect l="18396" r="17876"/>
          <a:stretch/>
        </p:blipFill>
        <p:spPr>
          <a:xfrm>
            <a:off x="9773013" y="5866540"/>
            <a:ext cx="2025696" cy="405353"/>
          </a:xfrm>
          <a:prstGeom prst="rect">
            <a:avLst/>
          </a:prstGeom>
        </p:spPr>
      </p:pic>
      <p:sp>
        <p:nvSpPr>
          <p:cNvPr id="20" name="Rectángulo 19">
            <a:extLst>
              <a:ext uri="{FF2B5EF4-FFF2-40B4-BE49-F238E27FC236}">
                <a16:creationId xmlns:a16="http://schemas.microsoft.com/office/drawing/2014/main" id="{D60C2F64-D71F-47E8-B8B8-01EFB030AD7B}"/>
              </a:ext>
            </a:extLst>
          </p:cNvPr>
          <p:cNvSpPr/>
          <p:nvPr/>
        </p:nvSpPr>
        <p:spPr>
          <a:xfrm>
            <a:off x="9880032" y="5872143"/>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n 24">
            <a:extLst>
              <a:ext uri="{FF2B5EF4-FFF2-40B4-BE49-F238E27FC236}">
                <a16:creationId xmlns:a16="http://schemas.microsoft.com/office/drawing/2014/main" id="{EF018E3A-2D79-4E3C-8F8A-2E12B364C7C9}"/>
              </a:ext>
            </a:extLst>
          </p:cNvPr>
          <p:cNvPicPr>
            <a:picLocks noChangeAspect="1"/>
          </p:cNvPicPr>
          <p:nvPr/>
        </p:nvPicPr>
        <p:blipFill>
          <a:blip r:embed="rId5"/>
          <a:stretch>
            <a:fillRect/>
          </a:stretch>
        </p:blipFill>
        <p:spPr>
          <a:xfrm>
            <a:off x="9747332" y="5890933"/>
            <a:ext cx="1989652" cy="430229"/>
          </a:xfrm>
          <a:prstGeom prst="rect">
            <a:avLst/>
          </a:prstGeom>
        </p:spPr>
      </p:pic>
      <p:sp>
        <p:nvSpPr>
          <p:cNvPr id="26" name="Contenidor de contingut 2">
            <a:extLst>
              <a:ext uri="{FF2B5EF4-FFF2-40B4-BE49-F238E27FC236}">
                <a16:creationId xmlns:a16="http://schemas.microsoft.com/office/drawing/2014/main" id="{D87A1AB4-FD52-4FD3-8A4A-BEB206141B5B}"/>
              </a:ext>
            </a:extLst>
          </p:cNvPr>
          <p:cNvSpPr txBox="1">
            <a:spLocks/>
          </p:cNvSpPr>
          <p:nvPr/>
        </p:nvSpPr>
        <p:spPr>
          <a:xfrm>
            <a:off x="600709" y="1275485"/>
            <a:ext cx="11216219" cy="3764348"/>
          </a:xfrm>
          <a:prstGeom prst="rect">
            <a:avLst/>
          </a:prstGeom>
          <a:solidFill>
            <a:schemeClr val="bg1">
              <a:alpha val="21000"/>
            </a:schemeClr>
          </a:solid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ctr">
              <a:spcAft>
                <a:spcPts val="600"/>
              </a:spcAft>
            </a:pPr>
            <a:r>
              <a:rPr lang="es-ES" sz="2100" dirty="0"/>
              <a:t>En el estudio </a:t>
            </a:r>
            <a:r>
              <a:rPr lang="es-ES" sz="2100" b="1" dirty="0"/>
              <a:t>IMspire-150</a:t>
            </a:r>
            <a:r>
              <a:rPr lang="es-ES" sz="2100" dirty="0"/>
              <a:t> la tasa de respuestas global (TRG) fue del 65% con una mediana de duración de la respuesta (</a:t>
            </a:r>
            <a:r>
              <a:rPr lang="es-ES" sz="2100" dirty="0" err="1"/>
              <a:t>mDR</a:t>
            </a:r>
            <a:r>
              <a:rPr lang="es-ES" sz="2100" dirty="0"/>
              <a:t>) de 12,6 meses (m) (IC95% 10,5 – 16,6), una mediana de SLP (</a:t>
            </a:r>
            <a:r>
              <a:rPr lang="es-ES" sz="2100" dirty="0" err="1"/>
              <a:t>mSLP</a:t>
            </a:r>
            <a:r>
              <a:rPr lang="es-ES" sz="2100" dirty="0"/>
              <a:t>) de 10,6m (IC95% 9,3 – 12,7) y una mediana de SG (</a:t>
            </a:r>
            <a:r>
              <a:rPr lang="es-ES" sz="2100" dirty="0" err="1"/>
              <a:t>mSG</a:t>
            </a:r>
            <a:r>
              <a:rPr lang="es-ES" sz="2100" dirty="0"/>
              <a:t>) de 25,1m (IC95% 22,3 – no alcanzada (NA)) en el brazo de </a:t>
            </a:r>
            <a:r>
              <a:rPr lang="es-ES" sz="2100" dirty="0" err="1"/>
              <a:t>Vemurafenib</a:t>
            </a:r>
            <a:r>
              <a:rPr lang="es-ES" sz="2100" dirty="0"/>
              <a:t> + </a:t>
            </a:r>
            <a:r>
              <a:rPr lang="es-ES" sz="2100" dirty="0" err="1"/>
              <a:t>Cobimetinib</a:t>
            </a:r>
            <a:r>
              <a:rPr lang="es-ES" sz="2100" dirty="0"/>
              <a:t> + Placebo.</a:t>
            </a:r>
            <a:r>
              <a:rPr lang="es-ES" sz="2100" baseline="30000" dirty="0"/>
              <a:t>2</a:t>
            </a:r>
          </a:p>
          <a:p>
            <a:pPr algn="just" fontAlgn="ctr">
              <a:spcAft>
                <a:spcPts val="600"/>
              </a:spcAft>
            </a:pPr>
            <a:r>
              <a:rPr lang="es-ES" sz="2100" dirty="0"/>
              <a:t>En el estudio </a:t>
            </a:r>
            <a:r>
              <a:rPr lang="es-ES" sz="2100" b="1" dirty="0"/>
              <a:t>Keynote-022</a:t>
            </a:r>
            <a:r>
              <a:rPr lang="es-ES" sz="2100" dirty="0"/>
              <a:t> la TRG fue del 71,7%, la </a:t>
            </a:r>
            <a:r>
              <a:rPr lang="es-ES" sz="2100" dirty="0" err="1"/>
              <a:t>mDR</a:t>
            </a:r>
            <a:r>
              <a:rPr lang="es-ES" sz="2100" dirty="0"/>
              <a:t> fue de 12,5m (IC95% 2,1 – 19,5), la </a:t>
            </a:r>
            <a:r>
              <a:rPr lang="es-ES" sz="2100" dirty="0" err="1"/>
              <a:t>mSLP</a:t>
            </a:r>
            <a:r>
              <a:rPr lang="es-ES" sz="2100" dirty="0"/>
              <a:t> de 10,3m (IC95% 7,0 – 15,6) y la </a:t>
            </a:r>
            <a:r>
              <a:rPr lang="es-ES" sz="2100" dirty="0" err="1"/>
              <a:t>mSG</a:t>
            </a:r>
            <a:r>
              <a:rPr lang="es-ES" sz="2100" dirty="0"/>
              <a:t> de 23,4m (IC95% 17,8 - NA) en el brazo de </a:t>
            </a:r>
            <a:r>
              <a:rPr lang="es-ES" sz="2100" dirty="0" err="1"/>
              <a:t>Dabrafenib</a:t>
            </a:r>
            <a:r>
              <a:rPr lang="es-ES" sz="2100" dirty="0"/>
              <a:t> + </a:t>
            </a:r>
            <a:r>
              <a:rPr lang="es-ES" sz="2100" dirty="0" err="1"/>
              <a:t>Trametinib</a:t>
            </a:r>
            <a:r>
              <a:rPr lang="es-ES" sz="2100" dirty="0"/>
              <a:t> + Placebo.</a:t>
            </a:r>
            <a:r>
              <a:rPr lang="es-ES" sz="2100" baseline="30000" dirty="0"/>
              <a:t>1</a:t>
            </a:r>
          </a:p>
          <a:p>
            <a:pPr algn="just" fontAlgn="ctr">
              <a:spcAft>
                <a:spcPts val="600"/>
              </a:spcAft>
            </a:pPr>
            <a:r>
              <a:rPr lang="es-ES" sz="2100" dirty="0"/>
              <a:t>En el estudio </a:t>
            </a:r>
            <a:r>
              <a:rPr lang="es-ES" sz="2100" b="1" dirty="0"/>
              <a:t>COMBI-i</a:t>
            </a:r>
            <a:r>
              <a:rPr lang="es-ES" sz="2100" dirty="0"/>
              <a:t> la TRG fue del 64,2%, con una </a:t>
            </a:r>
            <a:r>
              <a:rPr lang="es-ES" sz="2100" dirty="0" err="1"/>
              <a:t>mDR</a:t>
            </a:r>
            <a:r>
              <a:rPr lang="es-ES" sz="2100" dirty="0"/>
              <a:t> de 20,7m, una </a:t>
            </a:r>
            <a:r>
              <a:rPr lang="es-ES" sz="2100" dirty="0" err="1"/>
              <a:t>mSLP</a:t>
            </a:r>
            <a:r>
              <a:rPr lang="es-ES" sz="2100" dirty="0"/>
              <a:t> de 12,0m (IC95% 10,2 – 15,4) y una </a:t>
            </a:r>
            <a:r>
              <a:rPr lang="es-ES" sz="2100" dirty="0" err="1"/>
              <a:t>mSG</a:t>
            </a:r>
            <a:r>
              <a:rPr lang="es-ES" sz="2100" dirty="0"/>
              <a:t> NA (IC95% 28,3 - NA) en el brazo de </a:t>
            </a:r>
            <a:r>
              <a:rPr lang="es-ES" sz="2100" dirty="0" err="1"/>
              <a:t>Dabrafenib</a:t>
            </a:r>
            <a:r>
              <a:rPr lang="es-ES" sz="2100" dirty="0"/>
              <a:t> + </a:t>
            </a:r>
            <a:r>
              <a:rPr lang="es-ES" sz="2100" dirty="0" err="1"/>
              <a:t>Trametinib</a:t>
            </a:r>
            <a:r>
              <a:rPr lang="es-ES" sz="2100" dirty="0"/>
              <a:t> + Placebo.</a:t>
            </a:r>
            <a:r>
              <a:rPr lang="es-ES" sz="2100" baseline="30000" dirty="0"/>
              <a:t>3</a:t>
            </a:r>
            <a:r>
              <a:rPr lang="es-ES" sz="2100" dirty="0"/>
              <a:t> </a:t>
            </a:r>
          </a:p>
          <a:p>
            <a:pPr algn="just" fontAlgn="ctr">
              <a:spcAft>
                <a:spcPts val="600"/>
              </a:spcAft>
            </a:pPr>
            <a:r>
              <a:rPr lang="es-ES" sz="2100" dirty="0"/>
              <a:t>En el estudio </a:t>
            </a:r>
            <a:r>
              <a:rPr lang="es-ES" sz="2100" b="1" dirty="0"/>
              <a:t>SECOMBIT</a:t>
            </a:r>
            <a:r>
              <a:rPr lang="es-ES" sz="2100" dirty="0"/>
              <a:t>, en el análisis preliminar comunicado en ESMO, se observó que cuando se inició tratamiento con </a:t>
            </a:r>
            <a:r>
              <a:rPr lang="es-ES" sz="2100" dirty="0" err="1"/>
              <a:t>Braftovi</a:t>
            </a:r>
            <a:r>
              <a:rPr lang="es-ES" sz="2100" dirty="0"/>
              <a:t> + </a:t>
            </a:r>
            <a:r>
              <a:rPr lang="es-ES" sz="2100" dirty="0" err="1"/>
              <a:t>Mektovi</a:t>
            </a:r>
            <a:r>
              <a:rPr lang="es-ES" sz="2100" dirty="0"/>
              <a:t> y se administró </a:t>
            </a:r>
            <a:r>
              <a:rPr lang="es-ES" sz="2100" dirty="0" err="1"/>
              <a:t>Nivolumab</a:t>
            </a:r>
            <a:r>
              <a:rPr lang="es-ES" sz="2100" dirty="0"/>
              <a:t> + Ipilimumab a la progresión (brazo A), la TRG fue del 82,6%, con una </a:t>
            </a:r>
            <a:r>
              <a:rPr lang="es-ES" sz="2100" dirty="0" err="1"/>
              <a:t>mDR</a:t>
            </a:r>
            <a:r>
              <a:rPr lang="es-ES" sz="2100" dirty="0"/>
              <a:t> de 17,8m (IC95% 10,5 – 25,1), una </a:t>
            </a:r>
            <a:r>
              <a:rPr lang="es-ES" sz="2100" dirty="0" err="1"/>
              <a:t>mSLP</a:t>
            </a:r>
            <a:r>
              <a:rPr lang="es-ES" sz="2100" dirty="0"/>
              <a:t> de 15,9m (IC95% 9,5 – 22,2) y una </a:t>
            </a:r>
            <a:r>
              <a:rPr lang="es-ES" sz="2100" dirty="0" err="1"/>
              <a:t>mSG</a:t>
            </a:r>
            <a:r>
              <a:rPr lang="es-ES" sz="2100" dirty="0"/>
              <a:t> NA.</a:t>
            </a:r>
            <a:r>
              <a:rPr lang="es-ES" sz="2100" baseline="30000" dirty="0"/>
              <a:t>4</a:t>
            </a:r>
          </a:p>
          <a:p>
            <a:pPr marL="0" indent="0" algn="just" fontAlgn="ctr">
              <a:buNone/>
            </a:pPr>
            <a:endParaRPr lang="es-ES" sz="2400" dirty="0"/>
          </a:p>
          <a:p>
            <a:pPr marL="0" indent="0" algn="just">
              <a:lnSpc>
                <a:spcPct val="100000"/>
              </a:lnSpc>
              <a:spcBef>
                <a:spcPts val="0"/>
              </a:spcBef>
              <a:buFont typeface="Arial" panose="020B0604020202020204" pitchFamily="34" charset="0"/>
              <a:buNone/>
              <a:defRPr/>
            </a:pPr>
            <a:endParaRPr lang="es-ES" sz="2400" dirty="0"/>
          </a:p>
        </p:txBody>
      </p:sp>
    </p:spTree>
    <p:extLst>
      <p:ext uri="{BB962C8B-B14F-4D97-AF65-F5344CB8AC3E}">
        <p14:creationId xmlns:p14="http://schemas.microsoft.com/office/powerpoint/2010/main" val="344460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75B6F0B-2D5B-EF45-B8F6-E0AE7DE62BCB}"/>
              </a:ext>
            </a:extLst>
          </p:cNvPr>
          <p:cNvSpPr/>
          <p:nvPr/>
        </p:nvSpPr>
        <p:spPr>
          <a:xfrm>
            <a:off x="0" y="6454997"/>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Rectángulo 2">
            <a:extLst>
              <a:ext uri="{FF2B5EF4-FFF2-40B4-BE49-F238E27FC236}">
                <a16:creationId xmlns:a16="http://schemas.microsoft.com/office/drawing/2014/main" id="{60045A99-5DB0-7942-B7E3-5D8000556042}"/>
              </a:ext>
            </a:extLst>
          </p:cNvPr>
          <p:cNvSpPr/>
          <p:nvPr/>
        </p:nvSpPr>
        <p:spPr>
          <a:xfrm>
            <a:off x="0" y="0"/>
            <a:ext cx="12192000" cy="405353"/>
          </a:xfrm>
          <a:prstGeom prst="rect">
            <a:avLst/>
          </a:prstGeom>
          <a:solidFill>
            <a:srgbClr val="00615A"/>
          </a:solidFill>
          <a:ln>
            <a:solidFill>
              <a:srgbClr val="2C96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redondeado 3">
            <a:extLst>
              <a:ext uri="{FF2B5EF4-FFF2-40B4-BE49-F238E27FC236}">
                <a16:creationId xmlns:a16="http://schemas.microsoft.com/office/drawing/2014/main" id="{54D96859-216C-3F4F-B9FE-B5523C40FDFE}"/>
              </a:ext>
            </a:extLst>
          </p:cNvPr>
          <p:cNvSpPr/>
          <p:nvPr/>
        </p:nvSpPr>
        <p:spPr>
          <a:xfrm>
            <a:off x="599090" y="557049"/>
            <a:ext cx="10815144" cy="4902539"/>
          </a:xfrm>
          <a:prstGeom prst="round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Título 3">
            <a:extLst>
              <a:ext uri="{FF2B5EF4-FFF2-40B4-BE49-F238E27FC236}">
                <a16:creationId xmlns:a16="http://schemas.microsoft.com/office/drawing/2014/main" id="{90EF5636-0904-264E-B774-8BEE45B2951E}"/>
              </a:ext>
            </a:extLst>
          </p:cNvPr>
          <p:cNvSpPr txBox="1">
            <a:spLocks/>
          </p:cNvSpPr>
          <p:nvPr/>
        </p:nvSpPr>
        <p:spPr>
          <a:xfrm>
            <a:off x="1281780" y="837706"/>
            <a:ext cx="6909982" cy="5267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400" b="1" dirty="0">
                <a:solidFill>
                  <a:srgbClr val="00615A"/>
                </a:solidFill>
                <a:latin typeface="Gotham Bold" pitchFamily="2" charset="0"/>
                <a:cs typeface="Gotham Bold" pitchFamily="2" charset="0"/>
              </a:rPr>
              <a:t>Mensajes para llevar a casa</a:t>
            </a:r>
          </a:p>
        </p:txBody>
      </p:sp>
      <p:sp>
        <p:nvSpPr>
          <p:cNvPr id="6" name="CuadroTexto 5">
            <a:extLst>
              <a:ext uri="{FF2B5EF4-FFF2-40B4-BE49-F238E27FC236}">
                <a16:creationId xmlns:a16="http://schemas.microsoft.com/office/drawing/2014/main" id="{325C9437-6D81-1B4B-908E-2CDC58691FBE}"/>
              </a:ext>
            </a:extLst>
          </p:cNvPr>
          <p:cNvSpPr txBox="1"/>
          <p:nvPr/>
        </p:nvSpPr>
        <p:spPr>
          <a:xfrm>
            <a:off x="1197865" y="4212339"/>
            <a:ext cx="9692639" cy="1015663"/>
          </a:xfrm>
          <a:prstGeom prst="rect">
            <a:avLst/>
          </a:prstGeom>
          <a:noFill/>
        </p:spPr>
        <p:txBody>
          <a:bodyPr wrap="square" rtlCol="0">
            <a:spAutoFit/>
          </a:bodyPr>
          <a:lstStyle/>
          <a:p>
            <a:pPr algn="just"/>
            <a:r>
              <a:rPr lang="es-ES" sz="1500" b="1" dirty="0" err="1">
                <a:solidFill>
                  <a:srgbClr val="ECB633"/>
                </a:solidFill>
                <a:latin typeface="Gotham Book" pitchFamily="2" charset="0"/>
                <a:cs typeface="Gotham Book" pitchFamily="2" charset="0"/>
              </a:rPr>
              <a:t>EncoBini</a:t>
            </a:r>
            <a:r>
              <a:rPr lang="es-ES" sz="1500" b="1" dirty="0">
                <a:solidFill>
                  <a:srgbClr val="ECB633"/>
                </a:solidFill>
                <a:latin typeface="Gotham Book" pitchFamily="2" charset="0"/>
                <a:cs typeface="Gotham Book" pitchFamily="2" charset="0"/>
              </a:rPr>
              <a:t> presenta una menor incidencia de pirexia y fotosensibilidad que otros iBRAF + </a:t>
            </a:r>
            <a:r>
              <a:rPr lang="es-ES" sz="1500" b="1" dirty="0" err="1">
                <a:solidFill>
                  <a:srgbClr val="ECB633"/>
                </a:solidFill>
                <a:latin typeface="Gotham Book" pitchFamily="2" charset="0"/>
                <a:cs typeface="Gotham Book" pitchFamily="2" charset="0"/>
              </a:rPr>
              <a:t>iMEK</a:t>
            </a:r>
            <a:r>
              <a:rPr lang="es-ES" sz="1500" b="1" dirty="0">
                <a:solidFill>
                  <a:srgbClr val="ECB633"/>
                </a:solidFill>
                <a:latin typeface="Gotham Book" pitchFamily="2" charset="0"/>
                <a:cs typeface="Gotham Book" pitchFamily="2" charset="0"/>
              </a:rPr>
              <a:t>. </a:t>
            </a:r>
            <a:r>
              <a:rPr lang="es-ES" sz="1500" b="1" baseline="30000" dirty="0">
                <a:solidFill>
                  <a:srgbClr val="ECB633"/>
                </a:solidFill>
                <a:latin typeface="Gotham Book" pitchFamily="2" charset="0"/>
                <a:cs typeface="Gotham Book" pitchFamily="2" charset="0"/>
              </a:rPr>
              <a:t>1</a:t>
            </a:r>
          </a:p>
          <a:p>
            <a:pPr algn="just"/>
            <a:endParaRPr lang="es-ES" sz="1500" b="1" dirty="0">
              <a:solidFill>
                <a:srgbClr val="ECB633"/>
              </a:solidFill>
              <a:latin typeface="Gotham Book" pitchFamily="2" charset="0"/>
              <a:cs typeface="Gotham Book" pitchFamily="2" charset="0"/>
            </a:endParaRPr>
          </a:p>
          <a:p>
            <a:pPr algn="just"/>
            <a:r>
              <a:rPr lang="es-ES" sz="1500" b="1" dirty="0">
                <a:solidFill>
                  <a:srgbClr val="ECB633"/>
                </a:solidFill>
                <a:latin typeface="Gotham Book" pitchFamily="2" charset="0"/>
                <a:cs typeface="Gotham Book" pitchFamily="2" charset="0"/>
              </a:rPr>
              <a:t>En pacientes que requieren terapia dirigida a BRAF, el consenso de UK indica que se debería considerar elegir EncoBini por su baja probabilidad de provocar síntomas que puedan simular una COVID-19.</a:t>
            </a:r>
            <a:r>
              <a:rPr lang="es-ES" sz="1500" b="1" baseline="30000" dirty="0">
                <a:solidFill>
                  <a:srgbClr val="ECB633"/>
                </a:solidFill>
                <a:latin typeface="Gotham Book" pitchFamily="2" charset="0"/>
                <a:cs typeface="Gotham Book" pitchFamily="2" charset="0"/>
              </a:rPr>
              <a:t> 5</a:t>
            </a:r>
          </a:p>
        </p:txBody>
      </p:sp>
      <p:sp>
        <p:nvSpPr>
          <p:cNvPr id="9" name="CuadroTexto 8">
            <a:extLst>
              <a:ext uri="{FF2B5EF4-FFF2-40B4-BE49-F238E27FC236}">
                <a16:creationId xmlns:a16="http://schemas.microsoft.com/office/drawing/2014/main" id="{7487250B-C4D2-9D40-A3D1-FD391FCD0A80}"/>
              </a:ext>
            </a:extLst>
          </p:cNvPr>
          <p:cNvSpPr txBox="1"/>
          <p:nvPr/>
        </p:nvSpPr>
        <p:spPr>
          <a:xfrm>
            <a:off x="318791" y="6101510"/>
            <a:ext cx="668867" cy="369332"/>
          </a:xfrm>
          <a:prstGeom prst="rect">
            <a:avLst/>
          </a:prstGeom>
          <a:noFill/>
        </p:spPr>
        <p:txBody>
          <a:bodyPr wrap="square" rtlCol="0">
            <a:spAutoFit/>
          </a:bodyPr>
          <a:lstStyle/>
          <a:p>
            <a:r>
              <a:rPr lang="es-ES" dirty="0">
                <a:solidFill>
                  <a:srgbClr val="2C969C"/>
                </a:solidFill>
                <a:latin typeface="Gotham Book" pitchFamily="2" charset="0"/>
                <a:cs typeface="Gotham Book" pitchFamily="2" charset="0"/>
              </a:rPr>
              <a:t>42</a:t>
            </a:r>
            <a:endParaRPr lang="es-ES" dirty="0">
              <a:solidFill>
                <a:srgbClr val="2C969C"/>
              </a:solidFill>
            </a:endParaRPr>
          </a:p>
        </p:txBody>
      </p:sp>
      <p:sp>
        <p:nvSpPr>
          <p:cNvPr id="10" name="CuadroTexto 9">
            <a:extLst>
              <a:ext uri="{FF2B5EF4-FFF2-40B4-BE49-F238E27FC236}">
                <a16:creationId xmlns:a16="http://schemas.microsoft.com/office/drawing/2014/main" id="{D9406CE1-D7DC-0C4A-90A7-A2FE4D8EA6E9}"/>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7" name="CuadroTexto 6">
            <a:extLst>
              <a:ext uri="{FF2B5EF4-FFF2-40B4-BE49-F238E27FC236}">
                <a16:creationId xmlns:a16="http://schemas.microsoft.com/office/drawing/2014/main" id="{06318A5B-3D7D-AC40-ACB4-C494D64D4CBA}"/>
              </a:ext>
            </a:extLst>
          </p:cNvPr>
          <p:cNvSpPr txBox="1"/>
          <p:nvPr/>
        </p:nvSpPr>
        <p:spPr>
          <a:xfrm>
            <a:off x="1197864" y="1503953"/>
            <a:ext cx="9692640" cy="1246495"/>
          </a:xfrm>
          <a:prstGeom prst="rect">
            <a:avLst/>
          </a:prstGeom>
          <a:noFill/>
        </p:spPr>
        <p:txBody>
          <a:bodyPr wrap="square" rtlCol="0">
            <a:spAutoFit/>
          </a:bodyPr>
          <a:lstStyle/>
          <a:p>
            <a:pPr algn="just"/>
            <a:r>
              <a:rPr lang="es-ES" sz="1500" b="1" dirty="0">
                <a:solidFill>
                  <a:srgbClr val="501627"/>
                </a:solidFill>
                <a:latin typeface="Gotham Book" pitchFamily="2" charset="0"/>
                <a:cs typeface="Gotham Book" pitchFamily="2" charset="0"/>
              </a:rPr>
              <a:t>BRAFTOVI</a:t>
            </a:r>
            <a:r>
              <a:rPr lang="es-ES" sz="1500" b="1" baseline="30000" dirty="0">
                <a:solidFill>
                  <a:srgbClr val="501627"/>
                </a:solidFill>
                <a:latin typeface="Gotham Book" pitchFamily="2" charset="0"/>
                <a:cs typeface="Gotham Book" pitchFamily="2" charset="0"/>
              </a:rPr>
              <a:t>® </a:t>
            </a:r>
            <a:r>
              <a:rPr lang="es-ES" sz="1500" b="1" dirty="0">
                <a:solidFill>
                  <a:srgbClr val="501627"/>
                </a:solidFill>
                <a:latin typeface="Gotham Book" pitchFamily="2" charset="0"/>
                <a:cs typeface="Gotham Book" pitchFamily="2" charset="0"/>
              </a:rPr>
              <a:t>muestra una unión prolongada a la diana, causando una mayor inhibición de BRAF y un aumento de la potencia en comparación con otros fármacos de la misma clase.</a:t>
            </a:r>
            <a:r>
              <a:rPr lang="es-ES" sz="1500" b="1" baseline="30000" dirty="0">
                <a:solidFill>
                  <a:srgbClr val="501627"/>
                </a:solidFill>
                <a:latin typeface="Gotham Book" pitchFamily="2" charset="0"/>
                <a:cs typeface="Gotham Book" pitchFamily="2" charset="0"/>
              </a:rPr>
              <a:t>1</a:t>
            </a:r>
          </a:p>
          <a:p>
            <a:pPr algn="just"/>
            <a:endParaRPr lang="es-ES" sz="1500" b="1" dirty="0">
              <a:solidFill>
                <a:srgbClr val="501627"/>
              </a:solidFill>
              <a:latin typeface="Gotham Book" pitchFamily="2" charset="0"/>
              <a:cs typeface="Gotham Book" pitchFamily="2" charset="0"/>
            </a:endParaRPr>
          </a:p>
          <a:p>
            <a:pPr algn="just"/>
            <a:r>
              <a:rPr lang="es-ES" sz="1500" b="1" dirty="0">
                <a:solidFill>
                  <a:srgbClr val="501627"/>
                </a:solidFill>
                <a:latin typeface="Gotham Book" pitchFamily="2" charset="0"/>
                <a:cs typeface="Gotham Book" pitchFamily="2" charset="0"/>
              </a:rPr>
              <a:t>Asimismo, un mayor tiempo medio de disociación de BRAFTOVI</a:t>
            </a:r>
            <a:r>
              <a:rPr lang="es-ES" sz="1500" b="1" baseline="30000" dirty="0">
                <a:solidFill>
                  <a:srgbClr val="501627"/>
                </a:solidFill>
                <a:latin typeface="Gotham Book" pitchFamily="2" charset="0"/>
                <a:cs typeface="Gotham Book" pitchFamily="2" charset="0"/>
              </a:rPr>
              <a:t>®</a:t>
            </a:r>
            <a:r>
              <a:rPr lang="es-ES" sz="1500" b="1" dirty="0">
                <a:solidFill>
                  <a:srgbClr val="501627"/>
                </a:solidFill>
                <a:latin typeface="Gotham Book" pitchFamily="2" charset="0"/>
                <a:cs typeface="Gotham Book" pitchFamily="2" charset="0"/>
              </a:rPr>
              <a:t> en comparación con otros </a:t>
            </a:r>
            <a:r>
              <a:rPr lang="es-ES" sz="1500" b="1" dirty="0" err="1">
                <a:solidFill>
                  <a:srgbClr val="501627"/>
                </a:solidFill>
                <a:latin typeface="Gotham Book" pitchFamily="2" charset="0"/>
                <a:cs typeface="Gotham Book" pitchFamily="2" charset="0"/>
              </a:rPr>
              <a:t>iBRAF</a:t>
            </a:r>
            <a:r>
              <a:rPr lang="es-ES" sz="1500" b="1" dirty="0">
                <a:solidFill>
                  <a:srgbClr val="501627"/>
                </a:solidFill>
                <a:latin typeface="Gotham Book" pitchFamily="2" charset="0"/>
                <a:cs typeface="Gotham Book" pitchFamily="2" charset="0"/>
              </a:rPr>
              <a:t> se traduce en una supresión más prolongada de la actividad de su diana.</a:t>
            </a:r>
            <a:r>
              <a:rPr lang="es-ES" sz="1500" b="1" baseline="30000" dirty="0">
                <a:solidFill>
                  <a:srgbClr val="501627"/>
                </a:solidFill>
                <a:latin typeface="Gotham Book" pitchFamily="2" charset="0"/>
                <a:cs typeface="Gotham Book" pitchFamily="2" charset="0"/>
              </a:rPr>
              <a:t>2</a:t>
            </a:r>
          </a:p>
        </p:txBody>
      </p:sp>
      <p:sp>
        <p:nvSpPr>
          <p:cNvPr id="8" name="CuadroTexto 7">
            <a:extLst>
              <a:ext uri="{FF2B5EF4-FFF2-40B4-BE49-F238E27FC236}">
                <a16:creationId xmlns:a16="http://schemas.microsoft.com/office/drawing/2014/main" id="{4F75B33B-0D04-7340-ACAE-5705293B0DD2}"/>
              </a:ext>
            </a:extLst>
          </p:cNvPr>
          <p:cNvSpPr txBox="1"/>
          <p:nvPr/>
        </p:nvSpPr>
        <p:spPr>
          <a:xfrm>
            <a:off x="1197864" y="2892928"/>
            <a:ext cx="9515856" cy="1015663"/>
          </a:xfrm>
          <a:prstGeom prst="rect">
            <a:avLst/>
          </a:prstGeom>
          <a:noFill/>
        </p:spPr>
        <p:txBody>
          <a:bodyPr wrap="square" rtlCol="0">
            <a:spAutoFit/>
          </a:bodyPr>
          <a:lstStyle/>
          <a:p>
            <a:pPr algn="just"/>
            <a:r>
              <a:rPr lang="es-ES" sz="1500" b="1" dirty="0" err="1">
                <a:solidFill>
                  <a:srgbClr val="00615A"/>
                </a:solidFill>
                <a:latin typeface="Gotham Book" pitchFamily="2" charset="0"/>
                <a:cs typeface="Gotham Book" pitchFamily="2" charset="0"/>
              </a:rPr>
              <a:t>EncoBini</a:t>
            </a:r>
            <a:r>
              <a:rPr lang="es-ES" sz="1500" b="1" dirty="0">
                <a:solidFill>
                  <a:srgbClr val="00615A"/>
                </a:solidFill>
                <a:latin typeface="Gotham Book" pitchFamily="2" charset="0"/>
                <a:cs typeface="Gotham Book" pitchFamily="2" charset="0"/>
              </a:rPr>
              <a:t> aumentó la supervivencia global hasta casi tres años, mientras que otros inhibidores de BRAF y MEK alcanzaron una mediana de SG de 22 - 24 meses, similar a la observada con BRAFTOVI® en monoterapia. </a:t>
            </a:r>
            <a:r>
              <a:rPr lang="es-ES" sz="1500" b="1" baseline="30000" dirty="0">
                <a:solidFill>
                  <a:srgbClr val="00615A"/>
                </a:solidFill>
                <a:latin typeface="Gotham Book" pitchFamily="2" charset="0"/>
                <a:cs typeface="Gotham Book" pitchFamily="2" charset="0"/>
              </a:rPr>
              <a:t>3</a:t>
            </a:r>
          </a:p>
          <a:p>
            <a:pPr algn="just"/>
            <a:endParaRPr lang="es-ES" sz="1500" b="1" dirty="0">
              <a:solidFill>
                <a:srgbClr val="00615A"/>
              </a:solidFill>
              <a:latin typeface="Gotham Book" pitchFamily="2" charset="0"/>
              <a:cs typeface="Gotham Book" pitchFamily="2" charset="0"/>
            </a:endParaRPr>
          </a:p>
          <a:p>
            <a:pPr algn="just"/>
            <a:r>
              <a:rPr lang="en-GB" sz="1500" b="1" dirty="0" err="1">
                <a:solidFill>
                  <a:srgbClr val="00615A"/>
                </a:solidFill>
                <a:latin typeface="Gotham Book" pitchFamily="2" charset="0"/>
                <a:cs typeface="Gotham Book" pitchFamily="2" charset="0"/>
              </a:rPr>
              <a:t>EncoBini</a:t>
            </a:r>
            <a:r>
              <a:rPr lang="en-GB" sz="1500" b="1" dirty="0">
                <a:solidFill>
                  <a:srgbClr val="00615A"/>
                </a:solidFill>
                <a:latin typeface="Gotham Book" pitchFamily="2" charset="0"/>
                <a:cs typeface="Gotham Book" pitchFamily="2" charset="0"/>
              </a:rPr>
              <a:t> </a:t>
            </a:r>
            <a:r>
              <a:rPr lang="en-GB" sz="1500" b="1" dirty="0" err="1">
                <a:solidFill>
                  <a:srgbClr val="00615A"/>
                </a:solidFill>
                <a:latin typeface="Gotham Book" pitchFamily="2" charset="0"/>
                <a:cs typeface="Gotham Book" pitchFamily="2" charset="0"/>
              </a:rPr>
              <a:t>duplica</a:t>
            </a:r>
            <a:r>
              <a:rPr lang="en-GB" sz="1500" b="1" dirty="0">
                <a:solidFill>
                  <a:srgbClr val="00615A"/>
                </a:solidFill>
                <a:latin typeface="Gotham Book" pitchFamily="2" charset="0"/>
                <a:cs typeface="Gotham Book" pitchFamily="2" charset="0"/>
              </a:rPr>
              <a:t> el </a:t>
            </a:r>
            <a:r>
              <a:rPr lang="en-GB" sz="1500" b="1" dirty="0" err="1">
                <a:solidFill>
                  <a:srgbClr val="00615A"/>
                </a:solidFill>
                <a:latin typeface="Gotham Book" pitchFamily="2" charset="0"/>
                <a:cs typeface="Gotham Book" pitchFamily="2" charset="0"/>
              </a:rPr>
              <a:t>tiempo</a:t>
            </a:r>
            <a:r>
              <a:rPr lang="en-GB" sz="1500" b="1" dirty="0">
                <a:solidFill>
                  <a:srgbClr val="00615A"/>
                </a:solidFill>
                <a:latin typeface="Gotham Book" pitchFamily="2" charset="0"/>
                <a:cs typeface="Gotham Book" pitchFamily="2" charset="0"/>
              </a:rPr>
              <a:t> de </a:t>
            </a:r>
            <a:r>
              <a:rPr lang="en-GB" sz="1500" b="1" dirty="0" err="1">
                <a:solidFill>
                  <a:srgbClr val="00615A"/>
                </a:solidFill>
                <a:latin typeface="Gotham Book" pitchFamily="2" charset="0"/>
                <a:cs typeface="Gotham Book" pitchFamily="2" charset="0"/>
              </a:rPr>
              <a:t>supervivencia</a:t>
            </a:r>
            <a:r>
              <a:rPr lang="en-GB" sz="1500" b="1" dirty="0">
                <a:solidFill>
                  <a:srgbClr val="00615A"/>
                </a:solidFill>
                <a:latin typeface="Gotham Book" pitchFamily="2" charset="0"/>
                <a:cs typeface="Gotham Book" pitchFamily="2" charset="0"/>
              </a:rPr>
              <a:t> libre de </a:t>
            </a:r>
            <a:r>
              <a:rPr lang="en-GB" sz="1500" b="1" dirty="0" err="1">
                <a:solidFill>
                  <a:srgbClr val="00615A"/>
                </a:solidFill>
                <a:latin typeface="Gotham Book" pitchFamily="2" charset="0"/>
                <a:cs typeface="Gotham Book" pitchFamily="2" charset="0"/>
              </a:rPr>
              <a:t>progresión</a:t>
            </a:r>
            <a:r>
              <a:rPr lang="en-GB" sz="1500" b="1" dirty="0">
                <a:solidFill>
                  <a:srgbClr val="00615A"/>
                </a:solidFill>
                <a:latin typeface="Gotham Book" pitchFamily="2" charset="0"/>
                <a:cs typeface="Gotham Book" pitchFamily="2" charset="0"/>
              </a:rPr>
              <a:t> a 4 </a:t>
            </a:r>
            <a:r>
              <a:rPr lang="en-GB" sz="1500" b="1" dirty="0" err="1">
                <a:solidFill>
                  <a:srgbClr val="00615A"/>
                </a:solidFill>
                <a:latin typeface="Gotham Book" pitchFamily="2" charset="0"/>
                <a:cs typeface="Gotham Book" pitchFamily="2" charset="0"/>
              </a:rPr>
              <a:t>años</a:t>
            </a:r>
            <a:r>
              <a:rPr lang="en-GB" sz="1500" b="1" dirty="0">
                <a:solidFill>
                  <a:srgbClr val="00615A"/>
                </a:solidFill>
                <a:latin typeface="Gotham Book" pitchFamily="2" charset="0"/>
                <a:cs typeface="Gotham Book" pitchFamily="2" charset="0"/>
              </a:rPr>
              <a:t> </a:t>
            </a:r>
            <a:r>
              <a:rPr lang="es-ES" sz="1500" b="1" dirty="0">
                <a:solidFill>
                  <a:srgbClr val="00615A"/>
                </a:solidFill>
                <a:latin typeface="Gotham Book" pitchFamily="2" charset="0"/>
                <a:cs typeface="Gotham Book" pitchFamily="2" charset="0"/>
              </a:rPr>
              <a:t>en comparación con </a:t>
            </a:r>
            <a:r>
              <a:rPr lang="es-ES" sz="1500" b="1" dirty="0" err="1">
                <a:solidFill>
                  <a:srgbClr val="00615A"/>
                </a:solidFill>
                <a:latin typeface="Gotham Book" pitchFamily="2" charset="0"/>
                <a:cs typeface="Gotham Book" pitchFamily="2" charset="0"/>
              </a:rPr>
              <a:t>vemurafenib</a:t>
            </a:r>
            <a:r>
              <a:rPr lang="es-ES" sz="1500" b="1" dirty="0">
                <a:solidFill>
                  <a:srgbClr val="00615A"/>
                </a:solidFill>
                <a:latin typeface="Gotham Book" pitchFamily="2" charset="0"/>
                <a:cs typeface="Gotham Book" pitchFamily="2" charset="0"/>
              </a:rPr>
              <a:t>. </a:t>
            </a:r>
            <a:r>
              <a:rPr lang="es-ES" sz="1500" b="1" baseline="30000" dirty="0">
                <a:solidFill>
                  <a:srgbClr val="00615A"/>
                </a:solidFill>
                <a:latin typeface="Gotham Book" pitchFamily="2" charset="0"/>
                <a:cs typeface="Gotham Book" pitchFamily="2" charset="0"/>
              </a:rPr>
              <a:t>4</a:t>
            </a:r>
          </a:p>
        </p:txBody>
      </p:sp>
      <p:pic>
        <p:nvPicPr>
          <p:cNvPr id="11" name="Imagen 10">
            <a:extLst>
              <a:ext uri="{FF2B5EF4-FFF2-40B4-BE49-F238E27FC236}">
                <a16:creationId xmlns:a16="http://schemas.microsoft.com/office/drawing/2014/main" id="{92563364-2FCD-4F51-91DE-5142AFA467D4}"/>
              </a:ext>
            </a:extLst>
          </p:cNvPr>
          <p:cNvPicPr>
            <a:picLocks noChangeAspect="1"/>
          </p:cNvPicPr>
          <p:nvPr/>
        </p:nvPicPr>
        <p:blipFill rotWithShape="1">
          <a:blip r:embed="rId3"/>
          <a:srcRect l="18396" r="17876"/>
          <a:stretch/>
        </p:blipFill>
        <p:spPr>
          <a:xfrm>
            <a:off x="9773013" y="5866540"/>
            <a:ext cx="2025696" cy="405353"/>
          </a:xfrm>
          <a:prstGeom prst="rect">
            <a:avLst/>
          </a:prstGeom>
        </p:spPr>
      </p:pic>
      <p:sp>
        <p:nvSpPr>
          <p:cNvPr id="12" name="Rectángulo 11">
            <a:extLst>
              <a:ext uri="{FF2B5EF4-FFF2-40B4-BE49-F238E27FC236}">
                <a16:creationId xmlns:a16="http://schemas.microsoft.com/office/drawing/2014/main" id="{C175FC44-26B1-436B-BBF5-31AC74D41AFE}"/>
              </a:ext>
            </a:extLst>
          </p:cNvPr>
          <p:cNvSpPr/>
          <p:nvPr/>
        </p:nvSpPr>
        <p:spPr>
          <a:xfrm>
            <a:off x="9880032" y="5851932"/>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12">
            <a:extLst>
              <a:ext uri="{FF2B5EF4-FFF2-40B4-BE49-F238E27FC236}">
                <a16:creationId xmlns:a16="http://schemas.microsoft.com/office/drawing/2014/main" id="{EF05C19C-B48B-44E9-B6B6-C95AFE5C70D9}"/>
              </a:ext>
            </a:extLst>
          </p:cNvPr>
          <p:cNvPicPr>
            <a:picLocks noChangeAspect="1"/>
          </p:cNvPicPr>
          <p:nvPr/>
        </p:nvPicPr>
        <p:blipFill>
          <a:blip r:embed="rId4"/>
          <a:stretch>
            <a:fillRect/>
          </a:stretch>
        </p:blipFill>
        <p:spPr>
          <a:xfrm>
            <a:off x="9747332" y="5870722"/>
            <a:ext cx="1989652" cy="430229"/>
          </a:xfrm>
          <a:prstGeom prst="rect">
            <a:avLst/>
          </a:prstGeom>
        </p:spPr>
      </p:pic>
      <p:sp>
        <p:nvSpPr>
          <p:cNvPr id="19" name="Rectángulo 18">
            <a:extLst>
              <a:ext uri="{FF2B5EF4-FFF2-40B4-BE49-F238E27FC236}">
                <a16:creationId xmlns:a16="http://schemas.microsoft.com/office/drawing/2014/main" id="{EBDB1864-5849-46F1-B6ED-DEC75C6A6902}"/>
              </a:ext>
            </a:extLst>
          </p:cNvPr>
          <p:cNvSpPr/>
          <p:nvPr/>
        </p:nvSpPr>
        <p:spPr>
          <a:xfrm>
            <a:off x="1191859" y="5244120"/>
            <a:ext cx="10025492" cy="630942"/>
          </a:xfrm>
          <a:prstGeom prst="rect">
            <a:avLst/>
          </a:prstGeom>
        </p:spPr>
        <p:txBody>
          <a:bodyPr wrap="square">
            <a:spAutoFit/>
          </a:bodyPr>
          <a:lstStyle/>
          <a:p>
            <a:r>
              <a:rPr lang="es-ES" sz="700" dirty="0">
                <a:solidFill>
                  <a:schemeClr val="bg1">
                    <a:lumMod val="50000"/>
                  </a:schemeClr>
                </a:solidFill>
                <a:latin typeface="Gotham Book" charset="0"/>
              </a:rPr>
              <a:t>1.Trojaniello C. et al. </a:t>
            </a:r>
            <a:r>
              <a:rPr lang="es-ES" sz="700" dirty="0" err="1">
                <a:solidFill>
                  <a:schemeClr val="bg1">
                    <a:lumMod val="50000"/>
                  </a:schemeClr>
                </a:solidFill>
                <a:latin typeface="Gotham Book" charset="0"/>
              </a:rPr>
              <a:t>Encorafenib</a:t>
            </a:r>
            <a:r>
              <a:rPr lang="es-ES" sz="700" dirty="0">
                <a:solidFill>
                  <a:schemeClr val="bg1">
                    <a:lumMod val="50000"/>
                  </a:schemeClr>
                </a:solidFill>
                <a:latin typeface="Gotham Book" charset="0"/>
              </a:rPr>
              <a:t> in </a:t>
            </a:r>
            <a:r>
              <a:rPr lang="es-ES" sz="700" dirty="0" err="1">
                <a:solidFill>
                  <a:schemeClr val="bg1">
                    <a:lumMod val="50000"/>
                  </a:schemeClr>
                </a:solidFill>
                <a:latin typeface="Gotham Book" charset="0"/>
              </a:rPr>
              <a:t>combination</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with</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binimetinib</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for</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unresectable</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or</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metastatic</a:t>
            </a:r>
            <a:r>
              <a:rPr lang="es-ES" sz="700" dirty="0">
                <a:solidFill>
                  <a:schemeClr val="bg1">
                    <a:lumMod val="50000"/>
                  </a:schemeClr>
                </a:solidFill>
                <a:latin typeface="Gotham Book" charset="0"/>
              </a:rPr>
              <a:t> melanoma </a:t>
            </a:r>
            <a:r>
              <a:rPr lang="es-ES" sz="700" dirty="0" err="1">
                <a:solidFill>
                  <a:schemeClr val="bg1">
                    <a:lumMod val="50000"/>
                  </a:schemeClr>
                </a:solidFill>
                <a:latin typeface="Gotham Book" charset="0"/>
              </a:rPr>
              <a:t>with</a:t>
            </a:r>
            <a:r>
              <a:rPr lang="es-ES" sz="700" dirty="0">
                <a:solidFill>
                  <a:schemeClr val="bg1">
                    <a:lumMod val="50000"/>
                  </a:schemeClr>
                </a:solidFill>
                <a:latin typeface="Gotham Book" charset="0"/>
              </a:rPr>
              <a:t> BRAF </a:t>
            </a:r>
            <a:r>
              <a:rPr lang="es-ES" sz="700" dirty="0" err="1">
                <a:solidFill>
                  <a:schemeClr val="bg1">
                    <a:lumMod val="50000"/>
                  </a:schemeClr>
                </a:solidFill>
                <a:latin typeface="Gotham Book" charset="0"/>
              </a:rPr>
              <a:t>mutations</a:t>
            </a:r>
            <a:r>
              <a:rPr lang="es-ES" sz="700" dirty="0">
                <a:solidFill>
                  <a:schemeClr val="bg1">
                    <a:lumMod val="50000"/>
                  </a:schemeClr>
                </a:solidFill>
                <a:latin typeface="Gotham Book" charset="0"/>
              </a:rPr>
              <a:t>. Expert </a:t>
            </a:r>
            <a:r>
              <a:rPr lang="es-ES" sz="700" dirty="0" err="1">
                <a:solidFill>
                  <a:schemeClr val="bg1">
                    <a:lumMod val="50000"/>
                  </a:schemeClr>
                </a:solidFill>
                <a:latin typeface="Gotham Book" charset="0"/>
              </a:rPr>
              <a:t>Rev</a:t>
            </a:r>
            <a:r>
              <a:rPr lang="es-ES" sz="700" dirty="0">
                <a:solidFill>
                  <a:schemeClr val="bg1">
                    <a:lumMod val="50000"/>
                  </a:schemeClr>
                </a:solidFill>
                <a:latin typeface="Gotham Book" charset="0"/>
              </a:rPr>
              <a:t> Clin </a:t>
            </a:r>
            <a:r>
              <a:rPr lang="es-ES" sz="700" dirty="0" err="1">
                <a:solidFill>
                  <a:schemeClr val="bg1">
                    <a:lumMod val="50000"/>
                  </a:schemeClr>
                </a:solidFill>
                <a:latin typeface="Gotham Book" charset="0"/>
              </a:rPr>
              <a:t>Pharmacol</a:t>
            </a:r>
            <a:r>
              <a:rPr lang="es-ES" sz="700" dirty="0">
                <a:solidFill>
                  <a:schemeClr val="bg1">
                    <a:lumMod val="50000"/>
                  </a:schemeClr>
                </a:solidFill>
                <a:latin typeface="Gotham Book" charset="0"/>
              </a:rPr>
              <a:t>. 2019;12(3):259–66. </a:t>
            </a:r>
          </a:p>
          <a:p>
            <a:r>
              <a:rPr lang="es-ES" sz="700" dirty="0">
                <a:solidFill>
                  <a:schemeClr val="bg1">
                    <a:lumMod val="50000"/>
                  </a:schemeClr>
                </a:solidFill>
                <a:latin typeface="Gotham Book" charset="0"/>
              </a:rPr>
              <a:t>2.Koelblinger P. et al. </a:t>
            </a:r>
            <a:r>
              <a:rPr lang="es-ES" sz="700" dirty="0" err="1">
                <a:solidFill>
                  <a:schemeClr val="bg1">
                    <a:lumMod val="50000"/>
                  </a:schemeClr>
                </a:solidFill>
                <a:latin typeface="Gotham Book" charset="0"/>
              </a:rPr>
              <a:t>Development</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of</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encorafenib</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for</a:t>
            </a:r>
            <a:r>
              <a:rPr lang="es-ES" sz="700" dirty="0">
                <a:solidFill>
                  <a:schemeClr val="bg1">
                    <a:lumMod val="50000"/>
                  </a:schemeClr>
                </a:solidFill>
                <a:latin typeface="Gotham Book" charset="0"/>
              </a:rPr>
              <a:t> BRAF-</a:t>
            </a:r>
            <a:r>
              <a:rPr lang="es-ES" sz="700" dirty="0" err="1">
                <a:solidFill>
                  <a:schemeClr val="bg1">
                    <a:lumMod val="50000"/>
                  </a:schemeClr>
                </a:solidFill>
                <a:latin typeface="Gotham Book" charset="0"/>
              </a:rPr>
              <a:t>mutated</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advanced</a:t>
            </a:r>
            <a:r>
              <a:rPr lang="es-ES" sz="700" dirty="0">
                <a:solidFill>
                  <a:schemeClr val="bg1">
                    <a:lumMod val="50000"/>
                  </a:schemeClr>
                </a:solidFill>
                <a:latin typeface="Gotham Book" charset="0"/>
              </a:rPr>
              <a:t> melanoma. </a:t>
            </a:r>
            <a:r>
              <a:rPr lang="es-ES" sz="700" dirty="0" err="1">
                <a:solidFill>
                  <a:schemeClr val="bg1">
                    <a:lumMod val="50000"/>
                  </a:schemeClr>
                </a:solidFill>
                <a:latin typeface="Gotham Book" charset="0"/>
              </a:rPr>
              <a:t>Curr</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Opin</a:t>
            </a:r>
            <a:r>
              <a:rPr lang="es-ES" sz="700" dirty="0">
                <a:solidFill>
                  <a:schemeClr val="bg1">
                    <a:lumMod val="50000"/>
                  </a:schemeClr>
                </a:solidFill>
                <a:latin typeface="Gotham Book" charset="0"/>
              </a:rPr>
              <a:t> Oncol. 2018;30(2):125–33.</a:t>
            </a:r>
          </a:p>
          <a:p>
            <a:r>
              <a:rPr lang="es-ES" sz="700" dirty="0">
                <a:solidFill>
                  <a:schemeClr val="bg1">
                    <a:lumMod val="50000"/>
                  </a:schemeClr>
                </a:solidFill>
                <a:latin typeface="Gotham Book" charset="0"/>
              </a:rPr>
              <a:t>3.Dummer R. et al. </a:t>
            </a:r>
            <a:r>
              <a:rPr lang="es-ES" sz="700" dirty="0" err="1">
                <a:solidFill>
                  <a:schemeClr val="bg1">
                    <a:lumMod val="50000"/>
                  </a:schemeClr>
                </a:solidFill>
                <a:latin typeface="Gotham Book" charset="0"/>
              </a:rPr>
              <a:t>Overall</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survival</a:t>
            </a:r>
            <a:r>
              <a:rPr lang="es-ES" sz="700" dirty="0">
                <a:solidFill>
                  <a:schemeClr val="bg1">
                    <a:lumMod val="50000"/>
                  </a:schemeClr>
                </a:solidFill>
                <a:latin typeface="Gotham Book" charset="0"/>
              </a:rPr>
              <a:t> in </a:t>
            </a:r>
            <a:r>
              <a:rPr lang="es-ES" sz="700" dirty="0" err="1">
                <a:solidFill>
                  <a:schemeClr val="bg1">
                    <a:lumMod val="50000"/>
                  </a:schemeClr>
                </a:solidFill>
                <a:latin typeface="Gotham Book" charset="0"/>
              </a:rPr>
              <a:t>patients</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with</a:t>
            </a:r>
            <a:r>
              <a:rPr lang="es-ES" sz="700" dirty="0">
                <a:solidFill>
                  <a:schemeClr val="bg1">
                    <a:lumMod val="50000"/>
                  </a:schemeClr>
                </a:solidFill>
                <a:latin typeface="Gotham Book" charset="0"/>
              </a:rPr>
              <a:t> BRAF-</a:t>
            </a:r>
            <a:r>
              <a:rPr lang="es-ES" sz="700" dirty="0" err="1">
                <a:solidFill>
                  <a:schemeClr val="bg1">
                    <a:lumMod val="50000"/>
                  </a:schemeClr>
                </a:solidFill>
                <a:latin typeface="Gotham Book" charset="0"/>
              </a:rPr>
              <a:t>mutant</a:t>
            </a:r>
            <a:r>
              <a:rPr lang="es-ES" sz="700" dirty="0">
                <a:solidFill>
                  <a:schemeClr val="bg1">
                    <a:lumMod val="50000"/>
                  </a:schemeClr>
                </a:solidFill>
                <a:latin typeface="Gotham Book" charset="0"/>
              </a:rPr>
              <a:t> melanoma </a:t>
            </a:r>
            <a:r>
              <a:rPr lang="es-ES" sz="700" dirty="0" err="1">
                <a:solidFill>
                  <a:schemeClr val="bg1">
                    <a:lumMod val="50000"/>
                  </a:schemeClr>
                </a:solidFill>
                <a:latin typeface="Gotham Book" charset="0"/>
              </a:rPr>
              <a:t>receiving</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encorafenib</a:t>
            </a:r>
            <a:r>
              <a:rPr lang="es-ES" sz="700" dirty="0">
                <a:solidFill>
                  <a:schemeClr val="bg1">
                    <a:lumMod val="50000"/>
                  </a:schemeClr>
                </a:solidFill>
                <a:latin typeface="Gotham Book" charset="0"/>
              </a:rPr>
              <a:t> plus </a:t>
            </a:r>
            <a:r>
              <a:rPr lang="es-ES" sz="700" dirty="0" err="1">
                <a:solidFill>
                  <a:schemeClr val="bg1">
                    <a:lumMod val="50000"/>
                  </a:schemeClr>
                </a:solidFill>
                <a:latin typeface="Gotham Book" charset="0"/>
              </a:rPr>
              <a:t>binimetinib</a:t>
            </a:r>
            <a:r>
              <a:rPr lang="es-ES" sz="700" dirty="0">
                <a:solidFill>
                  <a:schemeClr val="bg1">
                    <a:lumMod val="50000"/>
                  </a:schemeClr>
                </a:solidFill>
                <a:latin typeface="Gotham Book" charset="0"/>
              </a:rPr>
              <a:t> versus </a:t>
            </a:r>
            <a:r>
              <a:rPr lang="es-ES" sz="700" dirty="0" err="1">
                <a:solidFill>
                  <a:schemeClr val="bg1">
                    <a:lumMod val="50000"/>
                  </a:schemeClr>
                </a:solidFill>
                <a:latin typeface="Gotham Book" charset="0"/>
              </a:rPr>
              <a:t>vemurafenib</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or</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encorafenib</a:t>
            </a:r>
            <a:r>
              <a:rPr lang="es-ES" sz="700" dirty="0">
                <a:solidFill>
                  <a:schemeClr val="bg1">
                    <a:lumMod val="50000"/>
                  </a:schemeClr>
                </a:solidFill>
                <a:latin typeface="Gotham Book" charset="0"/>
              </a:rPr>
              <a:t> (COLUMBUS): a </a:t>
            </a:r>
            <a:r>
              <a:rPr lang="es-ES" sz="700" dirty="0" err="1">
                <a:solidFill>
                  <a:schemeClr val="bg1">
                    <a:lumMod val="50000"/>
                  </a:schemeClr>
                </a:solidFill>
                <a:latin typeface="Gotham Book" charset="0"/>
              </a:rPr>
              <a:t>multicentre</a:t>
            </a:r>
            <a:r>
              <a:rPr lang="es-ES" sz="700" dirty="0">
                <a:solidFill>
                  <a:schemeClr val="bg1">
                    <a:lumMod val="50000"/>
                  </a:schemeClr>
                </a:solidFill>
                <a:latin typeface="Gotham Book" charset="0"/>
              </a:rPr>
              <a:t>, open-</a:t>
            </a:r>
            <a:r>
              <a:rPr lang="es-ES" sz="700" dirty="0" err="1">
                <a:solidFill>
                  <a:schemeClr val="bg1">
                    <a:lumMod val="50000"/>
                  </a:schemeClr>
                </a:solidFill>
                <a:latin typeface="Gotham Book" charset="0"/>
              </a:rPr>
              <a:t>label</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randomised</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phase</a:t>
            </a:r>
            <a:r>
              <a:rPr lang="es-ES" sz="700" dirty="0">
                <a:solidFill>
                  <a:schemeClr val="bg1">
                    <a:lumMod val="50000"/>
                  </a:schemeClr>
                </a:solidFill>
                <a:latin typeface="Gotham Book" charset="0"/>
              </a:rPr>
              <a:t> 3 trial. Lancet Oncol. 2018;19(10):1315–27.</a:t>
            </a:r>
          </a:p>
          <a:p>
            <a:r>
              <a:rPr lang="es-ES" sz="700" dirty="0">
                <a:solidFill>
                  <a:schemeClr val="bg1">
                    <a:lumMod val="50000"/>
                  </a:schemeClr>
                </a:solidFill>
                <a:latin typeface="Gotham Book" charset="0"/>
              </a:rPr>
              <a:t>4.Presented at ASCO 2020. </a:t>
            </a:r>
            <a:r>
              <a:rPr lang="es-ES" sz="700" dirty="0" err="1">
                <a:solidFill>
                  <a:schemeClr val="bg1">
                    <a:lumMod val="50000"/>
                  </a:schemeClr>
                </a:solidFill>
                <a:latin typeface="Gotham Book" charset="0"/>
              </a:rPr>
              <a:t>Gogas.HJ</a:t>
            </a:r>
            <a:r>
              <a:rPr lang="es-ES" sz="700" dirty="0">
                <a:solidFill>
                  <a:schemeClr val="bg1">
                    <a:lumMod val="50000"/>
                  </a:schemeClr>
                </a:solidFill>
                <a:latin typeface="Gotham Book" charset="0"/>
              </a:rPr>
              <a:t>, et al. Poster 10012. </a:t>
            </a:r>
            <a:r>
              <a:rPr lang="es-ES" sz="700" dirty="0">
                <a:solidFill>
                  <a:schemeClr val="bg1">
                    <a:lumMod val="50000"/>
                  </a:schemeClr>
                </a:solidFill>
                <a:latin typeface="Gotham Book" charset="0"/>
                <a:hlinkClick r:id="rId5">
                  <a:extLst>
                    <a:ext uri="{A12FA001-AC4F-418D-AE19-62706E023703}">
                      <ahyp:hlinkClr xmlns:ahyp="http://schemas.microsoft.com/office/drawing/2018/hyperlinkcolor" val="tx"/>
                    </a:ext>
                  </a:extLst>
                </a:hlinkClick>
              </a:rPr>
              <a:t>www.asco.org</a:t>
            </a:r>
            <a:endParaRPr lang="es-ES" sz="700" dirty="0">
              <a:solidFill>
                <a:schemeClr val="bg1">
                  <a:lumMod val="50000"/>
                </a:schemeClr>
              </a:solidFill>
              <a:latin typeface="Gotham Book" charset="0"/>
            </a:endParaRPr>
          </a:p>
          <a:p>
            <a:r>
              <a:rPr lang="es-ES" sz="700" dirty="0">
                <a:solidFill>
                  <a:schemeClr val="bg1">
                    <a:lumMod val="50000"/>
                  </a:schemeClr>
                </a:solidFill>
                <a:latin typeface="Gotham Book" charset="0"/>
              </a:rPr>
              <a:t>5.Nahm SH, </a:t>
            </a:r>
            <a:r>
              <a:rPr lang="es-ES" sz="700" dirty="0" err="1">
                <a:solidFill>
                  <a:schemeClr val="bg1">
                    <a:lumMod val="50000"/>
                  </a:schemeClr>
                </a:solidFill>
                <a:latin typeface="Gotham Book" charset="0"/>
              </a:rPr>
              <a:t>Rembielak</a:t>
            </a:r>
            <a:r>
              <a:rPr lang="es-ES" sz="700" dirty="0">
                <a:solidFill>
                  <a:schemeClr val="bg1">
                    <a:lumMod val="50000"/>
                  </a:schemeClr>
                </a:solidFill>
                <a:latin typeface="Gotham Book" charset="0"/>
              </a:rPr>
              <a:t> A, </a:t>
            </a:r>
            <a:r>
              <a:rPr lang="es-ES" sz="700" dirty="0" err="1">
                <a:solidFill>
                  <a:schemeClr val="bg1">
                    <a:lumMod val="50000"/>
                  </a:schemeClr>
                </a:solidFill>
                <a:latin typeface="Gotham Book" charset="0"/>
              </a:rPr>
              <a:t>Peach</a:t>
            </a:r>
            <a:r>
              <a:rPr lang="es-ES" sz="700" dirty="0">
                <a:solidFill>
                  <a:schemeClr val="bg1">
                    <a:lumMod val="50000"/>
                  </a:schemeClr>
                </a:solidFill>
                <a:latin typeface="Gotham Book" charset="0"/>
              </a:rPr>
              <a:t> H, </a:t>
            </a:r>
            <a:r>
              <a:rPr lang="es-ES" sz="700" dirty="0" err="1">
                <a:solidFill>
                  <a:schemeClr val="bg1">
                    <a:lumMod val="50000"/>
                  </a:schemeClr>
                </a:solidFill>
                <a:latin typeface="Gotham Book" charset="0"/>
              </a:rPr>
              <a:t>Lorigan</a:t>
            </a:r>
            <a:r>
              <a:rPr lang="es-ES" sz="700" dirty="0">
                <a:solidFill>
                  <a:schemeClr val="bg1">
                    <a:lumMod val="50000"/>
                  </a:schemeClr>
                </a:solidFill>
                <a:latin typeface="Gotham Book" charset="0"/>
              </a:rPr>
              <a:t> PC, </a:t>
            </a:r>
            <a:r>
              <a:rPr lang="es-ES" sz="700" dirty="0" err="1">
                <a:solidFill>
                  <a:schemeClr val="bg1">
                    <a:lumMod val="50000"/>
                  </a:schemeClr>
                </a:solidFill>
                <a:latin typeface="Gotham Book" charset="0"/>
              </a:rPr>
              <a:t>Contributing</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Clinicians</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Consensus</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guidelines</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for</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the</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management</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of</a:t>
            </a:r>
            <a:r>
              <a:rPr lang="es-ES" sz="700" dirty="0">
                <a:solidFill>
                  <a:schemeClr val="bg1">
                    <a:lumMod val="50000"/>
                  </a:schemeClr>
                </a:solidFill>
                <a:latin typeface="Gotham Book" charset="0"/>
              </a:rPr>
              <a:t> melanoma </a:t>
            </a:r>
            <a:r>
              <a:rPr lang="es-ES" sz="700" dirty="0" err="1">
                <a:solidFill>
                  <a:schemeClr val="bg1">
                    <a:lumMod val="50000"/>
                  </a:schemeClr>
                </a:solidFill>
                <a:latin typeface="Gotham Book" charset="0"/>
              </a:rPr>
              <a:t>during</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the</a:t>
            </a:r>
            <a:r>
              <a:rPr lang="es-ES" sz="700" dirty="0">
                <a:solidFill>
                  <a:schemeClr val="bg1">
                    <a:lumMod val="50000"/>
                  </a:schemeClr>
                </a:solidFill>
                <a:latin typeface="Gotham Book" charset="0"/>
              </a:rPr>
              <a:t> COVID-19 </a:t>
            </a:r>
            <a:r>
              <a:rPr lang="es-ES" sz="700" dirty="0" err="1">
                <a:solidFill>
                  <a:schemeClr val="bg1">
                    <a:lumMod val="50000"/>
                  </a:schemeClr>
                </a:solidFill>
                <a:latin typeface="Gotham Book" charset="0"/>
              </a:rPr>
              <a:t>pandemic</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Surgery</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systemic</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anti-cancer</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therapy</a:t>
            </a:r>
            <a:r>
              <a:rPr lang="es-ES" sz="700" dirty="0">
                <a:solidFill>
                  <a:schemeClr val="bg1">
                    <a:lumMod val="50000"/>
                  </a:schemeClr>
                </a:solidFill>
                <a:latin typeface="Gotham Book" charset="0"/>
              </a:rPr>
              <a:t>, </a:t>
            </a:r>
            <a:r>
              <a:rPr lang="es-ES" sz="700" dirty="0" err="1">
                <a:solidFill>
                  <a:schemeClr val="bg1">
                    <a:lumMod val="50000"/>
                  </a:schemeClr>
                </a:solidFill>
                <a:latin typeface="Gotham Book" charset="0"/>
              </a:rPr>
              <a:t>radiotherapy</a:t>
            </a:r>
            <a:r>
              <a:rPr lang="es-ES" sz="700" dirty="0">
                <a:solidFill>
                  <a:schemeClr val="bg1">
                    <a:lumMod val="50000"/>
                  </a:schemeClr>
                </a:solidFill>
                <a:latin typeface="Gotham Book" charset="0"/>
              </a:rPr>
              <a:t> and </a:t>
            </a:r>
            <a:r>
              <a:rPr lang="es-ES" sz="700" dirty="0" err="1">
                <a:solidFill>
                  <a:schemeClr val="bg1">
                    <a:lumMod val="50000"/>
                  </a:schemeClr>
                </a:solidFill>
                <a:latin typeface="Gotham Book" charset="0"/>
              </a:rPr>
              <a:t>follow</a:t>
            </a:r>
            <a:r>
              <a:rPr lang="es-ES" sz="700" dirty="0">
                <a:solidFill>
                  <a:schemeClr val="bg1">
                    <a:lumMod val="50000"/>
                  </a:schemeClr>
                </a:solidFill>
                <a:latin typeface="Gotham Book" charset="0"/>
              </a:rPr>
              <a:t>-up. Clin Oncol (R Coll </a:t>
            </a:r>
            <a:r>
              <a:rPr lang="es-ES" sz="700" dirty="0" err="1">
                <a:solidFill>
                  <a:schemeClr val="bg1">
                    <a:lumMod val="50000"/>
                  </a:schemeClr>
                </a:solidFill>
                <a:latin typeface="Gotham Book" charset="0"/>
              </a:rPr>
              <a:t>Radiol</a:t>
            </a:r>
            <a:r>
              <a:rPr lang="es-ES" sz="700" dirty="0">
                <a:solidFill>
                  <a:schemeClr val="bg1">
                    <a:lumMod val="50000"/>
                  </a:schemeClr>
                </a:solidFill>
                <a:latin typeface="Gotham Book" charset="0"/>
              </a:rPr>
              <a:t>). 2021;33(1):e54–7.</a:t>
            </a:r>
          </a:p>
        </p:txBody>
      </p:sp>
    </p:spTree>
    <p:extLst>
      <p:ext uri="{BB962C8B-B14F-4D97-AF65-F5344CB8AC3E}">
        <p14:creationId xmlns:p14="http://schemas.microsoft.com/office/powerpoint/2010/main" val="219070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2000" fill="hold"/>
                                        <p:tgtEl>
                                          <p:spTgt spid="8"/>
                                        </p:tgtEl>
                                        <p:attrNameLst>
                                          <p:attrName>ppt_x</p:attrName>
                                        </p:attrNameLst>
                                      </p:cBhvr>
                                      <p:tavLst>
                                        <p:tav tm="0">
                                          <p:val>
                                            <p:strVal val="0-#ppt_w/2"/>
                                          </p:val>
                                        </p:tav>
                                        <p:tav tm="100000">
                                          <p:val>
                                            <p:strVal val="#ppt_x"/>
                                          </p:val>
                                        </p:tav>
                                      </p:tavLst>
                                    </p:anim>
                                    <p:anim calcmode="lin" valueType="num">
                                      <p:cBhvr additive="base">
                                        <p:cTn id="14"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2000" fill="hold"/>
                                        <p:tgtEl>
                                          <p:spTgt spid="6"/>
                                        </p:tgtEl>
                                        <p:attrNameLst>
                                          <p:attrName>ppt_x</p:attrName>
                                        </p:attrNameLst>
                                      </p:cBhvr>
                                      <p:tavLst>
                                        <p:tav tm="0">
                                          <p:val>
                                            <p:strVal val="0-#ppt_w/2"/>
                                          </p:val>
                                        </p:tav>
                                        <p:tav tm="100000">
                                          <p:val>
                                            <p:strVal val="#ppt_x"/>
                                          </p:val>
                                        </p:tav>
                                      </p:tavLst>
                                    </p:anim>
                                    <p:anim calcmode="lin" valueType="num">
                                      <p:cBhvr additive="base">
                                        <p:cTn id="20"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2A846C7D-84B0-4E00-A18A-FB7DC5ED308B}"/>
              </a:ext>
            </a:extLst>
          </p:cNvPr>
          <p:cNvSpPr txBox="1">
            <a:spLocks/>
          </p:cNvSpPr>
          <p:nvPr/>
        </p:nvSpPr>
        <p:spPr>
          <a:xfrm>
            <a:off x="762462" y="684198"/>
            <a:ext cx="6909982" cy="5267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srgbClr val="00615A"/>
                </a:solidFill>
                <a:effectLst/>
                <a:uLnTx/>
                <a:uFillTx/>
                <a:latin typeface="Gotham Bold" pitchFamily="2" charset="0"/>
                <a:ea typeface="+mj-ea"/>
                <a:cs typeface="Gotham Bold" pitchFamily="2" charset="0"/>
              </a:rPr>
              <a:t>Contenido mínimo</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800" b="1" i="0" u="none" strike="noStrike" kern="1200" cap="none" spc="0" normalizeH="0" baseline="0" noProof="0" dirty="0">
              <a:ln>
                <a:noFill/>
              </a:ln>
              <a:solidFill>
                <a:srgbClr val="00615A"/>
              </a:solidFill>
              <a:effectLst/>
              <a:uLnTx/>
              <a:uFillTx/>
              <a:latin typeface="Gotham Bold" pitchFamily="2" charset="0"/>
              <a:ea typeface="+mj-ea"/>
              <a:cs typeface="Gotham Bold" pitchFamily="2" charset="0"/>
            </a:endParaRPr>
          </a:p>
        </p:txBody>
      </p:sp>
      <p:pic>
        <p:nvPicPr>
          <p:cNvPr id="5" name="Imagen 4">
            <a:extLst>
              <a:ext uri="{FF2B5EF4-FFF2-40B4-BE49-F238E27FC236}">
                <a16:creationId xmlns:a16="http://schemas.microsoft.com/office/drawing/2014/main" id="{BFBFA00E-A56D-4AA8-9C63-926D583E9637}"/>
              </a:ext>
            </a:extLst>
          </p:cNvPr>
          <p:cNvPicPr>
            <a:picLocks noChangeAspect="1"/>
          </p:cNvPicPr>
          <p:nvPr/>
        </p:nvPicPr>
        <p:blipFill>
          <a:blip r:embed="rId2"/>
          <a:stretch>
            <a:fillRect/>
          </a:stretch>
        </p:blipFill>
        <p:spPr>
          <a:xfrm>
            <a:off x="3966072" y="147627"/>
            <a:ext cx="4704203" cy="6439811"/>
          </a:xfrm>
          <a:prstGeom prst="rect">
            <a:avLst/>
          </a:prstGeom>
        </p:spPr>
      </p:pic>
      <p:pic>
        <p:nvPicPr>
          <p:cNvPr id="6" name="Imagen 5">
            <a:extLst>
              <a:ext uri="{FF2B5EF4-FFF2-40B4-BE49-F238E27FC236}">
                <a16:creationId xmlns:a16="http://schemas.microsoft.com/office/drawing/2014/main" id="{26993A7C-541C-443A-A3DE-CC3D82B74506}"/>
              </a:ext>
            </a:extLst>
          </p:cNvPr>
          <p:cNvPicPr>
            <a:picLocks noChangeAspect="1"/>
          </p:cNvPicPr>
          <p:nvPr/>
        </p:nvPicPr>
        <p:blipFill rotWithShape="1">
          <a:blip r:embed="rId3"/>
          <a:srcRect r="50506"/>
          <a:stretch/>
        </p:blipFill>
        <p:spPr>
          <a:xfrm>
            <a:off x="1710047" y="1100855"/>
            <a:ext cx="1854884" cy="810375"/>
          </a:xfrm>
          <a:prstGeom prst="rect">
            <a:avLst/>
          </a:prstGeom>
        </p:spPr>
      </p:pic>
      <p:pic>
        <p:nvPicPr>
          <p:cNvPr id="7" name="Picture 2" descr="Nuevo símbolo en los prosprectos de medicamentos sujetos a un seguimiento  adicional - FarmacoVigilancia">
            <a:extLst>
              <a:ext uri="{FF2B5EF4-FFF2-40B4-BE49-F238E27FC236}">
                <a16:creationId xmlns:a16="http://schemas.microsoft.com/office/drawing/2014/main" id="{9F00D8C4-8632-49AA-8F56-880DAFA85ED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53212" y="1195115"/>
            <a:ext cx="256835" cy="2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215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F89093A-3932-491C-8152-17A9DAA2D17B}"/>
              </a:ext>
            </a:extLst>
          </p:cNvPr>
          <p:cNvPicPr>
            <a:picLocks noChangeAspect="1"/>
          </p:cNvPicPr>
          <p:nvPr/>
        </p:nvPicPr>
        <p:blipFill>
          <a:blip r:embed="rId2"/>
          <a:stretch>
            <a:fillRect/>
          </a:stretch>
        </p:blipFill>
        <p:spPr>
          <a:xfrm>
            <a:off x="3977090" y="229620"/>
            <a:ext cx="4774012" cy="6628380"/>
          </a:xfrm>
          <a:prstGeom prst="rect">
            <a:avLst/>
          </a:prstGeom>
        </p:spPr>
      </p:pic>
    </p:spTree>
    <p:extLst>
      <p:ext uri="{BB962C8B-B14F-4D97-AF65-F5344CB8AC3E}">
        <p14:creationId xmlns:p14="http://schemas.microsoft.com/office/powerpoint/2010/main" val="29224455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3E3000A-2DA6-43ED-A507-C4A3CF0CC26B}"/>
              </a:ext>
            </a:extLst>
          </p:cNvPr>
          <p:cNvPicPr>
            <a:picLocks noChangeAspect="1"/>
          </p:cNvPicPr>
          <p:nvPr/>
        </p:nvPicPr>
        <p:blipFill>
          <a:blip r:embed="rId2"/>
          <a:stretch>
            <a:fillRect/>
          </a:stretch>
        </p:blipFill>
        <p:spPr>
          <a:xfrm>
            <a:off x="4160397" y="74924"/>
            <a:ext cx="4774283" cy="6594577"/>
          </a:xfrm>
          <a:prstGeom prst="rect">
            <a:avLst/>
          </a:prstGeom>
        </p:spPr>
      </p:pic>
    </p:spTree>
    <p:extLst>
      <p:ext uri="{BB962C8B-B14F-4D97-AF65-F5344CB8AC3E}">
        <p14:creationId xmlns:p14="http://schemas.microsoft.com/office/powerpoint/2010/main" val="842165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ADB195C-1080-4C93-9483-7AF43EB630DF}"/>
              </a:ext>
            </a:extLst>
          </p:cNvPr>
          <p:cNvPicPr>
            <a:picLocks noChangeAspect="1"/>
          </p:cNvPicPr>
          <p:nvPr/>
        </p:nvPicPr>
        <p:blipFill>
          <a:blip r:embed="rId2"/>
          <a:stretch>
            <a:fillRect/>
          </a:stretch>
        </p:blipFill>
        <p:spPr>
          <a:xfrm>
            <a:off x="4221874" y="202529"/>
            <a:ext cx="4602636" cy="6452942"/>
          </a:xfrm>
          <a:prstGeom prst="rect">
            <a:avLst/>
          </a:prstGeom>
        </p:spPr>
      </p:pic>
    </p:spTree>
    <p:extLst>
      <p:ext uri="{BB962C8B-B14F-4D97-AF65-F5344CB8AC3E}">
        <p14:creationId xmlns:p14="http://schemas.microsoft.com/office/powerpoint/2010/main" val="2302217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62">
            <a:extLst>
              <a:ext uri="{FF2B5EF4-FFF2-40B4-BE49-F238E27FC236}">
                <a16:creationId xmlns:a16="http://schemas.microsoft.com/office/drawing/2014/main" id="{F6BC10FA-4A31-D04B-B433-BF40EFCCF4A6}"/>
              </a:ext>
            </a:extLst>
          </p:cNvPr>
          <p:cNvGrpSpPr/>
          <p:nvPr/>
        </p:nvGrpSpPr>
        <p:grpSpPr>
          <a:xfrm>
            <a:off x="3522448" y="2037226"/>
            <a:ext cx="3027629" cy="453052"/>
            <a:chOff x="3687246" y="1936812"/>
            <a:chExt cx="3947589" cy="590714"/>
          </a:xfrm>
        </p:grpSpPr>
        <p:pic>
          <p:nvPicPr>
            <p:cNvPr id="6" name="Picture 2" descr="C:\Users\Céline\Desktop\membrane.png">
              <a:extLst>
                <a:ext uri="{FF2B5EF4-FFF2-40B4-BE49-F238E27FC236}">
                  <a16:creationId xmlns:a16="http://schemas.microsoft.com/office/drawing/2014/main" id="{DD6B305C-66E9-0745-B795-CBD2777D039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010"/>
            <a:stretch/>
          </p:blipFill>
          <p:spPr bwMode="auto">
            <a:xfrm>
              <a:off x="3687246" y="1936812"/>
              <a:ext cx="3947589" cy="58519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5">
              <a:extLst>
                <a:ext uri="{FF2B5EF4-FFF2-40B4-BE49-F238E27FC236}">
                  <a16:creationId xmlns:a16="http://schemas.microsoft.com/office/drawing/2014/main" id="{0CABFFAB-FE96-A342-9631-CCB60CF0EED3}"/>
                </a:ext>
              </a:extLst>
            </p:cNvPr>
            <p:cNvSpPr/>
            <p:nvPr/>
          </p:nvSpPr>
          <p:spPr>
            <a:xfrm rot="10800000">
              <a:off x="3838754" y="2229407"/>
              <a:ext cx="3735237" cy="298119"/>
            </a:xfrm>
            <a:prstGeom prst="rect">
              <a:avLst/>
            </a:prstGeom>
            <a:gradFill flip="none" rotWithShape="1">
              <a:gsLst>
                <a:gs pos="0">
                  <a:schemeClr val="bg1">
                    <a:alpha val="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dirty="0">
                <a:solidFill>
                  <a:prstClr val="white"/>
                </a:solidFill>
                <a:latin typeface="Arial"/>
              </a:endParaRPr>
            </a:p>
          </p:txBody>
        </p:sp>
      </p:grpSp>
      <p:sp>
        <p:nvSpPr>
          <p:cNvPr id="8" name="Rectangle à coins arrondis 71">
            <a:extLst>
              <a:ext uri="{FF2B5EF4-FFF2-40B4-BE49-F238E27FC236}">
                <a16:creationId xmlns:a16="http://schemas.microsoft.com/office/drawing/2014/main" id="{BC7F729D-B083-0743-AF68-9CBEBD33BAA2}"/>
              </a:ext>
            </a:extLst>
          </p:cNvPr>
          <p:cNvSpPr/>
          <p:nvPr/>
        </p:nvSpPr>
        <p:spPr>
          <a:xfrm>
            <a:off x="4439690" y="3222028"/>
            <a:ext cx="1003802" cy="466484"/>
          </a:xfrm>
          <a:prstGeom prst="roundRect">
            <a:avLst/>
          </a:prstGeom>
          <a:solidFill>
            <a:srgbClr val="E7EAF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eaLnBrk="1" fontAlgn="auto" hangingPunct="1">
              <a:spcBef>
                <a:spcPts val="0"/>
              </a:spcBef>
              <a:spcAft>
                <a:spcPts val="0"/>
              </a:spcAft>
            </a:pPr>
            <a:r>
              <a:rPr lang="fr-FR" sz="1600" dirty="0">
                <a:solidFill>
                  <a:srgbClr val="354B54"/>
                </a:solidFill>
                <a:latin typeface="Gotham Book" pitchFamily="2" charset="0"/>
                <a:cs typeface="Gotham Book" pitchFamily="2" charset="0"/>
              </a:rPr>
              <a:t>BRAF</a:t>
            </a:r>
            <a:br>
              <a:rPr lang="fr-FR" sz="1600" dirty="0">
                <a:solidFill>
                  <a:srgbClr val="354B54"/>
                </a:solidFill>
                <a:latin typeface="Gotham Book" pitchFamily="2" charset="0"/>
                <a:cs typeface="Gotham Book" pitchFamily="2" charset="0"/>
              </a:rPr>
            </a:br>
            <a:r>
              <a:rPr lang="fr-FR" sz="1200" dirty="0">
                <a:solidFill>
                  <a:srgbClr val="354B54"/>
                </a:solidFill>
                <a:latin typeface="Gotham Book" pitchFamily="2" charset="0"/>
                <a:cs typeface="Gotham Book" pitchFamily="2" charset="0"/>
              </a:rPr>
              <a:t>v600E</a:t>
            </a:r>
            <a:endParaRPr lang="fr-FR" sz="1600" dirty="0">
              <a:solidFill>
                <a:srgbClr val="354B54"/>
              </a:solidFill>
              <a:latin typeface="Gotham Book" pitchFamily="2" charset="0"/>
              <a:cs typeface="Gotham Book" pitchFamily="2" charset="0"/>
            </a:endParaRPr>
          </a:p>
        </p:txBody>
      </p:sp>
      <p:sp>
        <p:nvSpPr>
          <p:cNvPr id="9" name="Rectangle à coins arrondis 97">
            <a:extLst>
              <a:ext uri="{FF2B5EF4-FFF2-40B4-BE49-F238E27FC236}">
                <a16:creationId xmlns:a16="http://schemas.microsoft.com/office/drawing/2014/main" id="{FDE04D4C-2055-694A-BCD2-A51627C53272}"/>
              </a:ext>
            </a:extLst>
          </p:cNvPr>
          <p:cNvSpPr/>
          <p:nvPr/>
        </p:nvSpPr>
        <p:spPr>
          <a:xfrm>
            <a:off x="3690764" y="5439734"/>
            <a:ext cx="2539318" cy="533739"/>
          </a:xfrm>
          <a:prstGeom prst="roundRect">
            <a:avLst/>
          </a:prstGeom>
          <a:solidFill>
            <a:srgbClr val="2C969C"/>
          </a:solidFill>
          <a:ln>
            <a:noFill/>
          </a:ln>
        </p:spPr>
        <p:style>
          <a:lnRef idx="1">
            <a:schemeClr val="dk1"/>
          </a:lnRef>
          <a:fillRef idx="2">
            <a:schemeClr val="dk1"/>
          </a:fillRef>
          <a:effectRef idx="1">
            <a:schemeClr val="dk1"/>
          </a:effectRef>
          <a:fontRef idx="minor">
            <a:schemeClr val="dk1"/>
          </a:fontRef>
        </p:style>
        <p:txBody>
          <a:bodyPr rtlCol="0" anchor="ctr"/>
          <a:lstStyle/>
          <a:p>
            <a:pPr algn="ctr" eaLnBrk="1" fontAlgn="auto" hangingPunct="1">
              <a:spcBef>
                <a:spcPts val="0"/>
              </a:spcBef>
              <a:spcAft>
                <a:spcPts val="0"/>
              </a:spcAft>
            </a:pPr>
            <a:r>
              <a:rPr lang="fr-FR" sz="1400" b="1" dirty="0">
                <a:solidFill>
                  <a:prstClr val="white"/>
                </a:solidFill>
                <a:latin typeface="Arial"/>
              </a:rPr>
              <a:t> </a:t>
            </a:r>
            <a:r>
              <a:rPr lang="fr-FR" sz="1200" b="1" dirty="0">
                <a:solidFill>
                  <a:prstClr val="white"/>
                </a:solidFill>
                <a:latin typeface="Gotham Bold" pitchFamily="2" charset="0"/>
                <a:cs typeface="Gotham Bold" pitchFamily="2" charset="0"/>
              </a:rPr>
              <a:t>Proliferación de células y supervivencia de células</a:t>
            </a:r>
          </a:p>
        </p:txBody>
      </p:sp>
      <p:cxnSp>
        <p:nvCxnSpPr>
          <p:cNvPr id="10" name="Connecteur droit avec flèche 98">
            <a:extLst>
              <a:ext uri="{FF2B5EF4-FFF2-40B4-BE49-F238E27FC236}">
                <a16:creationId xmlns:a16="http://schemas.microsoft.com/office/drawing/2014/main" id="{90ED56B8-F823-3C47-9A96-3C463FC29212}"/>
              </a:ext>
            </a:extLst>
          </p:cNvPr>
          <p:cNvCxnSpPr>
            <a:cxnSpLocks/>
            <a:stCxn id="8" idx="2"/>
            <a:endCxn id="12" idx="0"/>
          </p:cNvCxnSpPr>
          <p:nvPr/>
        </p:nvCxnSpPr>
        <p:spPr>
          <a:xfrm>
            <a:off x="4941591" y="3688512"/>
            <a:ext cx="9048" cy="31367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eur droit avec flèche 99">
            <a:extLst>
              <a:ext uri="{FF2B5EF4-FFF2-40B4-BE49-F238E27FC236}">
                <a16:creationId xmlns:a16="http://schemas.microsoft.com/office/drawing/2014/main" id="{8BEE3BED-599A-B148-9191-7FD1F1D81D27}"/>
              </a:ext>
            </a:extLst>
          </p:cNvPr>
          <p:cNvCxnSpPr>
            <a:cxnSpLocks/>
            <a:stCxn id="12" idx="4"/>
            <a:endCxn id="13" idx="0"/>
          </p:cNvCxnSpPr>
          <p:nvPr/>
        </p:nvCxnSpPr>
        <p:spPr>
          <a:xfrm>
            <a:off x="4950639" y="4416583"/>
            <a:ext cx="0" cy="19981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Ellipse 100">
            <a:extLst>
              <a:ext uri="{FF2B5EF4-FFF2-40B4-BE49-F238E27FC236}">
                <a16:creationId xmlns:a16="http://schemas.microsoft.com/office/drawing/2014/main" id="{530B0552-F3D3-0F42-8B10-52F6C5A4F1A9}"/>
              </a:ext>
            </a:extLst>
          </p:cNvPr>
          <p:cNvSpPr/>
          <p:nvPr/>
        </p:nvSpPr>
        <p:spPr>
          <a:xfrm>
            <a:off x="4535588" y="4002184"/>
            <a:ext cx="830102" cy="414401"/>
          </a:xfrm>
          <a:prstGeom prst="ellipse">
            <a:avLst/>
          </a:prstGeom>
          <a:solidFill>
            <a:srgbClr val="2C96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400" dirty="0">
                <a:solidFill>
                  <a:srgbClr val="354B54"/>
                </a:solidFill>
                <a:latin typeface="Arial"/>
              </a:rPr>
              <a:t>MEK</a:t>
            </a:r>
          </a:p>
        </p:txBody>
      </p:sp>
      <p:sp>
        <p:nvSpPr>
          <p:cNvPr id="13" name="Ellipse 101">
            <a:extLst>
              <a:ext uri="{FF2B5EF4-FFF2-40B4-BE49-F238E27FC236}">
                <a16:creationId xmlns:a16="http://schemas.microsoft.com/office/drawing/2014/main" id="{DD2B000D-9C1C-EC4A-8BB0-C57B5A4B2300}"/>
              </a:ext>
            </a:extLst>
          </p:cNvPr>
          <p:cNvSpPr/>
          <p:nvPr/>
        </p:nvSpPr>
        <p:spPr>
          <a:xfrm>
            <a:off x="4535588" y="4616399"/>
            <a:ext cx="830102" cy="414401"/>
          </a:xfrm>
          <a:prstGeom prst="ellipse">
            <a:avLst/>
          </a:prstGeom>
          <a:solidFill>
            <a:srgbClr val="2C96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400" dirty="0">
                <a:solidFill>
                  <a:srgbClr val="354B54"/>
                </a:solidFill>
                <a:latin typeface="Gotham Book" pitchFamily="2" charset="0"/>
                <a:cs typeface="Gotham Book" pitchFamily="2" charset="0"/>
              </a:rPr>
              <a:t>ERK</a:t>
            </a:r>
          </a:p>
        </p:txBody>
      </p:sp>
      <p:sp>
        <p:nvSpPr>
          <p:cNvPr id="14" name="Ellipse 102">
            <a:extLst>
              <a:ext uri="{FF2B5EF4-FFF2-40B4-BE49-F238E27FC236}">
                <a16:creationId xmlns:a16="http://schemas.microsoft.com/office/drawing/2014/main" id="{DA9002D0-FB94-C54E-BB98-301D0609388A}"/>
              </a:ext>
            </a:extLst>
          </p:cNvPr>
          <p:cNvSpPr/>
          <p:nvPr/>
        </p:nvSpPr>
        <p:spPr>
          <a:xfrm>
            <a:off x="5192438" y="4592930"/>
            <a:ext cx="252000" cy="254445"/>
          </a:xfrm>
          <a:prstGeom prst="ellipse">
            <a:avLst/>
          </a:prstGeom>
          <a:solidFill>
            <a:schemeClr val="accent2"/>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1200" b="1" dirty="0">
                <a:solidFill>
                  <a:prstClr val="white"/>
                </a:solidFill>
                <a:latin typeface="Arial"/>
              </a:rPr>
              <a:t>P</a:t>
            </a:r>
          </a:p>
        </p:txBody>
      </p:sp>
      <p:cxnSp>
        <p:nvCxnSpPr>
          <p:cNvPr id="15" name="Connecteur droit avec flèche 103">
            <a:extLst>
              <a:ext uri="{FF2B5EF4-FFF2-40B4-BE49-F238E27FC236}">
                <a16:creationId xmlns:a16="http://schemas.microsoft.com/office/drawing/2014/main" id="{35D819F4-8B2C-A74E-A0B1-50C8091C4A83}"/>
              </a:ext>
            </a:extLst>
          </p:cNvPr>
          <p:cNvCxnSpPr>
            <a:cxnSpLocks/>
            <a:stCxn id="13" idx="4"/>
            <a:endCxn id="9" idx="0"/>
          </p:cNvCxnSpPr>
          <p:nvPr/>
        </p:nvCxnSpPr>
        <p:spPr>
          <a:xfrm>
            <a:off x="4950639" y="5030800"/>
            <a:ext cx="9784" cy="40893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Ellipse 109">
            <a:extLst>
              <a:ext uri="{FF2B5EF4-FFF2-40B4-BE49-F238E27FC236}">
                <a16:creationId xmlns:a16="http://schemas.microsoft.com/office/drawing/2014/main" id="{A8B29D49-D142-2F4D-A275-BCF1908F68C1}"/>
              </a:ext>
            </a:extLst>
          </p:cNvPr>
          <p:cNvSpPr/>
          <p:nvPr/>
        </p:nvSpPr>
        <p:spPr>
          <a:xfrm>
            <a:off x="2989161" y="1507288"/>
            <a:ext cx="1631178" cy="687146"/>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eaLnBrk="1" fontAlgn="auto" hangingPunct="1">
              <a:spcBef>
                <a:spcPts val="0"/>
              </a:spcBef>
              <a:spcAft>
                <a:spcPts val="0"/>
              </a:spcAft>
            </a:pPr>
            <a:r>
              <a:rPr lang="fr-FR" sz="1400" b="1" dirty="0">
                <a:solidFill>
                  <a:schemeClr val="tx1">
                    <a:lumMod val="85000"/>
                    <a:lumOff val="15000"/>
                  </a:schemeClr>
                </a:solidFill>
                <a:latin typeface="Gotham Bold" pitchFamily="2" charset="0"/>
                <a:cs typeface="Gotham Bold" pitchFamily="2" charset="0"/>
              </a:rPr>
              <a:t>Células tumorales</a:t>
            </a:r>
          </a:p>
          <a:p>
            <a:pPr algn="ctr" eaLnBrk="1" fontAlgn="auto" hangingPunct="1">
              <a:spcBef>
                <a:spcPts val="0"/>
              </a:spcBef>
              <a:spcAft>
                <a:spcPts val="0"/>
              </a:spcAft>
            </a:pPr>
            <a:r>
              <a:rPr lang="fr-FR" sz="1400" b="1" dirty="0">
                <a:solidFill>
                  <a:schemeClr val="tx1">
                    <a:lumMod val="85000"/>
                    <a:lumOff val="15000"/>
                  </a:schemeClr>
                </a:solidFill>
                <a:latin typeface="Gotham Bold" pitchFamily="2" charset="0"/>
                <a:cs typeface="Gotham Bold" pitchFamily="2" charset="0"/>
              </a:rPr>
              <a:t>BRAF</a:t>
            </a:r>
            <a:r>
              <a:rPr lang="fr-FR" sz="900" b="1" dirty="0">
                <a:solidFill>
                  <a:schemeClr val="tx1">
                    <a:lumMod val="85000"/>
                    <a:lumOff val="15000"/>
                  </a:schemeClr>
                </a:solidFill>
                <a:latin typeface="Gotham Bold" pitchFamily="2" charset="0"/>
                <a:cs typeface="Gotham Bold" pitchFamily="2" charset="0"/>
              </a:rPr>
              <a:t>v600</a:t>
            </a:r>
            <a:r>
              <a:rPr lang="fr-FR" sz="1400" b="1" dirty="0">
                <a:solidFill>
                  <a:schemeClr val="tx1">
                    <a:lumMod val="85000"/>
                    <a:lumOff val="15000"/>
                  </a:schemeClr>
                </a:solidFill>
                <a:latin typeface="Gotham Bold" pitchFamily="2" charset="0"/>
                <a:cs typeface="Gotham Bold" pitchFamily="2" charset="0"/>
              </a:rPr>
              <a:t> </a:t>
            </a:r>
          </a:p>
        </p:txBody>
      </p:sp>
      <p:grpSp>
        <p:nvGrpSpPr>
          <p:cNvPr id="17" name="Groupe 110">
            <a:extLst>
              <a:ext uri="{FF2B5EF4-FFF2-40B4-BE49-F238E27FC236}">
                <a16:creationId xmlns:a16="http://schemas.microsoft.com/office/drawing/2014/main" id="{E7B54C00-988E-0640-889D-877D5B1ABF02}"/>
              </a:ext>
            </a:extLst>
          </p:cNvPr>
          <p:cNvGrpSpPr/>
          <p:nvPr/>
        </p:nvGrpSpPr>
        <p:grpSpPr>
          <a:xfrm>
            <a:off x="4646984" y="1714741"/>
            <a:ext cx="685537" cy="754609"/>
            <a:chOff x="7363686" y="1334656"/>
            <a:chExt cx="751659" cy="827395"/>
          </a:xfrm>
        </p:grpSpPr>
        <p:pic>
          <p:nvPicPr>
            <p:cNvPr id="18" name="Picture 3" descr="C:\Users\Céline\Desktop\rtk.png">
              <a:extLst>
                <a:ext uri="{FF2B5EF4-FFF2-40B4-BE49-F238E27FC236}">
                  <a16:creationId xmlns:a16="http://schemas.microsoft.com/office/drawing/2014/main" id="{DECE4418-6E2B-0342-8808-D4DB149911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2389" y="1334656"/>
              <a:ext cx="332956" cy="827395"/>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Ellipse 112">
              <a:extLst>
                <a:ext uri="{FF2B5EF4-FFF2-40B4-BE49-F238E27FC236}">
                  <a16:creationId xmlns:a16="http://schemas.microsoft.com/office/drawing/2014/main" id="{92663282-D402-2943-91FA-7FDA68351AB5}"/>
                </a:ext>
              </a:extLst>
            </p:cNvPr>
            <p:cNvSpPr/>
            <p:nvPr/>
          </p:nvSpPr>
          <p:spPr>
            <a:xfrm>
              <a:off x="7888413" y="1541028"/>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20" name="Ellipse 113">
              <a:extLst>
                <a:ext uri="{FF2B5EF4-FFF2-40B4-BE49-F238E27FC236}">
                  <a16:creationId xmlns:a16="http://schemas.microsoft.com/office/drawing/2014/main" id="{E4E6AB0B-B1D4-CE42-B4AB-2D68F37DD28D}"/>
                </a:ext>
              </a:extLst>
            </p:cNvPr>
            <p:cNvSpPr/>
            <p:nvPr/>
          </p:nvSpPr>
          <p:spPr>
            <a:xfrm>
              <a:off x="7859107" y="1812831"/>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21" name="Ellipse 114">
              <a:extLst>
                <a:ext uri="{FF2B5EF4-FFF2-40B4-BE49-F238E27FC236}">
                  <a16:creationId xmlns:a16="http://schemas.microsoft.com/office/drawing/2014/main" id="{BE4DCB66-2076-264A-B104-A972DC0CC2F3}"/>
                </a:ext>
              </a:extLst>
            </p:cNvPr>
            <p:cNvSpPr/>
            <p:nvPr/>
          </p:nvSpPr>
          <p:spPr>
            <a:xfrm>
              <a:off x="7859107" y="191683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22" name="Ellipse 115">
              <a:extLst>
                <a:ext uri="{FF2B5EF4-FFF2-40B4-BE49-F238E27FC236}">
                  <a16:creationId xmlns:a16="http://schemas.microsoft.com/office/drawing/2014/main" id="{3603F6C7-8308-7249-AA69-283F7B66011D}"/>
                </a:ext>
              </a:extLst>
            </p:cNvPr>
            <p:cNvSpPr/>
            <p:nvPr/>
          </p:nvSpPr>
          <p:spPr>
            <a:xfrm>
              <a:off x="7739187" y="165497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pic>
          <p:nvPicPr>
            <p:cNvPr id="23" name="Picture 3" descr="C:\Users\Céline\Desktop\rtk.png">
              <a:extLst>
                <a:ext uri="{FF2B5EF4-FFF2-40B4-BE49-F238E27FC236}">
                  <a16:creationId xmlns:a16="http://schemas.microsoft.com/office/drawing/2014/main" id="{3AC4A4FD-8E61-D849-8589-EAB24904F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63686" y="1334656"/>
              <a:ext cx="332956" cy="827395"/>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Ellipse 117">
              <a:extLst>
                <a:ext uri="{FF2B5EF4-FFF2-40B4-BE49-F238E27FC236}">
                  <a16:creationId xmlns:a16="http://schemas.microsoft.com/office/drawing/2014/main" id="{39D67396-F0D9-B142-B1F8-BB32A23968D8}"/>
                </a:ext>
              </a:extLst>
            </p:cNvPr>
            <p:cNvSpPr/>
            <p:nvPr/>
          </p:nvSpPr>
          <p:spPr>
            <a:xfrm>
              <a:off x="7624008" y="165497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25" name="Ellipse 118">
              <a:extLst>
                <a:ext uri="{FF2B5EF4-FFF2-40B4-BE49-F238E27FC236}">
                  <a16:creationId xmlns:a16="http://schemas.microsoft.com/office/drawing/2014/main" id="{63D9B32E-F143-F741-9B8D-213D7BD7C19B}"/>
                </a:ext>
              </a:extLst>
            </p:cNvPr>
            <p:cNvSpPr/>
            <p:nvPr/>
          </p:nvSpPr>
          <p:spPr>
            <a:xfrm>
              <a:off x="7476164" y="1541028"/>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26" name="Ellipse 119">
              <a:extLst>
                <a:ext uri="{FF2B5EF4-FFF2-40B4-BE49-F238E27FC236}">
                  <a16:creationId xmlns:a16="http://schemas.microsoft.com/office/drawing/2014/main" id="{359567E0-3987-4A43-84A8-5E32649206B0}"/>
                </a:ext>
              </a:extLst>
            </p:cNvPr>
            <p:cNvSpPr/>
            <p:nvPr/>
          </p:nvSpPr>
          <p:spPr>
            <a:xfrm>
              <a:off x="7513244" y="1812831"/>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27" name="Ellipse 120">
              <a:extLst>
                <a:ext uri="{FF2B5EF4-FFF2-40B4-BE49-F238E27FC236}">
                  <a16:creationId xmlns:a16="http://schemas.microsoft.com/office/drawing/2014/main" id="{70A1F260-5CA2-BB4E-88E6-B256D6F4ED09}"/>
                </a:ext>
              </a:extLst>
            </p:cNvPr>
            <p:cNvSpPr/>
            <p:nvPr/>
          </p:nvSpPr>
          <p:spPr>
            <a:xfrm>
              <a:off x="7524328" y="191683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grpSp>
      <p:grpSp>
        <p:nvGrpSpPr>
          <p:cNvPr id="28" name="Groupe 121">
            <a:extLst>
              <a:ext uri="{FF2B5EF4-FFF2-40B4-BE49-F238E27FC236}">
                <a16:creationId xmlns:a16="http://schemas.microsoft.com/office/drawing/2014/main" id="{8EB758D1-A362-BD4C-A13A-06728F42002E}"/>
              </a:ext>
            </a:extLst>
          </p:cNvPr>
          <p:cNvGrpSpPr/>
          <p:nvPr/>
        </p:nvGrpSpPr>
        <p:grpSpPr>
          <a:xfrm>
            <a:off x="4636966" y="2592072"/>
            <a:ext cx="637941" cy="509787"/>
            <a:chOff x="4270897" y="2097471"/>
            <a:chExt cx="637941" cy="662717"/>
          </a:xfrm>
        </p:grpSpPr>
        <p:sp>
          <p:nvSpPr>
            <p:cNvPr id="29" name="Ellipse 122">
              <a:extLst>
                <a:ext uri="{FF2B5EF4-FFF2-40B4-BE49-F238E27FC236}">
                  <a16:creationId xmlns:a16="http://schemas.microsoft.com/office/drawing/2014/main" id="{E1ED65EC-0DDC-5C4B-A52E-2A90C2C7F3D9}"/>
                </a:ext>
              </a:extLst>
            </p:cNvPr>
            <p:cNvSpPr/>
            <p:nvPr/>
          </p:nvSpPr>
          <p:spPr>
            <a:xfrm>
              <a:off x="4270897" y="2097471"/>
              <a:ext cx="637941" cy="637940"/>
            </a:xfrm>
            <a:prstGeom prst="ellipse">
              <a:avLst/>
            </a:prstGeom>
            <a:solidFill>
              <a:srgbClr val="E7EA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fr-FR" sz="1400" dirty="0">
                  <a:solidFill>
                    <a:srgbClr val="354B54"/>
                  </a:solidFill>
                  <a:latin typeface="Gotham Book" pitchFamily="2" charset="0"/>
                  <a:cs typeface="Gotham Book" pitchFamily="2" charset="0"/>
                </a:rPr>
                <a:t>RAS</a:t>
              </a:r>
            </a:p>
            <a:p>
              <a:pPr algn="ctr" eaLnBrk="1" fontAlgn="auto" hangingPunct="1">
                <a:spcBef>
                  <a:spcPts val="0"/>
                </a:spcBef>
                <a:spcAft>
                  <a:spcPts val="0"/>
                </a:spcAft>
              </a:pPr>
              <a:endParaRPr lang="fr-FR" sz="900" dirty="0">
                <a:solidFill>
                  <a:srgbClr val="354B54"/>
                </a:solidFill>
                <a:latin typeface="Arial"/>
              </a:endParaRPr>
            </a:p>
          </p:txBody>
        </p:sp>
        <p:sp>
          <p:nvSpPr>
            <p:cNvPr id="30" name="Rectangle à coins arrondis 123">
              <a:extLst>
                <a:ext uri="{FF2B5EF4-FFF2-40B4-BE49-F238E27FC236}">
                  <a16:creationId xmlns:a16="http://schemas.microsoft.com/office/drawing/2014/main" id="{9238BC19-3126-A242-AF54-6D8E052E6FAE}"/>
                </a:ext>
              </a:extLst>
            </p:cNvPr>
            <p:cNvSpPr/>
            <p:nvPr/>
          </p:nvSpPr>
          <p:spPr>
            <a:xfrm>
              <a:off x="4409713" y="2507285"/>
              <a:ext cx="369285" cy="2529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600" dirty="0">
                <a:solidFill>
                  <a:prstClr val="white"/>
                </a:solidFill>
                <a:latin typeface="Arial"/>
              </a:endParaRPr>
            </a:p>
          </p:txBody>
        </p:sp>
      </p:grpSp>
      <p:sp>
        <p:nvSpPr>
          <p:cNvPr id="31" name="Signe Plus 2">
            <a:extLst>
              <a:ext uri="{FF2B5EF4-FFF2-40B4-BE49-F238E27FC236}">
                <a16:creationId xmlns:a16="http://schemas.microsoft.com/office/drawing/2014/main" id="{25C797F2-0B11-EC47-BFE4-70B1946ACA43}"/>
              </a:ext>
            </a:extLst>
          </p:cNvPr>
          <p:cNvSpPr/>
          <p:nvPr/>
        </p:nvSpPr>
        <p:spPr>
          <a:xfrm rot="2696025">
            <a:off x="4616415" y="4480105"/>
            <a:ext cx="688019" cy="686987"/>
          </a:xfrm>
          <a:prstGeom prst="mathPlus">
            <a:avLst>
              <a:gd name="adj1" fmla="val 14626"/>
            </a:avLst>
          </a:prstGeom>
          <a:solidFill>
            <a:srgbClr val="ECB633">
              <a:alpha val="77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fontAlgn="auto" hangingPunct="1">
              <a:spcBef>
                <a:spcPts val="0"/>
              </a:spcBef>
              <a:spcAft>
                <a:spcPts val="0"/>
              </a:spcAft>
            </a:pPr>
            <a:endParaRPr lang="fr-FR" dirty="0">
              <a:solidFill>
                <a:srgbClr val="501627"/>
              </a:solidFill>
              <a:latin typeface="Arial"/>
            </a:endParaRPr>
          </a:p>
        </p:txBody>
      </p:sp>
      <p:grpSp>
        <p:nvGrpSpPr>
          <p:cNvPr id="32" name="Grupo 31">
            <a:extLst>
              <a:ext uri="{FF2B5EF4-FFF2-40B4-BE49-F238E27FC236}">
                <a16:creationId xmlns:a16="http://schemas.microsoft.com/office/drawing/2014/main" id="{4A4AAA0D-0D97-134E-BA8B-A8FD030CF01F}"/>
              </a:ext>
            </a:extLst>
          </p:cNvPr>
          <p:cNvGrpSpPr/>
          <p:nvPr/>
        </p:nvGrpSpPr>
        <p:grpSpPr>
          <a:xfrm>
            <a:off x="568806" y="5552876"/>
            <a:ext cx="1358180" cy="275483"/>
            <a:chOff x="637467" y="5750185"/>
            <a:chExt cx="1358180" cy="275483"/>
          </a:xfrm>
        </p:grpSpPr>
        <p:sp>
          <p:nvSpPr>
            <p:cNvPr id="33" name="Ellipse 150">
              <a:extLst>
                <a:ext uri="{FF2B5EF4-FFF2-40B4-BE49-F238E27FC236}">
                  <a16:creationId xmlns:a16="http://schemas.microsoft.com/office/drawing/2014/main" id="{3B5835C4-5E6F-5F46-BFF2-9F5B144801C9}"/>
                </a:ext>
              </a:extLst>
            </p:cNvPr>
            <p:cNvSpPr/>
            <p:nvPr/>
          </p:nvSpPr>
          <p:spPr>
            <a:xfrm>
              <a:off x="637467" y="5750185"/>
              <a:ext cx="288000" cy="2754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1400" b="1" dirty="0">
                  <a:solidFill>
                    <a:prstClr val="white"/>
                  </a:solidFill>
                  <a:latin typeface="Gotham Bold" pitchFamily="2" charset="0"/>
                  <a:cs typeface="Gotham Bold" pitchFamily="2" charset="0"/>
                </a:rPr>
                <a:t>P</a:t>
              </a:r>
            </a:p>
          </p:txBody>
        </p:sp>
        <p:sp>
          <p:nvSpPr>
            <p:cNvPr id="34" name="ZoneTexte 151">
              <a:extLst>
                <a:ext uri="{FF2B5EF4-FFF2-40B4-BE49-F238E27FC236}">
                  <a16:creationId xmlns:a16="http://schemas.microsoft.com/office/drawing/2014/main" id="{4674B77D-F38A-064A-B4CA-E5C190E7E61D}"/>
                </a:ext>
              </a:extLst>
            </p:cNvPr>
            <p:cNvSpPr txBox="1"/>
            <p:nvPr/>
          </p:nvSpPr>
          <p:spPr>
            <a:xfrm>
              <a:off x="905284" y="5751404"/>
              <a:ext cx="1090363" cy="261610"/>
            </a:xfrm>
            <a:prstGeom prst="rect">
              <a:avLst/>
            </a:prstGeom>
            <a:noFill/>
          </p:spPr>
          <p:txBody>
            <a:bodyPr wrap="none" rtlCol="0">
              <a:spAutoFit/>
            </a:bodyPr>
            <a:lstStyle/>
            <a:p>
              <a:pPr eaLnBrk="1" fontAlgn="auto" hangingPunct="1">
                <a:spcBef>
                  <a:spcPts val="0"/>
                </a:spcBef>
                <a:spcAft>
                  <a:spcPts val="0"/>
                </a:spcAft>
              </a:pPr>
              <a:r>
                <a:rPr lang="fr-FR" sz="1100" dirty="0">
                  <a:solidFill>
                    <a:srgbClr val="354B54"/>
                  </a:solidFill>
                  <a:latin typeface="Gotham Book" pitchFamily="2" charset="0"/>
                  <a:cs typeface="Gotham Book" pitchFamily="2" charset="0"/>
                </a:rPr>
                <a:t>Fosforilación</a:t>
              </a:r>
            </a:p>
          </p:txBody>
        </p:sp>
      </p:grpSp>
      <p:cxnSp>
        <p:nvCxnSpPr>
          <p:cNvPr id="35" name="Connecteur droit avec flèche 146">
            <a:extLst>
              <a:ext uri="{FF2B5EF4-FFF2-40B4-BE49-F238E27FC236}">
                <a16:creationId xmlns:a16="http://schemas.microsoft.com/office/drawing/2014/main" id="{B5BD5306-8D27-254B-806E-AB92D9166982}"/>
              </a:ext>
            </a:extLst>
          </p:cNvPr>
          <p:cNvCxnSpPr>
            <a:cxnSpLocks/>
          </p:cNvCxnSpPr>
          <p:nvPr/>
        </p:nvCxnSpPr>
        <p:spPr>
          <a:xfrm>
            <a:off x="4985431" y="2341291"/>
            <a:ext cx="0" cy="2055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6" name="Groupe 37">
            <a:extLst>
              <a:ext uri="{FF2B5EF4-FFF2-40B4-BE49-F238E27FC236}">
                <a16:creationId xmlns:a16="http://schemas.microsoft.com/office/drawing/2014/main" id="{64E58F8B-0F50-614D-9B7D-6CE18AB5D6C5}"/>
              </a:ext>
            </a:extLst>
          </p:cNvPr>
          <p:cNvGrpSpPr/>
          <p:nvPr/>
        </p:nvGrpSpPr>
        <p:grpSpPr>
          <a:xfrm>
            <a:off x="1058119" y="2990513"/>
            <a:ext cx="4868436" cy="703431"/>
            <a:chOff x="1333509" y="2929084"/>
            <a:chExt cx="4289988" cy="703431"/>
          </a:xfrm>
        </p:grpSpPr>
        <p:sp>
          <p:nvSpPr>
            <p:cNvPr id="37" name="Ellipse 104">
              <a:extLst>
                <a:ext uri="{FF2B5EF4-FFF2-40B4-BE49-F238E27FC236}">
                  <a16:creationId xmlns:a16="http://schemas.microsoft.com/office/drawing/2014/main" id="{E3A3AC1A-1B57-5E42-A14B-787406E34D1D}"/>
                </a:ext>
              </a:extLst>
            </p:cNvPr>
            <p:cNvSpPr/>
            <p:nvPr/>
          </p:nvSpPr>
          <p:spPr>
            <a:xfrm>
              <a:off x="5029546" y="3211236"/>
              <a:ext cx="593951" cy="347938"/>
            </a:xfrm>
            <a:prstGeom prst="ellipse">
              <a:avLst/>
            </a:prstGeom>
            <a:solidFill>
              <a:srgbClr val="0061A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fr-FR" sz="1050" b="1" dirty="0">
                  <a:solidFill>
                    <a:prstClr val="white"/>
                  </a:solidFill>
                  <a:latin typeface="Gotham Bold" pitchFamily="2" charset="0"/>
                  <a:cs typeface="Gotham Bold" pitchFamily="2" charset="0"/>
                </a:rPr>
                <a:t>BRAFi</a:t>
              </a:r>
            </a:p>
          </p:txBody>
        </p:sp>
        <p:cxnSp>
          <p:nvCxnSpPr>
            <p:cNvPr id="38" name="Connecteur droit 47">
              <a:extLst>
                <a:ext uri="{FF2B5EF4-FFF2-40B4-BE49-F238E27FC236}">
                  <a16:creationId xmlns:a16="http://schemas.microsoft.com/office/drawing/2014/main" id="{E8575B6C-6F39-5944-8615-C2366D031391}"/>
                </a:ext>
              </a:extLst>
            </p:cNvPr>
            <p:cNvCxnSpPr>
              <a:cxnSpLocks/>
              <a:stCxn id="8" idx="1"/>
              <a:endCxn id="39" idx="3"/>
            </p:cNvCxnSpPr>
            <p:nvPr/>
          </p:nvCxnSpPr>
          <p:spPr>
            <a:xfrm flipH="1" flipV="1">
              <a:off x="3198054" y="3280800"/>
              <a:ext cx="1115241" cy="113041"/>
            </a:xfrm>
            <a:prstGeom prst="line">
              <a:avLst/>
            </a:prstGeom>
            <a:ln>
              <a:solidFill>
                <a:schemeClr val="accent2">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Rectangle 48">
              <a:extLst>
                <a:ext uri="{FF2B5EF4-FFF2-40B4-BE49-F238E27FC236}">
                  <a16:creationId xmlns:a16="http://schemas.microsoft.com/office/drawing/2014/main" id="{FBE7CF8C-7E94-D74A-A1D1-E794472A87E7}"/>
                </a:ext>
              </a:extLst>
            </p:cNvPr>
            <p:cNvSpPr/>
            <p:nvPr/>
          </p:nvSpPr>
          <p:spPr>
            <a:xfrm>
              <a:off x="1333509" y="2929084"/>
              <a:ext cx="1864545" cy="703431"/>
            </a:xfrm>
            <a:prstGeom prst="rect">
              <a:avLst/>
            </a:prstGeom>
            <a:solidFill>
              <a:srgbClr val="ECB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300" dirty="0">
                  <a:solidFill>
                    <a:prstClr val="white"/>
                  </a:solidFill>
                  <a:latin typeface="Gotham Book" pitchFamily="2" charset="0"/>
                  <a:cs typeface="Gotham Book" pitchFamily="2" charset="0"/>
                </a:rPr>
                <a:t>Vemurafenib</a:t>
              </a:r>
            </a:p>
            <a:p>
              <a:pPr algn="ctr" eaLnBrk="1" fontAlgn="auto" hangingPunct="1">
                <a:spcBef>
                  <a:spcPts val="0"/>
                </a:spcBef>
                <a:spcAft>
                  <a:spcPts val="0"/>
                </a:spcAft>
              </a:pPr>
              <a:r>
                <a:rPr lang="fr-FR" sz="1300" dirty="0">
                  <a:solidFill>
                    <a:prstClr val="white"/>
                  </a:solidFill>
                  <a:latin typeface="Gotham Book" pitchFamily="2" charset="0"/>
                  <a:cs typeface="Gotham Book" pitchFamily="2" charset="0"/>
                </a:rPr>
                <a:t>Dabrafenib</a:t>
              </a:r>
            </a:p>
            <a:p>
              <a:pPr algn="ctr" eaLnBrk="1" fontAlgn="auto" hangingPunct="1">
                <a:spcBef>
                  <a:spcPts val="0"/>
                </a:spcBef>
                <a:spcAft>
                  <a:spcPts val="0"/>
                </a:spcAft>
              </a:pPr>
              <a:r>
                <a:rPr lang="fr-FR" b="1" dirty="0">
                  <a:solidFill>
                    <a:srgbClr val="C00000"/>
                  </a:solidFill>
                  <a:effectLst>
                    <a:outerShdw blurRad="50800" dist="38100" dir="2700000" algn="tl" rotWithShape="0">
                      <a:schemeClr val="tx1">
                        <a:lumMod val="85000"/>
                        <a:lumOff val="15000"/>
                        <a:alpha val="40000"/>
                      </a:schemeClr>
                    </a:outerShdw>
                  </a:effectLst>
                  <a:latin typeface="Gotham Bold" pitchFamily="2" charset="0"/>
                  <a:cs typeface="Gotham Bold" pitchFamily="2" charset="0"/>
                </a:rPr>
                <a:t>ENCORAFENIB</a:t>
              </a:r>
            </a:p>
          </p:txBody>
        </p:sp>
      </p:grpSp>
      <p:cxnSp>
        <p:nvCxnSpPr>
          <p:cNvPr id="40" name="Connecteur droit 52">
            <a:extLst>
              <a:ext uri="{FF2B5EF4-FFF2-40B4-BE49-F238E27FC236}">
                <a16:creationId xmlns:a16="http://schemas.microsoft.com/office/drawing/2014/main" id="{68EF94DE-DBDD-7B4B-9148-5D3E2FE7C1AC}"/>
              </a:ext>
            </a:extLst>
          </p:cNvPr>
          <p:cNvCxnSpPr>
            <a:cxnSpLocks/>
            <a:stCxn id="12" idx="2"/>
            <a:endCxn id="41" idx="3"/>
          </p:cNvCxnSpPr>
          <p:nvPr/>
        </p:nvCxnSpPr>
        <p:spPr>
          <a:xfrm flipH="1">
            <a:off x="3174356" y="4209385"/>
            <a:ext cx="1361232" cy="237663"/>
          </a:xfrm>
          <a:prstGeom prst="line">
            <a:avLst/>
          </a:prstGeom>
          <a:ln>
            <a:solidFill>
              <a:schemeClr val="accent4">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2" name="Grupo 51">
            <a:extLst>
              <a:ext uri="{FF2B5EF4-FFF2-40B4-BE49-F238E27FC236}">
                <a16:creationId xmlns:a16="http://schemas.microsoft.com/office/drawing/2014/main" id="{95B2BBFA-DC38-3540-A6FC-DEB7877BEFD2}"/>
              </a:ext>
            </a:extLst>
          </p:cNvPr>
          <p:cNvGrpSpPr/>
          <p:nvPr/>
        </p:nvGrpSpPr>
        <p:grpSpPr>
          <a:xfrm>
            <a:off x="1058118" y="4016581"/>
            <a:ext cx="4738929" cy="782182"/>
            <a:chOff x="1058118" y="4016581"/>
            <a:chExt cx="4738929" cy="782182"/>
          </a:xfrm>
        </p:grpSpPr>
        <p:sp>
          <p:nvSpPr>
            <p:cNvPr id="41" name="Rectangle 53">
              <a:extLst>
                <a:ext uri="{FF2B5EF4-FFF2-40B4-BE49-F238E27FC236}">
                  <a16:creationId xmlns:a16="http://schemas.microsoft.com/office/drawing/2014/main" id="{B6008701-DE93-5B46-96DB-7C16D3E94B54}"/>
                </a:ext>
              </a:extLst>
            </p:cNvPr>
            <p:cNvSpPr/>
            <p:nvPr/>
          </p:nvSpPr>
          <p:spPr>
            <a:xfrm>
              <a:off x="1058118" y="4095332"/>
              <a:ext cx="2116238" cy="703431"/>
            </a:xfrm>
            <a:prstGeom prst="rect">
              <a:avLst/>
            </a:prstGeom>
            <a:solidFill>
              <a:srgbClr val="501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300" dirty="0">
                  <a:solidFill>
                    <a:prstClr val="white"/>
                  </a:solidFill>
                  <a:latin typeface="Gotham Book" pitchFamily="2" charset="0"/>
                  <a:cs typeface="Gotham Book" pitchFamily="2" charset="0"/>
                </a:rPr>
                <a:t>Cobimetinib</a:t>
              </a:r>
            </a:p>
            <a:p>
              <a:pPr algn="ctr" eaLnBrk="1" fontAlgn="auto" hangingPunct="1">
                <a:spcBef>
                  <a:spcPts val="0"/>
                </a:spcBef>
                <a:spcAft>
                  <a:spcPts val="0"/>
                </a:spcAft>
              </a:pPr>
              <a:r>
                <a:rPr lang="fr-FR" sz="1300" dirty="0">
                  <a:solidFill>
                    <a:prstClr val="white"/>
                  </a:solidFill>
                  <a:latin typeface="Gotham Book" pitchFamily="2" charset="0"/>
                  <a:cs typeface="Gotham Book" pitchFamily="2" charset="0"/>
                </a:rPr>
                <a:t>Trametinib</a:t>
              </a:r>
            </a:p>
            <a:p>
              <a:pPr algn="ctr" eaLnBrk="1" fontAlgn="auto" hangingPunct="1">
                <a:spcBef>
                  <a:spcPts val="0"/>
                </a:spcBef>
                <a:spcAft>
                  <a:spcPts val="0"/>
                </a:spcAft>
              </a:pPr>
              <a:r>
                <a:rPr lang="fr-FR" b="1" dirty="0">
                  <a:solidFill>
                    <a:srgbClr val="ECB633"/>
                  </a:solidFill>
                  <a:effectLst>
                    <a:outerShdw blurRad="50800" dist="38100" dir="2700000" algn="tl" rotWithShape="0">
                      <a:prstClr val="black">
                        <a:alpha val="40000"/>
                      </a:prstClr>
                    </a:outerShdw>
                  </a:effectLst>
                  <a:latin typeface="Gotham Bold" pitchFamily="2" charset="0"/>
                  <a:cs typeface="Gotham Bold" pitchFamily="2" charset="0"/>
                </a:rPr>
                <a:t>BINIMETINIB</a:t>
              </a:r>
            </a:p>
          </p:txBody>
        </p:sp>
        <p:sp>
          <p:nvSpPr>
            <p:cNvPr id="42" name="Ellipse 84">
              <a:extLst>
                <a:ext uri="{FF2B5EF4-FFF2-40B4-BE49-F238E27FC236}">
                  <a16:creationId xmlns:a16="http://schemas.microsoft.com/office/drawing/2014/main" id="{4F566E6B-18F9-064F-8747-5C13CCDBE94E}"/>
                </a:ext>
              </a:extLst>
            </p:cNvPr>
            <p:cNvSpPr/>
            <p:nvPr/>
          </p:nvSpPr>
          <p:spPr>
            <a:xfrm>
              <a:off x="5203096" y="4016581"/>
              <a:ext cx="593951" cy="347938"/>
            </a:xfrm>
            <a:prstGeom prst="ellipse">
              <a:avLst/>
            </a:prstGeom>
            <a:solidFill>
              <a:srgbClr val="50162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fr-FR" sz="1050" b="1" dirty="0">
                  <a:solidFill>
                    <a:prstClr val="white"/>
                  </a:solidFill>
                  <a:latin typeface="Gotham Bold" pitchFamily="2" charset="0"/>
                  <a:cs typeface="Gotham Bold" pitchFamily="2" charset="0"/>
                </a:rPr>
                <a:t>MEKi</a:t>
              </a:r>
            </a:p>
          </p:txBody>
        </p:sp>
      </p:grpSp>
      <p:sp>
        <p:nvSpPr>
          <p:cNvPr id="43" name="Signe Plus 2">
            <a:extLst>
              <a:ext uri="{FF2B5EF4-FFF2-40B4-BE49-F238E27FC236}">
                <a16:creationId xmlns:a16="http://schemas.microsoft.com/office/drawing/2014/main" id="{BF356EA0-6093-FE45-AE4B-82B10B09BF43}"/>
              </a:ext>
            </a:extLst>
          </p:cNvPr>
          <p:cNvSpPr/>
          <p:nvPr/>
        </p:nvSpPr>
        <p:spPr>
          <a:xfrm rot="2696025">
            <a:off x="4627957" y="5373257"/>
            <a:ext cx="688019" cy="686987"/>
          </a:xfrm>
          <a:prstGeom prst="mathPlus">
            <a:avLst>
              <a:gd name="adj1" fmla="val 14626"/>
            </a:avLst>
          </a:prstGeom>
          <a:solidFill>
            <a:srgbClr val="ECB633">
              <a:alpha val="77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fontAlgn="auto" hangingPunct="1">
              <a:spcBef>
                <a:spcPts val="0"/>
              </a:spcBef>
              <a:spcAft>
                <a:spcPts val="0"/>
              </a:spcAft>
            </a:pPr>
            <a:endParaRPr lang="fr-FR" dirty="0">
              <a:solidFill>
                <a:srgbClr val="501627"/>
              </a:solidFill>
              <a:latin typeface="Arial"/>
            </a:endParaRPr>
          </a:p>
        </p:txBody>
      </p:sp>
      <p:sp>
        <p:nvSpPr>
          <p:cNvPr id="44" name="Rectangle 51">
            <a:extLst>
              <a:ext uri="{FF2B5EF4-FFF2-40B4-BE49-F238E27FC236}">
                <a16:creationId xmlns:a16="http://schemas.microsoft.com/office/drawing/2014/main" id="{3CF5A8C2-D5D6-0B4A-88C1-5F6FE9D14980}"/>
              </a:ext>
            </a:extLst>
          </p:cNvPr>
          <p:cNvSpPr/>
          <p:nvPr/>
        </p:nvSpPr>
        <p:spPr>
          <a:xfrm>
            <a:off x="856806" y="6098844"/>
            <a:ext cx="4805864" cy="371897"/>
          </a:xfrm>
          <a:prstGeom prst="rect">
            <a:avLst/>
          </a:prstGeom>
        </p:spPr>
        <p:txBody>
          <a:bodyPr wrap="square">
            <a:spAutoFit/>
          </a:bodyPr>
          <a:lstStyle/>
          <a:p>
            <a:pPr>
              <a:spcBef>
                <a:spcPts val="500"/>
              </a:spcBef>
            </a:pPr>
            <a:r>
              <a:rPr lang="fr-FR" sz="700" dirty="0" err="1">
                <a:solidFill>
                  <a:schemeClr val="tx1">
                    <a:lumMod val="65000"/>
                    <a:lumOff val="35000"/>
                  </a:schemeClr>
                </a:solidFill>
                <a:latin typeface="Gotham Light" pitchFamily="2" charset="0"/>
                <a:cs typeface="Gotham Light" pitchFamily="2" charset="0"/>
              </a:rPr>
              <a:t>Adaptado</a:t>
            </a:r>
            <a:r>
              <a:rPr lang="fr-FR" sz="700" dirty="0">
                <a:solidFill>
                  <a:schemeClr val="tx1">
                    <a:lumMod val="65000"/>
                    <a:lumOff val="35000"/>
                  </a:schemeClr>
                </a:solidFill>
                <a:latin typeface="Gotham Light" pitchFamily="2" charset="0"/>
                <a:cs typeface="Gotham Light" pitchFamily="2" charset="0"/>
              </a:rPr>
              <a:t> de: </a:t>
            </a:r>
            <a:r>
              <a:rPr lang="fr-FR" sz="700" dirty="0" err="1">
                <a:solidFill>
                  <a:schemeClr val="tx1">
                    <a:lumMod val="65000"/>
                    <a:lumOff val="35000"/>
                  </a:schemeClr>
                </a:solidFill>
                <a:latin typeface="Gotham Light" pitchFamily="2" charset="0"/>
                <a:cs typeface="Gotham Light" pitchFamily="2" charset="0"/>
              </a:rPr>
              <a:t>Koelblinger</a:t>
            </a:r>
            <a:r>
              <a:rPr lang="fr-FR" sz="700" dirty="0">
                <a:solidFill>
                  <a:schemeClr val="tx1">
                    <a:lumMod val="65000"/>
                    <a:lumOff val="35000"/>
                  </a:schemeClr>
                </a:solidFill>
                <a:latin typeface="Gotham Light" pitchFamily="2" charset="0"/>
                <a:cs typeface="Gotham Light" pitchFamily="2" charset="0"/>
              </a:rPr>
              <a:t> et al. Future </a:t>
            </a:r>
            <a:r>
              <a:rPr lang="fr-FR" sz="700" dirty="0" err="1">
                <a:solidFill>
                  <a:schemeClr val="tx1">
                    <a:lumMod val="65000"/>
                    <a:lumOff val="35000"/>
                  </a:schemeClr>
                </a:solidFill>
                <a:latin typeface="Gotham Light" pitchFamily="2" charset="0"/>
                <a:cs typeface="Gotham Light" pitchFamily="2" charset="0"/>
              </a:rPr>
              <a:t>Oncology</a:t>
            </a:r>
            <a:r>
              <a:rPr lang="fr-FR" sz="700" dirty="0">
                <a:solidFill>
                  <a:schemeClr val="tx1">
                    <a:lumMod val="65000"/>
                    <a:lumOff val="35000"/>
                  </a:schemeClr>
                </a:solidFill>
                <a:latin typeface="Gotham Light" pitchFamily="2" charset="0"/>
                <a:cs typeface="Gotham Light" pitchFamily="2" charset="0"/>
              </a:rPr>
              <a:t>, </a:t>
            </a:r>
            <a:r>
              <a:rPr lang="fr-FR" sz="700" dirty="0">
                <a:solidFill>
                  <a:schemeClr val="tx1">
                    <a:lumMod val="65000"/>
                    <a:lumOff val="35000"/>
                  </a:schemeClr>
                </a:solidFill>
                <a:latin typeface="Gotham Light" pitchFamily="2" charset="0"/>
              </a:rPr>
              <a:t>2017; </a:t>
            </a:r>
            <a:r>
              <a:rPr lang="es-ES" sz="700" dirty="0">
                <a:solidFill>
                  <a:schemeClr val="tx1">
                    <a:lumMod val="65000"/>
                    <a:lumOff val="35000"/>
                  </a:schemeClr>
                </a:solidFill>
                <a:latin typeface="Gotham Light" pitchFamily="2" charset="0"/>
              </a:rPr>
              <a:t>13(20):1755-1766.</a:t>
            </a:r>
            <a:endParaRPr lang="fr-FR" sz="700" dirty="0">
              <a:solidFill>
                <a:schemeClr val="tx1">
                  <a:lumMod val="65000"/>
                  <a:lumOff val="35000"/>
                </a:schemeClr>
              </a:solidFill>
              <a:latin typeface="Gotham Light" pitchFamily="2" charset="0"/>
            </a:endParaRPr>
          </a:p>
          <a:p>
            <a:pPr marL="228600" indent="-228600">
              <a:spcBef>
                <a:spcPts val="500"/>
              </a:spcBef>
              <a:buFont typeface="+mj-lt"/>
              <a:buAutoNum type="arabicPeriod"/>
            </a:pPr>
            <a:r>
              <a:rPr lang="fr-FR" sz="700" dirty="0" err="1">
                <a:solidFill>
                  <a:schemeClr val="tx1">
                    <a:lumMod val="65000"/>
                    <a:lumOff val="35000"/>
                  </a:schemeClr>
                </a:solidFill>
                <a:latin typeface="Gotham Light" pitchFamily="2" charset="0"/>
              </a:rPr>
              <a:t>Rizos</a:t>
            </a:r>
            <a:r>
              <a:rPr lang="fr-FR" sz="700" dirty="0">
                <a:solidFill>
                  <a:schemeClr val="tx1">
                    <a:lumMod val="65000"/>
                    <a:lumOff val="35000"/>
                  </a:schemeClr>
                </a:solidFill>
                <a:latin typeface="Gotham Light" pitchFamily="2" charset="0"/>
              </a:rPr>
              <a:t> et al. </a:t>
            </a:r>
            <a:r>
              <a:rPr lang="en-GB" sz="700" dirty="0">
                <a:solidFill>
                  <a:schemeClr val="tx1">
                    <a:lumMod val="65000"/>
                    <a:lumOff val="35000"/>
                  </a:schemeClr>
                </a:solidFill>
                <a:latin typeface="Gotham Light" pitchFamily="2" charset="0"/>
              </a:rPr>
              <a:t>Clin Cancer Res. 2014; 20(7): 1965–77</a:t>
            </a:r>
            <a:endParaRPr lang="fr-FR" sz="700" dirty="0">
              <a:solidFill>
                <a:schemeClr val="tx1">
                  <a:lumMod val="65000"/>
                  <a:lumOff val="35000"/>
                </a:schemeClr>
              </a:solidFill>
              <a:latin typeface="Gotham Light" pitchFamily="2" charset="0"/>
            </a:endParaRPr>
          </a:p>
        </p:txBody>
      </p:sp>
      <p:grpSp>
        <p:nvGrpSpPr>
          <p:cNvPr id="46" name="Groupe 7">
            <a:extLst>
              <a:ext uri="{FF2B5EF4-FFF2-40B4-BE49-F238E27FC236}">
                <a16:creationId xmlns:a16="http://schemas.microsoft.com/office/drawing/2014/main" id="{02EF6F97-4ADF-7C40-ADAF-D737678FB9BA}"/>
              </a:ext>
            </a:extLst>
          </p:cNvPr>
          <p:cNvGrpSpPr/>
          <p:nvPr/>
        </p:nvGrpSpPr>
        <p:grpSpPr>
          <a:xfrm>
            <a:off x="7112769" y="1257722"/>
            <a:ext cx="4405808" cy="3259209"/>
            <a:chOff x="5171445" y="1304574"/>
            <a:chExt cx="3779030" cy="3259209"/>
          </a:xfrm>
        </p:grpSpPr>
        <p:pic>
          <p:nvPicPr>
            <p:cNvPr id="47" name="Image 2">
              <a:extLst>
                <a:ext uri="{FF2B5EF4-FFF2-40B4-BE49-F238E27FC236}">
                  <a16:creationId xmlns:a16="http://schemas.microsoft.com/office/drawing/2014/main" id="{7B75AE8B-74B9-554F-8EAA-69B230EAFDDF}"/>
                </a:ext>
              </a:extLst>
            </p:cNvPr>
            <p:cNvPicPr>
              <a:picLocks noChangeAspect="1"/>
            </p:cNvPicPr>
            <p:nvPr/>
          </p:nvPicPr>
          <p:blipFill>
            <a:blip r:embed="rId4"/>
            <a:stretch>
              <a:fillRect/>
            </a:stretch>
          </p:blipFill>
          <p:spPr>
            <a:xfrm>
              <a:off x="5627783" y="1951547"/>
              <a:ext cx="2866354" cy="1668338"/>
            </a:xfrm>
            <a:prstGeom prst="rect">
              <a:avLst/>
            </a:prstGeom>
          </p:spPr>
        </p:pic>
        <p:sp>
          <p:nvSpPr>
            <p:cNvPr id="48" name="Ellipse 46">
              <a:extLst>
                <a:ext uri="{FF2B5EF4-FFF2-40B4-BE49-F238E27FC236}">
                  <a16:creationId xmlns:a16="http://schemas.microsoft.com/office/drawing/2014/main" id="{6305F96A-7CF1-0549-939F-C565B61D42AB}"/>
                </a:ext>
              </a:extLst>
            </p:cNvPr>
            <p:cNvSpPr/>
            <p:nvPr/>
          </p:nvSpPr>
          <p:spPr>
            <a:xfrm>
              <a:off x="5171445" y="1304574"/>
              <a:ext cx="3779030" cy="687146"/>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eaLnBrk="1" fontAlgn="auto" hangingPunct="1">
                <a:spcBef>
                  <a:spcPts val="0"/>
                </a:spcBef>
                <a:spcAft>
                  <a:spcPts val="0"/>
                </a:spcAft>
              </a:pPr>
              <a:r>
                <a:rPr lang="fr-FR" sz="1600" b="1" dirty="0">
                  <a:solidFill>
                    <a:schemeClr val="tx1">
                      <a:lumMod val="85000"/>
                      <a:lumOff val="15000"/>
                    </a:schemeClr>
                  </a:solidFill>
                  <a:latin typeface="Gotham Bold" pitchFamily="2" charset="0"/>
                  <a:cs typeface="Gotham Bold" pitchFamily="2" charset="0"/>
                </a:rPr>
                <a:t>Mecanismos de resistencia al inhibidor de BRAF</a:t>
              </a:r>
              <a:r>
                <a:rPr lang="fr-FR" sz="1600" b="1" baseline="30000" dirty="0">
                  <a:solidFill>
                    <a:schemeClr val="tx1">
                      <a:lumMod val="85000"/>
                      <a:lumOff val="15000"/>
                    </a:schemeClr>
                  </a:solidFill>
                  <a:latin typeface="Gotham Bold" pitchFamily="2" charset="0"/>
                  <a:cs typeface="Gotham Bold" pitchFamily="2" charset="0"/>
                </a:rPr>
                <a:t>1</a:t>
              </a:r>
            </a:p>
          </p:txBody>
        </p:sp>
        <p:sp>
          <p:nvSpPr>
            <p:cNvPr id="49" name="Rectangle 6">
              <a:extLst>
                <a:ext uri="{FF2B5EF4-FFF2-40B4-BE49-F238E27FC236}">
                  <a16:creationId xmlns:a16="http://schemas.microsoft.com/office/drawing/2014/main" id="{CF3C76F6-9430-0A4F-9A58-E3E1E9D4C656}"/>
                </a:ext>
              </a:extLst>
            </p:cNvPr>
            <p:cNvSpPr/>
            <p:nvPr/>
          </p:nvSpPr>
          <p:spPr>
            <a:xfrm>
              <a:off x="5365671" y="3732786"/>
              <a:ext cx="3459268" cy="830997"/>
            </a:xfrm>
            <a:prstGeom prst="rect">
              <a:avLst/>
            </a:prstGeom>
          </p:spPr>
          <p:txBody>
            <a:bodyPr wrap="square">
              <a:spAutoFit/>
            </a:bodyPr>
            <a:lstStyle/>
            <a:p>
              <a:pPr algn="just" eaLnBrk="1" fontAlgn="auto" hangingPunct="1">
                <a:spcBef>
                  <a:spcPts val="0"/>
                </a:spcBef>
                <a:spcAft>
                  <a:spcPts val="0"/>
                </a:spcAft>
              </a:pPr>
              <a:r>
                <a:rPr lang="es-ES" sz="1200" dirty="0">
                  <a:solidFill>
                    <a:srgbClr val="2C969C"/>
                  </a:solidFill>
                  <a:latin typeface="Gotham Book" pitchFamily="2" charset="0"/>
                  <a:cs typeface="Gotham Book" pitchFamily="2" charset="0"/>
                </a:rPr>
                <a:t>La resistencia a los inhibidores principales de BRAF se identificó a medida que la vía de las MAPK se reactiva a través de la amplificación de la unión BRAF, una variante de la unión BRAF o la mutación N-RAS</a:t>
              </a:r>
              <a:r>
                <a:rPr lang="en-US" sz="1200" dirty="0">
                  <a:solidFill>
                    <a:srgbClr val="2C969C"/>
                  </a:solidFill>
                  <a:latin typeface="Gotham Book" pitchFamily="2" charset="0"/>
                  <a:cs typeface="Gotham Book" pitchFamily="2" charset="0"/>
                </a:rPr>
                <a:t> </a:t>
              </a:r>
              <a:endParaRPr lang="fr-FR" sz="1200" dirty="0">
                <a:solidFill>
                  <a:srgbClr val="2C969C"/>
                </a:solidFill>
                <a:latin typeface="Gotham Book" pitchFamily="2" charset="0"/>
                <a:cs typeface="Gotham Book" pitchFamily="2" charset="0"/>
              </a:endParaRPr>
            </a:p>
          </p:txBody>
        </p:sp>
      </p:grpSp>
      <p:grpSp>
        <p:nvGrpSpPr>
          <p:cNvPr id="51" name="Grupo 50">
            <a:extLst>
              <a:ext uri="{FF2B5EF4-FFF2-40B4-BE49-F238E27FC236}">
                <a16:creationId xmlns:a16="http://schemas.microsoft.com/office/drawing/2014/main" id="{B7628949-AF8D-A342-8CA1-DBE8299B0E1C}"/>
              </a:ext>
            </a:extLst>
          </p:cNvPr>
          <p:cNvGrpSpPr/>
          <p:nvPr/>
        </p:nvGrpSpPr>
        <p:grpSpPr>
          <a:xfrm>
            <a:off x="7439891" y="4780244"/>
            <a:ext cx="3948955" cy="715089"/>
            <a:chOff x="7439891" y="4780244"/>
            <a:chExt cx="3948955" cy="715089"/>
          </a:xfrm>
        </p:grpSpPr>
        <p:sp>
          <p:nvSpPr>
            <p:cNvPr id="45" name="ZoneTexte 49">
              <a:extLst>
                <a:ext uri="{FF2B5EF4-FFF2-40B4-BE49-F238E27FC236}">
                  <a16:creationId xmlns:a16="http://schemas.microsoft.com/office/drawing/2014/main" id="{4A9D69A6-D05D-C646-B866-F6553A66C1D7}"/>
                </a:ext>
              </a:extLst>
            </p:cNvPr>
            <p:cNvSpPr txBox="1"/>
            <p:nvPr/>
          </p:nvSpPr>
          <p:spPr>
            <a:xfrm>
              <a:off x="7439891" y="4780244"/>
              <a:ext cx="3948955" cy="715089"/>
            </a:xfrm>
            <a:prstGeom prst="roundRect">
              <a:avLst/>
            </a:prstGeom>
            <a:solidFill>
              <a:srgbClr val="2C969C"/>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defPPr>
                <a:defRPr lang="en-US"/>
              </a:defPPr>
              <a:lvl1pPr algn="ctr">
                <a:defRPr sz="1600" b="1"/>
              </a:lvl1pPr>
            </a:lstStyle>
            <a:p>
              <a:pPr eaLnBrk="1" fontAlgn="auto" hangingPunct="1">
                <a:spcBef>
                  <a:spcPts val="0"/>
                </a:spcBef>
                <a:spcAft>
                  <a:spcPts val="0"/>
                </a:spcAft>
              </a:pPr>
              <a:r>
                <a:rPr lang="en-US" sz="1200" dirty="0">
                  <a:solidFill>
                    <a:prstClr val="white"/>
                  </a:solidFill>
                  <a:latin typeface="Arial"/>
                  <a:sym typeface="Wingdings" panose="05000000000000000000" pitchFamily="2" charset="2"/>
                </a:rPr>
                <a:t>     </a:t>
              </a:r>
              <a:r>
                <a:rPr lang="es-ES" sz="1200" dirty="0">
                  <a:solidFill>
                    <a:prstClr val="white"/>
                  </a:solidFill>
                  <a:latin typeface="Gotham Bold" pitchFamily="2" charset="0"/>
                  <a:cs typeface="Gotham Bold" pitchFamily="2" charset="0"/>
                  <a:sym typeface="Wingdings" panose="05000000000000000000" pitchFamily="2" charset="2"/>
                </a:rPr>
                <a:t>Interés en focalizarse en la transformación del efector de la vía MAPK como MEK para reducir la resistencia</a:t>
              </a:r>
              <a:endParaRPr lang="fr-FR" sz="1200" dirty="0">
                <a:solidFill>
                  <a:prstClr val="white"/>
                </a:solidFill>
                <a:latin typeface="Gotham Bold" pitchFamily="2" charset="0"/>
                <a:cs typeface="Gotham Bold" pitchFamily="2" charset="0"/>
              </a:endParaRPr>
            </a:p>
          </p:txBody>
        </p:sp>
        <p:pic>
          <p:nvPicPr>
            <p:cNvPr id="50" name="Gráfico 49">
              <a:extLst>
                <a:ext uri="{FF2B5EF4-FFF2-40B4-BE49-F238E27FC236}">
                  <a16:creationId xmlns:a16="http://schemas.microsoft.com/office/drawing/2014/main" id="{CCDDFF84-FEEE-FB43-BD31-6466F962E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83062" y="4889739"/>
              <a:ext cx="147343" cy="147343"/>
            </a:xfrm>
            <a:prstGeom prst="rect">
              <a:avLst/>
            </a:prstGeom>
          </p:spPr>
        </p:pic>
      </p:grpSp>
      <p:pic>
        <p:nvPicPr>
          <p:cNvPr id="54" name="Imagen 53">
            <a:extLst>
              <a:ext uri="{FF2B5EF4-FFF2-40B4-BE49-F238E27FC236}">
                <a16:creationId xmlns:a16="http://schemas.microsoft.com/office/drawing/2014/main" id="{0A1A59F0-B17C-C142-9068-9154443A00CE}"/>
              </a:ext>
            </a:extLst>
          </p:cNvPr>
          <p:cNvPicPr>
            <a:picLocks noChangeAspect="1"/>
          </p:cNvPicPr>
          <p:nvPr/>
        </p:nvPicPr>
        <p:blipFill>
          <a:blip r:embed="rId7"/>
          <a:stretch>
            <a:fillRect/>
          </a:stretch>
        </p:blipFill>
        <p:spPr>
          <a:xfrm>
            <a:off x="6019800" y="3352800"/>
            <a:ext cx="152400" cy="152400"/>
          </a:xfrm>
          <a:prstGeom prst="rect">
            <a:avLst/>
          </a:prstGeom>
        </p:spPr>
      </p:pic>
      <p:pic>
        <p:nvPicPr>
          <p:cNvPr id="58" name="Gráfico 57">
            <a:extLst>
              <a:ext uri="{FF2B5EF4-FFF2-40B4-BE49-F238E27FC236}">
                <a16:creationId xmlns:a16="http://schemas.microsoft.com/office/drawing/2014/main" id="{6AA2A187-81BF-BB43-9A54-D7780D5F80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48793" y="5567001"/>
            <a:ext cx="134144" cy="134144"/>
          </a:xfrm>
          <a:prstGeom prst="rect">
            <a:avLst/>
          </a:prstGeom>
        </p:spPr>
      </p:pic>
      <p:sp>
        <p:nvSpPr>
          <p:cNvPr id="59" name="CuadroTexto 58">
            <a:extLst>
              <a:ext uri="{FF2B5EF4-FFF2-40B4-BE49-F238E27FC236}">
                <a16:creationId xmlns:a16="http://schemas.microsoft.com/office/drawing/2014/main" id="{35785A0C-1898-324C-8C90-7FA167B4B901}"/>
              </a:ext>
            </a:extLst>
          </p:cNvPr>
          <p:cNvSpPr txBox="1"/>
          <p:nvPr/>
        </p:nvSpPr>
        <p:spPr>
          <a:xfrm>
            <a:off x="318793" y="6101510"/>
            <a:ext cx="311499"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5</a:t>
            </a:r>
            <a:endParaRPr lang="es-ES" dirty="0">
              <a:solidFill>
                <a:srgbClr val="2C969C"/>
              </a:solidFill>
            </a:endParaRPr>
          </a:p>
        </p:txBody>
      </p:sp>
      <p:sp>
        <p:nvSpPr>
          <p:cNvPr id="60" name="CuadroTexto 59">
            <a:extLst>
              <a:ext uri="{FF2B5EF4-FFF2-40B4-BE49-F238E27FC236}">
                <a16:creationId xmlns:a16="http://schemas.microsoft.com/office/drawing/2014/main" id="{A28EDFC4-F565-754A-825A-F6A630B760F4}"/>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56" name="Rectángulo 55">
            <a:extLst>
              <a:ext uri="{FF2B5EF4-FFF2-40B4-BE49-F238E27FC236}">
                <a16:creationId xmlns:a16="http://schemas.microsoft.com/office/drawing/2014/main" id="{A9B3A6E6-6BFE-495E-AC4F-C20A973103CD}"/>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Imagen 56">
            <a:extLst>
              <a:ext uri="{FF2B5EF4-FFF2-40B4-BE49-F238E27FC236}">
                <a16:creationId xmlns:a16="http://schemas.microsoft.com/office/drawing/2014/main" id="{BE886A57-DD40-47E3-954C-B28FA6C6013E}"/>
              </a:ext>
            </a:extLst>
          </p:cNvPr>
          <p:cNvPicPr>
            <a:picLocks noChangeAspect="1"/>
          </p:cNvPicPr>
          <p:nvPr/>
        </p:nvPicPr>
        <p:blipFill>
          <a:blip r:embed="rId8"/>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365126"/>
            <a:ext cx="11006138" cy="594284"/>
          </a:xfrm>
        </p:spPr>
        <p:txBody>
          <a:bodyPr/>
          <a:lstStyle/>
          <a:p>
            <a:r>
              <a:rPr lang="fr-FR" altLang="fr-FR">
                <a:solidFill>
                  <a:schemeClr val="bg1">
                    <a:lumMod val="95000"/>
                  </a:schemeClr>
                </a:solidFill>
                <a:latin typeface="Gotham Bold" pitchFamily="2" charset="0"/>
                <a:cs typeface="Gotham Bold" pitchFamily="2" charset="0"/>
              </a:rPr>
              <a:t>La </a:t>
            </a:r>
            <a:r>
              <a:rPr lang="fr-FR" altLang="fr-FR" dirty="0" err="1">
                <a:solidFill>
                  <a:schemeClr val="bg1">
                    <a:lumMod val="95000"/>
                  </a:schemeClr>
                </a:solidFill>
                <a:latin typeface="Gotham Bold" pitchFamily="2" charset="0"/>
                <a:cs typeface="Gotham Bold" pitchFamily="2" charset="0"/>
              </a:rPr>
              <a:t>inhibición</a:t>
            </a:r>
            <a:r>
              <a:rPr lang="fr-FR" altLang="fr-FR" dirty="0">
                <a:solidFill>
                  <a:schemeClr val="bg1">
                    <a:lumMod val="95000"/>
                  </a:schemeClr>
                </a:solidFill>
                <a:latin typeface="Gotham Bold" pitchFamily="2" charset="0"/>
                <a:cs typeface="Gotham Bold" pitchFamily="2" charset="0"/>
              </a:rPr>
              <a:t> de BRAF y MEK</a:t>
            </a:r>
            <a:r>
              <a:rPr lang="es-ES" altLang="fr-FR" dirty="0">
                <a:solidFill>
                  <a:schemeClr val="bg1">
                    <a:lumMod val="95000"/>
                  </a:schemeClr>
                </a:solidFill>
                <a:latin typeface="Gotham Bold" pitchFamily="2" charset="0"/>
                <a:cs typeface="Gotham Bold" pitchFamily="2" charset="0"/>
              </a:rPr>
              <a:t> es sinérgica e</a:t>
            </a:r>
            <a:r>
              <a:rPr lang="fr-FR" altLang="fr-FR" dirty="0">
                <a:solidFill>
                  <a:schemeClr val="bg1">
                    <a:lumMod val="95000"/>
                  </a:schemeClr>
                </a:solidFill>
                <a:latin typeface="Gotham Bold" pitchFamily="2" charset="0"/>
                <a:cs typeface="Gotham Bold" pitchFamily="2" charset="0"/>
              </a:rPr>
              <a:t> </a:t>
            </a:r>
            <a:r>
              <a:rPr lang="fr-FR" altLang="fr-FR" dirty="0" err="1">
                <a:solidFill>
                  <a:schemeClr val="bg1">
                    <a:lumMod val="95000"/>
                  </a:schemeClr>
                </a:solidFill>
                <a:latin typeface="Gotham Bold" pitchFamily="2" charset="0"/>
                <a:cs typeface="Gotham Bold" pitchFamily="2" charset="0"/>
              </a:rPr>
              <a:t>induce</a:t>
            </a:r>
            <a:r>
              <a:rPr lang="fr-FR" altLang="fr-FR" dirty="0">
                <a:solidFill>
                  <a:schemeClr val="bg1">
                    <a:lumMod val="95000"/>
                  </a:schemeClr>
                </a:solidFill>
                <a:latin typeface="Gotham Bold" pitchFamily="2" charset="0"/>
                <a:cs typeface="Gotham Bold" pitchFamily="2" charset="0"/>
              </a:rPr>
              <a:t> a </a:t>
            </a:r>
            <a:r>
              <a:rPr lang="es-ES" altLang="fr-FR" dirty="0">
                <a:solidFill>
                  <a:schemeClr val="bg1">
                    <a:lumMod val="95000"/>
                  </a:schemeClr>
                </a:solidFill>
                <a:latin typeface="Gotham Bold" pitchFamily="2" charset="0"/>
                <a:cs typeface="Gotham Bold" pitchFamily="2" charset="0"/>
              </a:rPr>
              <a:t>la</a:t>
            </a:r>
            <a:r>
              <a:rPr lang="fr-FR" altLang="fr-FR" dirty="0">
                <a:solidFill>
                  <a:schemeClr val="bg1">
                    <a:lumMod val="95000"/>
                  </a:schemeClr>
                </a:solidFill>
                <a:latin typeface="Gotham Bold" pitchFamily="2" charset="0"/>
                <a:cs typeface="Gotham Bold" pitchFamily="2" charset="0"/>
              </a:rPr>
              <a:t> </a:t>
            </a:r>
            <a:r>
              <a:rPr lang="fr-FR" altLang="fr-FR" dirty="0" err="1">
                <a:solidFill>
                  <a:schemeClr val="bg1">
                    <a:lumMod val="95000"/>
                  </a:schemeClr>
                </a:solidFill>
                <a:latin typeface="Gotham Bold" pitchFamily="2" charset="0"/>
                <a:cs typeface="Gotham Bold" pitchFamily="2" charset="0"/>
              </a:rPr>
              <a:t>inhibición</a:t>
            </a:r>
            <a:r>
              <a:rPr lang="fr-FR" altLang="fr-FR" dirty="0">
                <a:solidFill>
                  <a:schemeClr val="bg1">
                    <a:lumMod val="95000"/>
                  </a:schemeClr>
                </a:solidFill>
                <a:latin typeface="Gotham Bold" pitchFamily="2" charset="0"/>
                <a:cs typeface="Gotham Bold" pitchFamily="2" charset="0"/>
              </a:rPr>
              <a:t> de la </a:t>
            </a:r>
            <a:r>
              <a:rPr lang="fr-FR" altLang="fr-FR" dirty="0" err="1">
                <a:solidFill>
                  <a:schemeClr val="bg1">
                    <a:lumMod val="95000"/>
                  </a:schemeClr>
                </a:solidFill>
                <a:latin typeface="Gotham Bold" pitchFamily="2" charset="0"/>
                <a:cs typeface="Gotham Bold" pitchFamily="2" charset="0"/>
              </a:rPr>
              <a:t>vía</a:t>
            </a:r>
            <a:r>
              <a:rPr lang="fr-FR" altLang="fr-FR" dirty="0">
                <a:solidFill>
                  <a:schemeClr val="bg1">
                    <a:lumMod val="95000"/>
                  </a:schemeClr>
                </a:solidFill>
                <a:latin typeface="Gotham Bold" pitchFamily="2" charset="0"/>
                <a:cs typeface="Gotham Bold" pitchFamily="2" charset="0"/>
              </a:rPr>
              <a:t> MAPK</a:t>
            </a:r>
            <a:br>
              <a:rPr lang="fr-FR" altLang="fr-FR" dirty="0">
                <a:solidFill>
                  <a:schemeClr val="bg1">
                    <a:lumMod val="95000"/>
                  </a:schemeClr>
                </a:solidFill>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18772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
                                        </p:tgtEl>
                                        <p:attrNameLst>
                                          <p:attrName>style.visibility</p:attrName>
                                        </p:attrNameLst>
                                      </p:cBhvr>
                                      <p:to>
                                        <p:strVal val="visible"/>
                                      </p:to>
                                    </p:set>
                                    <p:anim calcmode="lin" valueType="num">
                                      <p:cBhvr additive="base">
                                        <p:cTn id="13" dur="500" fill="hold"/>
                                        <p:tgtEl>
                                          <p:spTgt spid="51"/>
                                        </p:tgtEl>
                                        <p:attrNameLst>
                                          <p:attrName>ppt_x</p:attrName>
                                        </p:attrNameLst>
                                      </p:cBhvr>
                                      <p:tavLst>
                                        <p:tav tm="0">
                                          <p:val>
                                            <p:strVal val="#ppt_x"/>
                                          </p:val>
                                        </p:tav>
                                        <p:tav tm="100000">
                                          <p:val>
                                            <p:strVal val="#ppt_x"/>
                                          </p:val>
                                        </p:tav>
                                      </p:tavLst>
                                    </p:anim>
                                    <p:anim calcmode="lin" valueType="num">
                                      <p:cBhvr additive="base">
                                        <p:cTn id="1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5927A96-CCA4-49B2-BD90-12F6E5EB2CD3}"/>
              </a:ext>
            </a:extLst>
          </p:cNvPr>
          <p:cNvPicPr>
            <a:picLocks noChangeAspect="1"/>
          </p:cNvPicPr>
          <p:nvPr/>
        </p:nvPicPr>
        <p:blipFill>
          <a:blip r:embed="rId2"/>
          <a:stretch>
            <a:fillRect/>
          </a:stretch>
        </p:blipFill>
        <p:spPr>
          <a:xfrm>
            <a:off x="4083568" y="588396"/>
            <a:ext cx="4263403" cy="6066846"/>
          </a:xfrm>
          <a:prstGeom prst="rect">
            <a:avLst/>
          </a:prstGeom>
        </p:spPr>
      </p:pic>
    </p:spTree>
    <p:extLst>
      <p:ext uri="{BB962C8B-B14F-4D97-AF65-F5344CB8AC3E}">
        <p14:creationId xmlns:p14="http://schemas.microsoft.com/office/powerpoint/2010/main" val="1921838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278EDE4-8416-4728-877C-6B030938A283}"/>
              </a:ext>
            </a:extLst>
          </p:cNvPr>
          <p:cNvPicPr>
            <a:picLocks noChangeAspect="1"/>
          </p:cNvPicPr>
          <p:nvPr/>
        </p:nvPicPr>
        <p:blipFill>
          <a:blip r:embed="rId2"/>
          <a:stretch>
            <a:fillRect/>
          </a:stretch>
        </p:blipFill>
        <p:spPr>
          <a:xfrm>
            <a:off x="3880237" y="194838"/>
            <a:ext cx="4415205" cy="6444501"/>
          </a:xfrm>
          <a:prstGeom prst="rect">
            <a:avLst/>
          </a:prstGeom>
        </p:spPr>
      </p:pic>
    </p:spTree>
    <p:extLst>
      <p:ext uri="{BB962C8B-B14F-4D97-AF65-F5344CB8AC3E}">
        <p14:creationId xmlns:p14="http://schemas.microsoft.com/office/powerpoint/2010/main" val="3751296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ED4EFD6-9117-4C86-8250-5F17FA627BCF}"/>
              </a:ext>
            </a:extLst>
          </p:cNvPr>
          <p:cNvPicPr>
            <a:picLocks noChangeAspect="1"/>
          </p:cNvPicPr>
          <p:nvPr/>
        </p:nvPicPr>
        <p:blipFill>
          <a:blip r:embed="rId2"/>
          <a:stretch>
            <a:fillRect/>
          </a:stretch>
        </p:blipFill>
        <p:spPr>
          <a:xfrm>
            <a:off x="3784821" y="144010"/>
            <a:ext cx="4558648" cy="6479427"/>
          </a:xfrm>
          <a:prstGeom prst="rect">
            <a:avLst/>
          </a:prstGeom>
        </p:spPr>
      </p:pic>
    </p:spTree>
    <p:extLst>
      <p:ext uri="{BB962C8B-B14F-4D97-AF65-F5344CB8AC3E}">
        <p14:creationId xmlns:p14="http://schemas.microsoft.com/office/powerpoint/2010/main" val="3438183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DA22406-CB59-40FD-A19A-AD9515CC4C05}"/>
              </a:ext>
            </a:extLst>
          </p:cNvPr>
          <p:cNvPicPr>
            <a:picLocks noChangeAspect="1"/>
          </p:cNvPicPr>
          <p:nvPr/>
        </p:nvPicPr>
        <p:blipFill>
          <a:blip r:embed="rId2"/>
          <a:stretch>
            <a:fillRect/>
          </a:stretch>
        </p:blipFill>
        <p:spPr>
          <a:xfrm>
            <a:off x="3811321" y="159026"/>
            <a:ext cx="4572136" cy="6543924"/>
          </a:xfrm>
          <a:prstGeom prst="rect">
            <a:avLst/>
          </a:prstGeom>
        </p:spPr>
      </p:pic>
    </p:spTree>
    <p:extLst>
      <p:ext uri="{BB962C8B-B14F-4D97-AF65-F5344CB8AC3E}">
        <p14:creationId xmlns:p14="http://schemas.microsoft.com/office/powerpoint/2010/main" val="7981293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DEEF0D-60C5-4F7C-A6AC-6F5285AD1EE0}"/>
              </a:ext>
            </a:extLst>
          </p:cNvPr>
          <p:cNvPicPr>
            <a:picLocks noChangeAspect="1"/>
          </p:cNvPicPr>
          <p:nvPr/>
        </p:nvPicPr>
        <p:blipFill>
          <a:blip r:embed="rId2"/>
          <a:stretch>
            <a:fillRect/>
          </a:stretch>
        </p:blipFill>
        <p:spPr>
          <a:xfrm>
            <a:off x="3800723" y="121358"/>
            <a:ext cx="4528550" cy="6525932"/>
          </a:xfrm>
          <a:prstGeom prst="rect">
            <a:avLst/>
          </a:prstGeom>
        </p:spPr>
      </p:pic>
    </p:spTree>
    <p:extLst>
      <p:ext uri="{BB962C8B-B14F-4D97-AF65-F5344CB8AC3E}">
        <p14:creationId xmlns:p14="http://schemas.microsoft.com/office/powerpoint/2010/main" val="3805257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9D95268-7853-4893-9764-B6FBAD75D319}"/>
              </a:ext>
            </a:extLst>
          </p:cNvPr>
          <p:cNvPicPr>
            <a:picLocks noChangeAspect="1"/>
          </p:cNvPicPr>
          <p:nvPr/>
        </p:nvPicPr>
        <p:blipFill>
          <a:blip r:embed="rId2"/>
          <a:stretch>
            <a:fillRect/>
          </a:stretch>
        </p:blipFill>
        <p:spPr>
          <a:xfrm>
            <a:off x="3848431" y="161380"/>
            <a:ext cx="4444801" cy="6462057"/>
          </a:xfrm>
          <a:prstGeom prst="rect">
            <a:avLst/>
          </a:prstGeom>
        </p:spPr>
      </p:pic>
    </p:spTree>
    <p:extLst>
      <p:ext uri="{BB962C8B-B14F-4D97-AF65-F5344CB8AC3E}">
        <p14:creationId xmlns:p14="http://schemas.microsoft.com/office/powerpoint/2010/main" val="16806314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B9544A-09A3-4409-8A1A-BD34768DB788}"/>
              </a:ext>
            </a:extLst>
          </p:cNvPr>
          <p:cNvPicPr>
            <a:picLocks noChangeAspect="1"/>
          </p:cNvPicPr>
          <p:nvPr/>
        </p:nvPicPr>
        <p:blipFill>
          <a:blip r:embed="rId2"/>
          <a:stretch>
            <a:fillRect/>
          </a:stretch>
        </p:blipFill>
        <p:spPr>
          <a:xfrm>
            <a:off x="3816626" y="170275"/>
            <a:ext cx="4552713" cy="6508822"/>
          </a:xfrm>
          <a:prstGeom prst="rect">
            <a:avLst/>
          </a:prstGeom>
        </p:spPr>
      </p:pic>
    </p:spTree>
    <p:extLst>
      <p:ext uri="{BB962C8B-B14F-4D97-AF65-F5344CB8AC3E}">
        <p14:creationId xmlns:p14="http://schemas.microsoft.com/office/powerpoint/2010/main" val="35842231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B0283F-7733-4A1A-89F6-07D5DCA5F4FC}"/>
              </a:ext>
            </a:extLst>
          </p:cNvPr>
          <p:cNvPicPr>
            <a:picLocks noChangeAspect="1"/>
          </p:cNvPicPr>
          <p:nvPr/>
        </p:nvPicPr>
        <p:blipFill>
          <a:blip r:embed="rId2"/>
          <a:stretch>
            <a:fillRect/>
          </a:stretch>
        </p:blipFill>
        <p:spPr>
          <a:xfrm>
            <a:off x="3880238" y="232213"/>
            <a:ext cx="4418874" cy="6375322"/>
          </a:xfrm>
          <a:prstGeom prst="rect">
            <a:avLst/>
          </a:prstGeom>
        </p:spPr>
      </p:pic>
    </p:spTree>
    <p:extLst>
      <p:ext uri="{BB962C8B-B14F-4D97-AF65-F5344CB8AC3E}">
        <p14:creationId xmlns:p14="http://schemas.microsoft.com/office/powerpoint/2010/main" val="877361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810C26-626D-4A59-AC1F-06533C1CF20E}"/>
              </a:ext>
            </a:extLst>
          </p:cNvPr>
          <p:cNvPicPr>
            <a:picLocks noChangeAspect="1"/>
          </p:cNvPicPr>
          <p:nvPr/>
        </p:nvPicPr>
        <p:blipFill>
          <a:blip r:embed="rId2"/>
          <a:stretch>
            <a:fillRect/>
          </a:stretch>
        </p:blipFill>
        <p:spPr>
          <a:xfrm>
            <a:off x="3817719" y="174929"/>
            <a:ext cx="4570907" cy="6528634"/>
          </a:xfrm>
          <a:prstGeom prst="rect">
            <a:avLst/>
          </a:prstGeom>
        </p:spPr>
      </p:pic>
    </p:spTree>
    <p:extLst>
      <p:ext uri="{BB962C8B-B14F-4D97-AF65-F5344CB8AC3E}">
        <p14:creationId xmlns:p14="http://schemas.microsoft.com/office/powerpoint/2010/main" val="1078437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7C6FB22-7FC6-40EF-9E96-DC0955F6B7C3}"/>
              </a:ext>
            </a:extLst>
          </p:cNvPr>
          <p:cNvPicPr>
            <a:picLocks noChangeAspect="1"/>
          </p:cNvPicPr>
          <p:nvPr/>
        </p:nvPicPr>
        <p:blipFill>
          <a:blip r:embed="rId2"/>
          <a:stretch>
            <a:fillRect/>
          </a:stretch>
        </p:blipFill>
        <p:spPr>
          <a:xfrm>
            <a:off x="3912741" y="0"/>
            <a:ext cx="4366517" cy="6858000"/>
          </a:xfrm>
          <a:prstGeom prst="rect">
            <a:avLst/>
          </a:prstGeom>
        </p:spPr>
      </p:pic>
      <p:sp>
        <p:nvSpPr>
          <p:cNvPr id="5" name="Título 3">
            <a:extLst>
              <a:ext uri="{FF2B5EF4-FFF2-40B4-BE49-F238E27FC236}">
                <a16:creationId xmlns:a16="http://schemas.microsoft.com/office/drawing/2014/main" id="{98267CC3-EC7F-4874-A4C8-2F349E101DED}"/>
              </a:ext>
            </a:extLst>
          </p:cNvPr>
          <p:cNvSpPr txBox="1">
            <a:spLocks/>
          </p:cNvSpPr>
          <p:nvPr/>
        </p:nvSpPr>
        <p:spPr>
          <a:xfrm>
            <a:off x="765676" y="837706"/>
            <a:ext cx="6909982" cy="5267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1" i="0" u="none" strike="noStrike" kern="1200" cap="none" spc="0" normalizeH="0" baseline="0" noProof="0" dirty="0">
                <a:ln>
                  <a:noFill/>
                </a:ln>
                <a:solidFill>
                  <a:srgbClr val="00615A"/>
                </a:solidFill>
                <a:effectLst/>
                <a:uLnTx/>
                <a:uFillTx/>
                <a:latin typeface="Gotham Bold" pitchFamily="2" charset="0"/>
                <a:ea typeface="+mj-ea"/>
                <a:cs typeface="Gotham Bold" pitchFamily="2" charset="0"/>
              </a:rPr>
              <a:t>Contenido mínimo</a:t>
            </a:r>
          </a:p>
        </p:txBody>
      </p:sp>
      <p:pic>
        <p:nvPicPr>
          <p:cNvPr id="7" name="Imagen 6">
            <a:extLst>
              <a:ext uri="{FF2B5EF4-FFF2-40B4-BE49-F238E27FC236}">
                <a16:creationId xmlns:a16="http://schemas.microsoft.com/office/drawing/2014/main" id="{B3271BB6-6256-4696-BFA4-34DF2C90E699}"/>
              </a:ext>
            </a:extLst>
          </p:cNvPr>
          <p:cNvPicPr>
            <a:picLocks noChangeAspect="1"/>
          </p:cNvPicPr>
          <p:nvPr/>
        </p:nvPicPr>
        <p:blipFill rotWithShape="1">
          <a:blip r:embed="rId3"/>
          <a:srcRect l="56052" t="3172" r="-5546" b="-3172"/>
          <a:stretch/>
        </p:blipFill>
        <p:spPr>
          <a:xfrm>
            <a:off x="1934165" y="1258668"/>
            <a:ext cx="1854884" cy="810375"/>
          </a:xfrm>
          <a:prstGeom prst="rect">
            <a:avLst/>
          </a:prstGeom>
        </p:spPr>
      </p:pic>
      <p:pic>
        <p:nvPicPr>
          <p:cNvPr id="8" name="Picture 2" descr="Nuevo símbolo en los prosprectos de medicamentos sujetos a un seguimiento  adicional - FarmacoVigilancia">
            <a:extLst>
              <a:ext uri="{FF2B5EF4-FFF2-40B4-BE49-F238E27FC236}">
                <a16:creationId xmlns:a16="http://schemas.microsoft.com/office/drawing/2014/main" id="{1198D047-BFB7-4EEC-9594-027DF464C3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3902" y="1472772"/>
            <a:ext cx="256835" cy="243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220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atrón de fondo&#10;&#10;Descripción generada automáticamente">
            <a:extLst>
              <a:ext uri="{FF2B5EF4-FFF2-40B4-BE49-F238E27FC236}">
                <a16:creationId xmlns:a16="http://schemas.microsoft.com/office/drawing/2014/main" id="{35CAFF1D-6D93-B44A-A649-6F248686B71F}"/>
              </a:ext>
            </a:extLst>
          </p:cNvPr>
          <p:cNvPicPr>
            <a:picLocks noChangeAspect="1"/>
          </p:cNvPicPr>
          <p:nvPr/>
        </p:nvPicPr>
        <p:blipFill rotWithShape="1">
          <a:blip r:embed="rId2">
            <a:alphaModFix/>
          </a:blip>
          <a:srcRect l="785" t="4814" b="18281"/>
          <a:stretch/>
        </p:blipFill>
        <p:spPr>
          <a:xfrm>
            <a:off x="0" y="0"/>
            <a:ext cx="12195949" cy="6858001"/>
          </a:xfrm>
          <a:prstGeom prst="rect">
            <a:avLst/>
          </a:prstGeom>
        </p:spPr>
      </p:pic>
      <p:sp>
        <p:nvSpPr>
          <p:cNvPr id="3" name="Rectángulo 2">
            <a:extLst>
              <a:ext uri="{FF2B5EF4-FFF2-40B4-BE49-F238E27FC236}">
                <a16:creationId xmlns:a16="http://schemas.microsoft.com/office/drawing/2014/main" id="{61958267-B3A5-7A44-A343-B9D813E5CB9E}"/>
              </a:ext>
            </a:extLst>
          </p:cNvPr>
          <p:cNvSpPr/>
          <p:nvPr/>
        </p:nvSpPr>
        <p:spPr>
          <a:xfrm>
            <a:off x="0" y="5380074"/>
            <a:ext cx="12192000" cy="1158949"/>
          </a:xfrm>
          <a:prstGeom prst="rect">
            <a:avLst/>
          </a:prstGeom>
          <a:gradFill>
            <a:gsLst>
              <a:gs pos="76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DB264D9C-46B7-0046-8E1F-4186E8048E87}"/>
              </a:ext>
            </a:extLst>
          </p:cNvPr>
          <p:cNvSpPr/>
          <p:nvPr/>
        </p:nvSpPr>
        <p:spPr>
          <a:xfrm>
            <a:off x="0" y="0"/>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Rectángulo 4">
            <a:extLst>
              <a:ext uri="{FF2B5EF4-FFF2-40B4-BE49-F238E27FC236}">
                <a16:creationId xmlns:a16="http://schemas.microsoft.com/office/drawing/2014/main" id="{092F8720-1B4F-FE4E-A47F-B877661EAD0D}"/>
              </a:ext>
            </a:extLst>
          </p:cNvPr>
          <p:cNvSpPr/>
          <p:nvPr/>
        </p:nvSpPr>
        <p:spPr>
          <a:xfrm>
            <a:off x="0" y="6513871"/>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56B96DF0-7BE9-9D44-B1EE-F34F1AFADF78}"/>
              </a:ext>
            </a:extLst>
          </p:cNvPr>
          <p:cNvSpPr txBox="1"/>
          <p:nvPr/>
        </p:nvSpPr>
        <p:spPr>
          <a:xfrm>
            <a:off x="3677265" y="2690320"/>
            <a:ext cx="5538418" cy="1077218"/>
          </a:xfrm>
          <a:prstGeom prst="rect">
            <a:avLst/>
          </a:prstGeom>
          <a:noFill/>
        </p:spPr>
        <p:txBody>
          <a:bodyPr wrap="square" rtlCol="0">
            <a:spAutoFit/>
          </a:bodyPr>
          <a:lstStyle/>
          <a:p>
            <a:pPr algn="r"/>
            <a:r>
              <a:rPr lang="fr-FR" sz="2800" b="1" dirty="0">
                <a:solidFill>
                  <a:srgbClr val="2C969C"/>
                </a:solidFill>
                <a:latin typeface="Gotham Bold" pitchFamily="2" charset="0"/>
                <a:cs typeface="Gotham Bold" pitchFamily="2" charset="0"/>
              </a:rPr>
              <a:t>Características pre-clínicas de </a:t>
            </a:r>
            <a:r>
              <a:rPr lang="fr-FR" sz="3600" b="1" dirty="0">
                <a:solidFill>
                  <a:srgbClr val="00615A"/>
                </a:solidFill>
                <a:latin typeface="Gotham Bold" pitchFamily="2" charset="0"/>
                <a:cs typeface="Gotham Bold" pitchFamily="2" charset="0"/>
              </a:rPr>
              <a:t>BRAFTOVI®</a:t>
            </a:r>
            <a:r>
              <a:rPr lang="fr-FR" sz="3600" dirty="0">
                <a:latin typeface="Gotham Book" pitchFamily="2" charset="0"/>
                <a:cs typeface="Gotham Book" pitchFamily="2" charset="0"/>
              </a:rPr>
              <a:t> </a:t>
            </a:r>
            <a:endParaRPr lang="es-ES" sz="3600" dirty="0">
              <a:solidFill>
                <a:srgbClr val="777776"/>
              </a:solidFill>
              <a:latin typeface="Gotham Book" pitchFamily="2" charset="0"/>
              <a:cs typeface="Gotham Book" pitchFamily="2" charset="0"/>
            </a:endParaRPr>
          </a:p>
        </p:txBody>
      </p:sp>
      <p:cxnSp>
        <p:nvCxnSpPr>
          <p:cNvPr id="7" name="Conector recto 6">
            <a:extLst>
              <a:ext uri="{FF2B5EF4-FFF2-40B4-BE49-F238E27FC236}">
                <a16:creationId xmlns:a16="http://schemas.microsoft.com/office/drawing/2014/main" id="{E1BF458D-0FD3-304A-BF41-638C986CD319}"/>
              </a:ext>
            </a:extLst>
          </p:cNvPr>
          <p:cNvCxnSpPr>
            <a:cxnSpLocks/>
          </p:cNvCxnSpPr>
          <p:nvPr/>
        </p:nvCxnSpPr>
        <p:spPr>
          <a:xfrm>
            <a:off x="0" y="3824748"/>
            <a:ext cx="9144000" cy="0"/>
          </a:xfrm>
          <a:prstGeom prst="line">
            <a:avLst/>
          </a:prstGeom>
          <a:ln w="19050">
            <a:solidFill>
              <a:srgbClr val="ECB633"/>
            </a:solidFill>
          </a:ln>
        </p:spPr>
        <p:style>
          <a:lnRef idx="1">
            <a:schemeClr val="accent1"/>
          </a:lnRef>
          <a:fillRef idx="0">
            <a:schemeClr val="accent1"/>
          </a:fillRef>
          <a:effectRef idx="0">
            <a:schemeClr val="accent1"/>
          </a:effectRef>
          <a:fontRef idx="minor">
            <a:schemeClr val="tx1"/>
          </a:fontRef>
        </p:style>
      </p:cxnSp>
      <p:pic>
        <p:nvPicPr>
          <p:cNvPr id="8" name="Imagen 7" descr="Imagen que contiene animal, colorido, azul, pequeño&#10;&#10;Descripción generada automáticamente">
            <a:extLst>
              <a:ext uri="{FF2B5EF4-FFF2-40B4-BE49-F238E27FC236}">
                <a16:creationId xmlns:a16="http://schemas.microsoft.com/office/drawing/2014/main" id="{C67B8DAB-E940-7C46-B699-98BB3C44DFB1}"/>
              </a:ext>
            </a:extLst>
          </p:cNvPr>
          <p:cNvPicPr>
            <a:picLocks noChangeAspect="1"/>
          </p:cNvPicPr>
          <p:nvPr/>
        </p:nvPicPr>
        <p:blipFill>
          <a:blip r:embed="rId3"/>
          <a:stretch>
            <a:fillRect/>
          </a:stretch>
        </p:blipFill>
        <p:spPr>
          <a:xfrm rot="960000">
            <a:off x="2263559" y="1514806"/>
            <a:ext cx="1805501" cy="2448136"/>
          </a:xfrm>
          <a:prstGeom prst="rect">
            <a:avLst/>
          </a:prstGeom>
        </p:spPr>
      </p:pic>
      <p:pic>
        <p:nvPicPr>
          <p:cNvPr id="9" name="Imagen 8">
            <a:extLst>
              <a:ext uri="{FF2B5EF4-FFF2-40B4-BE49-F238E27FC236}">
                <a16:creationId xmlns:a16="http://schemas.microsoft.com/office/drawing/2014/main" id="{E15D9A97-69CC-904A-8261-B920DB9A408E}"/>
              </a:ext>
            </a:extLst>
          </p:cNvPr>
          <p:cNvPicPr>
            <a:picLocks noChangeAspect="1"/>
          </p:cNvPicPr>
          <p:nvPr/>
        </p:nvPicPr>
        <p:blipFill rotWithShape="1">
          <a:blip r:embed="rId4"/>
          <a:srcRect l="18396" r="17876"/>
          <a:stretch/>
        </p:blipFill>
        <p:spPr>
          <a:xfrm>
            <a:off x="8790038" y="5669840"/>
            <a:ext cx="3008671" cy="602053"/>
          </a:xfrm>
          <a:prstGeom prst="rect">
            <a:avLst/>
          </a:prstGeom>
        </p:spPr>
      </p:pic>
      <p:sp>
        <p:nvSpPr>
          <p:cNvPr id="10" name="Rectángulo 9">
            <a:extLst>
              <a:ext uri="{FF2B5EF4-FFF2-40B4-BE49-F238E27FC236}">
                <a16:creationId xmlns:a16="http://schemas.microsoft.com/office/drawing/2014/main" id="{5DBC1224-ED3C-4C79-BD4B-42A43CFD8D97}"/>
              </a:ext>
            </a:extLst>
          </p:cNvPr>
          <p:cNvSpPr/>
          <p:nvPr/>
        </p:nvSpPr>
        <p:spPr>
          <a:xfrm>
            <a:off x="9000076" y="5850966"/>
            <a:ext cx="2890063" cy="4882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n 10">
            <a:extLst>
              <a:ext uri="{FF2B5EF4-FFF2-40B4-BE49-F238E27FC236}">
                <a16:creationId xmlns:a16="http://schemas.microsoft.com/office/drawing/2014/main" id="{5D7DF932-57A8-444C-9FF8-F916750FF41F}"/>
              </a:ext>
            </a:extLst>
          </p:cNvPr>
          <p:cNvPicPr>
            <a:picLocks noChangeAspect="1"/>
          </p:cNvPicPr>
          <p:nvPr/>
        </p:nvPicPr>
        <p:blipFill>
          <a:blip r:embed="rId5"/>
          <a:stretch>
            <a:fillRect/>
          </a:stretch>
        </p:blipFill>
        <p:spPr>
          <a:xfrm>
            <a:off x="8827204" y="5669840"/>
            <a:ext cx="3008671" cy="650575"/>
          </a:xfrm>
          <a:prstGeom prst="rect">
            <a:avLst/>
          </a:prstGeom>
        </p:spPr>
      </p:pic>
    </p:spTree>
    <p:extLst>
      <p:ext uri="{BB962C8B-B14F-4D97-AF65-F5344CB8AC3E}">
        <p14:creationId xmlns:p14="http://schemas.microsoft.com/office/powerpoint/2010/main" val="2644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AEF263-EDA9-45F7-AA95-1ACC6B37B4B4}"/>
              </a:ext>
            </a:extLst>
          </p:cNvPr>
          <p:cNvPicPr>
            <a:picLocks noChangeAspect="1"/>
          </p:cNvPicPr>
          <p:nvPr/>
        </p:nvPicPr>
        <p:blipFill>
          <a:blip r:embed="rId2"/>
          <a:stretch>
            <a:fillRect/>
          </a:stretch>
        </p:blipFill>
        <p:spPr>
          <a:xfrm>
            <a:off x="3792279" y="0"/>
            <a:ext cx="4607442" cy="6858000"/>
          </a:xfrm>
          <a:prstGeom prst="rect">
            <a:avLst/>
          </a:prstGeom>
        </p:spPr>
      </p:pic>
    </p:spTree>
    <p:extLst>
      <p:ext uri="{BB962C8B-B14F-4D97-AF65-F5344CB8AC3E}">
        <p14:creationId xmlns:p14="http://schemas.microsoft.com/office/powerpoint/2010/main" val="2662502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AAE0982-5FD4-474A-8BE9-AC6EAEE5D928}"/>
              </a:ext>
            </a:extLst>
          </p:cNvPr>
          <p:cNvPicPr>
            <a:picLocks noChangeAspect="1"/>
          </p:cNvPicPr>
          <p:nvPr/>
        </p:nvPicPr>
        <p:blipFill>
          <a:blip r:embed="rId2"/>
          <a:stretch>
            <a:fillRect/>
          </a:stretch>
        </p:blipFill>
        <p:spPr>
          <a:xfrm>
            <a:off x="3805604" y="0"/>
            <a:ext cx="4580792" cy="6858000"/>
          </a:xfrm>
          <a:prstGeom prst="rect">
            <a:avLst/>
          </a:prstGeom>
        </p:spPr>
      </p:pic>
    </p:spTree>
    <p:extLst>
      <p:ext uri="{BB962C8B-B14F-4D97-AF65-F5344CB8AC3E}">
        <p14:creationId xmlns:p14="http://schemas.microsoft.com/office/powerpoint/2010/main" val="1942677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57F4FB7-8C0D-4483-ABE7-6477364D8892}"/>
              </a:ext>
            </a:extLst>
          </p:cNvPr>
          <p:cNvPicPr>
            <a:picLocks noChangeAspect="1"/>
          </p:cNvPicPr>
          <p:nvPr/>
        </p:nvPicPr>
        <p:blipFill>
          <a:blip r:embed="rId2"/>
          <a:stretch>
            <a:fillRect/>
          </a:stretch>
        </p:blipFill>
        <p:spPr>
          <a:xfrm>
            <a:off x="3795194" y="0"/>
            <a:ext cx="4601611" cy="6858000"/>
          </a:xfrm>
          <a:prstGeom prst="rect">
            <a:avLst/>
          </a:prstGeom>
        </p:spPr>
      </p:pic>
    </p:spTree>
    <p:extLst>
      <p:ext uri="{BB962C8B-B14F-4D97-AF65-F5344CB8AC3E}">
        <p14:creationId xmlns:p14="http://schemas.microsoft.com/office/powerpoint/2010/main" val="2791202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1E5772C-5F9F-4E2D-9215-466119C8E957}"/>
              </a:ext>
            </a:extLst>
          </p:cNvPr>
          <p:cNvPicPr>
            <a:picLocks noChangeAspect="1"/>
          </p:cNvPicPr>
          <p:nvPr/>
        </p:nvPicPr>
        <p:blipFill>
          <a:blip r:embed="rId2"/>
          <a:stretch>
            <a:fillRect/>
          </a:stretch>
        </p:blipFill>
        <p:spPr>
          <a:xfrm>
            <a:off x="3840538" y="0"/>
            <a:ext cx="4510924" cy="6858000"/>
          </a:xfrm>
          <a:prstGeom prst="rect">
            <a:avLst/>
          </a:prstGeom>
        </p:spPr>
      </p:pic>
    </p:spTree>
    <p:extLst>
      <p:ext uri="{BB962C8B-B14F-4D97-AF65-F5344CB8AC3E}">
        <p14:creationId xmlns:p14="http://schemas.microsoft.com/office/powerpoint/2010/main" val="8144627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790935E-E122-4187-BA5E-CC63B091034E}"/>
              </a:ext>
            </a:extLst>
          </p:cNvPr>
          <p:cNvPicPr>
            <a:picLocks noChangeAspect="1"/>
          </p:cNvPicPr>
          <p:nvPr/>
        </p:nvPicPr>
        <p:blipFill>
          <a:blip r:embed="rId2"/>
          <a:stretch>
            <a:fillRect/>
          </a:stretch>
        </p:blipFill>
        <p:spPr>
          <a:xfrm>
            <a:off x="3811461" y="0"/>
            <a:ext cx="4569077" cy="6858000"/>
          </a:xfrm>
          <a:prstGeom prst="rect">
            <a:avLst/>
          </a:prstGeom>
        </p:spPr>
      </p:pic>
    </p:spTree>
    <p:extLst>
      <p:ext uri="{BB962C8B-B14F-4D97-AF65-F5344CB8AC3E}">
        <p14:creationId xmlns:p14="http://schemas.microsoft.com/office/powerpoint/2010/main" val="214473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Patrón de fondo&#10;&#10;Descripción generada automáticamente">
            <a:extLst>
              <a:ext uri="{FF2B5EF4-FFF2-40B4-BE49-F238E27FC236}">
                <a16:creationId xmlns:a16="http://schemas.microsoft.com/office/drawing/2014/main" id="{C3E9B445-D125-2B41-B000-BAF8EB0BC214}"/>
              </a:ext>
            </a:extLst>
          </p:cNvPr>
          <p:cNvPicPr>
            <a:picLocks noChangeAspect="1"/>
          </p:cNvPicPr>
          <p:nvPr/>
        </p:nvPicPr>
        <p:blipFill rotWithShape="1">
          <a:blip r:embed="rId3">
            <a:alphaModFix/>
          </a:blip>
          <a:srcRect l="785" t="4814" b="18281"/>
          <a:stretch/>
        </p:blipFill>
        <p:spPr>
          <a:xfrm>
            <a:off x="0" y="0"/>
            <a:ext cx="12195949" cy="6858001"/>
          </a:xfrm>
          <a:prstGeom prst="rect">
            <a:avLst/>
          </a:prstGeom>
        </p:spPr>
      </p:pic>
      <p:sp>
        <p:nvSpPr>
          <p:cNvPr id="12" name="Rectángulo 11">
            <a:extLst>
              <a:ext uri="{FF2B5EF4-FFF2-40B4-BE49-F238E27FC236}">
                <a16:creationId xmlns:a16="http://schemas.microsoft.com/office/drawing/2014/main" id="{305910DF-A58A-0C4A-98DD-A2066327788C}"/>
              </a:ext>
            </a:extLst>
          </p:cNvPr>
          <p:cNvSpPr/>
          <p:nvPr/>
        </p:nvSpPr>
        <p:spPr>
          <a:xfrm>
            <a:off x="79513" y="5379603"/>
            <a:ext cx="12192000" cy="1158949"/>
          </a:xfrm>
          <a:prstGeom prst="rect">
            <a:avLst/>
          </a:prstGeom>
          <a:gradFill>
            <a:gsLst>
              <a:gs pos="76000">
                <a:schemeClr val="bg1"/>
              </a:gs>
              <a:gs pos="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b</a:t>
            </a:r>
            <a:endParaRPr lang="es-ES" dirty="0"/>
          </a:p>
        </p:txBody>
      </p:sp>
      <p:pic>
        <p:nvPicPr>
          <p:cNvPr id="13" name="Imagen 12" descr="Logotipo, nombre de la empresa&#10;&#10;Descripción generada automáticamente">
            <a:extLst>
              <a:ext uri="{FF2B5EF4-FFF2-40B4-BE49-F238E27FC236}">
                <a16:creationId xmlns:a16="http://schemas.microsoft.com/office/drawing/2014/main" id="{471CB7F9-A20F-F241-9ECD-3934514BDCAD}"/>
              </a:ext>
            </a:extLst>
          </p:cNvPr>
          <p:cNvPicPr>
            <a:picLocks noChangeAspect="1"/>
          </p:cNvPicPr>
          <p:nvPr/>
        </p:nvPicPr>
        <p:blipFill>
          <a:blip r:embed="rId4"/>
          <a:stretch>
            <a:fillRect/>
          </a:stretch>
        </p:blipFill>
        <p:spPr>
          <a:xfrm>
            <a:off x="581486" y="5663380"/>
            <a:ext cx="1636372" cy="531613"/>
          </a:xfrm>
          <a:prstGeom prst="rect">
            <a:avLst/>
          </a:prstGeom>
        </p:spPr>
      </p:pic>
      <p:pic>
        <p:nvPicPr>
          <p:cNvPr id="14" name="Imagen 13">
            <a:extLst>
              <a:ext uri="{FF2B5EF4-FFF2-40B4-BE49-F238E27FC236}">
                <a16:creationId xmlns:a16="http://schemas.microsoft.com/office/drawing/2014/main" id="{CB2D53F3-D442-AA4B-B7BE-F632CD658EA4}"/>
              </a:ext>
            </a:extLst>
          </p:cNvPr>
          <p:cNvPicPr>
            <a:picLocks noChangeAspect="1"/>
          </p:cNvPicPr>
          <p:nvPr/>
        </p:nvPicPr>
        <p:blipFill rotWithShape="1">
          <a:blip r:embed="rId5"/>
          <a:srcRect l="18396" r="17876"/>
          <a:stretch/>
        </p:blipFill>
        <p:spPr>
          <a:xfrm>
            <a:off x="8790038" y="5669840"/>
            <a:ext cx="3008671" cy="602053"/>
          </a:xfrm>
          <a:prstGeom prst="rect">
            <a:avLst/>
          </a:prstGeom>
        </p:spPr>
      </p:pic>
      <p:sp>
        <p:nvSpPr>
          <p:cNvPr id="16" name="Rectángulo 15">
            <a:extLst>
              <a:ext uri="{FF2B5EF4-FFF2-40B4-BE49-F238E27FC236}">
                <a16:creationId xmlns:a16="http://schemas.microsoft.com/office/drawing/2014/main" id="{63570620-E145-DE46-8DCA-37E2981C6454}"/>
              </a:ext>
            </a:extLst>
          </p:cNvPr>
          <p:cNvSpPr/>
          <p:nvPr/>
        </p:nvSpPr>
        <p:spPr>
          <a:xfrm>
            <a:off x="0" y="0"/>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Imagen 16" descr="Una caricatura de una persona&#10;&#10;Descripción generada automáticamente con confianza baja">
            <a:extLst>
              <a:ext uri="{FF2B5EF4-FFF2-40B4-BE49-F238E27FC236}">
                <a16:creationId xmlns:a16="http://schemas.microsoft.com/office/drawing/2014/main" id="{D4A9BDC6-F722-5E44-A03F-1B4ACACDA86D}"/>
              </a:ext>
            </a:extLst>
          </p:cNvPr>
          <p:cNvPicPr>
            <a:picLocks noChangeAspect="1"/>
          </p:cNvPicPr>
          <p:nvPr/>
        </p:nvPicPr>
        <p:blipFill>
          <a:blip r:embed="rId6"/>
          <a:stretch>
            <a:fillRect/>
          </a:stretch>
        </p:blipFill>
        <p:spPr>
          <a:xfrm rot="-60000">
            <a:off x="323528" y="2377873"/>
            <a:ext cx="4345859" cy="3259394"/>
          </a:xfrm>
          <a:prstGeom prst="rect">
            <a:avLst/>
          </a:prstGeom>
        </p:spPr>
      </p:pic>
      <p:pic>
        <p:nvPicPr>
          <p:cNvPr id="18" name="Imagen 17" descr="Imagen que contiene animal, colorido, azul, pequeño&#10;&#10;Descripción generada automáticamente">
            <a:extLst>
              <a:ext uri="{FF2B5EF4-FFF2-40B4-BE49-F238E27FC236}">
                <a16:creationId xmlns:a16="http://schemas.microsoft.com/office/drawing/2014/main" id="{E8CB2E12-D406-1E45-8AD9-9B3AAB943249}"/>
              </a:ext>
            </a:extLst>
          </p:cNvPr>
          <p:cNvPicPr>
            <a:picLocks noChangeAspect="1"/>
          </p:cNvPicPr>
          <p:nvPr/>
        </p:nvPicPr>
        <p:blipFill>
          <a:blip r:embed="rId7"/>
          <a:stretch>
            <a:fillRect/>
          </a:stretch>
        </p:blipFill>
        <p:spPr>
          <a:xfrm rot="-60000">
            <a:off x="4040423" y="477709"/>
            <a:ext cx="2351967" cy="3189107"/>
          </a:xfrm>
          <a:prstGeom prst="rect">
            <a:avLst/>
          </a:prstGeom>
        </p:spPr>
      </p:pic>
      <p:sp>
        <p:nvSpPr>
          <p:cNvPr id="20" name="Rectángulo 19">
            <a:extLst>
              <a:ext uri="{FF2B5EF4-FFF2-40B4-BE49-F238E27FC236}">
                <a16:creationId xmlns:a16="http://schemas.microsoft.com/office/drawing/2014/main" id="{04A34304-664A-BA4F-B6BF-11D4D6CCB3F0}"/>
              </a:ext>
            </a:extLst>
          </p:cNvPr>
          <p:cNvSpPr/>
          <p:nvPr/>
        </p:nvSpPr>
        <p:spPr>
          <a:xfrm>
            <a:off x="0" y="6513871"/>
            <a:ext cx="12192000" cy="344129"/>
          </a:xfrm>
          <a:prstGeom prst="rect">
            <a:avLst/>
          </a:prstGeom>
          <a:solidFill>
            <a:srgbClr val="2C9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2" name="Conector recto 21">
            <a:extLst>
              <a:ext uri="{FF2B5EF4-FFF2-40B4-BE49-F238E27FC236}">
                <a16:creationId xmlns:a16="http://schemas.microsoft.com/office/drawing/2014/main" id="{5514EFFD-8270-6E4F-91BA-30175AC39004}"/>
              </a:ext>
            </a:extLst>
          </p:cNvPr>
          <p:cNvCxnSpPr/>
          <p:nvPr/>
        </p:nvCxnSpPr>
        <p:spPr>
          <a:xfrm>
            <a:off x="5368413" y="4006074"/>
            <a:ext cx="6823587" cy="0"/>
          </a:xfrm>
          <a:prstGeom prst="line">
            <a:avLst/>
          </a:prstGeom>
          <a:ln w="19050">
            <a:solidFill>
              <a:srgbClr val="ECB633"/>
            </a:solidFill>
          </a:ln>
        </p:spPr>
        <p:style>
          <a:lnRef idx="1">
            <a:schemeClr val="accent1"/>
          </a:lnRef>
          <a:fillRef idx="0">
            <a:schemeClr val="accent1"/>
          </a:fillRef>
          <a:effectRef idx="0">
            <a:schemeClr val="accent1"/>
          </a:effectRef>
          <a:fontRef idx="minor">
            <a:schemeClr val="tx1"/>
          </a:fontRef>
        </p:style>
      </p:cxnSp>
      <p:sp>
        <p:nvSpPr>
          <p:cNvPr id="11" name="Título 3">
            <a:extLst>
              <a:ext uri="{FF2B5EF4-FFF2-40B4-BE49-F238E27FC236}">
                <a16:creationId xmlns:a16="http://schemas.microsoft.com/office/drawing/2014/main" id="{DCD98A7A-B266-284A-89E2-88EA7624A96D}"/>
              </a:ext>
            </a:extLst>
          </p:cNvPr>
          <p:cNvSpPr txBox="1">
            <a:spLocks/>
          </p:cNvSpPr>
          <p:nvPr/>
        </p:nvSpPr>
        <p:spPr>
          <a:xfrm>
            <a:off x="6579165" y="3374781"/>
            <a:ext cx="1979620" cy="52677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b="1" dirty="0">
                <a:solidFill>
                  <a:srgbClr val="00615A"/>
                </a:solidFill>
                <a:latin typeface="Gotham Bold" pitchFamily="2" charset="0"/>
                <a:cs typeface="Gotham Bold" pitchFamily="2" charset="0"/>
              </a:rPr>
              <a:t>Gracias</a:t>
            </a:r>
          </a:p>
        </p:txBody>
      </p:sp>
      <p:sp>
        <p:nvSpPr>
          <p:cNvPr id="2" name="Rectángulo 1">
            <a:extLst>
              <a:ext uri="{FF2B5EF4-FFF2-40B4-BE49-F238E27FC236}">
                <a16:creationId xmlns:a16="http://schemas.microsoft.com/office/drawing/2014/main" id="{0E2052EB-4268-4966-8304-67777BAD5605}"/>
              </a:ext>
            </a:extLst>
          </p:cNvPr>
          <p:cNvSpPr/>
          <p:nvPr/>
        </p:nvSpPr>
        <p:spPr>
          <a:xfrm>
            <a:off x="6207176" y="5991915"/>
            <a:ext cx="2456122" cy="261610"/>
          </a:xfrm>
          <a:prstGeom prst="rect">
            <a:avLst/>
          </a:prstGeom>
        </p:spPr>
        <p:txBody>
          <a:bodyPr wrap="none">
            <a:spAutoFit/>
          </a:bodyPr>
          <a:lstStyle/>
          <a:p>
            <a:r>
              <a:rPr lang="es-ES" sz="1100" dirty="0">
                <a:solidFill>
                  <a:srgbClr val="000000"/>
                </a:solidFill>
                <a:latin typeface="Segoe UI" panose="020B0502040204020203" pitchFamily="34" charset="0"/>
              </a:rPr>
              <a:t>Fecha de elaboración: Septiembre 2021</a:t>
            </a:r>
            <a:endParaRPr lang="es-ES" sz="1100" dirty="0">
              <a:solidFill>
                <a:prstClr val="black"/>
              </a:solidFill>
              <a:latin typeface="Segoe UI" panose="020B0502040204020203" pitchFamily="34" charset="0"/>
            </a:endParaRPr>
          </a:p>
        </p:txBody>
      </p:sp>
      <p:pic>
        <p:nvPicPr>
          <p:cNvPr id="15" name="Imagen 14">
            <a:extLst>
              <a:ext uri="{FF2B5EF4-FFF2-40B4-BE49-F238E27FC236}">
                <a16:creationId xmlns:a16="http://schemas.microsoft.com/office/drawing/2014/main" id="{1A2A32D5-E600-4AFE-9B74-7204001D068B}"/>
              </a:ext>
            </a:extLst>
          </p:cNvPr>
          <p:cNvPicPr>
            <a:picLocks noChangeAspect="1"/>
          </p:cNvPicPr>
          <p:nvPr/>
        </p:nvPicPr>
        <p:blipFill rotWithShape="1">
          <a:blip r:embed="rId5"/>
          <a:srcRect l="18396" r="17876"/>
          <a:stretch/>
        </p:blipFill>
        <p:spPr>
          <a:xfrm>
            <a:off x="8796763" y="5671188"/>
            <a:ext cx="3001946" cy="600706"/>
          </a:xfrm>
          <a:prstGeom prst="rect">
            <a:avLst/>
          </a:prstGeom>
        </p:spPr>
      </p:pic>
      <p:sp>
        <p:nvSpPr>
          <p:cNvPr id="19" name="Rectángulo 18">
            <a:extLst>
              <a:ext uri="{FF2B5EF4-FFF2-40B4-BE49-F238E27FC236}">
                <a16:creationId xmlns:a16="http://schemas.microsoft.com/office/drawing/2014/main" id="{0AA948E9-9B0A-43DB-B2B6-3BE670087C2E}"/>
              </a:ext>
            </a:extLst>
          </p:cNvPr>
          <p:cNvSpPr/>
          <p:nvPr/>
        </p:nvSpPr>
        <p:spPr>
          <a:xfrm>
            <a:off x="8960476" y="5626478"/>
            <a:ext cx="2830772" cy="693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Imagen 20">
            <a:extLst>
              <a:ext uri="{FF2B5EF4-FFF2-40B4-BE49-F238E27FC236}">
                <a16:creationId xmlns:a16="http://schemas.microsoft.com/office/drawing/2014/main" id="{2C57405F-D346-4685-81F4-F4CEAAF2BB2E}"/>
              </a:ext>
            </a:extLst>
          </p:cNvPr>
          <p:cNvPicPr>
            <a:picLocks noChangeAspect="1"/>
          </p:cNvPicPr>
          <p:nvPr/>
        </p:nvPicPr>
        <p:blipFill>
          <a:blip r:embed="rId8"/>
          <a:stretch>
            <a:fillRect/>
          </a:stretch>
        </p:blipFill>
        <p:spPr>
          <a:xfrm>
            <a:off x="8788451" y="5631378"/>
            <a:ext cx="2948533" cy="637571"/>
          </a:xfrm>
          <a:prstGeom prst="rect">
            <a:avLst/>
          </a:prstGeom>
        </p:spPr>
      </p:pic>
    </p:spTree>
    <p:extLst>
      <p:ext uri="{BB962C8B-B14F-4D97-AF65-F5344CB8AC3E}">
        <p14:creationId xmlns:p14="http://schemas.microsoft.com/office/powerpoint/2010/main" val="268879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F9526AD-2FAC-499A-9C30-ED8FD1F16CA7}"/>
              </a:ext>
            </a:extLst>
          </p:cNvPr>
          <p:cNvSpPr/>
          <p:nvPr/>
        </p:nvSpPr>
        <p:spPr>
          <a:xfrm rot="16200000">
            <a:off x="7803049" y="3246587"/>
            <a:ext cx="596900" cy="233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IC50 (</a:t>
            </a:r>
            <a:r>
              <a:rPr lang="en-GB" sz="800" dirty="0" err="1">
                <a:solidFill>
                  <a:schemeClr val="tx1"/>
                </a:solidFill>
              </a:rPr>
              <a:t>nM</a:t>
            </a:r>
            <a:r>
              <a:rPr lang="en-GB" sz="800" dirty="0">
                <a:solidFill>
                  <a:schemeClr val="tx1"/>
                </a:solidFill>
              </a:rPr>
              <a:t>)</a:t>
            </a:r>
          </a:p>
        </p:txBody>
      </p:sp>
      <p:pic>
        <p:nvPicPr>
          <p:cNvPr id="22" name="Imagen 21">
            <a:extLst>
              <a:ext uri="{FF2B5EF4-FFF2-40B4-BE49-F238E27FC236}">
                <a16:creationId xmlns:a16="http://schemas.microsoft.com/office/drawing/2014/main" id="{3401F567-9BDB-9240-9305-64F3AFFB05ED}"/>
              </a:ext>
            </a:extLst>
          </p:cNvPr>
          <p:cNvPicPr>
            <a:picLocks noChangeAspect="1"/>
          </p:cNvPicPr>
          <p:nvPr/>
        </p:nvPicPr>
        <p:blipFill>
          <a:blip r:embed="rId3"/>
          <a:stretch>
            <a:fillRect/>
          </a:stretch>
        </p:blipFill>
        <p:spPr>
          <a:xfrm>
            <a:off x="8209614" y="1084069"/>
            <a:ext cx="2304076" cy="4420063"/>
          </a:xfrm>
          <a:prstGeom prst="rect">
            <a:avLst/>
          </a:prstGeom>
        </p:spPr>
      </p:pic>
      <p:sp>
        <p:nvSpPr>
          <p:cNvPr id="3" name="ZoneTexte 8">
            <a:extLst>
              <a:ext uri="{FF2B5EF4-FFF2-40B4-BE49-F238E27FC236}">
                <a16:creationId xmlns:a16="http://schemas.microsoft.com/office/drawing/2014/main" id="{1932788D-9E56-7B4B-992C-E735ADA1D01C}"/>
              </a:ext>
            </a:extLst>
          </p:cNvPr>
          <p:cNvSpPr txBox="1"/>
          <p:nvPr/>
        </p:nvSpPr>
        <p:spPr>
          <a:xfrm>
            <a:off x="797686" y="1157651"/>
            <a:ext cx="6265804" cy="1520595"/>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a:defRPr sz="12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eaLnBrk="1" fontAlgn="auto" hangingPunct="1">
              <a:spcBef>
                <a:spcPts val="0"/>
              </a:spcBef>
              <a:spcAft>
                <a:spcPts val="0"/>
              </a:spcAft>
            </a:pPr>
            <a:r>
              <a:rPr lang="es-ES" sz="1600" dirty="0">
                <a:solidFill>
                  <a:srgbClr val="354B54"/>
                </a:solidFill>
                <a:latin typeface="Gotham Bold" pitchFamily="2" charset="0"/>
                <a:cs typeface="Gotham Bold" pitchFamily="2" charset="0"/>
              </a:rPr>
              <a:t>Análisis </a:t>
            </a:r>
            <a:r>
              <a:rPr lang="es-ES" sz="1700" i="1" dirty="0">
                <a:solidFill>
                  <a:srgbClr val="354B54"/>
                </a:solidFill>
                <a:latin typeface="Avenir Black Oblique" panose="02000503020000020003" pitchFamily="2" charset="0"/>
                <a:cs typeface="Gotham Bold" pitchFamily="2" charset="0"/>
              </a:rPr>
              <a:t>in vitro </a:t>
            </a:r>
            <a:r>
              <a:rPr lang="es-ES" sz="1600" dirty="0">
                <a:solidFill>
                  <a:srgbClr val="354B54"/>
                </a:solidFill>
                <a:latin typeface="Gotham Bold" pitchFamily="2" charset="0"/>
                <a:cs typeface="Gotham Bold" pitchFamily="2" charset="0"/>
              </a:rPr>
              <a:t>del impacto de los iBRAF en la proliferación celular en diferentes líneas celulares mutantes BRAF:</a:t>
            </a:r>
            <a:endParaRPr lang="en-US" sz="1600" dirty="0">
              <a:solidFill>
                <a:srgbClr val="354B54"/>
              </a:solidFill>
              <a:latin typeface="Gotham Bold" pitchFamily="2" charset="0"/>
              <a:cs typeface="Gotham Bold" pitchFamily="2" charset="0"/>
            </a:endParaRPr>
          </a:p>
          <a:p>
            <a:pPr marL="171450" indent="-171450" eaLnBrk="1" fontAlgn="auto" hangingPunct="1">
              <a:spcBef>
                <a:spcPts val="0"/>
              </a:spcBef>
              <a:spcAft>
                <a:spcPts val="0"/>
              </a:spcAft>
              <a:buFontTx/>
              <a:buChar char="-"/>
            </a:pPr>
            <a:endParaRPr lang="en-US" sz="1600" b="0" dirty="0">
              <a:solidFill>
                <a:srgbClr val="2FB4E9"/>
              </a:solidFill>
              <a:latin typeface="Gotham Book" pitchFamily="2" charset="0"/>
              <a:cs typeface="Gotham Book" pitchFamily="2" charset="0"/>
            </a:endParaRPr>
          </a:p>
          <a:p>
            <a:pPr marL="171450" indent="-171450" eaLnBrk="1" fontAlgn="auto" hangingPunct="1">
              <a:spcBef>
                <a:spcPts val="0"/>
              </a:spcBef>
              <a:spcAft>
                <a:spcPts val="0"/>
              </a:spcAft>
              <a:buFontTx/>
              <a:buChar char="-"/>
            </a:pPr>
            <a:r>
              <a:rPr lang="en-US" sz="1600" dirty="0">
                <a:solidFill>
                  <a:srgbClr val="2C969C"/>
                </a:solidFill>
                <a:latin typeface="Gotham Bold" pitchFamily="2" charset="0"/>
                <a:cs typeface="Gotham Bold" pitchFamily="2" charset="0"/>
              </a:rPr>
              <a:t>IC50 </a:t>
            </a:r>
            <a:r>
              <a:rPr lang="en-US" sz="1600" b="0" dirty="0">
                <a:solidFill>
                  <a:srgbClr val="354B54"/>
                </a:solidFill>
                <a:latin typeface="Gotham Book" pitchFamily="2" charset="0"/>
                <a:cs typeface="Gotham Book" pitchFamily="2" charset="0"/>
              </a:rPr>
              <a:t>es la concentración necesaria </a:t>
            </a:r>
            <a:r>
              <a:rPr lang="es-ES" sz="1600" b="0" dirty="0">
                <a:solidFill>
                  <a:srgbClr val="354B54"/>
                </a:solidFill>
                <a:latin typeface="Gotham Book" pitchFamily="2" charset="0"/>
                <a:cs typeface="Gotham Book" pitchFamily="2" charset="0"/>
              </a:rPr>
              <a:t>para inhibir el 50% de la proliferación celular.</a:t>
            </a:r>
            <a:endParaRPr lang="en-US" sz="1600" b="0" dirty="0">
              <a:solidFill>
                <a:srgbClr val="354B54"/>
              </a:solidFill>
              <a:latin typeface="Gotham Book" pitchFamily="2" charset="0"/>
              <a:cs typeface="Gotham Book" pitchFamily="2" charset="0"/>
            </a:endParaRPr>
          </a:p>
        </p:txBody>
      </p:sp>
      <p:sp>
        <p:nvSpPr>
          <p:cNvPr id="11" name="Rectángulo redondeado 10">
            <a:extLst>
              <a:ext uri="{FF2B5EF4-FFF2-40B4-BE49-F238E27FC236}">
                <a16:creationId xmlns:a16="http://schemas.microsoft.com/office/drawing/2014/main" id="{D92BAE36-7DDB-5E45-A2F8-6D020C47CCDC}"/>
              </a:ext>
            </a:extLst>
          </p:cNvPr>
          <p:cNvSpPr/>
          <p:nvPr/>
        </p:nvSpPr>
        <p:spPr>
          <a:xfrm>
            <a:off x="8753302" y="2443942"/>
            <a:ext cx="1072342" cy="1895302"/>
          </a:xfrm>
          <a:prstGeom prst="roundRect">
            <a:avLst/>
          </a:prstGeom>
          <a:no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9" name="Grupo 18">
            <a:extLst>
              <a:ext uri="{FF2B5EF4-FFF2-40B4-BE49-F238E27FC236}">
                <a16:creationId xmlns:a16="http://schemas.microsoft.com/office/drawing/2014/main" id="{F3E61EFA-4AAB-7840-9C76-E26F0905BB13}"/>
              </a:ext>
            </a:extLst>
          </p:cNvPr>
          <p:cNvGrpSpPr/>
          <p:nvPr/>
        </p:nvGrpSpPr>
        <p:grpSpPr>
          <a:xfrm>
            <a:off x="8462356" y="4746568"/>
            <a:ext cx="581891" cy="789708"/>
            <a:chOff x="8462356" y="4746568"/>
            <a:chExt cx="581891" cy="789708"/>
          </a:xfrm>
        </p:grpSpPr>
        <p:pic>
          <p:nvPicPr>
            <p:cNvPr id="12" name="Imagen 11">
              <a:extLst>
                <a:ext uri="{FF2B5EF4-FFF2-40B4-BE49-F238E27FC236}">
                  <a16:creationId xmlns:a16="http://schemas.microsoft.com/office/drawing/2014/main" id="{DA714825-400B-864A-AEA2-BEF75E2D3A9A}"/>
                </a:ext>
              </a:extLst>
            </p:cNvPr>
            <p:cNvPicPr>
              <a:picLocks noChangeAspect="1"/>
            </p:cNvPicPr>
            <p:nvPr/>
          </p:nvPicPr>
          <p:blipFill>
            <a:blip r:embed="rId4"/>
            <a:stretch>
              <a:fillRect/>
            </a:stretch>
          </p:blipFill>
          <p:spPr>
            <a:xfrm>
              <a:off x="8703887" y="4746568"/>
              <a:ext cx="199003" cy="294178"/>
            </a:xfrm>
            <a:prstGeom prst="rect">
              <a:avLst/>
            </a:prstGeom>
          </p:spPr>
        </p:pic>
        <p:sp>
          <p:nvSpPr>
            <p:cNvPr id="13" name="Rectángulo redondeado 12">
              <a:extLst>
                <a:ext uri="{FF2B5EF4-FFF2-40B4-BE49-F238E27FC236}">
                  <a16:creationId xmlns:a16="http://schemas.microsoft.com/office/drawing/2014/main" id="{5F3364CC-B4FB-6540-8466-C9E857638C1E}"/>
                </a:ext>
              </a:extLst>
            </p:cNvPr>
            <p:cNvSpPr/>
            <p:nvPr/>
          </p:nvSpPr>
          <p:spPr>
            <a:xfrm>
              <a:off x="8462356" y="4890655"/>
              <a:ext cx="581891" cy="645621"/>
            </a:xfrm>
            <a:prstGeom prst="roundRect">
              <a:avLst/>
            </a:prstGeom>
            <a:no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0" name="Grupo 19">
            <a:extLst>
              <a:ext uri="{FF2B5EF4-FFF2-40B4-BE49-F238E27FC236}">
                <a16:creationId xmlns:a16="http://schemas.microsoft.com/office/drawing/2014/main" id="{F424ABFF-F6B4-D74C-8807-259097C8AB85}"/>
              </a:ext>
            </a:extLst>
          </p:cNvPr>
          <p:cNvGrpSpPr/>
          <p:nvPr/>
        </p:nvGrpSpPr>
        <p:grpSpPr>
          <a:xfrm>
            <a:off x="9105207" y="4741026"/>
            <a:ext cx="581891" cy="789708"/>
            <a:chOff x="9105207" y="4741026"/>
            <a:chExt cx="581891" cy="789708"/>
          </a:xfrm>
        </p:grpSpPr>
        <p:pic>
          <p:nvPicPr>
            <p:cNvPr id="14" name="Imagen 13">
              <a:extLst>
                <a:ext uri="{FF2B5EF4-FFF2-40B4-BE49-F238E27FC236}">
                  <a16:creationId xmlns:a16="http://schemas.microsoft.com/office/drawing/2014/main" id="{77C4E2F0-503E-4045-B185-3531EC8EEDF0}"/>
                </a:ext>
              </a:extLst>
            </p:cNvPr>
            <p:cNvPicPr>
              <a:picLocks noChangeAspect="1"/>
            </p:cNvPicPr>
            <p:nvPr/>
          </p:nvPicPr>
          <p:blipFill>
            <a:blip r:embed="rId4"/>
            <a:stretch>
              <a:fillRect/>
            </a:stretch>
          </p:blipFill>
          <p:spPr>
            <a:xfrm>
              <a:off x="9346738" y="4741026"/>
              <a:ext cx="199003" cy="294178"/>
            </a:xfrm>
            <a:prstGeom prst="rect">
              <a:avLst/>
            </a:prstGeom>
          </p:spPr>
        </p:pic>
        <p:sp>
          <p:nvSpPr>
            <p:cNvPr id="15" name="Rectángulo redondeado 14">
              <a:extLst>
                <a:ext uri="{FF2B5EF4-FFF2-40B4-BE49-F238E27FC236}">
                  <a16:creationId xmlns:a16="http://schemas.microsoft.com/office/drawing/2014/main" id="{36C7605A-FCB9-F947-9492-AB951000D9B7}"/>
                </a:ext>
              </a:extLst>
            </p:cNvPr>
            <p:cNvSpPr/>
            <p:nvPr/>
          </p:nvSpPr>
          <p:spPr>
            <a:xfrm>
              <a:off x="9105207" y="4885113"/>
              <a:ext cx="581891" cy="645621"/>
            </a:xfrm>
            <a:prstGeom prst="roundRect">
              <a:avLst/>
            </a:prstGeom>
            <a:no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1" name="Grupo 20">
            <a:extLst>
              <a:ext uri="{FF2B5EF4-FFF2-40B4-BE49-F238E27FC236}">
                <a16:creationId xmlns:a16="http://schemas.microsoft.com/office/drawing/2014/main" id="{5297628E-501B-DE46-8920-2AC0792FC631}"/>
              </a:ext>
            </a:extLst>
          </p:cNvPr>
          <p:cNvGrpSpPr/>
          <p:nvPr/>
        </p:nvGrpSpPr>
        <p:grpSpPr>
          <a:xfrm>
            <a:off x="9761913" y="4732714"/>
            <a:ext cx="581891" cy="789708"/>
            <a:chOff x="9761913" y="4732714"/>
            <a:chExt cx="581891" cy="789708"/>
          </a:xfrm>
        </p:grpSpPr>
        <p:pic>
          <p:nvPicPr>
            <p:cNvPr id="16" name="Imagen 15">
              <a:extLst>
                <a:ext uri="{FF2B5EF4-FFF2-40B4-BE49-F238E27FC236}">
                  <a16:creationId xmlns:a16="http://schemas.microsoft.com/office/drawing/2014/main" id="{FE5A4368-75E8-3A45-A197-9C4BC97ED084}"/>
                </a:ext>
              </a:extLst>
            </p:cNvPr>
            <p:cNvPicPr>
              <a:picLocks noChangeAspect="1"/>
            </p:cNvPicPr>
            <p:nvPr/>
          </p:nvPicPr>
          <p:blipFill>
            <a:blip r:embed="rId4"/>
            <a:stretch>
              <a:fillRect/>
            </a:stretch>
          </p:blipFill>
          <p:spPr>
            <a:xfrm>
              <a:off x="10003444" y="4732714"/>
              <a:ext cx="199003" cy="294178"/>
            </a:xfrm>
            <a:prstGeom prst="rect">
              <a:avLst/>
            </a:prstGeom>
          </p:spPr>
        </p:pic>
        <p:sp>
          <p:nvSpPr>
            <p:cNvPr id="17" name="Rectángulo redondeado 16">
              <a:extLst>
                <a:ext uri="{FF2B5EF4-FFF2-40B4-BE49-F238E27FC236}">
                  <a16:creationId xmlns:a16="http://schemas.microsoft.com/office/drawing/2014/main" id="{6A8393E8-B2B9-8D41-B4CE-756E60D3CAFD}"/>
                </a:ext>
              </a:extLst>
            </p:cNvPr>
            <p:cNvSpPr/>
            <p:nvPr/>
          </p:nvSpPr>
          <p:spPr>
            <a:xfrm>
              <a:off x="9761913" y="4876801"/>
              <a:ext cx="581891" cy="645621"/>
            </a:xfrm>
            <a:prstGeom prst="roundRect">
              <a:avLst/>
            </a:prstGeom>
            <a:no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sp>
        <p:nvSpPr>
          <p:cNvPr id="18" name="Rectángulo redondeado 17">
            <a:extLst>
              <a:ext uri="{FF2B5EF4-FFF2-40B4-BE49-F238E27FC236}">
                <a16:creationId xmlns:a16="http://schemas.microsoft.com/office/drawing/2014/main" id="{45854AAC-6A4B-8642-A48A-F6F6C029A95D}"/>
              </a:ext>
            </a:extLst>
          </p:cNvPr>
          <p:cNvSpPr/>
          <p:nvPr/>
        </p:nvSpPr>
        <p:spPr>
          <a:xfrm>
            <a:off x="10014066" y="3840481"/>
            <a:ext cx="493221" cy="886692"/>
          </a:xfrm>
          <a:prstGeom prst="roundRect">
            <a:avLst/>
          </a:prstGeom>
          <a:noFill/>
          <a:ln>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0" name="Grupo 39">
            <a:extLst>
              <a:ext uri="{FF2B5EF4-FFF2-40B4-BE49-F238E27FC236}">
                <a16:creationId xmlns:a16="http://schemas.microsoft.com/office/drawing/2014/main" id="{97728FA1-6F13-604A-8A4D-D7F41B6174E1}"/>
              </a:ext>
            </a:extLst>
          </p:cNvPr>
          <p:cNvGrpSpPr/>
          <p:nvPr/>
        </p:nvGrpSpPr>
        <p:grpSpPr>
          <a:xfrm>
            <a:off x="914190" y="2923082"/>
            <a:ext cx="9043015" cy="1562586"/>
            <a:chOff x="914190" y="2923082"/>
            <a:chExt cx="9043015" cy="1562586"/>
          </a:xfrm>
        </p:grpSpPr>
        <p:grpSp>
          <p:nvGrpSpPr>
            <p:cNvPr id="8" name="Grupo 7">
              <a:extLst>
                <a:ext uri="{FF2B5EF4-FFF2-40B4-BE49-F238E27FC236}">
                  <a16:creationId xmlns:a16="http://schemas.microsoft.com/office/drawing/2014/main" id="{69684F19-4B07-5942-8528-515A3E4BF04B}"/>
                </a:ext>
              </a:extLst>
            </p:cNvPr>
            <p:cNvGrpSpPr/>
            <p:nvPr/>
          </p:nvGrpSpPr>
          <p:grpSpPr>
            <a:xfrm>
              <a:off x="914190" y="2923082"/>
              <a:ext cx="5874653" cy="1498283"/>
              <a:chOff x="997317" y="3039460"/>
              <a:chExt cx="5874653" cy="1498283"/>
            </a:xfrm>
          </p:grpSpPr>
          <p:sp>
            <p:nvSpPr>
              <p:cNvPr id="4" name="Rectangle : coins arrondis 9">
                <a:extLst>
                  <a:ext uri="{FF2B5EF4-FFF2-40B4-BE49-F238E27FC236}">
                    <a16:creationId xmlns:a16="http://schemas.microsoft.com/office/drawing/2014/main" id="{B0E4E065-ABFB-254C-94CF-3FD88AAB42FE}"/>
                  </a:ext>
                </a:extLst>
              </p:cNvPr>
              <p:cNvSpPr/>
              <p:nvPr/>
            </p:nvSpPr>
            <p:spPr>
              <a:xfrm>
                <a:off x="997317" y="3039460"/>
                <a:ext cx="5874653" cy="1498283"/>
              </a:xfrm>
              <a:prstGeom prst="roundRect">
                <a:avLst/>
              </a:prstGeom>
              <a:solidFill>
                <a:srgbClr val="2C969C"/>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nchor="ctr">
                <a:spAutoFit/>
              </a:bodyPr>
              <a:lstStyle/>
              <a:p>
                <a:pPr algn="ctr" eaLnBrk="1" fontAlgn="auto" hangingPunct="1">
                  <a:spcBef>
                    <a:spcPts val="0"/>
                  </a:spcBef>
                  <a:spcAft>
                    <a:spcPts val="0"/>
                  </a:spcAft>
                </a:pPr>
                <a:r>
                  <a:rPr lang="fr-FR" sz="1600" b="1" dirty="0">
                    <a:solidFill>
                      <a:prstClr val="white"/>
                    </a:solidFill>
                    <a:latin typeface="Gotham Bold" pitchFamily="2" charset="0"/>
                    <a:cs typeface="Gotham Bold" pitchFamily="2" charset="0"/>
                  </a:rPr>
                  <a:t>BRAFTOVI® es más potente en inhibir la proliferación celular </a:t>
                </a:r>
                <a:r>
                  <a:rPr lang="fr-FR" sz="1700" b="1" i="1" dirty="0">
                    <a:solidFill>
                      <a:prstClr val="white"/>
                    </a:solidFill>
                    <a:latin typeface="Avenir Black Oblique" panose="02000503020000020003" pitchFamily="2" charset="0"/>
                    <a:cs typeface="Gotham Bold" pitchFamily="2" charset="0"/>
                  </a:rPr>
                  <a:t>in vitro </a:t>
                </a:r>
                <a:r>
                  <a:rPr lang="fr-FR" sz="1600" b="1" dirty="0">
                    <a:solidFill>
                      <a:prstClr val="white"/>
                    </a:solidFill>
                    <a:latin typeface="Gotham Bold" pitchFamily="2" charset="0"/>
                    <a:cs typeface="Gotham Bold" pitchFamily="2" charset="0"/>
                  </a:rPr>
                  <a:t>comparado </a:t>
                </a:r>
                <a:r>
                  <a:rPr lang="es-ES" sz="1600" b="1" dirty="0">
                    <a:solidFill>
                      <a:prstClr val="white"/>
                    </a:solidFill>
                    <a:latin typeface="Gotham Bold" pitchFamily="2" charset="0"/>
                    <a:cs typeface="Gotham Bold" pitchFamily="2" charset="0"/>
                  </a:rPr>
                  <a:t>con otros iBRAF</a:t>
                </a:r>
                <a:endParaRPr lang="fr-FR" sz="1600" b="1" dirty="0">
                  <a:solidFill>
                    <a:prstClr val="white"/>
                  </a:solidFill>
                  <a:latin typeface="Gotham Bold" pitchFamily="2" charset="0"/>
                  <a:cs typeface="Gotham Bold" pitchFamily="2" charset="0"/>
                </a:endParaRPr>
              </a:p>
              <a:p>
                <a:pPr algn="ctr" eaLnBrk="1" fontAlgn="auto" hangingPunct="1">
                  <a:spcBef>
                    <a:spcPts val="0"/>
                  </a:spcBef>
                  <a:spcAft>
                    <a:spcPts val="0"/>
                  </a:spcAft>
                </a:pPr>
                <a:endParaRPr lang="fr-FR" sz="1600" b="1" dirty="0">
                  <a:solidFill>
                    <a:prstClr val="white"/>
                  </a:solidFill>
                  <a:latin typeface="Gotham Bold" pitchFamily="2" charset="0"/>
                  <a:cs typeface="Gotham Bold" pitchFamily="2" charset="0"/>
                </a:endParaRPr>
              </a:p>
              <a:p>
                <a:pPr algn="ctr" eaLnBrk="1" fontAlgn="auto" hangingPunct="1">
                  <a:spcBef>
                    <a:spcPts val="0"/>
                  </a:spcBef>
                  <a:spcAft>
                    <a:spcPts val="0"/>
                  </a:spcAft>
                </a:pPr>
                <a:r>
                  <a:rPr lang="fr-FR" sz="1600" b="1" dirty="0">
                    <a:solidFill>
                      <a:prstClr val="white"/>
                    </a:solidFill>
                    <a:latin typeface="Gotham Bold" pitchFamily="2" charset="0"/>
                    <a:cs typeface="Gotham Bold" pitchFamily="2" charset="0"/>
                    <a:sym typeface="Wingdings" panose="05000000000000000000" pitchFamily="2" charset="2"/>
                  </a:rPr>
                  <a:t>      </a:t>
                </a:r>
                <a:r>
                  <a:rPr lang="fr-FR" sz="1600" b="1" dirty="0" err="1">
                    <a:solidFill>
                      <a:prstClr val="white"/>
                    </a:solidFill>
                    <a:latin typeface="Gotham Bold" pitchFamily="2" charset="0"/>
                    <a:cs typeface="Gotham Bold" pitchFamily="2" charset="0"/>
                    <a:sym typeface="Wingdings" panose="05000000000000000000" pitchFamily="2" charset="2"/>
                  </a:rPr>
                  <a:t>Según</a:t>
                </a:r>
                <a:r>
                  <a:rPr lang="fr-FR" sz="1600" b="1" dirty="0">
                    <a:solidFill>
                      <a:prstClr val="white"/>
                    </a:solidFill>
                    <a:latin typeface="Gotham Bold" pitchFamily="2" charset="0"/>
                    <a:cs typeface="Gotham Bold" pitchFamily="2" charset="0"/>
                    <a:sym typeface="Wingdings" panose="05000000000000000000" pitchFamily="2" charset="2"/>
                  </a:rPr>
                  <a:t> </a:t>
                </a:r>
                <a:r>
                  <a:rPr lang="fr-FR" sz="1600" b="1" i="1" dirty="0">
                    <a:solidFill>
                      <a:prstClr val="white"/>
                    </a:solidFill>
                    <a:latin typeface="Gotham Bold" pitchFamily="2" charset="0"/>
                    <a:cs typeface="Gotham Bold" pitchFamily="2" charset="0"/>
                    <a:sym typeface="Wingdings" panose="05000000000000000000" pitchFamily="2" charset="2"/>
                  </a:rPr>
                  <a:t>Stuart DD, et al. </a:t>
                </a:r>
                <a:r>
                  <a:rPr lang="fr-FR" sz="1600" b="1" dirty="0">
                    <a:solidFill>
                      <a:prstClr val="white"/>
                    </a:solidFill>
                    <a:latin typeface="Gotham Bold" pitchFamily="2" charset="0"/>
                    <a:cs typeface="Gotham Bold" pitchFamily="2" charset="0"/>
                    <a:sym typeface="Wingdings" panose="05000000000000000000" pitchFamily="2" charset="2"/>
                  </a:rPr>
                  <a:t>se </a:t>
                </a:r>
                <a:r>
                  <a:rPr lang="fr-FR" sz="1600" b="1" dirty="0" err="1">
                    <a:solidFill>
                      <a:prstClr val="white"/>
                    </a:solidFill>
                    <a:latin typeface="Gotham Bold" pitchFamily="2" charset="0"/>
                    <a:cs typeface="Gotham Bold" pitchFamily="2" charset="0"/>
                    <a:sym typeface="Wingdings" panose="05000000000000000000" pitchFamily="2" charset="2"/>
                  </a:rPr>
                  <a:t>refleja</a:t>
                </a:r>
                <a:r>
                  <a:rPr lang="fr-FR" sz="1600" b="1" dirty="0">
                    <a:solidFill>
                      <a:prstClr val="white"/>
                    </a:solidFill>
                    <a:latin typeface="Gotham Bold" pitchFamily="2" charset="0"/>
                    <a:cs typeface="Gotham Bold" pitchFamily="2" charset="0"/>
                    <a:sym typeface="Wingdings" panose="05000000000000000000" pitchFamily="2" charset="2"/>
                  </a:rPr>
                  <a:t> </a:t>
                </a:r>
                <a:r>
                  <a:rPr lang="fr-FR" sz="1600" b="1" dirty="0" err="1">
                    <a:solidFill>
                      <a:prstClr val="white"/>
                    </a:solidFill>
                    <a:latin typeface="Gotham Bold" pitchFamily="2" charset="0"/>
                    <a:cs typeface="Gotham Bold" pitchFamily="2" charset="0"/>
                    <a:sym typeface="Wingdings" panose="05000000000000000000" pitchFamily="2" charset="2"/>
                  </a:rPr>
                  <a:t>una</a:t>
                </a:r>
                <a:r>
                  <a:rPr lang="fr-FR" sz="1600" b="1" dirty="0">
                    <a:solidFill>
                      <a:prstClr val="white"/>
                    </a:solidFill>
                    <a:latin typeface="Gotham Bold" pitchFamily="2" charset="0"/>
                    <a:cs typeface="Gotham Bold" pitchFamily="2" charset="0"/>
                    <a:sym typeface="Wingdings" panose="05000000000000000000" pitchFamily="2" charset="2"/>
                  </a:rPr>
                  <a:t> </a:t>
                </a:r>
                <a:r>
                  <a:rPr lang="fr-FR" sz="1600" b="1" u="sng" dirty="0" err="1">
                    <a:solidFill>
                      <a:schemeClr val="tx1"/>
                    </a:solidFill>
                    <a:latin typeface="Gotham Bold" pitchFamily="2" charset="0"/>
                    <a:cs typeface="Gotham Bold" pitchFamily="2" charset="0"/>
                    <a:sym typeface="Wingdings" panose="05000000000000000000" pitchFamily="2" charset="2"/>
                  </a:rPr>
                  <a:t>mayor</a:t>
                </a:r>
                <a:r>
                  <a:rPr lang="fr-FR" sz="1600" b="1" u="sng" dirty="0">
                    <a:solidFill>
                      <a:schemeClr val="tx1"/>
                    </a:solidFill>
                    <a:latin typeface="Gotham Bold" pitchFamily="2" charset="0"/>
                    <a:cs typeface="Gotham Bold" pitchFamily="2" charset="0"/>
                    <a:sym typeface="Wingdings" panose="05000000000000000000" pitchFamily="2" charset="2"/>
                  </a:rPr>
                  <a:t> eficiencia </a:t>
                </a:r>
                <a:r>
                  <a:rPr lang="fr-FR" sz="1600" b="1" dirty="0">
                    <a:solidFill>
                      <a:prstClr val="white"/>
                    </a:solidFill>
                    <a:latin typeface="Gotham Bold" pitchFamily="2" charset="0"/>
                    <a:cs typeface="Gotham Bold" pitchFamily="2" charset="0"/>
                    <a:sym typeface="Wingdings" panose="05000000000000000000" pitchFamily="2" charset="2"/>
                  </a:rPr>
                  <a:t>de BRAFTOVI® en comparación con otros inhibidores</a:t>
                </a:r>
                <a:endParaRPr lang="fr-FR" sz="1600" b="1" dirty="0">
                  <a:solidFill>
                    <a:prstClr val="white"/>
                  </a:solidFill>
                  <a:latin typeface="Gotham Bold" pitchFamily="2" charset="0"/>
                  <a:cs typeface="Gotham Bold" pitchFamily="2" charset="0"/>
                </a:endParaRPr>
              </a:p>
            </p:txBody>
          </p:sp>
          <p:pic>
            <p:nvPicPr>
              <p:cNvPr id="7" name="Gráfico 6">
                <a:extLst>
                  <a:ext uri="{FF2B5EF4-FFF2-40B4-BE49-F238E27FC236}">
                    <a16:creationId xmlns:a16="http://schemas.microsoft.com/office/drawing/2014/main" id="{9101C3A9-1513-A54C-82C6-8A6A3A3CF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0160" y="3921937"/>
                <a:ext cx="199789" cy="199789"/>
              </a:xfrm>
              <a:prstGeom prst="rect">
                <a:avLst/>
              </a:prstGeom>
            </p:spPr>
          </p:pic>
        </p:grpSp>
        <p:pic>
          <p:nvPicPr>
            <p:cNvPr id="38" name="Imagen 37">
              <a:extLst>
                <a:ext uri="{FF2B5EF4-FFF2-40B4-BE49-F238E27FC236}">
                  <a16:creationId xmlns:a16="http://schemas.microsoft.com/office/drawing/2014/main" id="{CF198DCD-0823-8641-93AD-7366C25FE968}"/>
                </a:ext>
              </a:extLst>
            </p:cNvPr>
            <p:cNvPicPr>
              <a:picLocks noChangeAspect="1"/>
            </p:cNvPicPr>
            <p:nvPr/>
          </p:nvPicPr>
          <p:blipFill>
            <a:blip r:embed="rId7"/>
            <a:stretch>
              <a:fillRect/>
            </a:stretch>
          </p:blipFill>
          <p:spPr>
            <a:xfrm rot="300000">
              <a:off x="6845705" y="4142768"/>
              <a:ext cx="3111500" cy="342900"/>
            </a:xfrm>
            <a:prstGeom prst="rect">
              <a:avLst/>
            </a:prstGeom>
          </p:spPr>
        </p:pic>
        <p:pic>
          <p:nvPicPr>
            <p:cNvPr id="39" name="Imagen 38">
              <a:extLst>
                <a:ext uri="{FF2B5EF4-FFF2-40B4-BE49-F238E27FC236}">
                  <a16:creationId xmlns:a16="http://schemas.microsoft.com/office/drawing/2014/main" id="{93F38B8E-A3C1-444D-AF7A-D1DFA6E87DC5}"/>
                </a:ext>
              </a:extLst>
            </p:cNvPr>
            <p:cNvPicPr>
              <a:picLocks noChangeAspect="1"/>
            </p:cNvPicPr>
            <p:nvPr/>
          </p:nvPicPr>
          <p:blipFill>
            <a:blip r:embed="rId8"/>
            <a:stretch>
              <a:fillRect/>
            </a:stretch>
          </p:blipFill>
          <p:spPr>
            <a:xfrm rot="-300000">
              <a:off x="6857730" y="2955992"/>
              <a:ext cx="1803400" cy="342900"/>
            </a:xfrm>
            <a:prstGeom prst="rect">
              <a:avLst/>
            </a:prstGeom>
          </p:spPr>
        </p:pic>
      </p:grpSp>
      <p:sp>
        <p:nvSpPr>
          <p:cNvPr id="41" name="CuadroTexto 40">
            <a:extLst>
              <a:ext uri="{FF2B5EF4-FFF2-40B4-BE49-F238E27FC236}">
                <a16:creationId xmlns:a16="http://schemas.microsoft.com/office/drawing/2014/main" id="{C3A69AD0-9E64-BB4D-AB5E-2319278B0B64}"/>
              </a:ext>
            </a:extLst>
          </p:cNvPr>
          <p:cNvSpPr txBox="1"/>
          <p:nvPr/>
        </p:nvSpPr>
        <p:spPr>
          <a:xfrm>
            <a:off x="318792" y="6101510"/>
            <a:ext cx="311499"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7</a:t>
            </a:r>
            <a:endParaRPr lang="es-ES" dirty="0">
              <a:solidFill>
                <a:srgbClr val="2C969C"/>
              </a:solidFill>
            </a:endParaRPr>
          </a:p>
        </p:txBody>
      </p:sp>
      <p:sp>
        <p:nvSpPr>
          <p:cNvPr id="42" name="Rectangle 124">
            <a:extLst>
              <a:ext uri="{FF2B5EF4-FFF2-40B4-BE49-F238E27FC236}">
                <a16:creationId xmlns:a16="http://schemas.microsoft.com/office/drawing/2014/main" id="{28835F29-32BC-8045-A3F9-BFCE01E241CA}"/>
              </a:ext>
            </a:extLst>
          </p:cNvPr>
          <p:cNvSpPr/>
          <p:nvPr/>
        </p:nvSpPr>
        <p:spPr>
          <a:xfrm>
            <a:off x="838199" y="6157474"/>
            <a:ext cx="3045543" cy="200055"/>
          </a:xfrm>
          <a:prstGeom prst="rect">
            <a:avLst/>
          </a:prstGeom>
        </p:spPr>
        <p:txBody>
          <a:bodyPr wrap="square">
            <a:spAutoFit/>
          </a:bodyPr>
          <a:lstStyle/>
          <a:p>
            <a:pPr eaLnBrk="1" fontAlgn="auto" hangingPunct="1">
              <a:spcBef>
                <a:spcPts val="0"/>
              </a:spcBef>
              <a:spcAft>
                <a:spcPts val="0"/>
              </a:spcAft>
            </a:pPr>
            <a:r>
              <a:rPr lang="en-GB" sz="700" dirty="0">
                <a:solidFill>
                  <a:schemeClr val="tx1">
                    <a:lumMod val="65000"/>
                    <a:lumOff val="35000"/>
                  </a:schemeClr>
                </a:solidFill>
                <a:latin typeface="Gotham Light" pitchFamily="2" charset="0"/>
                <a:cs typeface="Gotham Light" pitchFamily="2" charset="0"/>
              </a:rPr>
              <a:t>1. Stuart DD, et al. AACR. 2012: abstract 3790</a:t>
            </a:r>
            <a:endParaRPr lang="fr-FR" sz="700" dirty="0">
              <a:solidFill>
                <a:schemeClr val="tx1">
                  <a:lumMod val="65000"/>
                  <a:lumOff val="35000"/>
                </a:schemeClr>
              </a:solidFill>
              <a:latin typeface="Gotham Light" pitchFamily="2" charset="0"/>
              <a:cs typeface="Gotham Light" pitchFamily="2" charset="0"/>
            </a:endParaRPr>
          </a:p>
        </p:txBody>
      </p:sp>
      <p:sp>
        <p:nvSpPr>
          <p:cNvPr id="43" name="CuadroTexto 42">
            <a:extLst>
              <a:ext uri="{FF2B5EF4-FFF2-40B4-BE49-F238E27FC236}">
                <a16:creationId xmlns:a16="http://schemas.microsoft.com/office/drawing/2014/main" id="{B268C110-11A9-404F-845F-669BFCE8F2C0}"/>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6" name="CuadroTexto 5">
            <a:extLst>
              <a:ext uri="{FF2B5EF4-FFF2-40B4-BE49-F238E27FC236}">
                <a16:creationId xmlns:a16="http://schemas.microsoft.com/office/drawing/2014/main" id="{655B8833-9516-3849-9311-0A9FF84BC1E9}"/>
              </a:ext>
            </a:extLst>
          </p:cNvPr>
          <p:cNvSpPr txBox="1"/>
          <p:nvPr/>
        </p:nvSpPr>
        <p:spPr>
          <a:xfrm rot="-2400000">
            <a:off x="10125194" y="4742197"/>
            <a:ext cx="609512" cy="246221"/>
          </a:xfrm>
          <a:prstGeom prst="rect">
            <a:avLst/>
          </a:prstGeom>
          <a:noFill/>
        </p:spPr>
        <p:txBody>
          <a:bodyPr wrap="square" rtlCol="0">
            <a:spAutoFit/>
          </a:bodyPr>
          <a:lstStyle/>
          <a:p>
            <a:r>
              <a:rPr lang="es-ES" sz="1000" dirty="0">
                <a:solidFill>
                  <a:schemeClr val="accent2"/>
                </a:solidFill>
              </a:rPr>
              <a:t>®</a:t>
            </a:r>
          </a:p>
        </p:txBody>
      </p:sp>
      <p:sp>
        <p:nvSpPr>
          <p:cNvPr id="27" name="Rectángulo 26">
            <a:extLst>
              <a:ext uri="{FF2B5EF4-FFF2-40B4-BE49-F238E27FC236}">
                <a16:creationId xmlns:a16="http://schemas.microsoft.com/office/drawing/2014/main" id="{F3882420-093A-416D-B8DB-5564BDCAF0FB}"/>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n 27">
            <a:extLst>
              <a:ext uri="{FF2B5EF4-FFF2-40B4-BE49-F238E27FC236}">
                <a16:creationId xmlns:a16="http://schemas.microsoft.com/office/drawing/2014/main" id="{92B57149-90AC-4C6C-BF44-AE58778CC241}"/>
              </a:ext>
            </a:extLst>
          </p:cNvPr>
          <p:cNvPicPr>
            <a:picLocks noChangeAspect="1"/>
          </p:cNvPicPr>
          <p:nvPr/>
        </p:nvPicPr>
        <p:blipFill>
          <a:blip r:embed="rId9"/>
          <a:stretch>
            <a:fillRect/>
          </a:stretch>
        </p:blipFill>
        <p:spPr>
          <a:xfrm>
            <a:off x="9673351" y="5971811"/>
            <a:ext cx="1989652" cy="430229"/>
          </a:xfrm>
          <a:prstGeom prst="rect">
            <a:avLst/>
          </a:prstGeom>
        </p:spPr>
      </p:pic>
      <p:sp>
        <p:nvSpPr>
          <p:cNvPr id="30" name="Rectangle 124">
            <a:extLst>
              <a:ext uri="{FF2B5EF4-FFF2-40B4-BE49-F238E27FC236}">
                <a16:creationId xmlns:a16="http://schemas.microsoft.com/office/drawing/2014/main" id="{F5ADEBB9-5FF8-4E0F-9E2A-AAD549EDC799}"/>
              </a:ext>
            </a:extLst>
          </p:cNvPr>
          <p:cNvSpPr/>
          <p:nvPr/>
        </p:nvSpPr>
        <p:spPr>
          <a:xfrm>
            <a:off x="8423770" y="5785587"/>
            <a:ext cx="1944763" cy="215444"/>
          </a:xfrm>
          <a:prstGeom prst="rect">
            <a:avLst/>
          </a:prstGeom>
        </p:spPr>
        <p:txBody>
          <a:bodyPr wrap="none">
            <a:spAutoFit/>
          </a:bodyPr>
          <a:lstStyle/>
          <a:p>
            <a:pPr eaLnBrk="1" fontAlgn="auto" hangingPunct="1">
              <a:spcBef>
                <a:spcPts val="0"/>
              </a:spcBef>
              <a:spcAft>
                <a:spcPts val="0"/>
              </a:spcAft>
            </a:pPr>
            <a:r>
              <a:rPr lang="en-GB" sz="800" dirty="0" err="1">
                <a:solidFill>
                  <a:srgbClr val="354B54"/>
                </a:solidFill>
                <a:latin typeface="Gotham Light" pitchFamily="2" charset="0"/>
                <a:cs typeface="Gotham Light" pitchFamily="2" charset="0"/>
              </a:rPr>
              <a:t>Gráfica</a:t>
            </a:r>
            <a:r>
              <a:rPr lang="en-GB" sz="800" dirty="0">
                <a:solidFill>
                  <a:srgbClr val="354B54"/>
                </a:solidFill>
                <a:latin typeface="Gotham Light" pitchFamily="2" charset="0"/>
                <a:cs typeface="Gotham Light" pitchFamily="2" charset="0"/>
              </a:rPr>
              <a:t> </a:t>
            </a:r>
            <a:r>
              <a:rPr lang="en-GB" sz="800" dirty="0" err="1">
                <a:solidFill>
                  <a:srgbClr val="354B54"/>
                </a:solidFill>
                <a:latin typeface="Gotham Light" pitchFamily="2" charset="0"/>
                <a:cs typeface="Gotham Light" pitchFamily="2" charset="0"/>
              </a:rPr>
              <a:t>creada</a:t>
            </a:r>
            <a:r>
              <a:rPr lang="en-GB" sz="800" dirty="0">
                <a:solidFill>
                  <a:srgbClr val="354B54"/>
                </a:solidFill>
                <a:latin typeface="Gotham Light" pitchFamily="2" charset="0"/>
                <a:cs typeface="Gotham Light" pitchFamily="2" charset="0"/>
              </a:rPr>
              <a:t> a </a:t>
            </a:r>
            <a:r>
              <a:rPr lang="en-GB" sz="800" dirty="0" err="1">
                <a:solidFill>
                  <a:srgbClr val="354B54"/>
                </a:solidFill>
                <a:latin typeface="Gotham Light" pitchFamily="2" charset="0"/>
                <a:cs typeface="Gotham Light" pitchFamily="2" charset="0"/>
              </a:rPr>
              <a:t>partir</a:t>
            </a:r>
            <a:r>
              <a:rPr lang="en-GB" sz="800" dirty="0">
                <a:solidFill>
                  <a:srgbClr val="354B54"/>
                </a:solidFill>
                <a:latin typeface="Gotham Light" pitchFamily="2" charset="0"/>
                <a:cs typeface="Gotham Light" pitchFamily="2" charset="0"/>
              </a:rPr>
              <a:t> de Stuart DD, et al. </a:t>
            </a:r>
            <a:endParaRPr lang="fr-FR" sz="800" dirty="0">
              <a:solidFill>
                <a:srgbClr val="354B54"/>
              </a:solidFill>
              <a:latin typeface="Gotham Light" pitchFamily="2" charset="0"/>
              <a:cs typeface="Gotham Light" pitchFamily="2" charset="0"/>
            </a:endParaRPr>
          </a:p>
        </p:txBody>
      </p:sp>
      <p:sp>
        <p:nvSpPr>
          <p:cNvPr id="10" name="Rectángulo 9">
            <a:extLst>
              <a:ext uri="{FF2B5EF4-FFF2-40B4-BE49-F238E27FC236}">
                <a16:creationId xmlns:a16="http://schemas.microsoft.com/office/drawing/2014/main" id="{B529012D-478F-4009-B2C7-20F13F5AA659}"/>
              </a:ext>
            </a:extLst>
          </p:cNvPr>
          <p:cNvSpPr/>
          <p:nvPr/>
        </p:nvSpPr>
        <p:spPr>
          <a:xfrm>
            <a:off x="8468134" y="5603700"/>
            <a:ext cx="581891" cy="153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PLX-4032</a:t>
            </a:r>
          </a:p>
        </p:txBody>
      </p:sp>
      <p:sp>
        <p:nvSpPr>
          <p:cNvPr id="32" name="Rectángulo 31">
            <a:extLst>
              <a:ext uri="{FF2B5EF4-FFF2-40B4-BE49-F238E27FC236}">
                <a16:creationId xmlns:a16="http://schemas.microsoft.com/office/drawing/2014/main" id="{96CC024E-8D4C-4B1D-B1F5-0FEAFAD82721}"/>
              </a:ext>
            </a:extLst>
          </p:cNvPr>
          <p:cNvSpPr/>
          <p:nvPr/>
        </p:nvSpPr>
        <p:spPr>
          <a:xfrm>
            <a:off x="9059658" y="5635594"/>
            <a:ext cx="672988" cy="97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err="1">
                <a:solidFill>
                  <a:schemeClr val="tx1"/>
                </a:solidFill>
              </a:rPr>
              <a:t>GSKcmpdA</a:t>
            </a:r>
            <a:endParaRPr lang="en-GB" sz="800" dirty="0">
              <a:solidFill>
                <a:schemeClr val="tx1"/>
              </a:solidFill>
            </a:endParaRPr>
          </a:p>
        </p:txBody>
      </p:sp>
      <p:sp>
        <p:nvSpPr>
          <p:cNvPr id="33" name="Rectángulo 32">
            <a:extLst>
              <a:ext uri="{FF2B5EF4-FFF2-40B4-BE49-F238E27FC236}">
                <a16:creationId xmlns:a16="http://schemas.microsoft.com/office/drawing/2014/main" id="{0E8BC888-9975-4058-BF21-F7DF429D9138}"/>
              </a:ext>
            </a:extLst>
          </p:cNvPr>
          <p:cNvSpPr/>
          <p:nvPr/>
        </p:nvSpPr>
        <p:spPr>
          <a:xfrm>
            <a:off x="9732646" y="5624800"/>
            <a:ext cx="672988" cy="97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tx1"/>
                </a:solidFill>
              </a:rPr>
              <a:t>LGX818</a:t>
            </a:r>
          </a:p>
        </p:txBody>
      </p:sp>
      <p:sp>
        <p:nvSpPr>
          <p:cNvPr id="23" name="Título 22"/>
          <p:cNvSpPr>
            <a:spLocks noGrp="1"/>
          </p:cNvSpPr>
          <p:nvPr>
            <p:ph type="title"/>
          </p:nvPr>
        </p:nvSpPr>
        <p:spPr>
          <a:xfrm>
            <a:off x="838199" y="365126"/>
            <a:ext cx="11320463" cy="577850"/>
          </a:xfrm>
        </p:spPr>
        <p:txBody>
          <a:bodyPr/>
          <a:lstStyle/>
          <a:p>
            <a:r>
              <a:rPr lang="es-ES">
                <a:latin typeface="Gotham Bold" pitchFamily="2" charset="0"/>
                <a:cs typeface="Gotham Bold" pitchFamily="2" charset="0"/>
              </a:rPr>
              <a:t>BRAFTOVI® tiene una inhibición proliferativa más alta que otros inhibidores de BRAF</a:t>
            </a:r>
            <a:r>
              <a:rPr lang="es-ES" baseline="30000">
                <a:latin typeface="Gotham Bold" pitchFamily="2" charset="0"/>
                <a:cs typeface="Gotham Bold" pitchFamily="2" charset="0"/>
              </a:rPr>
              <a:t>1</a:t>
            </a:r>
            <a:br>
              <a:rPr lang="fr-FR" baseline="30000"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129665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ppt_x"/>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0"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12">
            <a:extLst>
              <a:ext uri="{FF2B5EF4-FFF2-40B4-BE49-F238E27FC236}">
                <a16:creationId xmlns:a16="http://schemas.microsoft.com/office/drawing/2014/main" id="{97C489D7-166A-C841-82A6-3F71B6BF0A7A}"/>
              </a:ext>
            </a:extLst>
          </p:cNvPr>
          <p:cNvSpPr txBox="1"/>
          <p:nvPr/>
        </p:nvSpPr>
        <p:spPr>
          <a:xfrm>
            <a:off x="756547" y="1198714"/>
            <a:ext cx="9570318" cy="1222132"/>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a:defRPr sz="12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eaLnBrk="1" fontAlgn="auto" hangingPunct="1">
              <a:spcBef>
                <a:spcPts val="0"/>
              </a:spcBef>
              <a:spcAft>
                <a:spcPts val="0"/>
              </a:spcAft>
            </a:pPr>
            <a:r>
              <a:rPr lang="en-US" sz="1600" dirty="0">
                <a:solidFill>
                  <a:srgbClr val="354B54"/>
                </a:solidFill>
                <a:latin typeface="Gotham Bold" pitchFamily="2" charset="0"/>
                <a:cs typeface="Gotham Bold" pitchFamily="2" charset="0"/>
              </a:rPr>
              <a:t>El análisis </a:t>
            </a:r>
            <a:r>
              <a:rPr lang="en-US" sz="1600" i="1" dirty="0">
                <a:solidFill>
                  <a:srgbClr val="354B54"/>
                </a:solidFill>
                <a:latin typeface="Gotham Bold" pitchFamily="2" charset="0"/>
                <a:cs typeface="Gotham Bold" pitchFamily="2" charset="0"/>
              </a:rPr>
              <a:t>in vitro </a:t>
            </a:r>
            <a:r>
              <a:rPr lang="es-ES" sz="1600" dirty="0">
                <a:solidFill>
                  <a:srgbClr val="354B54"/>
                </a:solidFill>
                <a:latin typeface="Gotham Bold" pitchFamily="2" charset="0"/>
                <a:cs typeface="Gotham Bold" pitchFamily="2" charset="0"/>
              </a:rPr>
              <a:t>de la inhibición de quinasas BRAF y el tiempo medio de disociación</a:t>
            </a:r>
            <a:r>
              <a:rPr lang="en-US" sz="1600" dirty="0">
                <a:solidFill>
                  <a:srgbClr val="354B54"/>
                </a:solidFill>
                <a:latin typeface="Gotham Bold" pitchFamily="2" charset="0"/>
                <a:cs typeface="Gotham Bold" pitchFamily="2" charset="0"/>
              </a:rPr>
              <a:t>: </a:t>
            </a:r>
          </a:p>
          <a:p>
            <a:pPr marL="171450" indent="-171450" eaLnBrk="1" fontAlgn="auto" hangingPunct="1">
              <a:spcBef>
                <a:spcPts val="0"/>
              </a:spcBef>
              <a:spcAft>
                <a:spcPts val="0"/>
              </a:spcAft>
              <a:buFontTx/>
              <a:buChar char="-"/>
            </a:pPr>
            <a:endParaRPr lang="en-US" sz="1600" b="0" dirty="0">
              <a:solidFill>
                <a:srgbClr val="2FB4E9"/>
              </a:solidFill>
              <a:latin typeface="Gotham Book" pitchFamily="2" charset="0"/>
              <a:cs typeface="Gotham Book" pitchFamily="2" charset="0"/>
            </a:endParaRPr>
          </a:p>
          <a:p>
            <a:pPr marL="171450" indent="-171450" eaLnBrk="1" fontAlgn="auto" hangingPunct="1">
              <a:spcBef>
                <a:spcPts val="0"/>
              </a:spcBef>
              <a:spcAft>
                <a:spcPts val="0"/>
              </a:spcAft>
              <a:buFontTx/>
              <a:buChar char="-"/>
            </a:pPr>
            <a:r>
              <a:rPr lang="en-US" sz="1600" dirty="0">
                <a:solidFill>
                  <a:srgbClr val="2C969C"/>
                </a:solidFill>
                <a:latin typeface="Gotham Bold" pitchFamily="2" charset="0"/>
                <a:cs typeface="Gotham Bold" pitchFamily="2" charset="0"/>
              </a:rPr>
              <a:t>El tiempo medio de disociación </a:t>
            </a:r>
            <a:r>
              <a:rPr lang="es-ES" sz="1600" b="0" dirty="0">
                <a:solidFill>
                  <a:srgbClr val="354B54"/>
                </a:solidFill>
                <a:latin typeface="Gotham Book" pitchFamily="2" charset="0"/>
                <a:cs typeface="Gotham Book" pitchFamily="2" charset="0"/>
              </a:rPr>
              <a:t>es el tiempo requerido para disociar el 50% del fármaco de la proteína BRAF</a:t>
            </a:r>
            <a:r>
              <a:rPr lang="en-US" sz="1600" b="0" dirty="0">
                <a:solidFill>
                  <a:srgbClr val="354B54"/>
                </a:solidFill>
                <a:latin typeface="Gotham Book" pitchFamily="2" charset="0"/>
                <a:cs typeface="Gotham Book" pitchFamily="2" charset="0"/>
              </a:rPr>
              <a:t> in vitro </a:t>
            </a:r>
            <a:r>
              <a:rPr lang="en-US" sz="1600" b="0" dirty="0">
                <a:solidFill>
                  <a:srgbClr val="354B54"/>
                </a:solidFill>
                <a:latin typeface="Gotham Book" pitchFamily="2" charset="0"/>
                <a:cs typeface="Gotham Book" pitchFamily="2" charset="0"/>
                <a:sym typeface="Wingdings" panose="05000000000000000000" pitchFamily="2" charset="2"/>
              </a:rPr>
              <a:t> </a:t>
            </a:r>
            <a:r>
              <a:rPr lang="es-ES" sz="1600" b="0" dirty="0">
                <a:solidFill>
                  <a:srgbClr val="354B54"/>
                </a:solidFill>
                <a:latin typeface="Gotham Book" pitchFamily="2" charset="0"/>
                <a:cs typeface="Gotham Book" pitchFamily="2" charset="0"/>
              </a:rPr>
              <a:t>refleja la especificidad del fármaco.</a:t>
            </a:r>
            <a:endParaRPr lang="en-US" sz="1600" b="0" dirty="0">
              <a:solidFill>
                <a:srgbClr val="354B54"/>
              </a:solidFill>
              <a:latin typeface="Gotham Book" pitchFamily="2" charset="0"/>
              <a:cs typeface="Gotham Book" pitchFamily="2" charset="0"/>
              <a:sym typeface="Wingdings" panose="05000000000000000000" pitchFamily="2" charset="2"/>
            </a:endParaRPr>
          </a:p>
        </p:txBody>
      </p:sp>
      <p:sp>
        <p:nvSpPr>
          <p:cNvPr id="6" name="Rectangle : coins arrondis 13">
            <a:extLst>
              <a:ext uri="{FF2B5EF4-FFF2-40B4-BE49-F238E27FC236}">
                <a16:creationId xmlns:a16="http://schemas.microsoft.com/office/drawing/2014/main" id="{F6104A19-FBC3-7A4E-AFE4-9574B48B8F13}"/>
              </a:ext>
            </a:extLst>
          </p:cNvPr>
          <p:cNvSpPr/>
          <p:nvPr/>
        </p:nvSpPr>
        <p:spPr>
          <a:xfrm>
            <a:off x="1281657" y="4732048"/>
            <a:ext cx="9570318" cy="646986"/>
          </a:xfrm>
          <a:prstGeom prst="roundRect">
            <a:avLst/>
          </a:prstGeom>
          <a:solidFill>
            <a:srgbClr val="2C969C"/>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eaLnBrk="1" fontAlgn="auto" hangingPunct="1">
              <a:spcBef>
                <a:spcPts val="0"/>
              </a:spcBef>
              <a:spcAft>
                <a:spcPts val="0"/>
              </a:spcAft>
            </a:pPr>
            <a:r>
              <a:rPr lang="es-ES" sz="1600" b="1" dirty="0">
                <a:solidFill>
                  <a:prstClr val="white"/>
                </a:solidFill>
                <a:latin typeface="Gotham Bold" pitchFamily="2" charset="0"/>
                <a:cs typeface="Gotham Bold" pitchFamily="2" charset="0"/>
              </a:rPr>
              <a:t>Un mayor tiempo medio de disociación de BRAFTOVI® en comparación con otros iBRAF se traduce en una </a:t>
            </a:r>
            <a:r>
              <a:rPr lang="es-ES" sz="1600" b="1" u="sng" dirty="0">
                <a:solidFill>
                  <a:schemeClr val="tx1"/>
                </a:solidFill>
                <a:latin typeface="Gotham Bold" pitchFamily="2" charset="0"/>
                <a:cs typeface="Gotham Bold" pitchFamily="2" charset="0"/>
              </a:rPr>
              <a:t>supresión más prolongada </a:t>
            </a:r>
            <a:r>
              <a:rPr lang="es-ES" sz="1600" b="1" dirty="0">
                <a:solidFill>
                  <a:prstClr val="white"/>
                </a:solidFill>
                <a:latin typeface="Gotham Bold" pitchFamily="2" charset="0"/>
                <a:cs typeface="Gotham Bold" pitchFamily="2" charset="0"/>
              </a:rPr>
              <a:t>de la actividad de su diana</a:t>
            </a:r>
            <a:endParaRPr lang="en-US" sz="1600" b="1" dirty="0">
              <a:solidFill>
                <a:prstClr val="white"/>
              </a:solidFill>
              <a:latin typeface="Gotham Bold" pitchFamily="2" charset="0"/>
              <a:cs typeface="Gotham Bold" pitchFamily="2" charset="0"/>
            </a:endParaRPr>
          </a:p>
        </p:txBody>
      </p:sp>
      <p:sp>
        <p:nvSpPr>
          <p:cNvPr id="7" name="Rectangle 7">
            <a:extLst>
              <a:ext uri="{FF2B5EF4-FFF2-40B4-BE49-F238E27FC236}">
                <a16:creationId xmlns:a16="http://schemas.microsoft.com/office/drawing/2014/main" id="{DC5D5A9C-FDD7-B945-BA42-D3D69803CCC2}"/>
              </a:ext>
            </a:extLst>
          </p:cNvPr>
          <p:cNvSpPr/>
          <p:nvPr/>
        </p:nvSpPr>
        <p:spPr>
          <a:xfrm>
            <a:off x="838200" y="6149952"/>
            <a:ext cx="4490884" cy="215444"/>
          </a:xfrm>
          <a:prstGeom prst="rect">
            <a:avLst/>
          </a:prstGeom>
        </p:spPr>
        <p:txBody>
          <a:bodyPr wrap="square">
            <a:spAutoFit/>
          </a:bodyPr>
          <a:lstStyle/>
          <a:p>
            <a:r>
              <a:rPr lang="fr-FR" sz="700" dirty="0">
                <a:solidFill>
                  <a:schemeClr val="tx1">
                    <a:lumMod val="65000"/>
                    <a:lumOff val="35000"/>
                  </a:schemeClr>
                </a:solidFill>
                <a:latin typeface="Gotham Book" charset="0"/>
                <a:ea typeface="Gotham Book" charset="0"/>
                <a:cs typeface="Gotham Book" charset="0"/>
              </a:rPr>
              <a:t>1. </a:t>
            </a:r>
            <a:r>
              <a:rPr lang="en-GB" sz="700" dirty="0" err="1">
                <a:solidFill>
                  <a:schemeClr val="tx1">
                    <a:lumMod val="65000"/>
                    <a:lumOff val="35000"/>
                  </a:schemeClr>
                </a:solidFill>
                <a:latin typeface="Gotham Book" charset="0"/>
                <a:ea typeface="Gotham Book" charset="0"/>
                <a:cs typeface="Gotham Book" charset="0"/>
              </a:rPr>
              <a:t>Koellblinger</a:t>
            </a:r>
            <a:r>
              <a:rPr lang="en-GB" sz="700" dirty="0">
                <a:solidFill>
                  <a:schemeClr val="tx1">
                    <a:lumMod val="65000"/>
                    <a:lumOff val="35000"/>
                  </a:schemeClr>
                </a:solidFill>
                <a:latin typeface="Gotham Book" charset="0"/>
                <a:ea typeface="Gotham Book" charset="0"/>
                <a:cs typeface="Gotham Book" charset="0"/>
              </a:rPr>
              <a:t> P et al.  Current Opinion in Oncology 2018;30,2:125-133</a:t>
            </a:r>
          </a:p>
          <a:p>
            <a:endParaRPr lang="en-GB" sz="100" dirty="0">
              <a:solidFill>
                <a:schemeClr val="tx1">
                  <a:lumMod val="65000"/>
                  <a:lumOff val="35000"/>
                </a:schemeClr>
              </a:solidFill>
              <a:latin typeface="Gotham Book" charset="0"/>
              <a:ea typeface="Gotham Book" charset="0"/>
              <a:cs typeface="Gotham Book" charset="0"/>
            </a:endParaRPr>
          </a:p>
        </p:txBody>
      </p:sp>
      <p:sp>
        <p:nvSpPr>
          <p:cNvPr id="19" name="CuadroTexto 18">
            <a:extLst>
              <a:ext uri="{FF2B5EF4-FFF2-40B4-BE49-F238E27FC236}">
                <a16:creationId xmlns:a16="http://schemas.microsoft.com/office/drawing/2014/main" id="{40E24414-DC46-7343-88E3-99E0EB8C1E41}"/>
              </a:ext>
            </a:extLst>
          </p:cNvPr>
          <p:cNvSpPr txBox="1"/>
          <p:nvPr/>
        </p:nvSpPr>
        <p:spPr>
          <a:xfrm>
            <a:off x="318792" y="6101510"/>
            <a:ext cx="311499"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8</a:t>
            </a:r>
            <a:endParaRPr lang="es-ES" dirty="0">
              <a:solidFill>
                <a:srgbClr val="2C969C"/>
              </a:solidFill>
            </a:endParaRPr>
          </a:p>
        </p:txBody>
      </p:sp>
      <p:sp>
        <p:nvSpPr>
          <p:cNvPr id="20" name="CuadroTexto 19">
            <a:extLst>
              <a:ext uri="{FF2B5EF4-FFF2-40B4-BE49-F238E27FC236}">
                <a16:creationId xmlns:a16="http://schemas.microsoft.com/office/drawing/2014/main" id="{2C1D57D1-51B9-9641-8F4B-8112ECA5D20A}"/>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pic>
        <p:nvPicPr>
          <p:cNvPr id="9" name="Imagen 8">
            <a:extLst>
              <a:ext uri="{FF2B5EF4-FFF2-40B4-BE49-F238E27FC236}">
                <a16:creationId xmlns:a16="http://schemas.microsoft.com/office/drawing/2014/main" id="{52856BF6-A5A2-8E4B-AC28-2C708FB57CED}"/>
              </a:ext>
            </a:extLst>
          </p:cNvPr>
          <p:cNvPicPr>
            <a:picLocks noChangeAspect="1"/>
          </p:cNvPicPr>
          <p:nvPr/>
        </p:nvPicPr>
        <p:blipFill>
          <a:blip r:embed="rId2"/>
          <a:stretch>
            <a:fillRect/>
          </a:stretch>
        </p:blipFill>
        <p:spPr>
          <a:xfrm>
            <a:off x="3052324" y="2696946"/>
            <a:ext cx="5962520" cy="1770123"/>
          </a:xfrm>
          <a:prstGeom prst="rect">
            <a:avLst/>
          </a:prstGeom>
        </p:spPr>
      </p:pic>
      <p:sp>
        <p:nvSpPr>
          <p:cNvPr id="18" name="Rectángulo redondeado 17">
            <a:extLst>
              <a:ext uri="{FF2B5EF4-FFF2-40B4-BE49-F238E27FC236}">
                <a16:creationId xmlns:a16="http://schemas.microsoft.com/office/drawing/2014/main" id="{7114C862-0981-0145-BE44-199D49F886E4}"/>
              </a:ext>
            </a:extLst>
          </p:cNvPr>
          <p:cNvSpPr/>
          <p:nvPr/>
        </p:nvSpPr>
        <p:spPr>
          <a:xfrm>
            <a:off x="6742281" y="3100061"/>
            <a:ext cx="1245475" cy="1111469"/>
          </a:xfrm>
          <a:prstGeom prst="roundRect">
            <a:avLst/>
          </a:prstGeom>
          <a:noFill/>
          <a:ln w="28575">
            <a:solidFill>
              <a:srgbClr val="5016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A29DE8D5-0A21-6F49-86D8-8F10B03EEBC3}"/>
              </a:ext>
            </a:extLst>
          </p:cNvPr>
          <p:cNvSpPr txBox="1"/>
          <p:nvPr/>
        </p:nvSpPr>
        <p:spPr>
          <a:xfrm>
            <a:off x="4677291" y="3891846"/>
            <a:ext cx="220011" cy="369332"/>
          </a:xfrm>
          <a:prstGeom prst="rect">
            <a:avLst/>
          </a:prstGeom>
          <a:noFill/>
        </p:spPr>
        <p:txBody>
          <a:bodyPr wrap="square" rtlCol="0">
            <a:spAutoFit/>
          </a:bodyPr>
          <a:lstStyle/>
          <a:p>
            <a:r>
              <a:rPr lang="es-ES" dirty="0">
                <a:solidFill>
                  <a:srgbClr val="2C969C"/>
                </a:solidFill>
                <a:latin typeface="Gotham Bold" pitchFamily="2" charset="0"/>
                <a:cs typeface="Gotham Bold" pitchFamily="2" charset="0"/>
              </a:rPr>
              <a:t>®</a:t>
            </a:r>
            <a:endParaRPr lang="es-ES" dirty="0">
              <a:solidFill>
                <a:srgbClr val="2C969C"/>
              </a:solidFill>
            </a:endParaRPr>
          </a:p>
        </p:txBody>
      </p:sp>
      <p:sp>
        <p:nvSpPr>
          <p:cNvPr id="12" name="Rectángulo 11">
            <a:extLst>
              <a:ext uri="{FF2B5EF4-FFF2-40B4-BE49-F238E27FC236}">
                <a16:creationId xmlns:a16="http://schemas.microsoft.com/office/drawing/2014/main" id="{21C361CA-CC35-4BF8-9EF4-1FFB3E37772D}"/>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Imagen 12">
            <a:extLst>
              <a:ext uri="{FF2B5EF4-FFF2-40B4-BE49-F238E27FC236}">
                <a16:creationId xmlns:a16="http://schemas.microsoft.com/office/drawing/2014/main" id="{1D502E94-CF42-4799-B591-0D90F4FDE1F1}"/>
              </a:ext>
            </a:extLst>
          </p:cNvPr>
          <p:cNvPicPr>
            <a:picLocks noChangeAspect="1"/>
          </p:cNvPicPr>
          <p:nvPr/>
        </p:nvPicPr>
        <p:blipFill>
          <a:blip r:embed="rId3"/>
          <a:stretch>
            <a:fillRect/>
          </a:stretch>
        </p:blipFill>
        <p:spPr>
          <a:xfrm>
            <a:off x="9673351" y="5971811"/>
            <a:ext cx="1989652" cy="430229"/>
          </a:xfrm>
          <a:prstGeom prst="rect">
            <a:avLst/>
          </a:prstGeom>
        </p:spPr>
      </p:pic>
      <p:sp>
        <p:nvSpPr>
          <p:cNvPr id="4" name="Título 3"/>
          <p:cNvSpPr>
            <a:spLocks noGrp="1"/>
          </p:cNvSpPr>
          <p:nvPr>
            <p:ph type="title"/>
          </p:nvPr>
        </p:nvSpPr>
        <p:spPr>
          <a:xfrm>
            <a:off x="838200" y="157163"/>
            <a:ext cx="10515600" cy="657225"/>
          </a:xfrm>
        </p:spPr>
        <p:txBody>
          <a:bodyPr/>
          <a:lstStyle/>
          <a:p>
            <a:r>
              <a:rPr lang="es-ES" dirty="0">
                <a:latin typeface="Gotham Bold" pitchFamily="2" charset="0"/>
                <a:cs typeface="Gotham Bold" pitchFamily="2" charset="0"/>
              </a:rPr>
              <a:t>BRAFTOVI® tiene una supresión 15 veces más prolongada de su diana con respecto a otros iBRAF</a:t>
            </a:r>
            <a:r>
              <a:rPr lang="es-ES" baseline="30000" dirty="0">
                <a:latin typeface="Gotham Bold" pitchFamily="2" charset="0"/>
                <a:cs typeface="Gotham Bold" pitchFamily="2" charset="0"/>
              </a:rPr>
              <a:t>1</a:t>
            </a:r>
            <a:br>
              <a:rPr lang="en-US" baseline="30000"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259080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9">
            <a:extLst>
              <a:ext uri="{FF2B5EF4-FFF2-40B4-BE49-F238E27FC236}">
                <a16:creationId xmlns:a16="http://schemas.microsoft.com/office/drawing/2014/main" id="{4EC63A87-5D53-5D42-B69D-C1DEE0E6C6BA}"/>
              </a:ext>
            </a:extLst>
          </p:cNvPr>
          <p:cNvSpPr/>
          <p:nvPr/>
        </p:nvSpPr>
        <p:spPr>
          <a:xfrm>
            <a:off x="790011" y="1810569"/>
            <a:ext cx="3554581" cy="2949059"/>
          </a:xfrm>
          <a:prstGeom prst="roundRect">
            <a:avLst>
              <a:gd name="adj" fmla="val 4038"/>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171450" indent="-171450" eaLnBrk="1" fontAlgn="auto" hangingPunct="1">
              <a:spcBef>
                <a:spcPts val="0"/>
              </a:spcBef>
              <a:spcAft>
                <a:spcPts val="0"/>
              </a:spcAft>
              <a:buFontTx/>
              <a:buChar char="-"/>
            </a:pPr>
            <a:r>
              <a:rPr lang="en-GB" sz="1400" b="1" dirty="0">
                <a:solidFill>
                  <a:srgbClr val="2C969C"/>
                </a:solidFill>
                <a:latin typeface="Gotham Bold" pitchFamily="2" charset="0"/>
                <a:cs typeface="Gotham Bold" pitchFamily="2" charset="0"/>
              </a:rPr>
              <a:t>Los inhibidores BRAF inducen </a:t>
            </a:r>
            <a:r>
              <a:rPr lang="es-ES" sz="1400" b="1" dirty="0">
                <a:solidFill>
                  <a:srgbClr val="2C969C"/>
                </a:solidFill>
                <a:latin typeface="Gotham Bold" pitchFamily="2" charset="0"/>
                <a:cs typeface="Gotham Bold" pitchFamily="2" charset="0"/>
              </a:rPr>
              <a:t>un</a:t>
            </a:r>
            <a:r>
              <a:rPr lang="en-GB" sz="1400" b="1" dirty="0">
                <a:solidFill>
                  <a:srgbClr val="2C969C"/>
                </a:solidFill>
                <a:latin typeface="Gotham Bold" pitchFamily="2" charset="0"/>
                <a:cs typeface="Gotham Bold" pitchFamily="2" charset="0"/>
              </a:rPr>
              <a:t> </a:t>
            </a:r>
            <a:r>
              <a:rPr lang="es-ES" sz="1400" b="1" dirty="0">
                <a:solidFill>
                  <a:srgbClr val="2C969C"/>
                </a:solidFill>
                <a:latin typeface="Gotham Bold" pitchFamily="2" charset="0"/>
                <a:cs typeface="Gotham Bold" pitchFamily="2" charset="0"/>
              </a:rPr>
              <a:t>cambio conformacional de los monómeros CRAF y/o BRAF,</a:t>
            </a:r>
            <a:r>
              <a:rPr lang="en-GB" sz="1400" b="1" dirty="0">
                <a:solidFill>
                  <a:srgbClr val="2C969C"/>
                </a:solidFill>
                <a:latin typeface="Gotham Bold" pitchFamily="2" charset="0"/>
                <a:cs typeface="Gotham Bold" pitchFamily="2" charset="0"/>
              </a:rPr>
              <a:t> prom</a:t>
            </a:r>
            <a:r>
              <a:rPr lang="es-ES" sz="1400" b="1" dirty="0">
                <a:solidFill>
                  <a:srgbClr val="2C969C"/>
                </a:solidFill>
                <a:latin typeface="Gotham Bold" pitchFamily="2" charset="0"/>
                <a:cs typeface="Gotham Bold" pitchFamily="2" charset="0"/>
              </a:rPr>
              <a:t>oviendo</a:t>
            </a:r>
            <a:r>
              <a:rPr lang="en-GB" sz="1400" b="1" dirty="0">
                <a:solidFill>
                  <a:srgbClr val="2C969C"/>
                </a:solidFill>
                <a:latin typeface="Gotham Bold" pitchFamily="2" charset="0"/>
                <a:cs typeface="Gotham Bold" pitchFamily="2" charset="0"/>
              </a:rPr>
              <a:t> su dimerización en las células </a:t>
            </a:r>
            <a:r>
              <a:rPr lang="en-GB" sz="1400" b="1" dirty="0" err="1">
                <a:solidFill>
                  <a:srgbClr val="2C969C"/>
                </a:solidFill>
                <a:latin typeface="Gotham Bold" pitchFamily="2" charset="0"/>
                <a:cs typeface="Gotham Bold" pitchFamily="2" charset="0"/>
              </a:rPr>
              <a:t>sanas</a:t>
            </a:r>
            <a:r>
              <a:rPr lang="es-ES" sz="1400" b="1" dirty="0">
                <a:solidFill>
                  <a:srgbClr val="2C969C"/>
                </a:solidFill>
                <a:latin typeface="Gotham Bold" pitchFamily="2" charset="0"/>
                <a:cs typeface="Gotham Bold" pitchFamily="2" charset="0"/>
              </a:rPr>
              <a:t>.</a:t>
            </a:r>
            <a:r>
              <a:rPr lang="es-ES" sz="1400" b="1" baseline="30000" dirty="0">
                <a:solidFill>
                  <a:srgbClr val="2C969C"/>
                </a:solidFill>
                <a:latin typeface="Gotham Bold" pitchFamily="2" charset="0"/>
                <a:cs typeface="Gotham Bold" pitchFamily="2" charset="0"/>
              </a:rPr>
              <a:t>1</a:t>
            </a:r>
            <a:endParaRPr lang="en-GB" sz="1400" b="1" baseline="30000" dirty="0">
              <a:solidFill>
                <a:srgbClr val="2C969C"/>
              </a:solidFill>
              <a:latin typeface="Gotham Bold" pitchFamily="2" charset="0"/>
              <a:cs typeface="Gotham Bold" pitchFamily="2" charset="0"/>
            </a:endParaRPr>
          </a:p>
          <a:p>
            <a:pPr marL="171450" indent="-171450" eaLnBrk="1" fontAlgn="auto" hangingPunct="1">
              <a:spcBef>
                <a:spcPts val="0"/>
              </a:spcBef>
              <a:spcAft>
                <a:spcPts val="0"/>
              </a:spcAft>
              <a:buFontTx/>
              <a:buChar char="-"/>
            </a:pPr>
            <a:endParaRPr lang="en-GB" sz="1400" b="1" dirty="0">
              <a:solidFill>
                <a:srgbClr val="2FB4E9"/>
              </a:solidFill>
              <a:latin typeface="Gotham Bold" pitchFamily="2" charset="0"/>
              <a:cs typeface="Gotham Bold" pitchFamily="2" charset="0"/>
            </a:endParaRPr>
          </a:p>
          <a:p>
            <a:pPr eaLnBrk="1" fontAlgn="auto" hangingPunct="1">
              <a:spcBef>
                <a:spcPts val="0"/>
              </a:spcBef>
              <a:spcAft>
                <a:spcPts val="0"/>
              </a:spcAft>
            </a:pPr>
            <a:endParaRPr lang="en-GB" sz="1400" b="1" dirty="0">
              <a:solidFill>
                <a:srgbClr val="354B54"/>
              </a:solidFill>
              <a:latin typeface="Gotham Bold" pitchFamily="2" charset="0"/>
              <a:cs typeface="Gotham Bold" pitchFamily="2" charset="0"/>
            </a:endParaRPr>
          </a:p>
          <a:p>
            <a:pPr marL="171450" indent="-171450" eaLnBrk="1" fontAlgn="auto" hangingPunct="1">
              <a:spcBef>
                <a:spcPts val="0"/>
              </a:spcBef>
              <a:spcAft>
                <a:spcPts val="0"/>
              </a:spcAft>
              <a:buFontTx/>
              <a:buChar char="-"/>
            </a:pPr>
            <a:r>
              <a:rPr lang="en-GB" sz="1400" b="1" dirty="0">
                <a:solidFill>
                  <a:srgbClr val="2C969C"/>
                </a:solidFill>
                <a:latin typeface="Gotham Bold" pitchFamily="2" charset="0"/>
                <a:cs typeface="Gotham Bold" pitchFamily="2" charset="0"/>
              </a:rPr>
              <a:t>La dimerización</a:t>
            </a:r>
            <a:r>
              <a:rPr lang="es-ES" sz="1400" b="1" dirty="0">
                <a:solidFill>
                  <a:srgbClr val="2C969C"/>
                </a:solidFill>
                <a:latin typeface="Gotham Bold" pitchFamily="2" charset="0"/>
                <a:cs typeface="Gotham Bold" pitchFamily="2" charset="0"/>
              </a:rPr>
              <a:t> de</a:t>
            </a:r>
            <a:r>
              <a:rPr lang="en-GB" sz="1400" b="1" dirty="0">
                <a:solidFill>
                  <a:srgbClr val="2C969C"/>
                </a:solidFill>
                <a:latin typeface="Gotham Bold" pitchFamily="2" charset="0"/>
                <a:cs typeface="Gotham Bold" pitchFamily="2" charset="0"/>
              </a:rPr>
              <a:t> RAF – RAF reside en la activación de la señalización ERK en las células </a:t>
            </a:r>
            <a:r>
              <a:rPr lang="en-GB" sz="1400" b="1" dirty="0" err="1">
                <a:solidFill>
                  <a:srgbClr val="2C969C"/>
                </a:solidFill>
                <a:latin typeface="Gotham Bold" pitchFamily="2" charset="0"/>
                <a:cs typeface="Gotham Bold" pitchFamily="2" charset="0"/>
              </a:rPr>
              <a:t>sanas</a:t>
            </a:r>
            <a:r>
              <a:rPr lang="es-ES" sz="1400" b="1" dirty="0">
                <a:solidFill>
                  <a:srgbClr val="2C969C"/>
                </a:solidFill>
                <a:latin typeface="Gotham Bold" pitchFamily="2" charset="0"/>
                <a:cs typeface="Gotham Bold" pitchFamily="2" charset="0"/>
              </a:rPr>
              <a:t>.</a:t>
            </a:r>
            <a:r>
              <a:rPr lang="es-ES" sz="1400" b="1" baseline="30000" dirty="0">
                <a:solidFill>
                  <a:srgbClr val="2C969C"/>
                </a:solidFill>
                <a:latin typeface="Gotham Bold" pitchFamily="2" charset="0"/>
                <a:cs typeface="Gotham Bold" pitchFamily="2" charset="0"/>
              </a:rPr>
              <a:t>1</a:t>
            </a:r>
            <a:endParaRPr lang="en-GB" sz="1400" b="1" baseline="30000" dirty="0">
              <a:solidFill>
                <a:srgbClr val="2C969C"/>
              </a:solidFill>
              <a:latin typeface="Gotham Bold" pitchFamily="2" charset="0"/>
              <a:cs typeface="Gotham Bold" pitchFamily="2" charset="0"/>
            </a:endParaRPr>
          </a:p>
          <a:p>
            <a:pPr marL="171450" indent="-171450" eaLnBrk="1" fontAlgn="auto" hangingPunct="1">
              <a:spcBef>
                <a:spcPts val="0"/>
              </a:spcBef>
              <a:spcAft>
                <a:spcPts val="0"/>
              </a:spcAft>
              <a:buFontTx/>
              <a:buChar char="-"/>
            </a:pPr>
            <a:endParaRPr lang="en-GB" sz="1400" b="1" dirty="0">
              <a:solidFill>
                <a:srgbClr val="EE7723"/>
              </a:solidFill>
              <a:latin typeface="Gotham Bold" pitchFamily="2" charset="0"/>
              <a:cs typeface="Gotham Bold" pitchFamily="2" charset="0"/>
            </a:endParaRPr>
          </a:p>
          <a:p>
            <a:pPr marL="171450" indent="-171450" eaLnBrk="1" fontAlgn="auto" hangingPunct="1">
              <a:spcBef>
                <a:spcPts val="0"/>
              </a:spcBef>
              <a:spcAft>
                <a:spcPts val="0"/>
              </a:spcAft>
              <a:buFontTx/>
              <a:buChar char="-"/>
            </a:pPr>
            <a:r>
              <a:rPr lang="en-GB" sz="1400" b="1" dirty="0">
                <a:solidFill>
                  <a:srgbClr val="ECB633"/>
                </a:solidFill>
                <a:latin typeface="Gotham Bold" pitchFamily="2" charset="0"/>
                <a:cs typeface="Gotham Bold" pitchFamily="2" charset="0"/>
              </a:rPr>
              <a:t>Los inhibidores </a:t>
            </a:r>
            <a:r>
              <a:rPr lang="es-ES" sz="1400" b="1" dirty="0">
                <a:solidFill>
                  <a:srgbClr val="ECB633"/>
                </a:solidFill>
                <a:latin typeface="Gotham Bold" pitchFamily="2" charset="0"/>
                <a:cs typeface="Gotham Bold" pitchFamily="2" charset="0"/>
              </a:rPr>
              <a:t>de </a:t>
            </a:r>
            <a:r>
              <a:rPr lang="en-GB" sz="1400" b="1" dirty="0">
                <a:solidFill>
                  <a:srgbClr val="ECB633"/>
                </a:solidFill>
                <a:latin typeface="Gotham Bold" pitchFamily="2" charset="0"/>
                <a:cs typeface="Gotham Bold" pitchFamily="2" charset="0"/>
              </a:rPr>
              <a:t>BRAF inducen </a:t>
            </a:r>
            <a:r>
              <a:rPr lang="es-ES" sz="1400" b="1" dirty="0">
                <a:solidFill>
                  <a:srgbClr val="ECB633"/>
                </a:solidFill>
                <a:latin typeface="Gotham Bold" pitchFamily="2" charset="0"/>
                <a:cs typeface="Gotham Bold" pitchFamily="2" charset="0"/>
              </a:rPr>
              <a:t>l</a:t>
            </a:r>
            <a:r>
              <a:rPr lang="en-GB" sz="1400" b="1" dirty="0">
                <a:solidFill>
                  <a:srgbClr val="ECB633"/>
                </a:solidFill>
                <a:latin typeface="Gotham Bold" pitchFamily="2" charset="0"/>
                <a:cs typeface="Gotham Bold" pitchFamily="2" charset="0"/>
              </a:rPr>
              <a:t>a activación paradójica de ERK en las células </a:t>
            </a:r>
            <a:r>
              <a:rPr lang="en-GB" sz="1400" b="1" dirty="0" err="1">
                <a:solidFill>
                  <a:srgbClr val="ECB633"/>
                </a:solidFill>
                <a:latin typeface="Gotham Bold" pitchFamily="2" charset="0"/>
                <a:cs typeface="Gotham Bold" pitchFamily="2" charset="0"/>
              </a:rPr>
              <a:t>sanas</a:t>
            </a:r>
            <a:r>
              <a:rPr lang="es-ES" sz="1400" b="1" dirty="0">
                <a:solidFill>
                  <a:srgbClr val="ECB633"/>
                </a:solidFill>
                <a:latin typeface="Gotham Bold" pitchFamily="2" charset="0"/>
                <a:cs typeface="Gotham Bold" pitchFamily="2" charset="0"/>
              </a:rPr>
              <a:t>.</a:t>
            </a:r>
            <a:r>
              <a:rPr lang="es-ES" sz="1400" b="1" baseline="30000" dirty="0">
                <a:solidFill>
                  <a:srgbClr val="ECB633"/>
                </a:solidFill>
                <a:latin typeface="Gotham Bold" pitchFamily="2" charset="0"/>
                <a:cs typeface="Gotham Bold" pitchFamily="2" charset="0"/>
              </a:rPr>
              <a:t>2</a:t>
            </a:r>
            <a:endParaRPr lang="en-GB" sz="1400" b="1" baseline="30000" dirty="0">
              <a:solidFill>
                <a:srgbClr val="ECB633"/>
              </a:solidFill>
              <a:latin typeface="Gotham Bold" pitchFamily="2" charset="0"/>
              <a:cs typeface="Gotham Bold" pitchFamily="2" charset="0"/>
            </a:endParaRPr>
          </a:p>
        </p:txBody>
      </p:sp>
      <p:grpSp>
        <p:nvGrpSpPr>
          <p:cNvPr id="6" name="Grupo 5">
            <a:extLst>
              <a:ext uri="{FF2B5EF4-FFF2-40B4-BE49-F238E27FC236}">
                <a16:creationId xmlns:a16="http://schemas.microsoft.com/office/drawing/2014/main" id="{601820C9-454B-2A4E-B9E8-282C11F27468}"/>
              </a:ext>
            </a:extLst>
          </p:cNvPr>
          <p:cNvGrpSpPr/>
          <p:nvPr/>
        </p:nvGrpSpPr>
        <p:grpSpPr>
          <a:xfrm>
            <a:off x="4234518" y="3144958"/>
            <a:ext cx="2104878" cy="261234"/>
            <a:chOff x="3091517" y="3845349"/>
            <a:chExt cx="2104878" cy="261234"/>
          </a:xfrm>
        </p:grpSpPr>
        <p:sp>
          <p:nvSpPr>
            <p:cNvPr id="7" name="Rectangle à coins arrondis 13">
              <a:extLst>
                <a:ext uri="{FF2B5EF4-FFF2-40B4-BE49-F238E27FC236}">
                  <a16:creationId xmlns:a16="http://schemas.microsoft.com/office/drawing/2014/main" id="{98CA9874-4386-BC4C-A642-310B2E513577}"/>
                </a:ext>
              </a:extLst>
            </p:cNvPr>
            <p:cNvSpPr/>
            <p:nvPr/>
          </p:nvSpPr>
          <p:spPr>
            <a:xfrm>
              <a:off x="3091517" y="3845349"/>
              <a:ext cx="1176599" cy="249946"/>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eaLnBrk="1" fontAlgn="auto" hangingPunct="1">
                <a:spcBef>
                  <a:spcPts val="0"/>
                </a:spcBef>
                <a:spcAft>
                  <a:spcPts val="0"/>
                </a:spcAft>
              </a:pPr>
              <a:r>
                <a:rPr lang="fr-FR" sz="1050" b="1" i="1" dirty="0">
                  <a:solidFill>
                    <a:srgbClr val="23A0B9"/>
                  </a:solidFill>
                  <a:latin typeface="Arial"/>
                </a:rPr>
                <a:t>Dimeriza</a:t>
              </a:r>
              <a:r>
                <a:rPr lang="es-ES" sz="1050" b="1" i="1" dirty="0">
                  <a:solidFill>
                    <a:srgbClr val="23A0B9"/>
                  </a:solidFill>
                  <a:latin typeface="Arial"/>
                </a:rPr>
                <a:t>ció</a:t>
              </a:r>
              <a:r>
                <a:rPr lang="fr-FR" sz="1050" b="1" i="1" dirty="0">
                  <a:solidFill>
                    <a:srgbClr val="23A0B9"/>
                  </a:solidFill>
                  <a:latin typeface="Arial"/>
                </a:rPr>
                <a:t>n</a:t>
              </a:r>
            </a:p>
          </p:txBody>
        </p:sp>
        <p:sp>
          <p:nvSpPr>
            <p:cNvPr id="8" name="Accolade fermante 84">
              <a:extLst>
                <a:ext uri="{FF2B5EF4-FFF2-40B4-BE49-F238E27FC236}">
                  <a16:creationId xmlns:a16="http://schemas.microsoft.com/office/drawing/2014/main" id="{DAD48A7D-94BF-1349-B1EF-67F188E3221C}"/>
                </a:ext>
              </a:extLst>
            </p:cNvPr>
            <p:cNvSpPr/>
            <p:nvPr/>
          </p:nvSpPr>
          <p:spPr>
            <a:xfrm rot="5400000">
              <a:off x="4585946" y="3496134"/>
              <a:ext cx="234629" cy="986269"/>
            </a:xfrm>
            <a:prstGeom prst="rightBrace">
              <a:avLst>
                <a:gd name="adj1" fmla="val 46252"/>
                <a:gd name="adj2" fmla="val 49178"/>
              </a:avLst>
            </a:prstGeom>
            <a:ln>
              <a:solidFill>
                <a:srgbClr val="23A0B9"/>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fr-FR" dirty="0">
                <a:solidFill>
                  <a:srgbClr val="354B54"/>
                </a:solidFill>
                <a:latin typeface="Arial"/>
              </a:endParaRPr>
            </a:p>
          </p:txBody>
        </p:sp>
      </p:grpSp>
      <p:grpSp>
        <p:nvGrpSpPr>
          <p:cNvPr id="9" name="Grupo 8">
            <a:extLst>
              <a:ext uri="{FF2B5EF4-FFF2-40B4-BE49-F238E27FC236}">
                <a16:creationId xmlns:a16="http://schemas.microsoft.com/office/drawing/2014/main" id="{7DBD9B62-5D8A-DB49-B54F-510EFE19D984}"/>
              </a:ext>
            </a:extLst>
          </p:cNvPr>
          <p:cNvGrpSpPr/>
          <p:nvPr/>
        </p:nvGrpSpPr>
        <p:grpSpPr>
          <a:xfrm>
            <a:off x="4841871" y="3450601"/>
            <a:ext cx="1909432" cy="1724908"/>
            <a:chOff x="3698871" y="4150993"/>
            <a:chExt cx="1909432" cy="1724908"/>
          </a:xfrm>
        </p:grpSpPr>
        <p:grpSp>
          <p:nvGrpSpPr>
            <p:cNvPr id="10" name="Groupe 10">
              <a:extLst>
                <a:ext uri="{FF2B5EF4-FFF2-40B4-BE49-F238E27FC236}">
                  <a16:creationId xmlns:a16="http://schemas.microsoft.com/office/drawing/2014/main" id="{DD86DB0B-D06D-8244-BBD5-7E409B24295E}"/>
                </a:ext>
              </a:extLst>
            </p:cNvPr>
            <p:cNvGrpSpPr/>
            <p:nvPr/>
          </p:nvGrpSpPr>
          <p:grpSpPr>
            <a:xfrm>
              <a:off x="3698871" y="4150993"/>
              <a:ext cx="1909432" cy="709592"/>
              <a:chOff x="3317871" y="4150993"/>
              <a:chExt cx="1909432" cy="709592"/>
            </a:xfrm>
          </p:grpSpPr>
          <p:sp>
            <p:nvSpPr>
              <p:cNvPr id="15" name="Rectangle à coins arrondis 40">
                <a:extLst>
                  <a:ext uri="{FF2B5EF4-FFF2-40B4-BE49-F238E27FC236}">
                    <a16:creationId xmlns:a16="http://schemas.microsoft.com/office/drawing/2014/main" id="{F4D7E9E4-77F1-5949-8EEE-6B7CB054D026}"/>
                  </a:ext>
                </a:extLst>
              </p:cNvPr>
              <p:cNvSpPr/>
              <p:nvPr/>
            </p:nvSpPr>
            <p:spPr>
              <a:xfrm>
                <a:off x="4349427" y="4150993"/>
                <a:ext cx="877876" cy="504000"/>
              </a:xfrm>
              <a:prstGeom prst="roundRect">
                <a:avLst/>
              </a:prstGeom>
              <a:solidFill>
                <a:srgbClr val="E7EAF0"/>
              </a:solidFill>
              <a:ln>
                <a:no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eaLnBrk="1" fontAlgn="auto" hangingPunct="1">
                  <a:spcBef>
                    <a:spcPts val="0"/>
                  </a:spcBef>
                  <a:spcAft>
                    <a:spcPts val="0"/>
                  </a:spcAft>
                </a:pPr>
                <a:r>
                  <a:rPr lang="fr-FR" sz="1100" dirty="0">
                    <a:solidFill>
                      <a:srgbClr val="354B54"/>
                    </a:solidFill>
                    <a:latin typeface="Gotham Book" pitchFamily="2" charset="0"/>
                    <a:cs typeface="Gotham Book" pitchFamily="2" charset="0"/>
                  </a:rPr>
                  <a:t>CRAF or</a:t>
                </a:r>
              </a:p>
              <a:p>
                <a:pPr algn="ctr" eaLnBrk="1" fontAlgn="auto" hangingPunct="1">
                  <a:spcBef>
                    <a:spcPts val="0"/>
                  </a:spcBef>
                  <a:spcAft>
                    <a:spcPts val="0"/>
                  </a:spcAft>
                </a:pPr>
                <a:r>
                  <a:rPr lang="fr-FR" sz="1100" dirty="0">
                    <a:solidFill>
                      <a:srgbClr val="354B54"/>
                    </a:solidFill>
                    <a:latin typeface="Gotham Book" pitchFamily="2" charset="0"/>
                    <a:cs typeface="Gotham Book" pitchFamily="2" charset="0"/>
                  </a:rPr>
                  <a:t>BRAF</a:t>
                </a:r>
              </a:p>
            </p:txBody>
          </p:sp>
          <p:sp>
            <p:nvSpPr>
              <p:cNvPr id="16" name="Ellipse 47">
                <a:extLst>
                  <a:ext uri="{FF2B5EF4-FFF2-40B4-BE49-F238E27FC236}">
                    <a16:creationId xmlns:a16="http://schemas.microsoft.com/office/drawing/2014/main" id="{CAD63E6A-BE32-FB4D-A53E-A66DD86876F6}"/>
                  </a:ext>
                </a:extLst>
              </p:cNvPr>
              <p:cNvSpPr/>
              <p:nvPr/>
            </p:nvSpPr>
            <p:spPr>
              <a:xfrm>
                <a:off x="4145327" y="4265934"/>
                <a:ext cx="288000" cy="288000"/>
              </a:xfrm>
              <a:prstGeom prst="ellipse">
                <a:avLst/>
              </a:prstGeom>
              <a:solidFill>
                <a:srgbClr val="E7EA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dirty="0">
                  <a:solidFill>
                    <a:prstClr val="white"/>
                  </a:solidFill>
                  <a:latin typeface="Arial"/>
                </a:endParaRPr>
              </a:p>
            </p:txBody>
          </p:sp>
          <p:sp>
            <p:nvSpPr>
              <p:cNvPr id="17" name="Rectangle à coins arrondis 40">
                <a:extLst>
                  <a:ext uri="{FF2B5EF4-FFF2-40B4-BE49-F238E27FC236}">
                    <a16:creationId xmlns:a16="http://schemas.microsoft.com/office/drawing/2014/main" id="{D0ED133A-B2A2-F346-A0E8-33D4DBB5A56E}"/>
                  </a:ext>
                </a:extLst>
              </p:cNvPr>
              <p:cNvSpPr/>
              <p:nvPr/>
            </p:nvSpPr>
            <p:spPr>
              <a:xfrm>
                <a:off x="3490776" y="4155728"/>
                <a:ext cx="823206" cy="505002"/>
              </a:xfrm>
              <a:prstGeom prst="roundRect">
                <a:avLst/>
              </a:prstGeom>
              <a:solidFill>
                <a:srgbClr val="E7EAF0"/>
              </a:solidFill>
              <a:ln>
                <a:noFill/>
              </a:ln>
            </p:spPr>
            <p:style>
              <a:lnRef idx="1">
                <a:schemeClr val="accent4"/>
              </a:lnRef>
              <a:fillRef idx="2">
                <a:schemeClr val="accent4"/>
              </a:fillRef>
              <a:effectRef idx="1">
                <a:schemeClr val="accent4"/>
              </a:effectRef>
              <a:fontRef idx="minor">
                <a:schemeClr val="dk1"/>
              </a:fontRef>
            </p:style>
            <p:txBody>
              <a:bodyPr lIns="0" tIns="0" rIns="0" bIns="0" rtlCol="0" anchor="ctr"/>
              <a:lstStyle/>
              <a:p>
                <a:pPr eaLnBrk="1" fontAlgn="auto" hangingPunct="1">
                  <a:spcBef>
                    <a:spcPts val="0"/>
                  </a:spcBef>
                  <a:spcAft>
                    <a:spcPts val="0"/>
                  </a:spcAft>
                </a:pPr>
                <a:r>
                  <a:rPr lang="fr-FR" sz="1100" dirty="0">
                    <a:solidFill>
                      <a:srgbClr val="354B54"/>
                    </a:solidFill>
                    <a:latin typeface="Gotham Book" pitchFamily="2" charset="0"/>
                    <a:cs typeface="Gotham Book" pitchFamily="2" charset="0"/>
                  </a:rPr>
                  <a:t>       BRAF</a:t>
                </a:r>
              </a:p>
            </p:txBody>
          </p:sp>
          <p:sp>
            <p:nvSpPr>
              <p:cNvPr id="18" name="Ellipse 61">
                <a:extLst>
                  <a:ext uri="{FF2B5EF4-FFF2-40B4-BE49-F238E27FC236}">
                    <a16:creationId xmlns:a16="http://schemas.microsoft.com/office/drawing/2014/main" id="{F330E4FD-BDBD-DE46-98C0-F771E8308B2E}"/>
                  </a:ext>
                </a:extLst>
              </p:cNvPr>
              <p:cNvSpPr/>
              <p:nvPr/>
            </p:nvSpPr>
            <p:spPr>
              <a:xfrm>
                <a:off x="3317871" y="4261446"/>
                <a:ext cx="288000" cy="288000"/>
              </a:xfrm>
              <a:prstGeom prst="ellipse">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dirty="0">
                  <a:solidFill>
                    <a:prstClr val="white"/>
                  </a:solidFill>
                  <a:latin typeface="Arial"/>
                </a:endParaRPr>
              </a:p>
            </p:txBody>
          </p:sp>
          <p:cxnSp>
            <p:nvCxnSpPr>
              <p:cNvPr id="19" name="Connecteur droit avec flèche 85">
                <a:extLst>
                  <a:ext uri="{FF2B5EF4-FFF2-40B4-BE49-F238E27FC236}">
                    <a16:creationId xmlns:a16="http://schemas.microsoft.com/office/drawing/2014/main" id="{0FBAF328-7929-644F-B837-CB0E8B4479B9}"/>
                  </a:ext>
                </a:extLst>
              </p:cNvPr>
              <p:cNvCxnSpPr>
                <a:cxnSpLocks/>
              </p:cNvCxnSpPr>
              <p:nvPr/>
            </p:nvCxnSpPr>
            <p:spPr>
              <a:xfrm>
                <a:off x="4329178" y="4654993"/>
                <a:ext cx="0" cy="2055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Ellipse 93">
              <a:extLst>
                <a:ext uri="{FF2B5EF4-FFF2-40B4-BE49-F238E27FC236}">
                  <a16:creationId xmlns:a16="http://schemas.microsoft.com/office/drawing/2014/main" id="{87585201-FFC6-8642-9D53-AFCFA7AAEB24}"/>
                </a:ext>
              </a:extLst>
            </p:cNvPr>
            <p:cNvSpPr/>
            <p:nvPr/>
          </p:nvSpPr>
          <p:spPr>
            <a:xfrm>
              <a:off x="4295127" y="4860586"/>
              <a:ext cx="830102" cy="414401"/>
            </a:xfrm>
            <a:prstGeom prst="ellipse">
              <a:avLst/>
            </a:prstGeom>
            <a:solidFill>
              <a:srgbClr val="2C96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200" dirty="0">
                  <a:solidFill>
                    <a:srgbClr val="354B54"/>
                  </a:solidFill>
                  <a:latin typeface="Gotham Book" pitchFamily="2" charset="0"/>
                  <a:cs typeface="Gotham Book" pitchFamily="2" charset="0"/>
                </a:rPr>
                <a:t>MEK</a:t>
              </a:r>
            </a:p>
          </p:txBody>
        </p:sp>
        <p:cxnSp>
          <p:nvCxnSpPr>
            <p:cNvPr id="12" name="Connecteur droit avec flèche 92">
              <a:extLst>
                <a:ext uri="{FF2B5EF4-FFF2-40B4-BE49-F238E27FC236}">
                  <a16:creationId xmlns:a16="http://schemas.microsoft.com/office/drawing/2014/main" id="{1ED68D26-EA75-C84D-B029-9E9C2D957F9A}"/>
                </a:ext>
              </a:extLst>
            </p:cNvPr>
            <p:cNvCxnSpPr>
              <a:cxnSpLocks/>
            </p:cNvCxnSpPr>
            <p:nvPr/>
          </p:nvCxnSpPr>
          <p:spPr>
            <a:xfrm>
              <a:off x="4710178" y="5271353"/>
              <a:ext cx="0" cy="2055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Ellipse 94">
              <a:extLst>
                <a:ext uri="{FF2B5EF4-FFF2-40B4-BE49-F238E27FC236}">
                  <a16:creationId xmlns:a16="http://schemas.microsoft.com/office/drawing/2014/main" id="{A6259AF4-3E3A-4142-8C0B-B6639D30ACD7}"/>
                </a:ext>
              </a:extLst>
            </p:cNvPr>
            <p:cNvSpPr/>
            <p:nvPr/>
          </p:nvSpPr>
          <p:spPr>
            <a:xfrm>
              <a:off x="4295127" y="5461500"/>
              <a:ext cx="830102" cy="414401"/>
            </a:xfrm>
            <a:prstGeom prst="ellipse">
              <a:avLst/>
            </a:prstGeom>
            <a:solidFill>
              <a:srgbClr val="2C96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200" dirty="0">
                  <a:solidFill>
                    <a:srgbClr val="354B54"/>
                  </a:solidFill>
                  <a:latin typeface="Gotham Book" pitchFamily="2" charset="0"/>
                  <a:cs typeface="Gotham Book" pitchFamily="2" charset="0"/>
                </a:rPr>
                <a:t>ERK</a:t>
              </a:r>
            </a:p>
          </p:txBody>
        </p:sp>
        <p:sp>
          <p:nvSpPr>
            <p:cNvPr id="14" name="Ellipse 29">
              <a:extLst>
                <a:ext uri="{FF2B5EF4-FFF2-40B4-BE49-F238E27FC236}">
                  <a16:creationId xmlns:a16="http://schemas.microsoft.com/office/drawing/2014/main" id="{766EEDBF-1C43-DB46-A238-1DA56E98C786}"/>
                </a:ext>
              </a:extLst>
            </p:cNvPr>
            <p:cNvSpPr/>
            <p:nvPr/>
          </p:nvSpPr>
          <p:spPr>
            <a:xfrm>
              <a:off x="4918693" y="5412890"/>
              <a:ext cx="252000" cy="254445"/>
            </a:xfrm>
            <a:prstGeom prst="ellipse">
              <a:avLst/>
            </a:prstGeom>
            <a:solidFill>
              <a:schemeClr val="accent2"/>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1200" b="1" dirty="0">
                  <a:solidFill>
                    <a:prstClr val="white"/>
                  </a:solidFill>
                  <a:latin typeface="Gotham Bold" pitchFamily="2" charset="0"/>
                  <a:cs typeface="Gotham Bold" pitchFamily="2" charset="0"/>
                </a:rPr>
                <a:t>P</a:t>
              </a:r>
            </a:p>
          </p:txBody>
        </p:sp>
      </p:grpSp>
      <p:grpSp>
        <p:nvGrpSpPr>
          <p:cNvPr id="23" name="Grupo 22">
            <a:extLst>
              <a:ext uri="{FF2B5EF4-FFF2-40B4-BE49-F238E27FC236}">
                <a16:creationId xmlns:a16="http://schemas.microsoft.com/office/drawing/2014/main" id="{6C4E1649-FC21-DB4A-A846-3EADE337916F}"/>
              </a:ext>
            </a:extLst>
          </p:cNvPr>
          <p:cNvGrpSpPr/>
          <p:nvPr/>
        </p:nvGrpSpPr>
        <p:grpSpPr>
          <a:xfrm>
            <a:off x="9840736" y="5361678"/>
            <a:ext cx="1243187" cy="262376"/>
            <a:chOff x="7850846" y="6114714"/>
            <a:chExt cx="1373252" cy="276897"/>
          </a:xfrm>
        </p:grpSpPr>
        <p:sp>
          <p:nvSpPr>
            <p:cNvPr id="24" name="Ellipse 114">
              <a:extLst>
                <a:ext uri="{FF2B5EF4-FFF2-40B4-BE49-F238E27FC236}">
                  <a16:creationId xmlns:a16="http://schemas.microsoft.com/office/drawing/2014/main" id="{1C81E963-4699-674A-A886-1F9080FF9B53}"/>
                </a:ext>
              </a:extLst>
            </p:cNvPr>
            <p:cNvSpPr/>
            <p:nvPr/>
          </p:nvSpPr>
          <p:spPr>
            <a:xfrm>
              <a:off x="7850846" y="6116128"/>
              <a:ext cx="288000" cy="27548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1400" b="1" dirty="0">
                  <a:solidFill>
                    <a:prstClr val="white"/>
                  </a:solidFill>
                  <a:latin typeface="Arial"/>
                </a:rPr>
                <a:t>P</a:t>
              </a:r>
            </a:p>
          </p:txBody>
        </p:sp>
        <p:sp>
          <p:nvSpPr>
            <p:cNvPr id="25" name="ZoneTexte 115">
              <a:extLst>
                <a:ext uri="{FF2B5EF4-FFF2-40B4-BE49-F238E27FC236}">
                  <a16:creationId xmlns:a16="http://schemas.microsoft.com/office/drawing/2014/main" id="{3E0E89FF-6DAC-9040-B35B-1D0D8C2CF70B}"/>
                </a:ext>
              </a:extLst>
            </p:cNvPr>
            <p:cNvSpPr txBox="1"/>
            <p:nvPr/>
          </p:nvSpPr>
          <p:spPr>
            <a:xfrm>
              <a:off x="8134756" y="6114714"/>
              <a:ext cx="1089342" cy="276089"/>
            </a:xfrm>
            <a:prstGeom prst="rect">
              <a:avLst/>
            </a:prstGeom>
            <a:noFill/>
          </p:spPr>
          <p:txBody>
            <a:bodyPr wrap="none" rtlCol="0">
              <a:spAutoFit/>
            </a:bodyPr>
            <a:lstStyle/>
            <a:p>
              <a:pPr eaLnBrk="1" fontAlgn="auto" hangingPunct="1">
                <a:spcBef>
                  <a:spcPts val="0"/>
                </a:spcBef>
                <a:spcAft>
                  <a:spcPts val="0"/>
                </a:spcAft>
              </a:pPr>
              <a:r>
                <a:rPr lang="fr-FR" sz="1100" dirty="0">
                  <a:solidFill>
                    <a:srgbClr val="354B54"/>
                  </a:solidFill>
                  <a:latin typeface="Arial"/>
                </a:rPr>
                <a:t>Fosforilación</a:t>
              </a:r>
            </a:p>
          </p:txBody>
        </p:sp>
      </p:grpSp>
      <p:grpSp>
        <p:nvGrpSpPr>
          <p:cNvPr id="26" name="Grupo 25">
            <a:extLst>
              <a:ext uri="{FF2B5EF4-FFF2-40B4-BE49-F238E27FC236}">
                <a16:creationId xmlns:a16="http://schemas.microsoft.com/office/drawing/2014/main" id="{6661F066-C2CD-CE41-BF62-D71FB3E9FDB3}"/>
              </a:ext>
            </a:extLst>
          </p:cNvPr>
          <p:cNvGrpSpPr/>
          <p:nvPr/>
        </p:nvGrpSpPr>
        <p:grpSpPr>
          <a:xfrm>
            <a:off x="3779939" y="838672"/>
            <a:ext cx="3611645" cy="2343686"/>
            <a:chOff x="2636938" y="1539064"/>
            <a:chExt cx="3611645" cy="2343686"/>
          </a:xfrm>
        </p:grpSpPr>
        <p:sp>
          <p:nvSpPr>
            <p:cNvPr id="27" name="Rectangle à coins arrondis 40">
              <a:extLst>
                <a:ext uri="{FF2B5EF4-FFF2-40B4-BE49-F238E27FC236}">
                  <a16:creationId xmlns:a16="http://schemas.microsoft.com/office/drawing/2014/main" id="{77E070D7-F411-6D49-AB6D-6E1812CC271F}"/>
                </a:ext>
              </a:extLst>
            </p:cNvPr>
            <p:cNvSpPr/>
            <p:nvPr/>
          </p:nvSpPr>
          <p:spPr>
            <a:xfrm>
              <a:off x="4798137" y="3333176"/>
              <a:ext cx="773190" cy="544814"/>
            </a:xfrm>
            <a:prstGeom prst="roundRect">
              <a:avLst/>
            </a:prstGeom>
            <a:solidFill>
              <a:srgbClr val="E7EAF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eaLnBrk="1" fontAlgn="auto" hangingPunct="1">
                <a:spcBef>
                  <a:spcPts val="0"/>
                </a:spcBef>
                <a:spcAft>
                  <a:spcPts val="0"/>
                </a:spcAft>
              </a:pPr>
              <a:r>
                <a:rPr lang="fr-FR" sz="1100" dirty="0">
                  <a:solidFill>
                    <a:srgbClr val="354B54"/>
                  </a:solidFill>
                  <a:latin typeface="Gotham Book" pitchFamily="2" charset="0"/>
                  <a:cs typeface="Gotham Book" pitchFamily="2" charset="0"/>
                </a:rPr>
                <a:t>CRAF</a:t>
              </a:r>
            </a:p>
            <a:p>
              <a:pPr eaLnBrk="1" fontAlgn="auto" hangingPunct="1">
                <a:spcBef>
                  <a:spcPts val="0"/>
                </a:spcBef>
                <a:spcAft>
                  <a:spcPts val="0"/>
                </a:spcAft>
              </a:pPr>
              <a:r>
                <a:rPr lang="fr-FR" sz="1100" dirty="0">
                  <a:solidFill>
                    <a:srgbClr val="354B54"/>
                  </a:solidFill>
                  <a:latin typeface="Gotham Book" pitchFamily="2" charset="0"/>
                  <a:cs typeface="Gotham Book" pitchFamily="2" charset="0"/>
                </a:rPr>
                <a:t>o</a:t>
              </a:r>
            </a:p>
            <a:p>
              <a:pPr eaLnBrk="1" fontAlgn="auto" hangingPunct="1">
                <a:spcBef>
                  <a:spcPts val="0"/>
                </a:spcBef>
                <a:spcAft>
                  <a:spcPts val="0"/>
                </a:spcAft>
              </a:pPr>
              <a:r>
                <a:rPr lang="fr-FR" sz="1100" dirty="0">
                  <a:solidFill>
                    <a:srgbClr val="354B54"/>
                  </a:solidFill>
                  <a:latin typeface="Gotham Book" pitchFamily="2" charset="0"/>
                  <a:cs typeface="Gotham Book" pitchFamily="2" charset="0"/>
                </a:rPr>
                <a:t>BRAF</a:t>
              </a:r>
            </a:p>
          </p:txBody>
        </p:sp>
        <p:sp>
          <p:nvSpPr>
            <p:cNvPr id="28" name="Rectangle à coins arrondis 40">
              <a:extLst>
                <a:ext uri="{FF2B5EF4-FFF2-40B4-BE49-F238E27FC236}">
                  <a16:creationId xmlns:a16="http://schemas.microsoft.com/office/drawing/2014/main" id="{3A154FF4-D1F0-7D42-934A-33D5AF06E7AA}"/>
                </a:ext>
              </a:extLst>
            </p:cNvPr>
            <p:cNvSpPr/>
            <p:nvPr/>
          </p:nvSpPr>
          <p:spPr>
            <a:xfrm>
              <a:off x="3871776" y="3348472"/>
              <a:ext cx="765748" cy="534278"/>
            </a:xfrm>
            <a:prstGeom prst="roundRect">
              <a:avLst/>
            </a:prstGeom>
            <a:solidFill>
              <a:srgbClr val="E7EAF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eaLnBrk="1" fontAlgn="auto" hangingPunct="1">
                <a:spcBef>
                  <a:spcPts val="0"/>
                </a:spcBef>
                <a:spcAft>
                  <a:spcPts val="0"/>
                </a:spcAft>
              </a:pPr>
              <a:r>
                <a:rPr lang="fr-FR" sz="1100" dirty="0">
                  <a:solidFill>
                    <a:srgbClr val="354B54"/>
                  </a:solidFill>
                  <a:latin typeface="Gotham Book" pitchFamily="2" charset="0"/>
                  <a:cs typeface="Gotham Book" pitchFamily="2" charset="0"/>
                </a:rPr>
                <a:t>BRAF</a:t>
              </a:r>
            </a:p>
          </p:txBody>
        </p:sp>
        <p:grpSp>
          <p:nvGrpSpPr>
            <p:cNvPr id="29" name="Grupo 28">
              <a:extLst>
                <a:ext uri="{FF2B5EF4-FFF2-40B4-BE49-F238E27FC236}">
                  <a16:creationId xmlns:a16="http://schemas.microsoft.com/office/drawing/2014/main" id="{AD4A63DC-6F2B-1948-AE7A-F6AEA3916CD3}"/>
                </a:ext>
              </a:extLst>
            </p:cNvPr>
            <p:cNvGrpSpPr/>
            <p:nvPr/>
          </p:nvGrpSpPr>
          <p:grpSpPr>
            <a:xfrm>
              <a:off x="2636938" y="1539064"/>
              <a:ext cx="3611645" cy="1809409"/>
              <a:chOff x="2636938" y="1539064"/>
              <a:chExt cx="3611645" cy="1809409"/>
            </a:xfrm>
          </p:grpSpPr>
          <p:cxnSp>
            <p:nvCxnSpPr>
              <p:cNvPr id="30" name="Connecteur droit avec flèche 64">
                <a:extLst>
                  <a:ext uri="{FF2B5EF4-FFF2-40B4-BE49-F238E27FC236}">
                    <a16:creationId xmlns:a16="http://schemas.microsoft.com/office/drawing/2014/main" id="{D02C44FF-0B6D-AB41-B820-6ADB1E9DAA71}"/>
                  </a:ext>
                </a:extLst>
              </p:cNvPr>
              <p:cNvCxnSpPr>
                <a:cxnSpLocks/>
                <a:endCxn id="28" idx="0"/>
              </p:cNvCxnSpPr>
              <p:nvPr/>
            </p:nvCxnSpPr>
            <p:spPr>
              <a:xfrm flipH="1">
                <a:off x="4254651" y="3198118"/>
                <a:ext cx="484607" cy="15035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Connecteur droit avec flèche 46">
                <a:extLst>
                  <a:ext uri="{FF2B5EF4-FFF2-40B4-BE49-F238E27FC236}">
                    <a16:creationId xmlns:a16="http://schemas.microsoft.com/office/drawing/2014/main" id="{3754716A-93FB-5E45-B5EC-5CB978144736}"/>
                  </a:ext>
                </a:extLst>
              </p:cNvPr>
              <p:cNvCxnSpPr>
                <a:cxnSpLocks/>
                <a:endCxn id="27" idx="0"/>
              </p:cNvCxnSpPr>
              <p:nvPr/>
            </p:nvCxnSpPr>
            <p:spPr>
              <a:xfrm>
                <a:off x="4739258" y="3198118"/>
                <a:ext cx="445475" cy="13505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 name="Grupo 31">
                <a:extLst>
                  <a:ext uri="{FF2B5EF4-FFF2-40B4-BE49-F238E27FC236}">
                    <a16:creationId xmlns:a16="http://schemas.microsoft.com/office/drawing/2014/main" id="{D910EF2F-39F8-1F4E-887D-D26E2EEC25C9}"/>
                  </a:ext>
                </a:extLst>
              </p:cNvPr>
              <p:cNvGrpSpPr/>
              <p:nvPr/>
            </p:nvGrpSpPr>
            <p:grpSpPr>
              <a:xfrm>
                <a:off x="2636938" y="1539064"/>
                <a:ext cx="3611645" cy="1714672"/>
                <a:chOff x="2636938" y="1539064"/>
                <a:chExt cx="3611645" cy="1714672"/>
              </a:xfrm>
            </p:grpSpPr>
            <p:grpSp>
              <p:nvGrpSpPr>
                <p:cNvPr id="33" name="Groupe 87">
                  <a:extLst>
                    <a:ext uri="{FF2B5EF4-FFF2-40B4-BE49-F238E27FC236}">
                      <a16:creationId xmlns:a16="http://schemas.microsoft.com/office/drawing/2014/main" id="{04E835A3-1277-A948-B662-EA02A40B34FE}"/>
                    </a:ext>
                  </a:extLst>
                </p:cNvPr>
                <p:cNvGrpSpPr/>
                <p:nvPr/>
              </p:nvGrpSpPr>
              <p:grpSpPr>
                <a:xfrm>
                  <a:off x="3220954" y="2208004"/>
                  <a:ext cx="3027629" cy="453052"/>
                  <a:chOff x="3687246" y="1936812"/>
                  <a:chExt cx="3947589" cy="590714"/>
                </a:xfrm>
              </p:grpSpPr>
              <p:pic>
                <p:nvPicPr>
                  <p:cNvPr id="52" name="Picture 2" descr="C:\Users\Céline\Desktop\membrane.png">
                    <a:extLst>
                      <a:ext uri="{FF2B5EF4-FFF2-40B4-BE49-F238E27FC236}">
                        <a16:creationId xmlns:a16="http://schemas.microsoft.com/office/drawing/2014/main" id="{D7C759E5-A5BD-7946-8903-19B7A4895D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010"/>
                  <a:stretch/>
                </p:blipFill>
                <p:spPr bwMode="auto">
                  <a:xfrm>
                    <a:off x="3687246" y="1936812"/>
                    <a:ext cx="3947589" cy="585193"/>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Rectangle 89">
                    <a:extLst>
                      <a:ext uri="{FF2B5EF4-FFF2-40B4-BE49-F238E27FC236}">
                        <a16:creationId xmlns:a16="http://schemas.microsoft.com/office/drawing/2014/main" id="{7F46AEC9-3D8C-D840-A037-FF6BBA6A4F11}"/>
                      </a:ext>
                    </a:extLst>
                  </p:cNvPr>
                  <p:cNvSpPr/>
                  <p:nvPr/>
                </p:nvSpPr>
                <p:spPr>
                  <a:xfrm rot="10800000">
                    <a:off x="3838754" y="2229407"/>
                    <a:ext cx="3735237" cy="298119"/>
                  </a:xfrm>
                  <a:prstGeom prst="rect">
                    <a:avLst/>
                  </a:prstGeom>
                  <a:gradFill flip="none" rotWithShape="1">
                    <a:gsLst>
                      <a:gs pos="0">
                        <a:schemeClr val="bg1">
                          <a:alpha val="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dirty="0">
                      <a:solidFill>
                        <a:prstClr val="white"/>
                      </a:solidFill>
                      <a:latin typeface="Arial"/>
                    </a:endParaRPr>
                  </a:p>
                </p:txBody>
              </p:sp>
            </p:grpSp>
            <p:grpSp>
              <p:nvGrpSpPr>
                <p:cNvPr id="34" name="Groupe 33">
                  <a:extLst>
                    <a:ext uri="{FF2B5EF4-FFF2-40B4-BE49-F238E27FC236}">
                      <a16:creationId xmlns:a16="http://schemas.microsoft.com/office/drawing/2014/main" id="{6D0B60F7-CAB9-D84B-96C1-4CF59EB94BCE}"/>
                    </a:ext>
                  </a:extLst>
                </p:cNvPr>
                <p:cNvGrpSpPr/>
                <p:nvPr/>
              </p:nvGrpSpPr>
              <p:grpSpPr>
                <a:xfrm>
                  <a:off x="4415799" y="2743949"/>
                  <a:ext cx="637941" cy="509787"/>
                  <a:chOff x="4270897" y="2097471"/>
                  <a:chExt cx="637941" cy="662717"/>
                </a:xfrm>
              </p:grpSpPr>
              <p:sp>
                <p:nvSpPr>
                  <p:cNvPr id="50" name="Ellipse 28">
                    <a:extLst>
                      <a:ext uri="{FF2B5EF4-FFF2-40B4-BE49-F238E27FC236}">
                        <a16:creationId xmlns:a16="http://schemas.microsoft.com/office/drawing/2014/main" id="{FA52D704-AE17-7246-9CB9-C6D6B9F7286D}"/>
                      </a:ext>
                    </a:extLst>
                  </p:cNvPr>
                  <p:cNvSpPr/>
                  <p:nvPr/>
                </p:nvSpPr>
                <p:spPr>
                  <a:xfrm>
                    <a:off x="4270897" y="2097471"/>
                    <a:ext cx="637941" cy="637940"/>
                  </a:xfrm>
                  <a:prstGeom prst="ellipse">
                    <a:avLst/>
                  </a:prstGeom>
                  <a:solidFill>
                    <a:srgbClr val="E7EA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fr-FR" sz="1200" dirty="0">
                        <a:solidFill>
                          <a:srgbClr val="354B54"/>
                        </a:solidFill>
                        <a:latin typeface="Gotham Book" pitchFamily="2" charset="0"/>
                        <a:cs typeface="Gotham Book" pitchFamily="2" charset="0"/>
                      </a:rPr>
                      <a:t>RAS</a:t>
                    </a:r>
                  </a:p>
                  <a:p>
                    <a:pPr algn="ctr" eaLnBrk="1" fontAlgn="auto" hangingPunct="1">
                      <a:spcBef>
                        <a:spcPts val="0"/>
                      </a:spcBef>
                      <a:spcAft>
                        <a:spcPts val="0"/>
                      </a:spcAft>
                    </a:pPr>
                    <a:endParaRPr lang="fr-FR" sz="800" dirty="0">
                      <a:solidFill>
                        <a:srgbClr val="354B54"/>
                      </a:solidFill>
                      <a:latin typeface="Arial"/>
                    </a:endParaRPr>
                  </a:p>
                </p:txBody>
              </p:sp>
              <p:sp>
                <p:nvSpPr>
                  <p:cNvPr id="51" name="Rectangle à coins arrondis 31">
                    <a:extLst>
                      <a:ext uri="{FF2B5EF4-FFF2-40B4-BE49-F238E27FC236}">
                        <a16:creationId xmlns:a16="http://schemas.microsoft.com/office/drawing/2014/main" id="{951BC665-1B91-6549-9956-C1436F83305B}"/>
                      </a:ext>
                    </a:extLst>
                  </p:cNvPr>
                  <p:cNvSpPr/>
                  <p:nvPr/>
                </p:nvSpPr>
                <p:spPr>
                  <a:xfrm>
                    <a:off x="4409713" y="2507285"/>
                    <a:ext cx="369285" cy="2529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600" dirty="0">
                      <a:solidFill>
                        <a:prstClr val="white"/>
                      </a:solidFill>
                      <a:latin typeface="Arial"/>
                    </a:endParaRPr>
                  </a:p>
                </p:txBody>
              </p:sp>
            </p:grpSp>
            <p:sp>
              <p:nvSpPr>
                <p:cNvPr id="35" name="Ellipse 12">
                  <a:extLst>
                    <a:ext uri="{FF2B5EF4-FFF2-40B4-BE49-F238E27FC236}">
                      <a16:creationId xmlns:a16="http://schemas.microsoft.com/office/drawing/2014/main" id="{362C808E-652F-8D41-9D06-04A36E012944}"/>
                    </a:ext>
                  </a:extLst>
                </p:cNvPr>
                <p:cNvSpPr/>
                <p:nvPr/>
              </p:nvSpPr>
              <p:spPr>
                <a:xfrm>
                  <a:off x="2636938" y="1676757"/>
                  <a:ext cx="1631178" cy="687146"/>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eaLnBrk="1" fontAlgn="auto" hangingPunct="1">
                    <a:spcBef>
                      <a:spcPts val="0"/>
                    </a:spcBef>
                    <a:spcAft>
                      <a:spcPts val="0"/>
                    </a:spcAft>
                  </a:pPr>
                  <a:r>
                    <a:rPr lang="fr-FR" sz="1400" b="1" dirty="0">
                      <a:solidFill>
                        <a:schemeClr val="tx1">
                          <a:lumMod val="85000"/>
                          <a:lumOff val="15000"/>
                        </a:schemeClr>
                      </a:solidFill>
                      <a:latin typeface="Gotham Bold" pitchFamily="2" charset="0"/>
                      <a:cs typeface="Gotham Bold" pitchFamily="2" charset="0"/>
                    </a:rPr>
                    <a:t>Células sanas</a:t>
                  </a:r>
                </a:p>
                <a:p>
                  <a:pPr algn="ctr" eaLnBrk="1" fontAlgn="auto" hangingPunct="1">
                    <a:spcBef>
                      <a:spcPts val="0"/>
                    </a:spcBef>
                    <a:spcAft>
                      <a:spcPts val="0"/>
                    </a:spcAft>
                  </a:pPr>
                  <a:r>
                    <a:rPr lang="fr-FR" sz="1400" b="1" dirty="0">
                      <a:solidFill>
                        <a:schemeClr val="tx1">
                          <a:lumMod val="85000"/>
                          <a:lumOff val="15000"/>
                        </a:schemeClr>
                      </a:solidFill>
                      <a:latin typeface="Gotham Bold" pitchFamily="2" charset="0"/>
                      <a:cs typeface="Gotham Bold" pitchFamily="2" charset="0"/>
                    </a:rPr>
                    <a:t>BRAF</a:t>
                  </a:r>
                  <a:r>
                    <a:rPr lang="fr-FR" sz="1050" b="1" dirty="0">
                      <a:solidFill>
                        <a:schemeClr val="tx1">
                          <a:lumMod val="85000"/>
                          <a:lumOff val="15000"/>
                        </a:schemeClr>
                      </a:solidFill>
                      <a:latin typeface="Gotham Bold" pitchFamily="2" charset="0"/>
                      <a:cs typeface="Gotham Bold" pitchFamily="2" charset="0"/>
                    </a:rPr>
                    <a:t>wt</a:t>
                  </a:r>
                  <a:endParaRPr lang="fr-FR" sz="1400" b="1" dirty="0">
                    <a:solidFill>
                      <a:schemeClr val="tx1">
                        <a:lumMod val="85000"/>
                        <a:lumOff val="15000"/>
                      </a:schemeClr>
                    </a:solidFill>
                    <a:latin typeface="Gotham Bold" pitchFamily="2" charset="0"/>
                    <a:cs typeface="Gotham Bold" pitchFamily="2" charset="0"/>
                  </a:endParaRPr>
                </a:p>
              </p:txBody>
            </p:sp>
            <p:grpSp>
              <p:nvGrpSpPr>
                <p:cNvPr id="36" name="Groupe 2">
                  <a:extLst>
                    <a:ext uri="{FF2B5EF4-FFF2-40B4-BE49-F238E27FC236}">
                      <a16:creationId xmlns:a16="http://schemas.microsoft.com/office/drawing/2014/main" id="{08D9BD6E-CF8E-ED47-805D-B7A5F80D3F3A}"/>
                    </a:ext>
                  </a:extLst>
                </p:cNvPr>
                <p:cNvGrpSpPr/>
                <p:nvPr/>
              </p:nvGrpSpPr>
              <p:grpSpPr>
                <a:xfrm>
                  <a:off x="4372617" y="1539064"/>
                  <a:ext cx="1593005" cy="1045617"/>
                  <a:chOff x="3296236" y="1353666"/>
                  <a:chExt cx="1593005" cy="1045617"/>
                </a:xfrm>
              </p:grpSpPr>
              <p:grpSp>
                <p:nvGrpSpPr>
                  <p:cNvPr id="38" name="Groupe 135">
                    <a:extLst>
                      <a:ext uri="{FF2B5EF4-FFF2-40B4-BE49-F238E27FC236}">
                        <a16:creationId xmlns:a16="http://schemas.microsoft.com/office/drawing/2014/main" id="{BEB5484C-9C43-5940-96BB-C54D1AA91387}"/>
                      </a:ext>
                    </a:extLst>
                  </p:cNvPr>
                  <p:cNvGrpSpPr/>
                  <p:nvPr/>
                </p:nvGrpSpPr>
                <p:grpSpPr>
                  <a:xfrm>
                    <a:off x="3296236" y="1644674"/>
                    <a:ext cx="685537" cy="754609"/>
                    <a:chOff x="7363686" y="1334656"/>
                    <a:chExt cx="751659" cy="827395"/>
                  </a:xfrm>
                </p:grpSpPr>
                <p:pic>
                  <p:nvPicPr>
                    <p:cNvPr id="40" name="Picture 3" descr="C:\Users\Céline\Desktop\rtk.png">
                      <a:extLst>
                        <a:ext uri="{FF2B5EF4-FFF2-40B4-BE49-F238E27FC236}">
                          <a16:creationId xmlns:a16="http://schemas.microsoft.com/office/drawing/2014/main" id="{561EAF02-5D8E-844D-BBDF-FEA69ED73F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2389" y="1334656"/>
                      <a:ext cx="332956" cy="827395"/>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Ellipse 137">
                      <a:extLst>
                        <a:ext uri="{FF2B5EF4-FFF2-40B4-BE49-F238E27FC236}">
                          <a16:creationId xmlns:a16="http://schemas.microsoft.com/office/drawing/2014/main" id="{68A50ECE-00E3-3C4E-8E7A-AEDBF20A873B}"/>
                        </a:ext>
                      </a:extLst>
                    </p:cNvPr>
                    <p:cNvSpPr/>
                    <p:nvPr/>
                  </p:nvSpPr>
                  <p:spPr>
                    <a:xfrm>
                      <a:off x="7888413" y="1541028"/>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42" name="Ellipse 138">
                      <a:extLst>
                        <a:ext uri="{FF2B5EF4-FFF2-40B4-BE49-F238E27FC236}">
                          <a16:creationId xmlns:a16="http://schemas.microsoft.com/office/drawing/2014/main" id="{9A8C8428-5931-1446-BECA-A0F2BDD1AD91}"/>
                        </a:ext>
                      </a:extLst>
                    </p:cNvPr>
                    <p:cNvSpPr/>
                    <p:nvPr/>
                  </p:nvSpPr>
                  <p:spPr>
                    <a:xfrm>
                      <a:off x="7859107" y="1812831"/>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43" name="Ellipse 139">
                      <a:extLst>
                        <a:ext uri="{FF2B5EF4-FFF2-40B4-BE49-F238E27FC236}">
                          <a16:creationId xmlns:a16="http://schemas.microsoft.com/office/drawing/2014/main" id="{569C02CC-2E8A-A94F-A35C-007B60AE7BC8}"/>
                        </a:ext>
                      </a:extLst>
                    </p:cNvPr>
                    <p:cNvSpPr/>
                    <p:nvPr/>
                  </p:nvSpPr>
                  <p:spPr>
                    <a:xfrm>
                      <a:off x="7859107" y="191683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44" name="Ellipse 140">
                      <a:extLst>
                        <a:ext uri="{FF2B5EF4-FFF2-40B4-BE49-F238E27FC236}">
                          <a16:creationId xmlns:a16="http://schemas.microsoft.com/office/drawing/2014/main" id="{A87F34A8-6676-954C-A509-2DF02086E824}"/>
                        </a:ext>
                      </a:extLst>
                    </p:cNvPr>
                    <p:cNvSpPr/>
                    <p:nvPr/>
                  </p:nvSpPr>
                  <p:spPr>
                    <a:xfrm>
                      <a:off x="7739187" y="165497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pic>
                  <p:nvPicPr>
                    <p:cNvPr id="45" name="Picture 3" descr="C:\Users\Céline\Desktop\rtk.png">
                      <a:extLst>
                        <a:ext uri="{FF2B5EF4-FFF2-40B4-BE49-F238E27FC236}">
                          <a16:creationId xmlns:a16="http://schemas.microsoft.com/office/drawing/2014/main" id="{B172A661-9E58-9842-BF2A-80142E45B5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63686" y="1334656"/>
                      <a:ext cx="332956" cy="827395"/>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Ellipse 142">
                      <a:extLst>
                        <a:ext uri="{FF2B5EF4-FFF2-40B4-BE49-F238E27FC236}">
                          <a16:creationId xmlns:a16="http://schemas.microsoft.com/office/drawing/2014/main" id="{8A7F4090-D845-F946-905C-518F8AC007EC}"/>
                        </a:ext>
                      </a:extLst>
                    </p:cNvPr>
                    <p:cNvSpPr/>
                    <p:nvPr/>
                  </p:nvSpPr>
                  <p:spPr>
                    <a:xfrm>
                      <a:off x="7624008" y="165497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47" name="Ellipse 143">
                      <a:extLst>
                        <a:ext uri="{FF2B5EF4-FFF2-40B4-BE49-F238E27FC236}">
                          <a16:creationId xmlns:a16="http://schemas.microsoft.com/office/drawing/2014/main" id="{5B9ED516-C59B-E34E-9555-20D07B7F49DC}"/>
                        </a:ext>
                      </a:extLst>
                    </p:cNvPr>
                    <p:cNvSpPr/>
                    <p:nvPr/>
                  </p:nvSpPr>
                  <p:spPr>
                    <a:xfrm>
                      <a:off x="7476164" y="1541028"/>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48" name="Ellipse 144">
                      <a:extLst>
                        <a:ext uri="{FF2B5EF4-FFF2-40B4-BE49-F238E27FC236}">
                          <a16:creationId xmlns:a16="http://schemas.microsoft.com/office/drawing/2014/main" id="{2AE141A3-598A-B247-A27C-552895AD9EFB}"/>
                        </a:ext>
                      </a:extLst>
                    </p:cNvPr>
                    <p:cNvSpPr/>
                    <p:nvPr/>
                  </p:nvSpPr>
                  <p:spPr>
                    <a:xfrm>
                      <a:off x="7513244" y="1812831"/>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49" name="Ellipse 145">
                      <a:extLst>
                        <a:ext uri="{FF2B5EF4-FFF2-40B4-BE49-F238E27FC236}">
                          <a16:creationId xmlns:a16="http://schemas.microsoft.com/office/drawing/2014/main" id="{5F101029-0691-7A49-9C02-6362303CB267}"/>
                        </a:ext>
                      </a:extLst>
                    </p:cNvPr>
                    <p:cNvSpPr/>
                    <p:nvPr/>
                  </p:nvSpPr>
                  <p:spPr>
                    <a:xfrm>
                      <a:off x="7524328" y="191683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grpSp>
              <p:sp>
                <p:nvSpPr>
                  <p:cNvPr id="39" name="Ellipse 76">
                    <a:extLst>
                      <a:ext uri="{FF2B5EF4-FFF2-40B4-BE49-F238E27FC236}">
                        <a16:creationId xmlns:a16="http://schemas.microsoft.com/office/drawing/2014/main" id="{219C43DA-0F01-A846-BB25-A8537144D2BF}"/>
                      </a:ext>
                    </a:extLst>
                  </p:cNvPr>
                  <p:cNvSpPr/>
                  <p:nvPr/>
                </p:nvSpPr>
                <p:spPr>
                  <a:xfrm>
                    <a:off x="4048983" y="1353666"/>
                    <a:ext cx="840258" cy="687146"/>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eaLnBrk="1" fontAlgn="auto" hangingPunct="1">
                      <a:spcBef>
                        <a:spcPts val="0"/>
                      </a:spcBef>
                      <a:spcAft>
                        <a:spcPts val="0"/>
                      </a:spcAft>
                    </a:pPr>
                    <a:r>
                      <a:rPr lang="fr-FR" sz="1100" dirty="0">
                        <a:solidFill>
                          <a:srgbClr val="354B54"/>
                        </a:solidFill>
                        <a:latin typeface="Gotham Light" pitchFamily="2" charset="0"/>
                        <a:cs typeface="Gotham Light" pitchFamily="2" charset="0"/>
                      </a:rPr>
                      <a:t>RTK</a:t>
                    </a:r>
                  </a:p>
                </p:txBody>
              </p:sp>
            </p:grpSp>
            <p:cxnSp>
              <p:nvCxnSpPr>
                <p:cNvPr id="37" name="Connecteur droit avec flèche 86">
                  <a:extLst>
                    <a:ext uri="{FF2B5EF4-FFF2-40B4-BE49-F238E27FC236}">
                      <a16:creationId xmlns:a16="http://schemas.microsoft.com/office/drawing/2014/main" id="{F2293F5A-940C-2F44-AED1-5BF506D8A1B5}"/>
                    </a:ext>
                  </a:extLst>
                </p:cNvPr>
                <p:cNvCxnSpPr>
                  <a:cxnSpLocks/>
                </p:cNvCxnSpPr>
                <p:nvPr/>
              </p:nvCxnSpPr>
              <p:spPr>
                <a:xfrm>
                  <a:off x="4719697" y="2532722"/>
                  <a:ext cx="0" cy="1865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
        <p:nvSpPr>
          <p:cNvPr id="54" name="Rectangle 97">
            <a:extLst>
              <a:ext uri="{FF2B5EF4-FFF2-40B4-BE49-F238E27FC236}">
                <a16:creationId xmlns:a16="http://schemas.microsoft.com/office/drawing/2014/main" id="{EEE8BD5D-7698-784C-9A6A-03458FB19D82}"/>
              </a:ext>
            </a:extLst>
          </p:cNvPr>
          <p:cNvSpPr/>
          <p:nvPr/>
        </p:nvSpPr>
        <p:spPr>
          <a:xfrm>
            <a:off x="838200" y="6079965"/>
            <a:ext cx="3641955" cy="372410"/>
          </a:xfrm>
          <a:prstGeom prst="rect">
            <a:avLst/>
          </a:prstGeom>
        </p:spPr>
        <p:txBody>
          <a:bodyPr wrap="square">
            <a:spAutoFit/>
          </a:bodyPr>
          <a:lstStyle/>
          <a:p>
            <a:pPr eaLnBrk="1" fontAlgn="auto" hangingPunct="1">
              <a:lnSpc>
                <a:spcPct val="130000"/>
              </a:lnSpc>
              <a:spcBef>
                <a:spcPts val="0"/>
              </a:spcBef>
              <a:spcAft>
                <a:spcPts val="0"/>
              </a:spcAft>
            </a:pPr>
            <a:r>
              <a:rPr lang="fr-FR" sz="700" dirty="0">
                <a:solidFill>
                  <a:schemeClr val="tx1">
                    <a:lumMod val="65000"/>
                    <a:lumOff val="35000"/>
                  </a:schemeClr>
                </a:solidFill>
                <a:latin typeface="Gotham Light" pitchFamily="2" charset="0"/>
                <a:cs typeface="Gotham Light" pitchFamily="2" charset="0"/>
              </a:rPr>
              <a:t>1. </a:t>
            </a:r>
            <a:r>
              <a:rPr lang="fr-FR" sz="700" dirty="0" err="1">
                <a:solidFill>
                  <a:schemeClr val="tx1">
                    <a:lumMod val="65000"/>
                    <a:lumOff val="35000"/>
                  </a:schemeClr>
                </a:solidFill>
                <a:latin typeface="Gotham Light" pitchFamily="2" charset="0"/>
                <a:cs typeface="Gotham Light" pitchFamily="2" charset="0"/>
              </a:rPr>
              <a:t>Poulikakos</a:t>
            </a:r>
            <a:r>
              <a:rPr lang="fr-FR" sz="700" dirty="0">
                <a:solidFill>
                  <a:schemeClr val="tx1">
                    <a:lumMod val="65000"/>
                    <a:lumOff val="35000"/>
                  </a:schemeClr>
                </a:solidFill>
                <a:latin typeface="Gotham Light" pitchFamily="2" charset="0"/>
                <a:cs typeface="Gotham Light" pitchFamily="2" charset="0"/>
              </a:rPr>
              <a:t> Pl et al. Nature, 2010; 464: 427-31</a:t>
            </a:r>
          </a:p>
          <a:p>
            <a:pPr>
              <a:lnSpc>
                <a:spcPct val="130000"/>
              </a:lnSpc>
            </a:pPr>
            <a:r>
              <a:rPr lang="fr-FR" sz="700" dirty="0">
                <a:solidFill>
                  <a:schemeClr val="tx1">
                    <a:lumMod val="65000"/>
                    <a:lumOff val="35000"/>
                  </a:schemeClr>
                </a:solidFill>
                <a:latin typeface="Gotham Light" pitchFamily="2" charset="0"/>
                <a:cs typeface="Gotham Light" pitchFamily="2" charset="0"/>
              </a:rPr>
              <a:t>2. </a:t>
            </a:r>
            <a:r>
              <a:rPr lang="fr-FR" sz="700" dirty="0" err="1">
                <a:solidFill>
                  <a:schemeClr val="tx1">
                    <a:lumMod val="65000"/>
                    <a:lumOff val="35000"/>
                  </a:schemeClr>
                </a:solidFill>
                <a:latin typeface="Gotham Light" pitchFamily="2" charset="0"/>
                <a:cs typeface="Gotham Light" pitchFamily="2" charset="0"/>
              </a:rPr>
              <a:t>Adelmann</a:t>
            </a:r>
            <a:r>
              <a:rPr lang="fr-FR" sz="700" dirty="0">
                <a:solidFill>
                  <a:schemeClr val="tx1">
                    <a:lumMod val="65000"/>
                    <a:lumOff val="35000"/>
                  </a:schemeClr>
                </a:solidFill>
                <a:latin typeface="Gotham Light" pitchFamily="2" charset="0"/>
                <a:cs typeface="Gotham Light" pitchFamily="2" charset="0"/>
              </a:rPr>
              <a:t> CH et al. </a:t>
            </a:r>
            <a:r>
              <a:rPr lang="fr-FR" sz="700" dirty="0" err="1">
                <a:solidFill>
                  <a:schemeClr val="tx1">
                    <a:lumMod val="65000"/>
                    <a:lumOff val="35000"/>
                  </a:schemeClr>
                </a:solidFill>
                <a:latin typeface="Gotham Light" pitchFamily="2" charset="0"/>
                <a:cs typeface="Gotham Light" pitchFamily="2" charset="0"/>
              </a:rPr>
              <a:t>Oncotarget</a:t>
            </a:r>
            <a:r>
              <a:rPr lang="fr-FR" sz="700" dirty="0">
                <a:solidFill>
                  <a:schemeClr val="tx1">
                    <a:lumMod val="65000"/>
                    <a:lumOff val="35000"/>
                  </a:schemeClr>
                </a:solidFill>
                <a:latin typeface="Gotham Light" pitchFamily="2" charset="0"/>
                <a:cs typeface="Gotham Light" pitchFamily="2" charset="0"/>
              </a:rPr>
              <a:t>. 2016; 7(21): 30453-60</a:t>
            </a:r>
          </a:p>
        </p:txBody>
      </p:sp>
      <p:grpSp>
        <p:nvGrpSpPr>
          <p:cNvPr id="55" name="Groupe 8">
            <a:extLst>
              <a:ext uri="{FF2B5EF4-FFF2-40B4-BE49-F238E27FC236}">
                <a16:creationId xmlns:a16="http://schemas.microsoft.com/office/drawing/2014/main" id="{E60001B3-E3F4-2F42-84F6-7E052A6C84C9}"/>
              </a:ext>
            </a:extLst>
          </p:cNvPr>
          <p:cNvGrpSpPr/>
          <p:nvPr/>
        </p:nvGrpSpPr>
        <p:grpSpPr>
          <a:xfrm>
            <a:off x="6409422" y="2732789"/>
            <a:ext cx="2379267" cy="347938"/>
            <a:chOff x="4219588" y="3211238"/>
            <a:chExt cx="2379267" cy="347938"/>
          </a:xfrm>
        </p:grpSpPr>
        <p:cxnSp>
          <p:nvCxnSpPr>
            <p:cNvPr id="56" name="Connecteur droit 57">
              <a:extLst>
                <a:ext uri="{FF2B5EF4-FFF2-40B4-BE49-F238E27FC236}">
                  <a16:creationId xmlns:a16="http://schemas.microsoft.com/office/drawing/2014/main" id="{C57EB3D2-C670-C743-921F-998516A21640}"/>
                </a:ext>
              </a:extLst>
            </p:cNvPr>
            <p:cNvCxnSpPr>
              <a:cxnSpLocks/>
            </p:cNvCxnSpPr>
            <p:nvPr/>
          </p:nvCxnSpPr>
          <p:spPr>
            <a:xfrm flipH="1" flipV="1">
              <a:off x="4812757" y="3384817"/>
              <a:ext cx="1786098" cy="1562"/>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7" name="Ellipse 7">
              <a:extLst>
                <a:ext uri="{FF2B5EF4-FFF2-40B4-BE49-F238E27FC236}">
                  <a16:creationId xmlns:a16="http://schemas.microsoft.com/office/drawing/2014/main" id="{76D45A24-C46E-BA43-86A4-E31EE32B6671}"/>
                </a:ext>
              </a:extLst>
            </p:cNvPr>
            <p:cNvSpPr/>
            <p:nvPr/>
          </p:nvSpPr>
          <p:spPr>
            <a:xfrm>
              <a:off x="4219588" y="3211238"/>
              <a:ext cx="593951" cy="347938"/>
            </a:xfrm>
            <a:prstGeom prst="ellipse">
              <a:avLst/>
            </a:prstGeom>
            <a:solidFill>
              <a:srgbClr val="0061A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es-ES" sz="1000" b="1" dirty="0">
                  <a:solidFill>
                    <a:prstClr val="white"/>
                  </a:solidFill>
                  <a:latin typeface="Gotham Bold" pitchFamily="2" charset="0"/>
                  <a:cs typeface="Gotham Bold" pitchFamily="2" charset="0"/>
                </a:rPr>
                <a:t>i</a:t>
              </a:r>
              <a:r>
                <a:rPr lang="fr-FR" sz="1000" b="1" dirty="0">
                  <a:solidFill>
                    <a:prstClr val="white"/>
                  </a:solidFill>
                  <a:latin typeface="Gotham Bold" pitchFamily="2" charset="0"/>
                  <a:cs typeface="Gotham Bold" pitchFamily="2" charset="0"/>
                </a:rPr>
                <a:t>BRAF</a:t>
              </a:r>
            </a:p>
          </p:txBody>
        </p:sp>
      </p:grpSp>
      <p:grpSp>
        <p:nvGrpSpPr>
          <p:cNvPr id="58" name="Grupo 57">
            <a:extLst>
              <a:ext uri="{FF2B5EF4-FFF2-40B4-BE49-F238E27FC236}">
                <a16:creationId xmlns:a16="http://schemas.microsoft.com/office/drawing/2014/main" id="{3AC7CED8-2853-1D47-B335-B1CE8F2F4EC1}"/>
              </a:ext>
            </a:extLst>
          </p:cNvPr>
          <p:cNvGrpSpPr/>
          <p:nvPr/>
        </p:nvGrpSpPr>
        <p:grpSpPr>
          <a:xfrm>
            <a:off x="7377574" y="875217"/>
            <a:ext cx="3466245" cy="4342386"/>
            <a:chOff x="6203043" y="1575609"/>
            <a:chExt cx="3466245" cy="4342386"/>
          </a:xfrm>
        </p:grpSpPr>
        <p:grpSp>
          <p:nvGrpSpPr>
            <p:cNvPr id="59" name="Groupe 90">
              <a:extLst>
                <a:ext uri="{FF2B5EF4-FFF2-40B4-BE49-F238E27FC236}">
                  <a16:creationId xmlns:a16="http://schemas.microsoft.com/office/drawing/2014/main" id="{23EA7EAF-E048-CD4A-BB6B-17929E2150FC}"/>
                </a:ext>
              </a:extLst>
            </p:cNvPr>
            <p:cNvGrpSpPr/>
            <p:nvPr/>
          </p:nvGrpSpPr>
          <p:grpSpPr>
            <a:xfrm>
              <a:off x="6641659" y="2208004"/>
              <a:ext cx="3027629" cy="453052"/>
              <a:chOff x="3687246" y="1936812"/>
              <a:chExt cx="3947589" cy="590714"/>
            </a:xfrm>
          </p:grpSpPr>
          <p:pic>
            <p:nvPicPr>
              <p:cNvPr id="90" name="Picture 2" descr="C:\Users\Céline\Desktop\membrane.png">
                <a:extLst>
                  <a:ext uri="{FF2B5EF4-FFF2-40B4-BE49-F238E27FC236}">
                    <a16:creationId xmlns:a16="http://schemas.microsoft.com/office/drawing/2014/main" id="{DEFB65BF-993E-4641-9991-05AC1E6411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010"/>
              <a:stretch/>
            </p:blipFill>
            <p:spPr bwMode="auto">
              <a:xfrm>
                <a:off x="3687246" y="1936812"/>
                <a:ext cx="3947589" cy="585193"/>
              </a:xfrm>
              <a:prstGeom prst="rect">
                <a:avLst/>
              </a:prstGeom>
              <a:noFill/>
              <a:extLst>
                <a:ext uri="{909E8E84-426E-40dd-AFC4-6F175D3DCCD1}">
                  <a14:hiddenFill xmlns:a14="http://schemas.microsoft.com/office/drawing/2010/main" xmlns="">
                    <a:solidFill>
                      <a:srgbClr val="FFFFFF"/>
                    </a:solidFill>
                  </a14:hiddenFill>
                </a:ext>
              </a:extLst>
            </p:spPr>
          </p:pic>
          <p:sp>
            <p:nvSpPr>
              <p:cNvPr id="91" name="Rectangle 96">
                <a:extLst>
                  <a:ext uri="{FF2B5EF4-FFF2-40B4-BE49-F238E27FC236}">
                    <a16:creationId xmlns:a16="http://schemas.microsoft.com/office/drawing/2014/main" id="{9BA542BC-8611-6E47-93A2-70EEDFBF4453}"/>
                  </a:ext>
                </a:extLst>
              </p:cNvPr>
              <p:cNvSpPr/>
              <p:nvPr/>
            </p:nvSpPr>
            <p:spPr>
              <a:xfrm rot="10800000">
                <a:off x="3838754" y="2229407"/>
                <a:ext cx="3735237" cy="298119"/>
              </a:xfrm>
              <a:prstGeom prst="rect">
                <a:avLst/>
              </a:prstGeom>
              <a:gradFill flip="none" rotWithShape="1">
                <a:gsLst>
                  <a:gs pos="0">
                    <a:schemeClr val="bg1">
                      <a:alpha val="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dirty="0">
                  <a:solidFill>
                    <a:prstClr val="white"/>
                  </a:solidFill>
                  <a:latin typeface="Arial"/>
                </a:endParaRPr>
              </a:p>
            </p:txBody>
          </p:sp>
        </p:grpSp>
        <p:sp>
          <p:nvSpPr>
            <p:cNvPr id="60" name="Ellipse 4">
              <a:extLst>
                <a:ext uri="{FF2B5EF4-FFF2-40B4-BE49-F238E27FC236}">
                  <a16:creationId xmlns:a16="http://schemas.microsoft.com/office/drawing/2014/main" id="{9C762F89-38D6-7442-8EFF-C175452D09BF}"/>
                </a:ext>
              </a:extLst>
            </p:cNvPr>
            <p:cNvSpPr/>
            <p:nvPr/>
          </p:nvSpPr>
          <p:spPr>
            <a:xfrm>
              <a:off x="6203043" y="1659166"/>
              <a:ext cx="1631178" cy="687146"/>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eaLnBrk="1" fontAlgn="auto" hangingPunct="1">
                <a:spcBef>
                  <a:spcPts val="0"/>
                </a:spcBef>
                <a:spcAft>
                  <a:spcPts val="0"/>
                </a:spcAft>
              </a:pPr>
              <a:r>
                <a:rPr lang="fr-FR" sz="1400" b="1" dirty="0">
                  <a:solidFill>
                    <a:schemeClr val="tx1">
                      <a:lumMod val="85000"/>
                      <a:lumOff val="15000"/>
                    </a:schemeClr>
                  </a:solidFill>
                  <a:latin typeface="Gotham Bold" pitchFamily="2" charset="0"/>
                  <a:cs typeface="Gotham Bold" pitchFamily="2" charset="0"/>
                </a:rPr>
                <a:t>C</a:t>
              </a:r>
              <a:r>
                <a:rPr lang="es-ES" sz="1400" b="1" dirty="0">
                  <a:solidFill>
                    <a:schemeClr val="tx1">
                      <a:lumMod val="85000"/>
                      <a:lumOff val="15000"/>
                    </a:schemeClr>
                  </a:solidFill>
                  <a:latin typeface="Gotham Bold" pitchFamily="2" charset="0"/>
                  <a:cs typeface="Gotham Bold" pitchFamily="2" charset="0"/>
                </a:rPr>
                <a:t>é</a:t>
              </a:r>
              <a:r>
                <a:rPr lang="fr-FR" sz="1400" b="1" dirty="0">
                  <a:solidFill>
                    <a:schemeClr val="tx1">
                      <a:lumMod val="85000"/>
                      <a:lumOff val="15000"/>
                    </a:schemeClr>
                  </a:solidFill>
                  <a:latin typeface="Gotham Bold" pitchFamily="2" charset="0"/>
                  <a:cs typeface="Gotham Bold" pitchFamily="2" charset="0"/>
                </a:rPr>
                <a:t>lulas tumorales</a:t>
              </a:r>
            </a:p>
            <a:p>
              <a:pPr algn="ctr" eaLnBrk="1" fontAlgn="auto" hangingPunct="1">
                <a:spcBef>
                  <a:spcPts val="0"/>
                </a:spcBef>
                <a:spcAft>
                  <a:spcPts val="0"/>
                </a:spcAft>
              </a:pPr>
              <a:r>
                <a:rPr lang="fr-FR" sz="1400" b="1" dirty="0">
                  <a:solidFill>
                    <a:schemeClr val="tx1">
                      <a:lumMod val="85000"/>
                      <a:lumOff val="15000"/>
                    </a:schemeClr>
                  </a:solidFill>
                  <a:latin typeface="Gotham Bold" pitchFamily="2" charset="0"/>
                  <a:cs typeface="Gotham Bold" pitchFamily="2" charset="0"/>
                </a:rPr>
                <a:t>BRAF</a:t>
              </a:r>
              <a:r>
                <a:rPr lang="fr-FR" sz="900" b="1" dirty="0">
                  <a:solidFill>
                    <a:schemeClr val="tx1">
                      <a:lumMod val="85000"/>
                      <a:lumOff val="15000"/>
                    </a:schemeClr>
                  </a:solidFill>
                  <a:latin typeface="Gotham Bold" pitchFamily="2" charset="0"/>
                  <a:cs typeface="Gotham Bold" pitchFamily="2" charset="0"/>
                </a:rPr>
                <a:t>v600</a:t>
              </a:r>
              <a:r>
                <a:rPr lang="fr-FR" sz="1400" b="1" dirty="0">
                  <a:solidFill>
                    <a:schemeClr val="tx1">
                      <a:lumMod val="85000"/>
                      <a:lumOff val="15000"/>
                    </a:schemeClr>
                  </a:solidFill>
                  <a:latin typeface="Gotham Bold" pitchFamily="2" charset="0"/>
                  <a:cs typeface="Gotham Bold" pitchFamily="2" charset="0"/>
                </a:rPr>
                <a:t> </a:t>
              </a:r>
            </a:p>
          </p:txBody>
        </p:sp>
        <p:grpSp>
          <p:nvGrpSpPr>
            <p:cNvPr id="61" name="Groupe 118">
              <a:extLst>
                <a:ext uri="{FF2B5EF4-FFF2-40B4-BE49-F238E27FC236}">
                  <a16:creationId xmlns:a16="http://schemas.microsoft.com/office/drawing/2014/main" id="{F362D01C-47E6-B149-BBAD-EF13D794A38A}"/>
                </a:ext>
              </a:extLst>
            </p:cNvPr>
            <p:cNvGrpSpPr/>
            <p:nvPr/>
          </p:nvGrpSpPr>
          <p:grpSpPr>
            <a:xfrm>
              <a:off x="7834231" y="1866618"/>
              <a:ext cx="685537" cy="754609"/>
              <a:chOff x="7363686" y="1334656"/>
              <a:chExt cx="751659" cy="827395"/>
            </a:xfrm>
          </p:grpSpPr>
          <p:pic>
            <p:nvPicPr>
              <p:cNvPr id="80" name="Picture 3" descr="C:\Users\Céline\Desktop\rtk.png">
                <a:extLst>
                  <a:ext uri="{FF2B5EF4-FFF2-40B4-BE49-F238E27FC236}">
                    <a16:creationId xmlns:a16="http://schemas.microsoft.com/office/drawing/2014/main" id="{DA63B209-3616-9946-8318-55C0D7BAF6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2389" y="1334656"/>
                <a:ext cx="332956" cy="827395"/>
              </a:xfrm>
              <a:prstGeom prst="rect">
                <a:avLst/>
              </a:prstGeom>
              <a:noFill/>
              <a:extLst>
                <a:ext uri="{909E8E84-426E-40dd-AFC4-6F175D3DCCD1}">
                  <a14:hiddenFill xmlns:a14="http://schemas.microsoft.com/office/drawing/2010/main" xmlns="">
                    <a:solidFill>
                      <a:srgbClr val="FFFFFF"/>
                    </a:solidFill>
                  </a14:hiddenFill>
                </a:ext>
              </a:extLst>
            </p:spPr>
          </p:pic>
          <p:sp>
            <p:nvSpPr>
              <p:cNvPr id="81" name="Ellipse 120">
                <a:extLst>
                  <a:ext uri="{FF2B5EF4-FFF2-40B4-BE49-F238E27FC236}">
                    <a16:creationId xmlns:a16="http://schemas.microsoft.com/office/drawing/2014/main" id="{2726EB38-3DC1-4446-B0E0-9EAECD43178A}"/>
                  </a:ext>
                </a:extLst>
              </p:cNvPr>
              <p:cNvSpPr/>
              <p:nvPr/>
            </p:nvSpPr>
            <p:spPr>
              <a:xfrm>
                <a:off x="7888413" y="1541028"/>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82" name="Ellipse 121">
                <a:extLst>
                  <a:ext uri="{FF2B5EF4-FFF2-40B4-BE49-F238E27FC236}">
                    <a16:creationId xmlns:a16="http://schemas.microsoft.com/office/drawing/2014/main" id="{C96169AB-720C-CF43-8D97-39D809D3982C}"/>
                  </a:ext>
                </a:extLst>
              </p:cNvPr>
              <p:cNvSpPr/>
              <p:nvPr/>
            </p:nvSpPr>
            <p:spPr>
              <a:xfrm>
                <a:off x="7859107" y="1812831"/>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83" name="Ellipse 122">
                <a:extLst>
                  <a:ext uri="{FF2B5EF4-FFF2-40B4-BE49-F238E27FC236}">
                    <a16:creationId xmlns:a16="http://schemas.microsoft.com/office/drawing/2014/main" id="{421E15D4-93E5-454A-A0FC-632B93F0E445}"/>
                  </a:ext>
                </a:extLst>
              </p:cNvPr>
              <p:cNvSpPr/>
              <p:nvPr/>
            </p:nvSpPr>
            <p:spPr>
              <a:xfrm>
                <a:off x="7859107" y="191683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84" name="Ellipse 123">
                <a:extLst>
                  <a:ext uri="{FF2B5EF4-FFF2-40B4-BE49-F238E27FC236}">
                    <a16:creationId xmlns:a16="http://schemas.microsoft.com/office/drawing/2014/main" id="{2EA89AC8-FFF9-8643-AD70-13EED25CC6B2}"/>
                  </a:ext>
                </a:extLst>
              </p:cNvPr>
              <p:cNvSpPr/>
              <p:nvPr/>
            </p:nvSpPr>
            <p:spPr>
              <a:xfrm>
                <a:off x="7739187" y="165497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pic>
            <p:nvPicPr>
              <p:cNvPr id="85" name="Picture 3" descr="C:\Users\Céline\Desktop\rtk.png">
                <a:extLst>
                  <a:ext uri="{FF2B5EF4-FFF2-40B4-BE49-F238E27FC236}">
                    <a16:creationId xmlns:a16="http://schemas.microsoft.com/office/drawing/2014/main" id="{79E5350E-6260-EC4B-8842-04C463F217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363686" y="1334656"/>
                <a:ext cx="332956" cy="827395"/>
              </a:xfrm>
              <a:prstGeom prst="rect">
                <a:avLst/>
              </a:prstGeom>
              <a:noFill/>
              <a:extLst>
                <a:ext uri="{909E8E84-426E-40dd-AFC4-6F175D3DCCD1}">
                  <a14:hiddenFill xmlns:a14="http://schemas.microsoft.com/office/drawing/2010/main" xmlns="">
                    <a:solidFill>
                      <a:srgbClr val="FFFFFF"/>
                    </a:solidFill>
                  </a14:hiddenFill>
                </a:ext>
              </a:extLst>
            </p:spPr>
          </p:pic>
          <p:sp>
            <p:nvSpPr>
              <p:cNvPr id="86" name="Ellipse 125">
                <a:extLst>
                  <a:ext uri="{FF2B5EF4-FFF2-40B4-BE49-F238E27FC236}">
                    <a16:creationId xmlns:a16="http://schemas.microsoft.com/office/drawing/2014/main" id="{F23F1A94-9DE3-A34C-8DB6-098B7110A3E2}"/>
                  </a:ext>
                </a:extLst>
              </p:cNvPr>
              <p:cNvSpPr/>
              <p:nvPr/>
            </p:nvSpPr>
            <p:spPr>
              <a:xfrm>
                <a:off x="7624008" y="165497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87" name="Ellipse 126">
                <a:extLst>
                  <a:ext uri="{FF2B5EF4-FFF2-40B4-BE49-F238E27FC236}">
                    <a16:creationId xmlns:a16="http://schemas.microsoft.com/office/drawing/2014/main" id="{675A5C25-FD38-2C4E-B97C-5D4B73415753}"/>
                  </a:ext>
                </a:extLst>
              </p:cNvPr>
              <p:cNvSpPr/>
              <p:nvPr/>
            </p:nvSpPr>
            <p:spPr>
              <a:xfrm>
                <a:off x="7476164" y="1541028"/>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88" name="Ellipse 127">
                <a:extLst>
                  <a:ext uri="{FF2B5EF4-FFF2-40B4-BE49-F238E27FC236}">
                    <a16:creationId xmlns:a16="http://schemas.microsoft.com/office/drawing/2014/main" id="{6BF5C241-8E07-9D4B-A0AD-9B68373C3375}"/>
                  </a:ext>
                </a:extLst>
              </p:cNvPr>
              <p:cNvSpPr/>
              <p:nvPr/>
            </p:nvSpPr>
            <p:spPr>
              <a:xfrm>
                <a:off x="7513244" y="1812831"/>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sp>
            <p:nvSpPr>
              <p:cNvPr id="89" name="Ellipse 128">
                <a:extLst>
                  <a:ext uri="{FF2B5EF4-FFF2-40B4-BE49-F238E27FC236}">
                    <a16:creationId xmlns:a16="http://schemas.microsoft.com/office/drawing/2014/main" id="{2F26568C-F8C5-CD49-8E39-132180AC1C98}"/>
                  </a:ext>
                </a:extLst>
              </p:cNvPr>
              <p:cNvSpPr/>
              <p:nvPr/>
            </p:nvSpPr>
            <p:spPr>
              <a:xfrm>
                <a:off x="7524328" y="1916832"/>
                <a:ext cx="108000" cy="108000"/>
              </a:xfrm>
              <a:prstGeom prst="ellipse">
                <a:avLst/>
              </a:prstGeom>
              <a:solidFill>
                <a:srgbClr val="0061A2"/>
              </a:solidFill>
              <a:ln w="127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600" b="1" dirty="0">
                    <a:solidFill>
                      <a:prstClr val="white"/>
                    </a:solidFill>
                    <a:latin typeface="Arial"/>
                  </a:rPr>
                  <a:t>P</a:t>
                </a:r>
              </a:p>
            </p:txBody>
          </p:sp>
        </p:grpSp>
        <p:sp>
          <p:nvSpPr>
            <p:cNvPr id="62" name="Ellipse 133">
              <a:extLst>
                <a:ext uri="{FF2B5EF4-FFF2-40B4-BE49-F238E27FC236}">
                  <a16:creationId xmlns:a16="http://schemas.microsoft.com/office/drawing/2014/main" id="{27663C32-7463-1943-83D2-DB1F606A4A9A}"/>
                </a:ext>
              </a:extLst>
            </p:cNvPr>
            <p:cNvSpPr/>
            <p:nvPr/>
          </p:nvSpPr>
          <p:spPr>
            <a:xfrm>
              <a:off x="8488387" y="1575609"/>
              <a:ext cx="840258" cy="687146"/>
            </a:xfrm>
            <a:prstGeom prst="ellipse">
              <a:avLst/>
            </a:prstGeom>
            <a:noFill/>
            <a:ln>
              <a:noFill/>
            </a:ln>
          </p:spPr>
          <p:style>
            <a:lnRef idx="1">
              <a:schemeClr val="accent5"/>
            </a:lnRef>
            <a:fillRef idx="2">
              <a:schemeClr val="accent5"/>
            </a:fillRef>
            <a:effectRef idx="1">
              <a:schemeClr val="accent5"/>
            </a:effectRef>
            <a:fontRef idx="minor">
              <a:schemeClr val="dk1"/>
            </a:fontRef>
          </p:style>
          <p:txBody>
            <a:bodyPr lIns="0" tIns="0" rIns="0" bIns="0" rtlCol="0" anchor="ctr"/>
            <a:lstStyle/>
            <a:p>
              <a:pPr eaLnBrk="1" fontAlgn="auto" hangingPunct="1">
                <a:spcBef>
                  <a:spcPts val="0"/>
                </a:spcBef>
                <a:spcAft>
                  <a:spcPts val="0"/>
                </a:spcAft>
              </a:pPr>
              <a:r>
                <a:rPr lang="fr-FR" sz="1100" dirty="0">
                  <a:solidFill>
                    <a:srgbClr val="354B54"/>
                  </a:solidFill>
                  <a:latin typeface="Gotham Light" pitchFamily="2" charset="0"/>
                  <a:cs typeface="Gotham Light" pitchFamily="2" charset="0"/>
                </a:rPr>
                <a:t>RTK</a:t>
              </a:r>
            </a:p>
          </p:txBody>
        </p:sp>
        <p:grpSp>
          <p:nvGrpSpPr>
            <p:cNvPr id="63" name="Grupo 62">
              <a:extLst>
                <a:ext uri="{FF2B5EF4-FFF2-40B4-BE49-F238E27FC236}">
                  <a16:creationId xmlns:a16="http://schemas.microsoft.com/office/drawing/2014/main" id="{21D0019C-64C6-9B41-BAFE-1325476E808C}"/>
                </a:ext>
              </a:extLst>
            </p:cNvPr>
            <p:cNvGrpSpPr/>
            <p:nvPr/>
          </p:nvGrpSpPr>
          <p:grpSpPr>
            <a:xfrm>
              <a:off x="6274756" y="2743949"/>
              <a:ext cx="2968128" cy="3174046"/>
              <a:chOff x="6274756" y="2743949"/>
              <a:chExt cx="2968128" cy="3174046"/>
            </a:xfrm>
          </p:grpSpPr>
          <p:grpSp>
            <p:nvGrpSpPr>
              <p:cNvPr id="64" name="Groupe 130">
                <a:extLst>
                  <a:ext uri="{FF2B5EF4-FFF2-40B4-BE49-F238E27FC236}">
                    <a16:creationId xmlns:a16="http://schemas.microsoft.com/office/drawing/2014/main" id="{5ECED79F-E2EE-684E-8FC1-49A591094A41}"/>
                  </a:ext>
                </a:extLst>
              </p:cNvPr>
              <p:cNvGrpSpPr/>
              <p:nvPr/>
            </p:nvGrpSpPr>
            <p:grpSpPr>
              <a:xfrm>
                <a:off x="7850847" y="2743949"/>
                <a:ext cx="637941" cy="509787"/>
                <a:chOff x="4270897" y="2097471"/>
                <a:chExt cx="637941" cy="662717"/>
              </a:xfrm>
            </p:grpSpPr>
            <p:sp>
              <p:nvSpPr>
                <p:cNvPr id="78" name="Ellipse 131">
                  <a:extLst>
                    <a:ext uri="{FF2B5EF4-FFF2-40B4-BE49-F238E27FC236}">
                      <a16:creationId xmlns:a16="http://schemas.microsoft.com/office/drawing/2014/main" id="{7E6869A6-41C2-2248-A98B-AA93988504D4}"/>
                    </a:ext>
                  </a:extLst>
                </p:cNvPr>
                <p:cNvSpPr/>
                <p:nvPr/>
              </p:nvSpPr>
              <p:spPr>
                <a:xfrm>
                  <a:off x="4270897" y="2097471"/>
                  <a:ext cx="637941" cy="637940"/>
                </a:xfrm>
                <a:prstGeom prst="ellipse">
                  <a:avLst/>
                </a:prstGeom>
                <a:solidFill>
                  <a:srgbClr val="E7EA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fr-FR" sz="1200" dirty="0">
                      <a:solidFill>
                        <a:srgbClr val="354B54"/>
                      </a:solidFill>
                      <a:latin typeface="Gotham Book" pitchFamily="2" charset="0"/>
                      <a:cs typeface="Gotham Book" pitchFamily="2" charset="0"/>
                    </a:rPr>
                    <a:t>RAS</a:t>
                  </a:r>
                </a:p>
                <a:p>
                  <a:pPr algn="ctr" eaLnBrk="1" fontAlgn="auto" hangingPunct="1">
                    <a:spcBef>
                      <a:spcPts val="0"/>
                    </a:spcBef>
                    <a:spcAft>
                      <a:spcPts val="0"/>
                    </a:spcAft>
                  </a:pPr>
                  <a:endParaRPr lang="fr-FR" sz="800" dirty="0">
                    <a:solidFill>
                      <a:srgbClr val="354B54"/>
                    </a:solidFill>
                    <a:latin typeface="Arial"/>
                  </a:endParaRPr>
                </a:p>
              </p:txBody>
            </p:sp>
            <p:sp>
              <p:nvSpPr>
                <p:cNvPr id="79" name="Rectangle à coins arrondis 132">
                  <a:extLst>
                    <a:ext uri="{FF2B5EF4-FFF2-40B4-BE49-F238E27FC236}">
                      <a16:creationId xmlns:a16="http://schemas.microsoft.com/office/drawing/2014/main" id="{680250EB-158A-9446-997F-8F8AD1F0641B}"/>
                    </a:ext>
                  </a:extLst>
                </p:cNvPr>
                <p:cNvSpPr/>
                <p:nvPr/>
              </p:nvSpPr>
              <p:spPr>
                <a:xfrm>
                  <a:off x="4409713" y="2507285"/>
                  <a:ext cx="369285" cy="2529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fr-FR" sz="1600" dirty="0">
                    <a:solidFill>
                      <a:prstClr val="white"/>
                    </a:solidFill>
                    <a:latin typeface="Arial"/>
                  </a:endParaRPr>
                </a:p>
              </p:txBody>
            </p:sp>
          </p:grpSp>
          <p:grpSp>
            <p:nvGrpSpPr>
              <p:cNvPr id="65" name="Grupo 64">
                <a:extLst>
                  <a:ext uri="{FF2B5EF4-FFF2-40B4-BE49-F238E27FC236}">
                    <a16:creationId xmlns:a16="http://schemas.microsoft.com/office/drawing/2014/main" id="{938034AD-F602-064F-8EBD-E3DFDA6ED1F8}"/>
                  </a:ext>
                </a:extLst>
              </p:cNvPr>
              <p:cNvGrpSpPr/>
              <p:nvPr/>
            </p:nvGrpSpPr>
            <p:grpSpPr>
              <a:xfrm>
                <a:off x="6274756" y="3328974"/>
                <a:ext cx="2968128" cy="2589021"/>
                <a:chOff x="6274756" y="3328974"/>
                <a:chExt cx="2968128" cy="2589021"/>
              </a:xfrm>
            </p:grpSpPr>
            <p:sp>
              <p:nvSpPr>
                <p:cNvPr id="66" name="Rectangle à coins arrondis 5">
                  <a:extLst>
                    <a:ext uri="{FF2B5EF4-FFF2-40B4-BE49-F238E27FC236}">
                      <a16:creationId xmlns:a16="http://schemas.microsoft.com/office/drawing/2014/main" id="{E23DF1B9-D820-5640-B896-EC5B6A1FEEC2}"/>
                    </a:ext>
                  </a:extLst>
                </p:cNvPr>
                <p:cNvSpPr/>
                <p:nvPr/>
              </p:nvSpPr>
              <p:spPr>
                <a:xfrm>
                  <a:off x="7653572" y="3373906"/>
                  <a:ext cx="1003802" cy="466484"/>
                </a:xfrm>
                <a:prstGeom prst="roundRect">
                  <a:avLst/>
                </a:prstGeom>
                <a:solidFill>
                  <a:srgbClr val="E7EAF0"/>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eaLnBrk="1" fontAlgn="auto" hangingPunct="1">
                    <a:spcBef>
                      <a:spcPts val="0"/>
                    </a:spcBef>
                    <a:spcAft>
                      <a:spcPts val="0"/>
                    </a:spcAft>
                  </a:pPr>
                  <a:r>
                    <a:rPr lang="fr-FR" sz="1400" dirty="0">
                      <a:solidFill>
                        <a:srgbClr val="354B54"/>
                      </a:solidFill>
                      <a:latin typeface="Gotham Book" pitchFamily="2" charset="0"/>
                      <a:cs typeface="Gotham Book" pitchFamily="2" charset="0"/>
                    </a:rPr>
                    <a:t>BRAF</a:t>
                  </a:r>
                  <a:br>
                    <a:rPr lang="fr-FR" sz="1400" dirty="0">
                      <a:solidFill>
                        <a:srgbClr val="354B54"/>
                      </a:solidFill>
                      <a:latin typeface="Gotham Book" pitchFamily="2" charset="0"/>
                      <a:cs typeface="Gotham Book" pitchFamily="2" charset="0"/>
                    </a:rPr>
                  </a:br>
                  <a:r>
                    <a:rPr lang="fr-FR" sz="1100" dirty="0">
                      <a:solidFill>
                        <a:srgbClr val="354B54"/>
                      </a:solidFill>
                      <a:latin typeface="Gotham Book" pitchFamily="2" charset="0"/>
                      <a:cs typeface="Gotham Book" pitchFamily="2" charset="0"/>
                    </a:rPr>
                    <a:t>V600E</a:t>
                  </a:r>
                  <a:endParaRPr lang="fr-FR" sz="1400" dirty="0">
                    <a:solidFill>
                      <a:srgbClr val="354B54"/>
                    </a:solidFill>
                    <a:latin typeface="Gotham Book" pitchFamily="2" charset="0"/>
                    <a:cs typeface="Gotham Book" pitchFamily="2" charset="0"/>
                  </a:endParaRPr>
                </a:p>
              </p:txBody>
            </p:sp>
            <p:sp>
              <p:nvSpPr>
                <p:cNvPr id="67" name="Rectangle à coins arrondis 102">
                  <a:extLst>
                    <a:ext uri="{FF2B5EF4-FFF2-40B4-BE49-F238E27FC236}">
                      <a16:creationId xmlns:a16="http://schemas.microsoft.com/office/drawing/2014/main" id="{679BF061-7D7E-F44C-8670-754EE9AAAE1B}"/>
                    </a:ext>
                  </a:extLst>
                </p:cNvPr>
                <p:cNvSpPr/>
                <p:nvPr/>
              </p:nvSpPr>
              <p:spPr>
                <a:xfrm>
                  <a:off x="7178887" y="5269472"/>
                  <a:ext cx="2063997" cy="533739"/>
                </a:xfrm>
                <a:prstGeom prst="roundRect">
                  <a:avLst/>
                </a:prstGeom>
                <a:solidFill>
                  <a:srgbClr val="2C969C"/>
                </a:solidFill>
                <a:ln>
                  <a:noFill/>
                </a:ln>
              </p:spPr>
              <p:style>
                <a:lnRef idx="1">
                  <a:schemeClr val="dk1"/>
                </a:lnRef>
                <a:fillRef idx="2">
                  <a:schemeClr val="dk1"/>
                </a:fillRef>
                <a:effectRef idx="1">
                  <a:schemeClr val="dk1"/>
                </a:effectRef>
                <a:fontRef idx="minor">
                  <a:schemeClr val="dk1"/>
                </a:fontRef>
              </p:style>
              <p:txBody>
                <a:bodyPr rtlCol="0" anchor="ctr"/>
                <a:lstStyle/>
                <a:p>
                  <a:pPr algn="ctr" eaLnBrk="1" fontAlgn="auto" hangingPunct="1">
                    <a:spcBef>
                      <a:spcPts val="0"/>
                    </a:spcBef>
                    <a:spcAft>
                      <a:spcPts val="0"/>
                    </a:spcAft>
                  </a:pPr>
                  <a:r>
                    <a:rPr lang="fr-FR" sz="1000" b="1" dirty="0">
                      <a:solidFill>
                        <a:prstClr val="white"/>
                      </a:solidFill>
                      <a:latin typeface="Gotham Bold" pitchFamily="2" charset="0"/>
                      <a:cs typeface="Gotham Bold" pitchFamily="2" charset="0"/>
                    </a:rPr>
                    <a:t>    Proliferación celular y supervivencia de células</a:t>
                  </a:r>
                </a:p>
              </p:txBody>
            </p:sp>
            <p:cxnSp>
              <p:nvCxnSpPr>
                <p:cNvPr id="68" name="Connecteur droit avec flèche 103">
                  <a:extLst>
                    <a:ext uri="{FF2B5EF4-FFF2-40B4-BE49-F238E27FC236}">
                      <a16:creationId xmlns:a16="http://schemas.microsoft.com/office/drawing/2014/main" id="{7D09285A-A226-954C-B6C2-4631129116D9}"/>
                    </a:ext>
                  </a:extLst>
                </p:cNvPr>
                <p:cNvCxnSpPr>
                  <a:cxnSpLocks/>
                </p:cNvCxnSpPr>
                <p:nvPr/>
              </p:nvCxnSpPr>
              <p:spPr>
                <a:xfrm>
                  <a:off x="8210886" y="3835023"/>
                  <a:ext cx="0" cy="2055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Connecteur droit avec flèche 104">
                  <a:extLst>
                    <a:ext uri="{FF2B5EF4-FFF2-40B4-BE49-F238E27FC236}">
                      <a16:creationId xmlns:a16="http://schemas.microsoft.com/office/drawing/2014/main" id="{D3E83E7B-0C1C-514B-8068-71874D427EFE}"/>
                    </a:ext>
                  </a:extLst>
                </p:cNvPr>
                <p:cNvCxnSpPr>
                  <a:cxnSpLocks/>
                </p:cNvCxnSpPr>
                <p:nvPr/>
              </p:nvCxnSpPr>
              <p:spPr>
                <a:xfrm>
                  <a:off x="8210886" y="4451383"/>
                  <a:ext cx="0" cy="20559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Ellipse 105">
                  <a:extLst>
                    <a:ext uri="{FF2B5EF4-FFF2-40B4-BE49-F238E27FC236}">
                      <a16:creationId xmlns:a16="http://schemas.microsoft.com/office/drawing/2014/main" id="{B433F544-3E5A-C244-84B8-44AAF3C3A7C4}"/>
                    </a:ext>
                  </a:extLst>
                </p:cNvPr>
                <p:cNvSpPr/>
                <p:nvPr/>
              </p:nvSpPr>
              <p:spPr>
                <a:xfrm>
                  <a:off x="7795835" y="4040616"/>
                  <a:ext cx="830102" cy="414401"/>
                </a:xfrm>
                <a:prstGeom prst="ellipse">
                  <a:avLst/>
                </a:prstGeom>
                <a:solidFill>
                  <a:srgbClr val="2C96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200" dirty="0">
                      <a:solidFill>
                        <a:srgbClr val="354B54"/>
                      </a:solidFill>
                      <a:latin typeface="Gotham Book" pitchFamily="2" charset="0"/>
                      <a:cs typeface="Gotham Book" pitchFamily="2" charset="0"/>
                    </a:rPr>
                    <a:t>MEK</a:t>
                  </a:r>
                </a:p>
              </p:txBody>
            </p:sp>
            <p:sp>
              <p:nvSpPr>
                <p:cNvPr id="71" name="Ellipse 106">
                  <a:extLst>
                    <a:ext uri="{FF2B5EF4-FFF2-40B4-BE49-F238E27FC236}">
                      <a16:creationId xmlns:a16="http://schemas.microsoft.com/office/drawing/2014/main" id="{06101E03-A028-7C41-9154-E71C623B966F}"/>
                    </a:ext>
                  </a:extLst>
                </p:cNvPr>
                <p:cNvSpPr/>
                <p:nvPr/>
              </p:nvSpPr>
              <p:spPr>
                <a:xfrm>
                  <a:off x="7795835" y="4641530"/>
                  <a:ext cx="830102" cy="414401"/>
                </a:xfrm>
                <a:prstGeom prst="ellipse">
                  <a:avLst/>
                </a:prstGeom>
                <a:solidFill>
                  <a:srgbClr val="2C969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fr-FR" sz="1200" dirty="0">
                      <a:solidFill>
                        <a:srgbClr val="354B54"/>
                      </a:solidFill>
                      <a:latin typeface="Gotham Book" pitchFamily="2" charset="0"/>
                      <a:cs typeface="Gotham Book" pitchFamily="2" charset="0"/>
                    </a:rPr>
                    <a:t>ERK</a:t>
                  </a:r>
                </a:p>
              </p:txBody>
            </p:sp>
            <p:sp>
              <p:nvSpPr>
                <p:cNvPr id="72" name="Ellipse 107">
                  <a:extLst>
                    <a:ext uri="{FF2B5EF4-FFF2-40B4-BE49-F238E27FC236}">
                      <a16:creationId xmlns:a16="http://schemas.microsoft.com/office/drawing/2014/main" id="{5DB8B7D2-A972-1F40-A4C9-B5C06CEA1605}"/>
                    </a:ext>
                  </a:extLst>
                </p:cNvPr>
                <p:cNvSpPr/>
                <p:nvPr/>
              </p:nvSpPr>
              <p:spPr>
                <a:xfrm>
                  <a:off x="8419401" y="4592920"/>
                  <a:ext cx="252000" cy="254445"/>
                </a:xfrm>
                <a:prstGeom prst="ellipse">
                  <a:avLst/>
                </a:prstGeom>
                <a:solidFill>
                  <a:schemeClr val="accent2"/>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1" fontAlgn="auto" hangingPunct="1">
                    <a:spcBef>
                      <a:spcPts val="0"/>
                    </a:spcBef>
                    <a:spcAft>
                      <a:spcPts val="0"/>
                    </a:spcAft>
                  </a:pPr>
                  <a:r>
                    <a:rPr lang="fr-FR" sz="1200" b="1" dirty="0">
                      <a:solidFill>
                        <a:prstClr val="white"/>
                      </a:solidFill>
                      <a:latin typeface="Arial"/>
                    </a:rPr>
                    <a:t>P</a:t>
                  </a:r>
                </a:p>
              </p:txBody>
            </p:sp>
            <p:cxnSp>
              <p:nvCxnSpPr>
                <p:cNvPr id="73" name="Connecteur droit avec flèche 108">
                  <a:extLst>
                    <a:ext uri="{FF2B5EF4-FFF2-40B4-BE49-F238E27FC236}">
                      <a16:creationId xmlns:a16="http://schemas.microsoft.com/office/drawing/2014/main" id="{609E75AA-BC8D-5044-9F73-81507F838A21}"/>
                    </a:ext>
                  </a:extLst>
                </p:cNvPr>
                <p:cNvCxnSpPr>
                  <a:cxnSpLocks/>
                  <a:endCxn id="67" idx="0"/>
                </p:cNvCxnSpPr>
                <p:nvPr/>
              </p:nvCxnSpPr>
              <p:spPr>
                <a:xfrm>
                  <a:off x="8210886" y="5047699"/>
                  <a:ext cx="0" cy="22177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74" name="Groupe 6">
                  <a:extLst>
                    <a:ext uri="{FF2B5EF4-FFF2-40B4-BE49-F238E27FC236}">
                      <a16:creationId xmlns:a16="http://schemas.microsoft.com/office/drawing/2014/main" id="{C0EA2400-EBAA-A94B-9DAA-3B1307875F9F}"/>
                    </a:ext>
                  </a:extLst>
                </p:cNvPr>
                <p:cNvGrpSpPr/>
                <p:nvPr/>
              </p:nvGrpSpPr>
              <p:grpSpPr>
                <a:xfrm>
                  <a:off x="6274756" y="3328974"/>
                  <a:ext cx="2891215" cy="564577"/>
                  <a:chOff x="5778343" y="3107030"/>
                  <a:chExt cx="2891215" cy="564577"/>
                </a:xfrm>
              </p:grpSpPr>
              <p:sp>
                <p:nvSpPr>
                  <p:cNvPr id="76" name="Ellipse 109">
                    <a:extLst>
                      <a:ext uri="{FF2B5EF4-FFF2-40B4-BE49-F238E27FC236}">
                        <a16:creationId xmlns:a16="http://schemas.microsoft.com/office/drawing/2014/main" id="{AAD7F472-8BBD-894D-8994-3BBC6BB6BE29}"/>
                      </a:ext>
                    </a:extLst>
                  </p:cNvPr>
                  <p:cNvSpPr/>
                  <p:nvPr/>
                </p:nvSpPr>
                <p:spPr>
                  <a:xfrm>
                    <a:off x="7995049" y="3211236"/>
                    <a:ext cx="674509" cy="347938"/>
                  </a:xfrm>
                  <a:prstGeom prst="ellipse">
                    <a:avLst/>
                  </a:prstGeom>
                  <a:solidFill>
                    <a:srgbClr val="0061A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es-ES" sz="1050" b="1" dirty="0">
                        <a:solidFill>
                          <a:prstClr val="white"/>
                        </a:solidFill>
                        <a:latin typeface="Gotham Bold" pitchFamily="2" charset="0"/>
                        <a:cs typeface="Gotham Bold" pitchFamily="2" charset="0"/>
                      </a:rPr>
                      <a:t>i</a:t>
                    </a:r>
                    <a:r>
                      <a:rPr lang="fr-FR" sz="1050" b="1" dirty="0">
                        <a:solidFill>
                          <a:prstClr val="white"/>
                        </a:solidFill>
                        <a:latin typeface="Gotham Bold" pitchFamily="2" charset="0"/>
                        <a:cs typeface="Gotham Bold" pitchFamily="2" charset="0"/>
                      </a:rPr>
                      <a:t>BRAF</a:t>
                    </a:r>
                  </a:p>
                </p:txBody>
              </p:sp>
              <p:sp>
                <p:nvSpPr>
                  <p:cNvPr id="77" name="Ellipse 110">
                    <a:extLst>
                      <a:ext uri="{FF2B5EF4-FFF2-40B4-BE49-F238E27FC236}">
                        <a16:creationId xmlns:a16="http://schemas.microsoft.com/office/drawing/2014/main" id="{E0E58693-7571-D74A-8411-EACDE99715B7}"/>
                      </a:ext>
                    </a:extLst>
                  </p:cNvPr>
                  <p:cNvSpPr/>
                  <p:nvPr/>
                </p:nvSpPr>
                <p:spPr>
                  <a:xfrm>
                    <a:off x="5778343" y="3107030"/>
                    <a:ext cx="963767" cy="564577"/>
                  </a:xfrm>
                  <a:prstGeom prst="ellipse">
                    <a:avLst/>
                  </a:prstGeom>
                  <a:solidFill>
                    <a:srgbClr val="0061A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eaLnBrk="1" fontAlgn="auto" hangingPunct="1">
                      <a:spcBef>
                        <a:spcPts val="0"/>
                      </a:spcBef>
                      <a:spcAft>
                        <a:spcPts val="0"/>
                      </a:spcAft>
                    </a:pPr>
                    <a:r>
                      <a:rPr lang="es-ES" sz="1400" b="1" dirty="0">
                        <a:solidFill>
                          <a:prstClr val="white"/>
                        </a:solidFill>
                        <a:latin typeface="Gotham Bold" pitchFamily="2" charset="0"/>
                        <a:cs typeface="Gotham Bold" pitchFamily="2" charset="0"/>
                      </a:rPr>
                      <a:t>i</a:t>
                    </a:r>
                    <a:r>
                      <a:rPr lang="fr-FR" sz="1400" b="1" dirty="0">
                        <a:solidFill>
                          <a:prstClr val="white"/>
                        </a:solidFill>
                        <a:latin typeface="Gotham Bold" pitchFamily="2" charset="0"/>
                        <a:cs typeface="Gotham Bold" pitchFamily="2" charset="0"/>
                      </a:rPr>
                      <a:t>BRAF</a:t>
                    </a:r>
                  </a:p>
                </p:txBody>
              </p:sp>
            </p:grpSp>
            <p:sp>
              <p:nvSpPr>
                <p:cNvPr id="75" name="Signe Plus 2">
                  <a:extLst>
                    <a:ext uri="{FF2B5EF4-FFF2-40B4-BE49-F238E27FC236}">
                      <a16:creationId xmlns:a16="http://schemas.microsoft.com/office/drawing/2014/main" id="{A2727810-332A-7946-8597-17D8C621B15A}"/>
                    </a:ext>
                  </a:extLst>
                </p:cNvPr>
                <p:cNvSpPr/>
                <p:nvPr/>
              </p:nvSpPr>
              <p:spPr>
                <a:xfrm rot="2696025">
                  <a:off x="7866292" y="5231008"/>
                  <a:ext cx="688019" cy="686987"/>
                </a:xfrm>
                <a:prstGeom prst="mathPlus">
                  <a:avLst>
                    <a:gd name="adj1" fmla="val 14626"/>
                  </a:avLst>
                </a:prstGeom>
                <a:solidFill>
                  <a:srgbClr val="ECB633">
                    <a:alpha val="79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fontAlgn="auto" hangingPunct="1">
                    <a:spcBef>
                      <a:spcPts val="0"/>
                    </a:spcBef>
                    <a:spcAft>
                      <a:spcPts val="0"/>
                    </a:spcAft>
                  </a:pPr>
                  <a:endParaRPr lang="fr-FR" dirty="0">
                    <a:solidFill>
                      <a:prstClr val="white"/>
                    </a:solidFill>
                    <a:latin typeface="Arial"/>
                  </a:endParaRPr>
                </a:p>
              </p:txBody>
            </p:sp>
          </p:grpSp>
        </p:grpSp>
      </p:grpSp>
      <p:grpSp>
        <p:nvGrpSpPr>
          <p:cNvPr id="101" name="Grupo 100">
            <a:extLst>
              <a:ext uri="{FF2B5EF4-FFF2-40B4-BE49-F238E27FC236}">
                <a16:creationId xmlns:a16="http://schemas.microsoft.com/office/drawing/2014/main" id="{5DD1BE4E-C853-2C49-A502-DE14A4AF0791}"/>
              </a:ext>
            </a:extLst>
          </p:cNvPr>
          <p:cNvGrpSpPr/>
          <p:nvPr/>
        </p:nvGrpSpPr>
        <p:grpSpPr>
          <a:xfrm>
            <a:off x="4781131" y="5175509"/>
            <a:ext cx="2140815" cy="961735"/>
            <a:chOff x="4781131" y="5175509"/>
            <a:chExt cx="2140815" cy="961735"/>
          </a:xfrm>
        </p:grpSpPr>
        <p:grpSp>
          <p:nvGrpSpPr>
            <p:cNvPr id="20" name="Grupo 19">
              <a:extLst>
                <a:ext uri="{FF2B5EF4-FFF2-40B4-BE49-F238E27FC236}">
                  <a16:creationId xmlns:a16="http://schemas.microsoft.com/office/drawing/2014/main" id="{F15BD3DC-69C2-D744-B756-03AC4F0C936E}"/>
                </a:ext>
              </a:extLst>
            </p:cNvPr>
            <p:cNvGrpSpPr/>
            <p:nvPr/>
          </p:nvGrpSpPr>
          <p:grpSpPr>
            <a:xfrm>
              <a:off x="4781131" y="5175509"/>
              <a:ext cx="2140815" cy="961735"/>
              <a:chOff x="3430682" y="5151686"/>
              <a:chExt cx="2140815" cy="961735"/>
            </a:xfrm>
          </p:grpSpPr>
          <p:sp>
            <p:nvSpPr>
              <p:cNvPr id="21" name="Rectangle à coins arrondis 36">
                <a:extLst>
                  <a:ext uri="{FF2B5EF4-FFF2-40B4-BE49-F238E27FC236}">
                    <a16:creationId xmlns:a16="http://schemas.microsoft.com/office/drawing/2014/main" id="{8E1FE0E5-3B4A-194A-A552-C8F337179CD0}"/>
                  </a:ext>
                </a:extLst>
              </p:cNvPr>
              <p:cNvSpPr/>
              <p:nvPr/>
            </p:nvSpPr>
            <p:spPr>
              <a:xfrm>
                <a:off x="3430682" y="5599086"/>
                <a:ext cx="2140815" cy="514335"/>
              </a:xfrm>
              <a:prstGeom prst="roundRect">
                <a:avLst/>
              </a:prstGeom>
              <a:solidFill>
                <a:srgbClr val="2C969C"/>
              </a:solidFill>
              <a:ln>
                <a:noFill/>
              </a:ln>
            </p:spPr>
            <p:style>
              <a:lnRef idx="1">
                <a:schemeClr val="dk1"/>
              </a:lnRef>
              <a:fillRef idx="2">
                <a:schemeClr val="dk1"/>
              </a:fillRef>
              <a:effectRef idx="1">
                <a:schemeClr val="dk1"/>
              </a:effectRef>
              <a:fontRef idx="minor">
                <a:schemeClr val="dk1"/>
              </a:fontRef>
            </p:style>
            <p:txBody>
              <a:bodyPr rtlCol="0" anchor="ctr"/>
              <a:lstStyle/>
              <a:p>
                <a:pPr algn="ctr" eaLnBrk="1" fontAlgn="auto" hangingPunct="1">
                  <a:spcBef>
                    <a:spcPts val="0"/>
                  </a:spcBef>
                  <a:spcAft>
                    <a:spcPts val="0"/>
                  </a:spcAft>
                </a:pPr>
                <a:r>
                  <a:rPr lang="fr-FR" sz="1200" b="1" dirty="0">
                    <a:solidFill>
                      <a:prstClr val="white"/>
                    </a:solidFill>
                    <a:latin typeface="Arial"/>
                  </a:rPr>
                  <a:t>  Proliferación celular y supervivencia de células</a:t>
                </a:r>
              </a:p>
            </p:txBody>
          </p:sp>
          <p:cxnSp>
            <p:nvCxnSpPr>
              <p:cNvPr id="22" name="Connecteur droit avec flèche 95">
                <a:extLst>
                  <a:ext uri="{FF2B5EF4-FFF2-40B4-BE49-F238E27FC236}">
                    <a16:creationId xmlns:a16="http://schemas.microsoft.com/office/drawing/2014/main" id="{C9C0C417-0213-B84F-899E-5183FC143A2B}"/>
                  </a:ext>
                </a:extLst>
              </p:cNvPr>
              <p:cNvCxnSpPr>
                <a:cxnSpLocks/>
                <a:stCxn id="13" idx="4"/>
              </p:cNvCxnSpPr>
              <p:nvPr/>
            </p:nvCxnSpPr>
            <p:spPr>
              <a:xfrm>
                <a:off x="4502729" y="5151686"/>
                <a:ext cx="0" cy="38871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97" name="Gráfico 96">
              <a:extLst>
                <a:ext uri="{FF2B5EF4-FFF2-40B4-BE49-F238E27FC236}">
                  <a16:creationId xmlns:a16="http://schemas.microsoft.com/office/drawing/2014/main" id="{EE78A00C-FF0C-164A-AEC3-90F716DF54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910679" y="5706864"/>
              <a:ext cx="147343" cy="147343"/>
            </a:xfrm>
            <a:prstGeom prst="rect">
              <a:avLst/>
            </a:prstGeom>
          </p:spPr>
        </p:pic>
      </p:grpSp>
      <p:grpSp>
        <p:nvGrpSpPr>
          <p:cNvPr id="100" name="Grupo 99">
            <a:extLst>
              <a:ext uri="{FF2B5EF4-FFF2-40B4-BE49-F238E27FC236}">
                <a16:creationId xmlns:a16="http://schemas.microsoft.com/office/drawing/2014/main" id="{BD1040C3-DD7F-2D48-8146-F1D9DA735D7C}"/>
              </a:ext>
            </a:extLst>
          </p:cNvPr>
          <p:cNvGrpSpPr/>
          <p:nvPr/>
        </p:nvGrpSpPr>
        <p:grpSpPr>
          <a:xfrm>
            <a:off x="6921946" y="5605226"/>
            <a:ext cx="1974402" cy="514335"/>
            <a:chOff x="6921946" y="5605226"/>
            <a:chExt cx="1974402" cy="514335"/>
          </a:xfrm>
        </p:grpSpPr>
        <p:grpSp>
          <p:nvGrpSpPr>
            <p:cNvPr id="2" name="Grupo 1">
              <a:extLst>
                <a:ext uri="{FF2B5EF4-FFF2-40B4-BE49-F238E27FC236}">
                  <a16:creationId xmlns:a16="http://schemas.microsoft.com/office/drawing/2014/main" id="{FC452F35-C73F-4E4A-BAE4-62BDFE6D6963}"/>
                </a:ext>
              </a:extLst>
            </p:cNvPr>
            <p:cNvGrpSpPr/>
            <p:nvPr/>
          </p:nvGrpSpPr>
          <p:grpSpPr>
            <a:xfrm>
              <a:off x="6921946" y="5605226"/>
              <a:ext cx="1974402" cy="514335"/>
              <a:chOff x="5778946" y="6305617"/>
              <a:chExt cx="1974402" cy="514335"/>
            </a:xfrm>
          </p:grpSpPr>
          <p:cxnSp>
            <p:nvCxnSpPr>
              <p:cNvPr id="3" name="Connecteur droit avec flèche 3">
                <a:extLst>
                  <a:ext uri="{FF2B5EF4-FFF2-40B4-BE49-F238E27FC236}">
                    <a16:creationId xmlns:a16="http://schemas.microsoft.com/office/drawing/2014/main" id="{A8792106-D713-8D44-8A54-068920CC753C}"/>
                  </a:ext>
                </a:extLst>
              </p:cNvPr>
              <p:cNvCxnSpPr>
                <a:cxnSpLocks/>
                <a:stCxn id="21" idx="3"/>
                <a:endCxn id="4" idx="1"/>
              </p:cNvCxnSpPr>
              <p:nvPr/>
            </p:nvCxnSpPr>
            <p:spPr>
              <a:xfrm flipV="1">
                <a:off x="5778946" y="6562785"/>
                <a:ext cx="514502" cy="17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à coins arrondis 36">
                <a:extLst>
                  <a:ext uri="{FF2B5EF4-FFF2-40B4-BE49-F238E27FC236}">
                    <a16:creationId xmlns:a16="http://schemas.microsoft.com/office/drawing/2014/main" id="{93041275-16FC-684F-A7CD-016D7CB89A04}"/>
                  </a:ext>
                </a:extLst>
              </p:cNvPr>
              <p:cNvSpPr/>
              <p:nvPr/>
            </p:nvSpPr>
            <p:spPr>
              <a:xfrm>
                <a:off x="6293448" y="6305617"/>
                <a:ext cx="1459900" cy="514335"/>
              </a:xfrm>
              <a:prstGeom prst="roundRect">
                <a:avLst/>
              </a:prstGeom>
              <a:solidFill>
                <a:srgbClr val="7F7F7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eaLnBrk="1" fontAlgn="auto" hangingPunct="1">
                  <a:spcBef>
                    <a:spcPts val="0"/>
                  </a:spcBef>
                  <a:spcAft>
                    <a:spcPts val="0"/>
                  </a:spcAft>
                </a:pPr>
                <a:r>
                  <a:rPr lang="es-ES" sz="1200" b="1" dirty="0">
                    <a:solidFill>
                      <a:prstClr val="white"/>
                    </a:solidFill>
                    <a:latin typeface="Gotham Bold" pitchFamily="2" charset="0"/>
                    <a:cs typeface="Gotham Bold" pitchFamily="2" charset="0"/>
                  </a:rPr>
                  <a:t>   Ca. Escamoso</a:t>
                </a:r>
                <a:r>
                  <a:rPr lang="fr-FR" sz="1200" b="1" dirty="0">
                    <a:solidFill>
                      <a:prstClr val="white"/>
                    </a:solidFill>
                    <a:latin typeface="Gotham Bold" pitchFamily="2" charset="0"/>
                    <a:cs typeface="Gotham Bold" pitchFamily="2" charset="0"/>
                  </a:rPr>
                  <a:t> Cutáneo </a:t>
                </a:r>
              </a:p>
            </p:txBody>
          </p:sp>
        </p:grpSp>
        <p:pic>
          <p:nvPicPr>
            <p:cNvPr id="98" name="Gráfico 97">
              <a:extLst>
                <a:ext uri="{FF2B5EF4-FFF2-40B4-BE49-F238E27FC236}">
                  <a16:creationId xmlns:a16="http://schemas.microsoft.com/office/drawing/2014/main" id="{4AEFB1AB-0B38-B246-AFF0-CB5E0BF602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7504720" y="5703619"/>
              <a:ext cx="147343" cy="147343"/>
            </a:xfrm>
            <a:prstGeom prst="rect">
              <a:avLst/>
            </a:prstGeom>
          </p:spPr>
        </p:pic>
      </p:grpSp>
      <p:pic>
        <p:nvPicPr>
          <p:cNvPr id="99" name="Gráfico 98">
            <a:extLst>
              <a:ext uri="{FF2B5EF4-FFF2-40B4-BE49-F238E27FC236}">
                <a16:creationId xmlns:a16="http://schemas.microsoft.com/office/drawing/2014/main" id="{F3B5AE4F-8E5A-4446-8487-E723A1D8DE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594219" y="4682214"/>
            <a:ext cx="147343" cy="147343"/>
          </a:xfrm>
          <a:prstGeom prst="rect">
            <a:avLst/>
          </a:prstGeom>
        </p:spPr>
      </p:pic>
      <p:sp>
        <p:nvSpPr>
          <p:cNvPr id="105" name="CuadroTexto 104">
            <a:extLst>
              <a:ext uri="{FF2B5EF4-FFF2-40B4-BE49-F238E27FC236}">
                <a16:creationId xmlns:a16="http://schemas.microsoft.com/office/drawing/2014/main" id="{0EF9E9F4-0D73-064D-AEA2-0EB72300FA1A}"/>
              </a:ext>
            </a:extLst>
          </p:cNvPr>
          <p:cNvSpPr txBox="1"/>
          <p:nvPr/>
        </p:nvSpPr>
        <p:spPr>
          <a:xfrm>
            <a:off x="318791" y="6101510"/>
            <a:ext cx="485987" cy="369332"/>
          </a:xfrm>
          <a:prstGeom prst="rect">
            <a:avLst/>
          </a:prstGeom>
          <a:noFill/>
        </p:spPr>
        <p:txBody>
          <a:bodyPr wrap="square" rtlCol="0">
            <a:spAutoFit/>
          </a:bodyPr>
          <a:lstStyle/>
          <a:p>
            <a:pPr algn="ctr"/>
            <a:r>
              <a:rPr lang="es-ES" dirty="0">
                <a:solidFill>
                  <a:srgbClr val="2C969C"/>
                </a:solidFill>
                <a:latin typeface="Gotham Book" pitchFamily="2" charset="0"/>
                <a:cs typeface="Gotham Book" pitchFamily="2" charset="0"/>
              </a:rPr>
              <a:t>9</a:t>
            </a:r>
            <a:endParaRPr lang="es-ES" dirty="0">
              <a:solidFill>
                <a:srgbClr val="2C969C"/>
              </a:solidFill>
            </a:endParaRPr>
          </a:p>
        </p:txBody>
      </p:sp>
      <p:sp>
        <p:nvSpPr>
          <p:cNvPr id="106" name="CuadroTexto 105">
            <a:extLst>
              <a:ext uri="{FF2B5EF4-FFF2-40B4-BE49-F238E27FC236}">
                <a16:creationId xmlns:a16="http://schemas.microsoft.com/office/drawing/2014/main" id="{45091F31-D6C3-A340-A650-BC052EA1C818}"/>
              </a:ext>
            </a:extLst>
          </p:cNvPr>
          <p:cNvSpPr txBox="1"/>
          <p:nvPr/>
        </p:nvSpPr>
        <p:spPr>
          <a:xfrm>
            <a:off x="5052970" y="6592115"/>
            <a:ext cx="1807028" cy="276999"/>
          </a:xfrm>
          <a:prstGeom prst="rect">
            <a:avLst/>
          </a:prstGeom>
          <a:noFill/>
        </p:spPr>
        <p:txBody>
          <a:bodyPr wrap="square" rtlCol="0">
            <a:spAutoFit/>
          </a:bodyPr>
          <a:lstStyle/>
          <a:p>
            <a:pPr algn="ctr"/>
            <a:r>
              <a:rPr lang="es" sz="1200" baseline="30000" dirty="0">
                <a:solidFill>
                  <a:schemeClr val="bg1"/>
                </a:solidFill>
                <a:latin typeface="Gotham Book" pitchFamily="2" charset="0"/>
                <a:cs typeface="Gotham Book" pitchFamily="2" charset="0"/>
              </a:rPr>
              <a:t>Para uso promocional</a:t>
            </a:r>
            <a:endParaRPr lang="es" sz="1200" dirty="0">
              <a:solidFill>
                <a:schemeClr val="bg1"/>
              </a:solidFill>
              <a:latin typeface="Gotham Book" pitchFamily="2" charset="0"/>
              <a:cs typeface="Gotham Book" pitchFamily="2" charset="0"/>
            </a:endParaRPr>
          </a:p>
        </p:txBody>
      </p:sp>
      <p:sp>
        <p:nvSpPr>
          <p:cNvPr id="102" name="Rectángulo 101">
            <a:extLst>
              <a:ext uri="{FF2B5EF4-FFF2-40B4-BE49-F238E27FC236}">
                <a16:creationId xmlns:a16="http://schemas.microsoft.com/office/drawing/2014/main" id="{9388D96E-0E3B-4B34-8882-A03DCB5A27A3}"/>
              </a:ext>
            </a:extLst>
          </p:cNvPr>
          <p:cNvSpPr/>
          <p:nvPr/>
        </p:nvSpPr>
        <p:spPr>
          <a:xfrm>
            <a:off x="9806051" y="5953021"/>
            <a:ext cx="1911216" cy="4678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 name="Imagen 102">
            <a:extLst>
              <a:ext uri="{FF2B5EF4-FFF2-40B4-BE49-F238E27FC236}">
                <a16:creationId xmlns:a16="http://schemas.microsoft.com/office/drawing/2014/main" id="{85DD849C-9AC2-47A3-BA77-F87A1C5B5B70}"/>
              </a:ext>
            </a:extLst>
          </p:cNvPr>
          <p:cNvPicPr>
            <a:picLocks noChangeAspect="1"/>
          </p:cNvPicPr>
          <p:nvPr/>
        </p:nvPicPr>
        <p:blipFill>
          <a:blip r:embed="rId6"/>
          <a:stretch>
            <a:fillRect/>
          </a:stretch>
        </p:blipFill>
        <p:spPr>
          <a:xfrm>
            <a:off x="9673351" y="5971811"/>
            <a:ext cx="1989652" cy="430229"/>
          </a:xfrm>
          <a:prstGeom prst="rect">
            <a:avLst/>
          </a:prstGeom>
        </p:spPr>
      </p:pic>
      <p:sp>
        <p:nvSpPr>
          <p:cNvPr id="92" name="Título 91"/>
          <p:cNvSpPr>
            <a:spLocks noGrp="1"/>
          </p:cNvSpPr>
          <p:nvPr>
            <p:ph type="title"/>
          </p:nvPr>
        </p:nvSpPr>
        <p:spPr>
          <a:xfrm>
            <a:off x="838200" y="365126"/>
            <a:ext cx="10515600" cy="378810"/>
          </a:xfrm>
        </p:spPr>
        <p:txBody>
          <a:bodyPr/>
          <a:lstStyle/>
          <a:p>
            <a:r>
              <a:rPr lang="ca-ES">
                <a:latin typeface="Gotham Bold" pitchFamily="2" charset="0"/>
                <a:cs typeface="Gotham Bold" pitchFamily="2" charset="0"/>
              </a:rPr>
              <a:t>Activación </a:t>
            </a:r>
            <a:r>
              <a:rPr lang="ca-ES" dirty="0" err="1">
                <a:latin typeface="Gotham Bold" pitchFamily="2" charset="0"/>
                <a:cs typeface="Gotham Bold" pitchFamily="2" charset="0"/>
              </a:rPr>
              <a:t>paradójica</a:t>
            </a:r>
            <a:r>
              <a:rPr lang="ca-ES" dirty="0">
                <a:latin typeface="Gotham Bold" pitchFamily="2" charset="0"/>
                <a:cs typeface="Gotham Bold" pitchFamily="2" charset="0"/>
              </a:rPr>
              <a:t> de ERK </a:t>
            </a:r>
            <a:r>
              <a:rPr lang="ca-ES" dirty="0" err="1">
                <a:latin typeface="Gotham Bold" pitchFamily="2" charset="0"/>
                <a:cs typeface="Gotham Bold" pitchFamily="2" charset="0"/>
              </a:rPr>
              <a:t>inducida</a:t>
            </a:r>
            <a:r>
              <a:rPr lang="ca-ES" dirty="0">
                <a:latin typeface="Gotham Bold" pitchFamily="2" charset="0"/>
                <a:cs typeface="Gotham Bold" pitchFamily="2" charset="0"/>
              </a:rPr>
              <a:t> por los </a:t>
            </a:r>
            <a:r>
              <a:rPr lang="ca-ES" dirty="0" err="1">
                <a:latin typeface="Gotham Bold" pitchFamily="2" charset="0"/>
                <a:cs typeface="Gotham Bold" pitchFamily="2" charset="0"/>
              </a:rPr>
              <a:t>iBRAF</a:t>
            </a:r>
            <a:br>
              <a:rPr lang="es-ES" dirty="0">
                <a:latin typeface="Gotham Bold" pitchFamily="2" charset="0"/>
                <a:cs typeface="Gotham Bold" pitchFamily="2" charset="0"/>
              </a:rPr>
            </a:br>
            <a:endParaRPr lang="es-ES_tradnl" dirty="0"/>
          </a:p>
        </p:txBody>
      </p:sp>
    </p:spTree>
    <p:extLst>
      <p:ext uri="{BB962C8B-B14F-4D97-AF65-F5344CB8AC3E}">
        <p14:creationId xmlns:p14="http://schemas.microsoft.com/office/powerpoint/2010/main" val="42635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01"/>
                                        </p:tgtEl>
                                        <p:attrNameLst>
                                          <p:attrName>style.visibility</p:attrName>
                                        </p:attrNameLst>
                                      </p:cBhvr>
                                      <p:to>
                                        <p:strVal val="visible"/>
                                      </p:to>
                                    </p:set>
                                    <p:anim calcmode="lin" valueType="num">
                                      <p:cBhvr additive="base">
                                        <p:cTn id="26" dur="500" fill="hold"/>
                                        <p:tgtEl>
                                          <p:spTgt spid="101"/>
                                        </p:tgtEl>
                                        <p:attrNameLst>
                                          <p:attrName>ppt_x</p:attrName>
                                        </p:attrNameLst>
                                      </p:cBhvr>
                                      <p:tavLst>
                                        <p:tav tm="0">
                                          <p:val>
                                            <p:strVal val="#ppt_x"/>
                                          </p:val>
                                        </p:tav>
                                        <p:tav tm="100000">
                                          <p:val>
                                            <p:strVal val="#ppt_x"/>
                                          </p:val>
                                        </p:tav>
                                      </p:tavLst>
                                    </p:anim>
                                    <p:anim calcmode="lin" valueType="num">
                                      <p:cBhvr additive="base">
                                        <p:cTn id="27"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0"/>
                                        </p:tgtEl>
                                        <p:attrNameLst>
                                          <p:attrName>style.visibility</p:attrName>
                                        </p:attrNameLst>
                                      </p:cBhvr>
                                      <p:to>
                                        <p:strVal val="visible"/>
                                      </p:to>
                                    </p:set>
                                    <p:anim calcmode="lin" valueType="num">
                                      <p:cBhvr additive="base">
                                        <p:cTn id="32" dur="500" fill="hold"/>
                                        <p:tgtEl>
                                          <p:spTgt spid="100"/>
                                        </p:tgtEl>
                                        <p:attrNameLst>
                                          <p:attrName>ppt_x</p:attrName>
                                        </p:attrNameLst>
                                      </p:cBhvr>
                                      <p:tavLst>
                                        <p:tav tm="0">
                                          <p:val>
                                            <p:strVal val="#ppt_x"/>
                                          </p:val>
                                        </p:tav>
                                        <p:tav tm="100000">
                                          <p:val>
                                            <p:strVal val="#ppt_x"/>
                                          </p:val>
                                        </p:tav>
                                      </p:tavLst>
                                    </p:anim>
                                    <p:anim calcmode="lin" valueType="num">
                                      <p:cBhvr additive="base">
                                        <p:cTn id="3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iseño personalizad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51049</TotalTime>
  <Words>6846</Words>
  <Application>Microsoft Office PowerPoint</Application>
  <PresentationFormat>Panorámica</PresentationFormat>
  <Paragraphs>602</Paragraphs>
  <Slides>65</Slides>
  <Notes>9</Notes>
  <HiddenSlides>0</HiddenSlides>
  <MMClips>0</MMClips>
  <ScaleCrop>false</ScaleCrop>
  <HeadingPairs>
    <vt:vector size="6" baseType="variant">
      <vt:variant>
        <vt:lpstr>Fuentes usadas</vt:lpstr>
      </vt:variant>
      <vt:variant>
        <vt:i4>11</vt:i4>
      </vt:variant>
      <vt:variant>
        <vt:lpstr>Tema</vt:lpstr>
      </vt:variant>
      <vt:variant>
        <vt:i4>3</vt:i4>
      </vt:variant>
      <vt:variant>
        <vt:lpstr>Títulos de diapositiva</vt:lpstr>
      </vt:variant>
      <vt:variant>
        <vt:i4>65</vt:i4>
      </vt:variant>
    </vt:vector>
  </HeadingPairs>
  <TitlesOfParts>
    <vt:vector size="79" baseType="lpstr">
      <vt:lpstr>Arial</vt:lpstr>
      <vt:lpstr>Avenir Black Oblique</vt:lpstr>
      <vt:lpstr>Calibri</vt:lpstr>
      <vt:lpstr>Calibri Light</vt:lpstr>
      <vt:lpstr>Century Gothic</vt:lpstr>
      <vt:lpstr>Gotham Bold</vt:lpstr>
      <vt:lpstr>Gotham Book</vt:lpstr>
      <vt:lpstr>Gotham Light</vt:lpstr>
      <vt:lpstr>Gotham Medium</vt:lpstr>
      <vt:lpstr>Segoe UI</vt:lpstr>
      <vt:lpstr>Times New Roman</vt:lpstr>
      <vt:lpstr>Tema de Office</vt:lpstr>
      <vt:lpstr>Diseño personalizado</vt:lpstr>
      <vt:lpstr>1_Diseño personalizado</vt:lpstr>
      <vt:lpstr>Presentación de PowerPoint</vt:lpstr>
      <vt:lpstr>Epidemiología </vt:lpstr>
      <vt:lpstr>Distribución de edad (EE.UU. 2000-2011)</vt:lpstr>
      <vt:lpstr>Mutaciones del gen BRAF en el melanoma </vt:lpstr>
      <vt:lpstr>La inhibición de BRAF y MEK es sinérgica e induce a la inhibición de la vía MAPK </vt:lpstr>
      <vt:lpstr>Presentación de PowerPoint</vt:lpstr>
      <vt:lpstr>BRAFTOVI® tiene una inhibición proliferativa más alta que otros inhibidores de BRAF1 </vt:lpstr>
      <vt:lpstr>BRAFTOVI® tiene una supresión 15 veces más prolongada de su diana con respecto a otros iBRAF1 </vt:lpstr>
      <vt:lpstr>Activación paradójica de ERK inducida por los iBRAF </vt:lpstr>
      <vt:lpstr>Definición del índice paradójico1 </vt:lpstr>
      <vt:lpstr>Índice paradójico más alto con BRAFTOVI® que otros iBRAF1 </vt:lpstr>
      <vt:lpstr>Resumen de las características de PK-PD de BRAFTOVI® </vt:lpstr>
      <vt:lpstr>Presentación de PowerPoint</vt:lpstr>
      <vt:lpstr>Diseño del estudio COLUMBUS1  </vt:lpstr>
      <vt:lpstr>Los pacientes estudiados con EncoBini en el estudio COLUMBUS eran representativos de los que se pueden encontrar en la práctica clínica1, 2 </vt:lpstr>
      <vt:lpstr>La mediana de la SLP obtenida a 5 años con EncoBini superó en más del doble a la obtenida con vemurafenib y más de 1 de cada 5 pacientes continúan sin progresar tras la actualización a 5 años 1-5 </vt:lpstr>
      <vt:lpstr>Supervivencia Libre de Progresión: Encorafenib 300 vs Vemurafenib </vt:lpstr>
      <vt:lpstr>La mediana de la SLP en los pacientes con una LDH normal fue de 22 meses1   </vt:lpstr>
      <vt:lpstr>La mediana de SLP de los pacientes con baja carga tumoral tratados con EncoBini superó los 2 años1  </vt:lpstr>
      <vt:lpstr>Con EncoBini se alcanzó una mediana de la SG de 33,6 meses,  en comparación con los 16,9 meses de vemurafenib1-4,6  </vt:lpstr>
      <vt:lpstr>Supervivencia Global: Encorafenib 300 vs Vemurafenib </vt:lpstr>
      <vt:lpstr>Los pacientes del estudio COLUMBUS con LDH normal alcanzaron una mediana de SG superior a los 4 años1-5  </vt:lpstr>
      <vt:lpstr>Los pacientes del estudio COLUMBUS con LDH normal alcanzaron una mediana de SG superior a los 4 años1-5  </vt:lpstr>
      <vt:lpstr>EncoBini logra una mejor supervivencia global en la mayoría de los subgrupos de los pacientes </vt:lpstr>
      <vt:lpstr>3 de cada 4 pacientes alcanzaron una respuesta</vt:lpstr>
      <vt:lpstr>3 de cada 4 pacientes alcanzaron una respuesta</vt:lpstr>
      <vt:lpstr>EncoBini logró una Respuesta Global superior frente a Vemurafenib </vt:lpstr>
      <vt:lpstr>EncoBini alcanzó mayor tiempo de respuesta con respecto a Vemurafenib después de la actualización de los datos a 5 años </vt:lpstr>
      <vt:lpstr>Con los datos actualizados a 5 años, 1 de cada 3 pacientes recibieron inmunoterapia como tratamiento posterior1  </vt:lpstr>
      <vt:lpstr>Con una exposición más prolongada, EncoBini se asocia a un perfil de eventos adversos similar a los comparadores </vt:lpstr>
      <vt:lpstr>Con una exposición más prolongada, EncoBini se asocia a un perfil de eventos adversos similar a los comparadores </vt:lpstr>
      <vt:lpstr>EncoBini permite alcanzar una mejor calidad de vida en comparación con Vemurafenib </vt:lpstr>
      <vt:lpstr>EncoBini permite alcanzar una mejor calidad de vida en comparación con Vemurafenib </vt:lpstr>
      <vt:lpstr>Posología de EncoBini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Carmen Nieto Ampudia</dc:creator>
  <cp:lastModifiedBy>SAGALES Berta</cp:lastModifiedBy>
  <cp:revision>403</cp:revision>
  <cp:lastPrinted>2021-08-27T09:41:20Z</cp:lastPrinted>
  <dcterms:created xsi:type="dcterms:W3CDTF">2021-03-07T19:58:21Z</dcterms:created>
  <dcterms:modified xsi:type="dcterms:W3CDTF">2021-10-06T07:18:13Z</dcterms:modified>
</cp:coreProperties>
</file>