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3" r:id="rId2"/>
    <p:sldMasterId id="2147483655" r:id="rId3"/>
    <p:sldMasterId id="2147483685" r:id="rId4"/>
    <p:sldMasterId id="2147483691" r:id="rId5"/>
    <p:sldMasterId id="2147483705" r:id="rId6"/>
  </p:sldMasterIdLst>
  <p:notesMasterIdLst>
    <p:notesMasterId r:id="rId79"/>
  </p:notesMasterIdLst>
  <p:sldIdLst>
    <p:sldId id="2147471401" r:id="rId7"/>
    <p:sldId id="343" r:id="rId8"/>
    <p:sldId id="264" r:id="rId9"/>
    <p:sldId id="263" r:id="rId10"/>
    <p:sldId id="262" r:id="rId11"/>
    <p:sldId id="266" r:id="rId12"/>
    <p:sldId id="267" r:id="rId13"/>
    <p:sldId id="268" r:id="rId14"/>
    <p:sldId id="270" r:id="rId15"/>
    <p:sldId id="272" r:id="rId16"/>
    <p:sldId id="2147471402" r:id="rId17"/>
    <p:sldId id="275" r:id="rId18"/>
    <p:sldId id="2147471408" r:id="rId19"/>
    <p:sldId id="261" r:id="rId20"/>
    <p:sldId id="2147471407" r:id="rId21"/>
    <p:sldId id="2147471409" r:id="rId22"/>
    <p:sldId id="2147471405" r:id="rId23"/>
    <p:sldId id="338" r:id="rId24"/>
    <p:sldId id="2147471377" r:id="rId25"/>
    <p:sldId id="280" r:id="rId26"/>
    <p:sldId id="285" r:id="rId27"/>
    <p:sldId id="2147471301" r:id="rId28"/>
    <p:sldId id="2147471335" r:id="rId29"/>
    <p:sldId id="2147471403" r:id="rId30"/>
    <p:sldId id="336" r:id="rId31"/>
    <p:sldId id="284" r:id="rId32"/>
    <p:sldId id="341" r:id="rId33"/>
    <p:sldId id="2147471393" r:id="rId34"/>
    <p:sldId id="2147471230" r:id="rId35"/>
    <p:sldId id="2147471233" r:id="rId36"/>
    <p:sldId id="257" r:id="rId37"/>
    <p:sldId id="258" r:id="rId38"/>
    <p:sldId id="2147471234" r:id="rId39"/>
    <p:sldId id="260" r:id="rId40"/>
    <p:sldId id="2147471378" r:id="rId41"/>
    <p:sldId id="2147471236" r:id="rId42"/>
    <p:sldId id="2147471235" r:id="rId43"/>
    <p:sldId id="290" r:id="rId44"/>
    <p:sldId id="2147471237" r:id="rId45"/>
    <p:sldId id="2147471239" r:id="rId46"/>
    <p:sldId id="2147471270" r:id="rId47"/>
    <p:sldId id="2147471227" r:id="rId48"/>
    <p:sldId id="2147471395" r:id="rId49"/>
    <p:sldId id="2147471253" r:id="rId50"/>
    <p:sldId id="2147471396" r:id="rId51"/>
    <p:sldId id="2147471255" r:id="rId52"/>
    <p:sldId id="2147471257" r:id="rId53"/>
    <p:sldId id="2147471398" r:id="rId54"/>
    <p:sldId id="2147471399" r:id="rId55"/>
    <p:sldId id="2147471400" r:id="rId56"/>
    <p:sldId id="2147471238" r:id="rId57"/>
    <p:sldId id="2147471404" r:id="rId58"/>
    <p:sldId id="2147471225" r:id="rId59"/>
    <p:sldId id="2147471410" r:id="rId60"/>
    <p:sldId id="2147471411" r:id="rId61"/>
    <p:sldId id="2147471412" r:id="rId62"/>
    <p:sldId id="2147471413" r:id="rId63"/>
    <p:sldId id="2147471414" r:id="rId64"/>
    <p:sldId id="2147471415" r:id="rId65"/>
    <p:sldId id="2147471416" r:id="rId66"/>
    <p:sldId id="2147471417" r:id="rId67"/>
    <p:sldId id="256" r:id="rId68"/>
    <p:sldId id="2147471385" r:id="rId69"/>
    <p:sldId id="2147471386" r:id="rId70"/>
    <p:sldId id="2147471387" r:id="rId71"/>
    <p:sldId id="2147471388" r:id="rId72"/>
    <p:sldId id="2147471389" r:id="rId73"/>
    <p:sldId id="2147471380" r:id="rId74"/>
    <p:sldId id="2147471381" r:id="rId75"/>
    <p:sldId id="2147471382" r:id="rId76"/>
    <p:sldId id="2147471383" r:id="rId77"/>
    <p:sldId id="2147471384" r:id="rId7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45" userDrawn="1">
          <p15:clr>
            <a:srgbClr val="A4A3A4"/>
          </p15:clr>
        </p15:guide>
        <p15:guide id="2" pos="57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RATO PARCERISA Jordi" initials="MPJ" lastIdx="84" clrIdx="0"/>
  <p:cmAuthor id="2" name="rodolfo catanho" initials="rc" lastIdx="6" clrIdx="1"/>
  <p:cmAuthor id="3" name="CONESA REPULLES Antonio" initials="CRA" lastIdx="22" clrIdx="2">
    <p:extLst>
      <p:ext uri="{19B8F6BF-5375-455C-9EA6-DF929625EA0E}">
        <p15:presenceInfo xmlns:p15="http://schemas.microsoft.com/office/powerpoint/2012/main" userId="S::conesaa@pierre-fabre.com::6a7d96da-aefb-4a15-b32d-c030a48b555d" providerId="AD"/>
      </p:ext>
    </p:extLst>
  </p:cmAuthor>
  <p:cmAuthor id="4" name="SAGALES Berta" initials="SB" lastIdx="2" clrIdx="3">
    <p:extLst>
      <p:ext uri="{19B8F6BF-5375-455C-9EA6-DF929625EA0E}">
        <p15:presenceInfo xmlns:p15="http://schemas.microsoft.com/office/powerpoint/2012/main" userId="S::sagaleb@pierre-fabre.com::d2583e0b-8ca4-426f-91cf-2080a7efb201" providerId="AD"/>
      </p:ext>
    </p:extLst>
  </p:cmAuthor>
  <p:cmAuthor id="5" name="FERNANDEZ Marta" initials="FM" lastIdx="1" clrIdx="4">
    <p:extLst>
      <p:ext uri="{19B8F6BF-5375-455C-9EA6-DF929625EA0E}">
        <p15:presenceInfo xmlns:p15="http://schemas.microsoft.com/office/powerpoint/2012/main" userId="S::PE150532@pierre-fabre.com::68250378-1fbe-49e5-9981-2b6d84954f4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929D"/>
    <a:srgbClr val="5A8D8A"/>
    <a:srgbClr val="FEFEFE"/>
    <a:srgbClr val="BF8D0A"/>
    <a:srgbClr val="E6E6E6"/>
    <a:srgbClr val="93AEAD"/>
    <a:srgbClr val="00605B"/>
    <a:srgbClr val="86CCD2"/>
    <a:srgbClr val="1FA0AB"/>
    <a:srgbClr val="046F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9B7299-D639-473C-BE1B-4A2C43BC4C81}" v="261" dt="2023-11-14T12:44:18.9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3792" autoAdjust="0"/>
  </p:normalViewPr>
  <p:slideViewPr>
    <p:cSldViewPr snapToGrid="0" snapToObjects="1">
      <p:cViewPr varScale="1">
        <p:scale>
          <a:sx n="103" d="100"/>
          <a:sy n="103" d="100"/>
        </p:scale>
        <p:origin x="984" y="108"/>
      </p:cViewPr>
      <p:guideLst>
        <p:guide orient="horz" pos="845"/>
        <p:guide pos="5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5" d="100"/>
        <a:sy n="55" d="100"/>
      </p:scale>
      <p:origin x="0" y="0"/>
    </p:cViewPr>
  </p:notesTextViewPr>
  <p:sorterViewPr>
    <p:cViewPr>
      <p:scale>
        <a:sx n="75" d="100"/>
        <a:sy n="75" d="100"/>
      </p:scale>
      <p:origin x="0" y="-51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84" Type="http://schemas.openxmlformats.org/officeDocument/2006/relationships/tableStyles" Target="tableStyle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viewProps" Target="viewProps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commentAuthors" Target="commentAuthors.xml"/><Relationship Id="rId85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presProps" Target="presProps.xml"/><Relationship Id="rId86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GALES DE LARA Berta" userId="d2583e0b-8ca4-426f-91cf-2080a7efb201" providerId="ADAL" clId="{9B9B7299-D639-473C-BE1B-4A2C43BC4C81}"/>
    <pc:docChg chg="undo redo custSel modSld">
      <pc:chgData name="SAGALES DE LARA Berta" userId="d2583e0b-8ca4-426f-91cf-2080a7efb201" providerId="ADAL" clId="{9B9B7299-D639-473C-BE1B-4A2C43BC4C81}" dt="2023-11-14T12:44:18.962" v="255" actId="6549"/>
      <pc:docMkLst>
        <pc:docMk/>
      </pc:docMkLst>
      <pc:sldChg chg="modSp mod">
        <pc:chgData name="SAGALES DE LARA Berta" userId="d2583e0b-8ca4-426f-91cf-2080a7efb201" providerId="ADAL" clId="{9B9B7299-D639-473C-BE1B-4A2C43BC4C81}" dt="2023-11-14T12:26:06.175" v="12" actId="1076"/>
        <pc:sldMkLst>
          <pc:docMk/>
          <pc:sldMk cId="438396709" sldId="261"/>
        </pc:sldMkLst>
        <pc:picChg chg="mod modCrop">
          <ac:chgData name="SAGALES DE LARA Berta" userId="d2583e0b-8ca4-426f-91cf-2080a7efb201" providerId="ADAL" clId="{9B9B7299-D639-473C-BE1B-4A2C43BC4C81}" dt="2023-11-14T12:26:06.175" v="12" actId="1076"/>
          <ac:picMkLst>
            <pc:docMk/>
            <pc:sldMk cId="438396709" sldId="261"/>
            <ac:picMk id="17" creationId="{FDE1FB12-86B2-4504-DE96-5CD3D7BF1B68}"/>
          </ac:picMkLst>
        </pc:picChg>
      </pc:sldChg>
      <pc:sldChg chg="addSp delSp modSp mod setBg">
        <pc:chgData name="SAGALES DE LARA Berta" userId="d2583e0b-8ca4-426f-91cf-2080a7efb201" providerId="ADAL" clId="{9B9B7299-D639-473C-BE1B-4A2C43BC4C81}" dt="2023-11-14T12:44:18.962" v="255" actId="6549"/>
        <pc:sldMkLst>
          <pc:docMk/>
          <pc:sldMk cId="3274193437" sldId="2147471404"/>
        </pc:sldMkLst>
        <pc:spChg chg="mod">
          <ac:chgData name="SAGALES DE LARA Berta" userId="d2583e0b-8ca4-426f-91cf-2080a7efb201" providerId="ADAL" clId="{9B9B7299-D639-473C-BE1B-4A2C43BC4C81}" dt="2023-11-14T12:44:00.439" v="254" actId="14100"/>
          <ac:spMkLst>
            <pc:docMk/>
            <pc:sldMk cId="3274193437" sldId="2147471404"/>
            <ac:spMk id="2" creationId="{73FF587A-3B1B-B63A-DF80-6F15B0965DA6}"/>
          </ac:spMkLst>
        </pc:spChg>
        <pc:spChg chg="mod">
          <ac:chgData name="SAGALES DE LARA Berta" userId="d2583e0b-8ca4-426f-91cf-2080a7efb201" providerId="ADAL" clId="{9B9B7299-D639-473C-BE1B-4A2C43BC4C81}" dt="2023-11-14T12:27:25.911" v="27" actId="1076"/>
          <ac:spMkLst>
            <pc:docMk/>
            <pc:sldMk cId="3274193437" sldId="2147471404"/>
            <ac:spMk id="3" creationId="{E333B3C7-256B-01FF-9AC0-E052E112E5E4}"/>
          </ac:spMkLst>
        </pc:spChg>
        <pc:spChg chg="del mod">
          <ac:chgData name="SAGALES DE LARA Berta" userId="d2583e0b-8ca4-426f-91cf-2080a7efb201" providerId="ADAL" clId="{9B9B7299-D639-473C-BE1B-4A2C43BC4C81}" dt="2023-11-14T12:26:44.472" v="19" actId="478"/>
          <ac:spMkLst>
            <pc:docMk/>
            <pc:sldMk cId="3274193437" sldId="2147471404"/>
            <ac:spMk id="4" creationId="{D22BC51B-3AC6-F3B2-99D5-0C24A9E24B04}"/>
          </ac:spMkLst>
        </pc:spChg>
        <pc:spChg chg="del mod">
          <ac:chgData name="SAGALES DE LARA Berta" userId="d2583e0b-8ca4-426f-91cf-2080a7efb201" providerId="ADAL" clId="{9B9B7299-D639-473C-BE1B-4A2C43BC4C81}" dt="2023-11-14T12:26:53.744" v="20" actId="478"/>
          <ac:spMkLst>
            <pc:docMk/>
            <pc:sldMk cId="3274193437" sldId="2147471404"/>
            <ac:spMk id="5" creationId="{D9284C2D-AE34-E689-7C6E-7D48E055D314}"/>
          </ac:spMkLst>
        </pc:spChg>
        <pc:spChg chg="add mod">
          <ac:chgData name="SAGALES DE LARA Berta" userId="d2583e0b-8ca4-426f-91cf-2080a7efb201" providerId="ADAL" clId="{9B9B7299-D639-473C-BE1B-4A2C43BC4C81}" dt="2023-11-14T12:43:54.231" v="253" actId="1076"/>
          <ac:spMkLst>
            <pc:docMk/>
            <pc:sldMk cId="3274193437" sldId="2147471404"/>
            <ac:spMk id="6" creationId="{E8561CD9-F8FA-4BAE-33F9-70606902E6E4}"/>
          </ac:spMkLst>
        </pc:spChg>
        <pc:spChg chg="del mod">
          <ac:chgData name="SAGALES DE LARA Berta" userId="d2583e0b-8ca4-426f-91cf-2080a7efb201" providerId="ADAL" clId="{9B9B7299-D639-473C-BE1B-4A2C43BC4C81}" dt="2023-11-14T12:26:53.744" v="20" actId="478"/>
          <ac:spMkLst>
            <pc:docMk/>
            <pc:sldMk cId="3274193437" sldId="2147471404"/>
            <ac:spMk id="7" creationId="{5B96C5A7-EF9D-6341-1C9B-B60457890F04}"/>
          </ac:spMkLst>
        </pc:spChg>
        <pc:spChg chg="del mod">
          <ac:chgData name="SAGALES DE LARA Berta" userId="d2583e0b-8ca4-426f-91cf-2080a7efb201" providerId="ADAL" clId="{9B9B7299-D639-473C-BE1B-4A2C43BC4C81}" dt="2023-11-14T12:26:53.744" v="20" actId="478"/>
          <ac:spMkLst>
            <pc:docMk/>
            <pc:sldMk cId="3274193437" sldId="2147471404"/>
            <ac:spMk id="9" creationId="{8C9000C4-6F06-07D4-C932-5FFC539FDF91}"/>
          </ac:spMkLst>
        </pc:spChg>
        <pc:spChg chg="mod">
          <ac:chgData name="SAGALES DE LARA Berta" userId="d2583e0b-8ca4-426f-91cf-2080a7efb201" providerId="ADAL" clId="{9B9B7299-D639-473C-BE1B-4A2C43BC4C81}" dt="2023-11-14T12:43:06.951" v="230" actId="6549"/>
          <ac:spMkLst>
            <pc:docMk/>
            <pc:sldMk cId="3274193437" sldId="2147471404"/>
            <ac:spMk id="13" creationId="{E46D0DDA-D907-61A6-6AA2-C84A6D94F56C}"/>
          </ac:spMkLst>
        </pc:spChg>
        <pc:spChg chg="mod">
          <ac:chgData name="SAGALES DE LARA Berta" userId="d2583e0b-8ca4-426f-91cf-2080a7efb201" providerId="ADAL" clId="{9B9B7299-D639-473C-BE1B-4A2C43BC4C81}" dt="2023-11-14T12:40:07.381" v="169" actId="20577"/>
          <ac:spMkLst>
            <pc:docMk/>
            <pc:sldMk cId="3274193437" sldId="2147471404"/>
            <ac:spMk id="14" creationId="{B8D4A308-1448-C518-EE35-C5BEA32F5ED2}"/>
          </ac:spMkLst>
        </pc:spChg>
        <pc:spChg chg="mod">
          <ac:chgData name="SAGALES DE LARA Berta" userId="d2583e0b-8ca4-426f-91cf-2080a7efb201" providerId="ADAL" clId="{9B9B7299-D639-473C-BE1B-4A2C43BC4C81}" dt="2023-11-14T12:27:25.911" v="27" actId="1076"/>
          <ac:spMkLst>
            <pc:docMk/>
            <pc:sldMk cId="3274193437" sldId="2147471404"/>
            <ac:spMk id="15" creationId="{17099419-D24B-4169-B951-140431299D17}"/>
          </ac:spMkLst>
        </pc:spChg>
        <pc:spChg chg="mod">
          <ac:chgData name="SAGALES DE LARA Berta" userId="d2583e0b-8ca4-426f-91cf-2080a7efb201" providerId="ADAL" clId="{9B9B7299-D639-473C-BE1B-4A2C43BC4C81}" dt="2023-11-14T12:27:25.911" v="27" actId="1076"/>
          <ac:spMkLst>
            <pc:docMk/>
            <pc:sldMk cId="3274193437" sldId="2147471404"/>
            <ac:spMk id="17" creationId="{22F9D977-51B5-8D93-C96E-699D75EAA7F9}"/>
          </ac:spMkLst>
        </pc:spChg>
        <pc:spChg chg="add mod">
          <ac:chgData name="SAGALES DE LARA Berta" userId="d2583e0b-8ca4-426f-91cf-2080a7efb201" providerId="ADAL" clId="{9B9B7299-D639-473C-BE1B-4A2C43BC4C81}" dt="2023-11-14T12:43:54.231" v="253" actId="1076"/>
          <ac:spMkLst>
            <pc:docMk/>
            <pc:sldMk cId="3274193437" sldId="2147471404"/>
            <ac:spMk id="19" creationId="{590FAA3B-C951-992C-0CCC-CA0C09F3534D}"/>
          </ac:spMkLst>
        </pc:spChg>
        <pc:spChg chg="mod">
          <ac:chgData name="SAGALES DE LARA Berta" userId="d2583e0b-8ca4-426f-91cf-2080a7efb201" providerId="ADAL" clId="{9B9B7299-D639-473C-BE1B-4A2C43BC4C81}" dt="2023-11-14T12:44:18.962" v="255" actId="6549"/>
          <ac:spMkLst>
            <pc:docMk/>
            <pc:sldMk cId="3274193437" sldId="2147471404"/>
            <ac:spMk id="21" creationId="{B35B4F40-2C58-B884-477E-B9B4C4ECF29D}"/>
          </ac:spMkLst>
        </pc:spChg>
        <pc:spChg chg="add mod">
          <ac:chgData name="SAGALES DE LARA Berta" userId="d2583e0b-8ca4-426f-91cf-2080a7efb201" providerId="ADAL" clId="{9B9B7299-D639-473C-BE1B-4A2C43BC4C81}" dt="2023-11-14T12:43:54.231" v="253" actId="1076"/>
          <ac:spMkLst>
            <pc:docMk/>
            <pc:sldMk cId="3274193437" sldId="2147471404"/>
            <ac:spMk id="22" creationId="{A3F935E1-A65C-124D-1DB4-426B00F2F2A4}"/>
          </ac:spMkLst>
        </pc:spChg>
        <pc:spChg chg="mod">
          <ac:chgData name="SAGALES DE LARA Berta" userId="d2583e0b-8ca4-426f-91cf-2080a7efb201" providerId="ADAL" clId="{9B9B7299-D639-473C-BE1B-4A2C43BC4C81}" dt="2023-11-14T12:43:04.118" v="228" actId="6549"/>
          <ac:spMkLst>
            <pc:docMk/>
            <pc:sldMk cId="3274193437" sldId="2147471404"/>
            <ac:spMk id="23" creationId="{E73C9DD1-2095-D406-39A0-0F8563006D51}"/>
          </ac:spMkLst>
        </pc:spChg>
        <pc:spChg chg="add mod">
          <ac:chgData name="SAGALES DE LARA Berta" userId="d2583e0b-8ca4-426f-91cf-2080a7efb201" providerId="ADAL" clId="{9B9B7299-D639-473C-BE1B-4A2C43BC4C81}" dt="2023-11-14T12:43:54.231" v="253" actId="1076"/>
          <ac:spMkLst>
            <pc:docMk/>
            <pc:sldMk cId="3274193437" sldId="2147471404"/>
            <ac:spMk id="27" creationId="{1ECFE090-4B64-AE43-8CA6-DC3EAF2780BC}"/>
          </ac:spMkLst>
        </pc:spChg>
        <pc:spChg chg="add mod">
          <ac:chgData name="SAGALES DE LARA Berta" userId="d2583e0b-8ca4-426f-91cf-2080a7efb201" providerId="ADAL" clId="{9B9B7299-D639-473C-BE1B-4A2C43BC4C81}" dt="2023-11-14T12:43:54.231" v="253" actId="1076"/>
          <ac:spMkLst>
            <pc:docMk/>
            <pc:sldMk cId="3274193437" sldId="2147471404"/>
            <ac:spMk id="28" creationId="{4D3C4A5B-F47A-08AF-16BC-6CAF80414E41}"/>
          </ac:spMkLst>
        </pc:spChg>
        <pc:spChg chg="add del mod ord">
          <ac:chgData name="SAGALES DE LARA Berta" userId="d2583e0b-8ca4-426f-91cf-2080a7efb201" providerId="ADAL" clId="{9B9B7299-D639-473C-BE1B-4A2C43BC4C81}" dt="2023-11-14T12:37:11.631" v="156" actId="478"/>
          <ac:spMkLst>
            <pc:docMk/>
            <pc:sldMk cId="3274193437" sldId="2147471404"/>
            <ac:spMk id="1024" creationId="{4A25F396-55A4-BA40-0F65-38F640A9A668}"/>
          </ac:spMkLst>
        </pc:spChg>
        <pc:spChg chg="add del mod ord">
          <ac:chgData name="SAGALES DE LARA Berta" userId="d2583e0b-8ca4-426f-91cf-2080a7efb201" providerId="ADAL" clId="{9B9B7299-D639-473C-BE1B-4A2C43BC4C81}" dt="2023-11-14T12:36:36.189" v="143" actId="478"/>
          <ac:spMkLst>
            <pc:docMk/>
            <pc:sldMk cId="3274193437" sldId="2147471404"/>
            <ac:spMk id="1031" creationId="{E10314D2-941F-ACEB-723E-E4F741E22BC4}"/>
          </ac:spMkLst>
        </pc:spChg>
        <pc:spChg chg="add mod ord">
          <ac:chgData name="SAGALES DE LARA Berta" userId="d2583e0b-8ca4-426f-91cf-2080a7efb201" providerId="ADAL" clId="{9B9B7299-D639-473C-BE1B-4A2C43BC4C81}" dt="2023-11-14T12:37:07.015" v="155" actId="167"/>
          <ac:spMkLst>
            <pc:docMk/>
            <pc:sldMk cId="3274193437" sldId="2147471404"/>
            <ac:spMk id="1032" creationId="{D22F7EF2-DFB8-C457-9BC3-06E6FB434B81}"/>
          </ac:spMkLst>
        </pc:spChg>
        <pc:spChg chg="add mod ord">
          <ac:chgData name="SAGALES DE LARA Berta" userId="d2583e0b-8ca4-426f-91cf-2080a7efb201" providerId="ADAL" clId="{9B9B7299-D639-473C-BE1B-4A2C43BC4C81}" dt="2023-11-14T12:37:40.637" v="163" actId="14100"/>
          <ac:spMkLst>
            <pc:docMk/>
            <pc:sldMk cId="3274193437" sldId="2147471404"/>
            <ac:spMk id="1033" creationId="{F5502CF8-2BEC-F17A-131A-2680A48A86D7}"/>
          </ac:spMkLst>
        </pc:spChg>
        <pc:spChg chg="add mod">
          <ac:chgData name="SAGALES DE LARA Berta" userId="d2583e0b-8ca4-426f-91cf-2080a7efb201" providerId="ADAL" clId="{9B9B7299-D639-473C-BE1B-4A2C43BC4C81}" dt="2023-11-14T12:43:54.231" v="253" actId="1076"/>
          <ac:spMkLst>
            <pc:docMk/>
            <pc:sldMk cId="3274193437" sldId="2147471404"/>
            <ac:spMk id="1034" creationId="{F2953068-93C7-DA47-F65A-EDED97AA3226}"/>
          </ac:spMkLst>
        </pc:spChg>
        <pc:grpChg chg="mod">
          <ac:chgData name="SAGALES DE LARA Berta" userId="d2583e0b-8ca4-426f-91cf-2080a7efb201" providerId="ADAL" clId="{9B9B7299-D639-473C-BE1B-4A2C43BC4C81}" dt="2023-11-14T12:27:25.911" v="27" actId="1076"/>
          <ac:grpSpMkLst>
            <pc:docMk/>
            <pc:sldMk cId="3274193437" sldId="2147471404"/>
            <ac:grpSpMk id="11" creationId="{43679048-2EA9-C2B5-1EC2-B78A65AFFD82}"/>
          </ac:grpSpMkLst>
        </pc:grpChg>
        <pc:grpChg chg="mod">
          <ac:chgData name="SAGALES DE LARA Berta" userId="d2583e0b-8ca4-426f-91cf-2080a7efb201" providerId="ADAL" clId="{9B9B7299-D639-473C-BE1B-4A2C43BC4C81}" dt="2023-11-14T12:27:25.911" v="27" actId="1076"/>
          <ac:grpSpMkLst>
            <pc:docMk/>
            <pc:sldMk cId="3274193437" sldId="2147471404"/>
            <ac:grpSpMk id="24" creationId="{77B5139C-2C18-9AE7-0AFE-748CF5D1371D}"/>
          </ac:grpSpMkLst>
        </pc:grpChg>
        <pc:grpChg chg="mod">
          <ac:chgData name="SAGALES DE LARA Berta" userId="d2583e0b-8ca4-426f-91cf-2080a7efb201" providerId="ADAL" clId="{9B9B7299-D639-473C-BE1B-4A2C43BC4C81}" dt="2023-11-14T12:27:25.911" v="27" actId="1076"/>
          <ac:grpSpMkLst>
            <pc:docMk/>
            <pc:sldMk cId="3274193437" sldId="2147471404"/>
            <ac:grpSpMk id="25" creationId="{37B6B684-B28A-36A6-CBB4-FF084912E11E}"/>
          </ac:grpSpMkLst>
        </pc:grpChg>
        <pc:grpChg chg="add mod">
          <ac:chgData name="SAGALES DE LARA Berta" userId="d2583e0b-8ca4-426f-91cf-2080a7efb201" providerId="ADAL" clId="{9B9B7299-D639-473C-BE1B-4A2C43BC4C81}" dt="2023-11-14T12:43:54.231" v="253" actId="1076"/>
          <ac:grpSpMkLst>
            <pc:docMk/>
            <pc:sldMk cId="3274193437" sldId="2147471404"/>
            <ac:grpSpMk id="29" creationId="{811D57D6-74D4-4D0F-BD4F-806A08D894DD}"/>
          </ac:grpSpMkLst>
        </pc:grpChg>
        <pc:grpChg chg="add mod">
          <ac:chgData name="SAGALES DE LARA Berta" userId="d2583e0b-8ca4-426f-91cf-2080a7efb201" providerId="ADAL" clId="{9B9B7299-D639-473C-BE1B-4A2C43BC4C81}" dt="2023-11-14T12:43:54.231" v="253" actId="1076"/>
          <ac:grpSpMkLst>
            <pc:docMk/>
            <pc:sldMk cId="3274193437" sldId="2147471404"/>
            <ac:grpSpMk id="30" creationId="{34FA68B4-7FEA-25C4-66C5-8302C57CE54C}"/>
          </ac:grpSpMkLst>
        </pc:grpChg>
        <pc:grpChg chg="add mod">
          <ac:chgData name="SAGALES DE LARA Berta" userId="d2583e0b-8ca4-426f-91cf-2080a7efb201" providerId="ADAL" clId="{9B9B7299-D639-473C-BE1B-4A2C43BC4C81}" dt="2023-11-14T12:43:54.231" v="253" actId="1076"/>
          <ac:grpSpMkLst>
            <pc:docMk/>
            <pc:sldMk cId="3274193437" sldId="2147471404"/>
            <ac:grpSpMk id="31" creationId="{4C22C2C3-93F4-763F-3C6F-BFDB770E0091}"/>
          </ac:grpSpMkLst>
        </pc:grpChg>
        <pc:picChg chg="add mod modCrop">
          <ac:chgData name="SAGALES DE LARA Berta" userId="d2583e0b-8ca4-426f-91cf-2080a7efb201" providerId="ADAL" clId="{9B9B7299-D639-473C-BE1B-4A2C43BC4C81}" dt="2023-11-14T12:43:54.231" v="253" actId="1076"/>
          <ac:picMkLst>
            <pc:docMk/>
            <pc:sldMk cId="3274193437" sldId="2147471404"/>
            <ac:picMk id="16" creationId="{63D69F18-206A-7F06-D39A-214C1203F67E}"/>
          </ac:picMkLst>
        </pc:picChg>
        <pc:picChg chg="add mod">
          <ac:chgData name="SAGALES DE LARA Berta" userId="d2583e0b-8ca4-426f-91cf-2080a7efb201" providerId="ADAL" clId="{9B9B7299-D639-473C-BE1B-4A2C43BC4C81}" dt="2023-11-14T12:43:54.231" v="253" actId="1076"/>
          <ac:picMkLst>
            <pc:docMk/>
            <pc:sldMk cId="3274193437" sldId="2147471404"/>
            <ac:picMk id="1026" creationId="{9309CA57-DC2C-A18B-6892-1CE91DAA68DB}"/>
          </ac:picMkLst>
        </pc:picChg>
        <pc:picChg chg="add del mod">
          <ac:chgData name="SAGALES DE LARA Berta" userId="d2583e0b-8ca4-426f-91cf-2080a7efb201" providerId="ADAL" clId="{9B9B7299-D639-473C-BE1B-4A2C43BC4C81}" dt="2023-11-14T12:36:36.189" v="143" actId="478"/>
          <ac:picMkLst>
            <pc:docMk/>
            <pc:sldMk cId="3274193437" sldId="2147471404"/>
            <ac:picMk id="1027" creationId="{922D17D4-FD55-ED08-0153-C3F51BE74BF9}"/>
          </ac:picMkLst>
        </pc:picChg>
        <pc:picChg chg="add del mod modCrop">
          <ac:chgData name="SAGALES DE LARA Berta" userId="d2583e0b-8ca4-426f-91cf-2080a7efb201" providerId="ADAL" clId="{9B9B7299-D639-473C-BE1B-4A2C43BC4C81}" dt="2023-11-14T12:36:38.622" v="144" actId="478"/>
          <ac:picMkLst>
            <pc:docMk/>
            <pc:sldMk cId="3274193437" sldId="2147471404"/>
            <ac:picMk id="1029" creationId="{71860900-988B-1E93-5465-B0BFEEBD8103}"/>
          </ac:picMkLst>
        </pc:picChg>
        <pc:picChg chg="add del mod">
          <ac:chgData name="SAGALES DE LARA Berta" userId="d2583e0b-8ca4-426f-91cf-2080a7efb201" providerId="ADAL" clId="{9B9B7299-D639-473C-BE1B-4A2C43BC4C81}" dt="2023-11-14T12:36:36.189" v="143" actId="478"/>
          <ac:picMkLst>
            <pc:docMk/>
            <pc:sldMk cId="3274193437" sldId="2147471404"/>
            <ac:picMk id="1030" creationId="{160E531E-9AA6-214C-2217-F4742BFDCFD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102C1-0DE4-4D8A-84FA-4F3CAE265D47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666CD-62BB-4E02-A79A-6113B2ABED98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53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666CD-62BB-4E02-A79A-6113B2ABED9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0663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666CD-62BB-4E02-A79A-6113B2ABED9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1886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666CD-62BB-4E02-A79A-6113B2ABED9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772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666CD-62BB-4E02-A79A-6113B2ABED9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8821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666CD-62BB-4E02-A79A-6113B2ABED98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056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666CD-62BB-4E02-A79A-6113B2ABED98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1534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666CD-62BB-4E02-A79A-6113B2ABED9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085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666CD-62BB-4E02-A79A-6113B2ABED9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992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666CD-62BB-4E02-A79A-6113B2ABED98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03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666CD-62BB-4E02-A79A-6113B2ABED9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039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666CD-62BB-4E02-A79A-6113B2ABED9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685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.xml"/><Relationship Id="rId4" Type="http://schemas.openxmlformats.org/officeDocument/2006/relationships/image" Target="../media/image6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.xml"/><Relationship Id="rId4" Type="http://schemas.openxmlformats.org/officeDocument/2006/relationships/image" Target="../media/image6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.xml"/><Relationship Id="rId4" Type="http://schemas.openxmlformats.org/officeDocument/2006/relationships/image" Target="../media/image6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.xml"/><Relationship Id="rId5" Type="http://schemas.openxmlformats.org/officeDocument/2006/relationships/image" Target="../media/image15.emf"/><Relationship Id="rId4" Type="http://schemas.openxmlformats.org/officeDocument/2006/relationships/image" Target="../media/image6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6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6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5.xml"/><Relationship Id="rId5" Type="http://schemas.openxmlformats.org/officeDocument/2006/relationships/image" Target="../media/image10.jpeg"/><Relationship Id="rId4" Type="http://schemas.openxmlformats.org/officeDocument/2006/relationships/image" Target="../media/image6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.xml"/><Relationship Id="rId4" Type="http://schemas.openxmlformats.org/officeDocument/2006/relationships/image" Target="../media/image6.e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oleObject" Target="../embeddings/oleObject7.bin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6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.xml"/><Relationship Id="rId4" Type="http://schemas.openxmlformats.org/officeDocument/2006/relationships/image" Target="../media/image6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984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CC79967D-3D9C-4252-A994-A9080A3576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35629821"/>
              </p:ext>
            </p:extLst>
          </p:nvPr>
        </p:nvGraphicFramePr>
        <p:xfrm>
          <a:off x="2119" y="2120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CC79967D-3D9C-4252-A994-A9080A3576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20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CBD854A-D81C-4173-A1F0-EB4DD23D6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317" y="121922"/>
            <a:ext cx="9011479" cy="1119924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B337A-FB0F-4A8D-A179-3D8DF3C4751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92314" y="2392568"/>
            <a:ext cx="5588697" cy="3034249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082275-960B-4F0D-AE73-20983C3B42F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844489" y="2108391"/>
            <a:ext cx="4953815" cy="3318424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9D7E58-B8C3-4F52-9E3C-47BD8E1C9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874F1C-1A95-4902-8614-EBF4B905D3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2315" y="1517556"/>
            <a:ext cx="10905988" cy="393891"/>
          </a:xfrm>
        </p:spPr>
        <p:txBody>
          <a:bodyPr/>
          <a:lstStyle>
            <a:lvl1pPr rtl="0">
              <a:defRPr/>
            </a:lvl1pPr>
            <a:lvl2pPr marL="2116" indent="0">
              <a:buNone/>
              <a:defRPr/>
            </a:lvl2pPr>
          </a:lstStyle>
          <a:p>
            <a:pPr lvl="0"/>
            <a:r>
              <a:rPr lang="en-GB"/>
              <a:t>Edit Master text styles</a:t>
            </a:r>
            <a:endParaRPr lang="en-GB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648E7E5-751A-4362-9EA6-2BB117DC94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2311" y="2108394"/>
            <a:ext cx="5588700" cy="284173"/>
          </a:xfrm>
        </p:spPr>
        <p:txBody>
          <a:bodyPr/>
          <a:lstStyle>
            <a:lvl1pPr rtl="0">
              <a:defRPr sz="1200"/>
            </a:lvl1pPr>
            <a:lvl2pPr marL="2116" indent="0">
              <a:buNone/>
              <a:defRPr/>
            </a:lvl2pPr>
          </a:lstStyle>
          <a:p>
            <a:pPr lvl="0"/>
            <a:r>
              <a:rPr lang="en-GB"/>
              <a:t>Edit Master text styles</a:t>
            </a:r>
            <a:endParaRPr lang="en-GB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7B39365-B66D-42B7-84E4-2F8DA340FCC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2311" y="2314651"/>
            <a:ext cx="5588000" cy="24384"/>
          </a:xfrm>
          <a:solidFill>
            <a:schemeClr val="accent3"/>
          </a:solidFill>
        </p:spPr>
        <p:txBody>
          <a:bodyPr/>
          <a:lstStyle>
            <a:lvl1pPr rtl="0">
              <a:defRPr/>
            </a:lvl1pPr>
          </a:lstStyle>
          <a:p>
            <a:r>
              <a:rPr lang="en-GB"/>
              <a:t> </a:t>
            </a:r>
            <a:endParaRPr lang="en-GB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61B59A64-9AFD-4C52-8076-0C5B0BD4E4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2311" y="5448369"/>
            <a:ext cx="5588000" cy="12192"/>
          </a:xfrm>
          <a:solidFill>
            <a:schemeClr val="accent4"/>
          </a:solidFill>
        </p:spPr>
        <p:txBody>
          <a:bodyPr/>
          <a:lstStyle>
            <a:lvl1pPr rtl="0">
              <a:defRPr/>
            </a:lvl1pPr>
          </a:lstStyle>
          <a:p>
            <a:r>
              <a:rPr lang="en-GB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8774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/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EA6F9D08-0776-4AEF-83F5-77D1DCB065D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86824232"/>
              </p:ext>
            </p:extLst>
          </p:nvPr>
        </p:nvGraphicFramePr>
        <p:xfrm>
          <a:off x="2119" y="2120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EA6F9D08-0776-4AEF-83F5-77D1DCB065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20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CBD854A-D81C-4173-A1F0-EB4DD23D6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317" y="121922"/>
            <a:ext cx="9011479" cy="1119924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B337A-FB0F-4A8D-A179-3D8DF3C4751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92314" y="2108395"/>
            <a:ext cx="5588697" cy="3318423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082275-960B-4F0D-AE73-20983C3B42F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844489" y="2108391"/>
            <a:ext cx="4953815" cy="3318424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9D7E58-B8C3-4F52-9E3C-47BD8E1C9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874F1C-1A95-4902-8614-EBF4B905D3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2315" y="1517556"/>
            <a:ext cx="10905988" cy="393891"/>
          </a:xfrm>
        </p:spPr>
        <p:txBody>
          <a:bodyPr/>
          <a:lstStyle>
            <a:lvl1pPr rtl="0">
              <a:defRPr/>
            </a:lvl1pPr>
            <a:lvl2pPr marL="2116" indent="0">
              <a:buNone/>
              <a:defRPr/>
            </a:lvl2pPr>
          </a:lstStyle>
          <a:p>
            <a:pPr lvl="0"/>
            <a:r>
              <a:rPr lang="en-GB"/>
              <a:t>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057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736E1E4B-2121-48D5-B987-498A66B6B1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67534599"/>
              </p:ext>
            </p:extLst>
          </p:nvPr>
        </p:nvGraphicFramePr>
        <p:xfrm>
          <a:off x="2119" y="2120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736E1E4B-2121-48D5-B987-498A66B6B1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20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A03AD13-258C-45E1-B984-95620A0E8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D5B70-CDF1-409E-AC27-3364CDD28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69678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a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B32AB65-44D4-4FB7-9626-3EB6B0CB4E1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24736978"/>
              </p:ext>
            </p:extLst>
          </p:nvPr>
        </p:nvGraphicFramePr>
        <p:xfrm>
          <a:off x="2119" y="2120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B32AB65-44D4-4FB7-9626-3EB6B0CB4E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20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6618817" y="2684122"/>
            <a:ext cx="5571744" cy="492443"/>
          </a:xfrm>
          <a:ln w="19050">
            <a:noFill/>
          </a:ln>
        </p:spPr>
        <p:txBody>
          <a:bodyPr vert="horz" wrap="square" lIns="0" tIns="0" rIns="91440" bIns="0" anchor="t" anchorCtr="0">
            <a:noAutofit/>
          </a:bodyPr>
          <a:lstStyle>
            <a:lvl1pPr algn="l" rtl="0">
              <a:defRPr sz="3467" b="0" cap="none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Title goes here </a:t>
            </a:r>
            <a:br>
              <a:rPr lang="en-GB"/>
            </a:br>
            <a:r>
              <a:rPr lang="en-GB"/>
              <a:t>(initial cap only)</a:t>
            </a:r>
            <a:endParaRPr lang="en-GB" dirty="0"/>
          </a:p>
        </p:txBody>
      </p:sp>
      <p:sp>
        <p:nvSpPr>
          <p:cNvPr id="2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18817" y="3681988"/>
            <a:ext cx="5571744" cy="328295"/>
          </a:xfrm>
        </p:spPr>
        <p:txBody>
          <a:bodyPr vert="horz" wrap="square" lIns="0" tIns="0" rIns="91440" bIns="0" rtlCol="0" anchor="t">
            <a:noAutofit/>
          </a:bodyPr>
          <a:lstStyle>
            <a:lvl1pPr marL="0" indent="0" algn="l" defTabSz="1219110" rtl="0" eaLnBrk="1" latinLnBrk="0" hangingPunct="1">
              <a:spcBef>
                <a:spcPct val="0"/>
              </a:spcBef>
              <a:buNone/>
              <a:defRPr lang="en-US" sz="2133" b="0" kern="1200" cap="none" baseline="0" dirty="0" smtClea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date</a:t>
            </a:r>
            <a:endParaRPr lang="en-GB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618821" y="2483036"/>
            <a:ext cx="5573183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logo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557" y="5988223"/>
            <a:ext cx="1255776" cy="776041"/>
          </a:xfrm>
          <a:prstGeom prst="rect">
            <a:avLst/>
          </a:prstGeom>
        </p:spPr>
      </p:pic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8776783" y="5988051"/>
            <a:ext cx="1418167" cy="723900"/>
          </a:xfrm>
          <a:ln>
            <a:noFill/>
          </a:ln>
        </p:spPr>
        <p:txBody>
          <a:bodyPr anchor="ctr" anchorCtr="1">
            <a:normAutofit/>
          </a:bodyPr>
          <a:lstStyle>
            <a:lvl1pPr algn="ctr" rtl="0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/>
              <a:t>Client Logo </a:t>
            </a:r>
            <a:br>
              <a:rPr lang="en-GB"/>
            </a:br>
            <a:r>
              <a:rPr lang="en-GB"/>
              <a:t>Here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0394124" y="5988051"/>
            <a:ext cx="0" cy="7239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88259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46ED1D80-6F25-426E-A06C-A1CCE9C551D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9488998"/>
              </p:ext>
            </p:extLst>
          </p:nvPr>
        </p:nvGraphicFramePr>
        <p:xfrm>
          <a:off x="2119" y="2120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46ED1D80-6F25-426E-A06C-A1CCE9C551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20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rtl="0">
              <a:defRPr>
                <a:solidFill>
                  <a:srgbClr val="111111"/>
                </a:solidFill>
              </a:defRPr>
            </a:lvl1pPr>
            <a:lvl2pPr marL="228584" indent="-228584" rtl="0">
              <a:defRPr>
                <a:solidFill>
                  <a:srgbClr val="111111"/>
                </a:solidFill>
              </a:defRPr>
            </a:lvl2pPr>
            <a:lvl3pPr marL="457167" indent="-196838" rtl="0">
              <a:defRPr sz="1867">
                <a:solidFill>
                  <a:srgbClr val="111111"/>
                </a:solidFill>
              </a:defRPr>
            </a:lvl3pPr>
            <a:lvl4pPr marL="609555" indent="-152388" rtl="0">
              <a:defRPr sz="1867">
                <a:solidFill>
                  <a:srgbClr val="111111"/>
                </a:solidFill>
              </a:defRPr>
            </a:lvl4pPr>
            <a:lvl5pPr marL="1375730" indent="-304776">
              <a:defRPr sz="1467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6851" y="6535722"/>
            <a:ext cx="420220" cy="314325"/>
          </a:xfrm>
          <a:prstGeom prst="rect">
            <a:avLst/>
          </a:prstGeom>
        </p:spPr>
        <p:txBody>
          <a:bodyPr lIns="0" tIns="0" rIns="0" bIns="0"/>
          <a:lstStyle>
            <a:lvl1pPr algn="r" rtl="0">
              <a:defRPr sz="1200">
                <a:solidFill>
                  <a:schemeClr val="bg2"/>
                </a:solidFill>
              </a:defRPr>
            </a:lvl1pPr>
          </a:lstStyle>
          <a:p>
            <a:fld id="{22D6EC5F-46F8-46C5-B417-D95D103A0F0A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924985" y="307532"/>
            <a:ext cx="10337800" cy="1143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rtl="0"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38292" y="6768108"/>
            <a:ext cx="91372" cy="10265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rtl="0"/>
            <a:r>
              <a:rPr lang="en-GB" sz="667">
                <a:solidFill>
                  <a:schemeClr val="bg1"/>
                </a:solidFill>
              </a:rPr>
              <a:t>v1</a:t>
            </a:r>
            <a:endParaRPr lang="en-GB" sz="667" dirty="0">
              <a:solidFill>
                <a:schemeClr val="bg1"/>
              </a:solidFill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279400" y="246409"/>
            <a:ext cx="11591925" cy="6344895"/>
          </a:xfrm>
          <a:prstGeom prst="roundRect">
            <a:avLst>
              <a:gd name="adj" fmla="val 3143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2400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6351" y="5484707"/>
            <a:ext cx="12204701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Straight Connector 9"/>
          <p:cNvCxnSpPr/>
          <p:nvPr userDrawn="1"/>
        </p:nvCxnSpPr>
        <p:spPr>
          <a:xfrm>
            <a:off x="924984" y="1581151"/>
            <a:ext cx="10336656" cy="0"/>
          </a:xfrm>
          <a:prstGeom prst="line">
            <a:avLst/>
          </a:prstGeom>
          <a:ln w="1905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172485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Texto&#10;&#10;Descripción generada automáticamente con confianza baja">
            <a:extLst>
              <a:ext uri="{FF2B5EF4-FFF2-40B4-BE49-F238E27FC236}">
                <a16:creationId xmlns:a16="http://schemas.microsoft.com/office/drawing/2014/main" id="{713609F2-4A23-4902-8E64-30FF8EE801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31" t="90037"/>
          <a:stretch/>
        </p:blipFill>
        <p:spPr>
          <a:xfrm>
            <a:off x="10269417" y="6025663"/>
            <a:ext cx="1922585" cy="683225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D52FDD2D-7A5F-4EE0-B721-87D75318911A}"/>
              </a:ext>
            </a:extLst>
          </p:cNvPr>
          <p:cNvGrpSpPr/>
          <p:nvPr userDrawn="1"/>
        </p:nvGrpSpPr>
        <p:grpSpPr>
          <a:xfrm>
            <a:off x="335474" y="6203438"/>
            <a:ext cx="1259455" cy="459879"/>
            <a:chOff x="9165195" y="6270491"/>
            <a:chExt cx="1259454" cy="459879"/>
          </a:xfrm>
        </p:grpSpPr>
        <p:sp>
          <p:nvSpPr>
            <p:cNvPr id="7" name="object 44">
              <a:extLst>
                <a:ext uri="{FF2B5EF4-FFF2-40B4-BE49-F238E27FC236}">
                  <a16:creationId xmlns:a16="http://schemas.microsoft.com/office/drawing/2014/main" id="{871B15F7-68E5-44EF-8CCA-4BC5BA91D4CC}"/>
                </a:ext>
              </a:extLst>
            </p:cNvPr>
            <p:cNvSpPr/>
            <p:nvPr/>
          </p:nvSpPr>
          <p:spPr>
            <a:xfrm>
              <a:off x="9165195" y="6455718"/>
              <a:ext cx="153591" cy="133052"/>
            </a:xfrm>
            <a:custGeom>
              <a:avLst/>
              <a:gdLst/>
              <a:ahLst/>
              <a:cxnLst/>
              <a:rect l="l" t="t" r="r" b="b"/>
              <a:pathLst>
                <a:path w="218440" h="189229">
                  <a:moveTo>
                    <a:pt x="218339" y="0"/>
                  </a:moveTo>
                  <a:lnTo>
                    <a:pt x="0" y="0"/>
                  </a:lnTo>
                  <a:lnTo>
                    <a:pt x="109169" y="189090"/>
                  </a:lnTo>
                  <a:lnTo>
                    <a:pt x="21833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42899"/>
              <a:endParaRPr sz="1265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8" name="object 45">
              <a:extLst>
                <a:ext uri="{FF2B5EF4-FFF2-40B4-BE49-F238E27FC236}">
                  <a16:creationId xmlns:a16="http://schemas.microsoft.com/office/drawing/2014/main" id="{57D21084-6BA9-4C3A-8C13-129A2ACBA169}"/>
                </a:ext>
              </a:extLst>
            </p:cNvPr>
            <p:cNvGrpSpPr/>
            <p:nvPr/>
          </p:nvGrpSpPr>
          <p:grpSpPr>
            <a:xfrm>
              <a:off x="9378090" y="6270491"/>
              <a:ext cx="1046559" cy="459879"/>
              <a:chOff x="11170261" y="8918031"/>
              <a:chExt cx="1488440" cy="654050"/>
            </a:xfrm>
          </p:grpSpPr>
          <p:sp>
            <p:nvSpPr>
              <p:cNvPr id="9" name="object 46">
                <a:extLst>
                  <a:ext uri="{FF2B5EF4-FFF2-40B4-BE49-F238E27FC236}">
                    <a16:creationId xmlns:a16="http://schemas.microsoft.com/office/drawing/2014/main" id="{5E6F746F-C1A6-4C9E-9C85-C39EDC0D05C5}"/>
                  </a:ext>
                </a:extLst>
              </p:cNvPr>
              <p:cNvSpPr/>
              <p:nvPr/>
            </p:nvSpPr>
            <p:spPr>
              <a:xfrm>
                <a:off x="11170260" y="8918041"/>
                <a:ext cx="267970" cy="276225"/>
              </a:xfrm>
              <a:custGeom>
                <a:avLst/>
                <a:gdLst/>
                <a:ahLst/>
                <a:cxnLst/>
                <a:rect l="l" t="t" r="r" b="b"/>
                <a:pathLst>
                  <a:path w="267970" h="276225">
                    <a:moveTo>
                      <a:pt x="133908" y="67284"/>
                    </a:moveTo>
                    <a:lnTo>
                      <a:pt x="128638" y="41084"/>
                    </a:lnTo>
                    <a:lnTo>
                      <a:pt x="114300" y="19697"/>
                    </a:lnTo>
                    <a:lnTo>
                      <a:pt x="93014" y="5283"/>
                    </a:lnTo>
                    <a:lnTo>
                      <a:pt x="66954" y="0"/>
                    </a:lnTo>
                    <a:lnTo>
                      <a:pt x="40894" y="5283"/>
                    </a:lnTo>
                    <a:lnTo>
                      <a:pt x="19608" y="19697"/>
                    </a:lnTo>
                    <a:lnTo>
                      <a:pt x="5257" y="41084"/>
                    </a:lnTo>
                    <a:lnTo>
                      <a:pt x="0" y="67284"/>
                    </a:lnTo>
                    <a:lnTo>
                      <a:pt x="3784" y="89649"/>
                    </a:lnTo>
                    <a:lnTo>
                      <a:pt x="14312" y="108813"/>
                    </a:lnTo>
                    <a:lnTo>
                      <a:pt x="30238" y="123482"/>
                    </a:lnTo>
                    <a:lnTo>
                      <a:pt x="50292" y="132397"/>
                    </a:lnTo>
                    <a:lnTo>
                      <a:pt x="56045" y="106857"/>
                    </a:lnTo>
                    <a:lnTo>
                      <a:pt x="70459" y="86055"/>
                    </a:lnTo>
                    <a:lnTo>
                      <a:pt x="91503" y="72072"/>
                    </a:lnTo>
                    <a:lnTo>
                      <a:pt x="117157" y="66954"/>
                    </a:lnTo>
                    <a:lnTo>
                      <a:pt x="122923" y="66954"/>
                    </a:lnTo>
                    <a:lnTo>
                      <a:pt x="128485" y="67767"/>
                    </a:lnTo>
                    <a:lnTo>
                      <a:pt x="133819" y="69138"/>
                    </a:lnTo>
                    <a:lnTo>
                      <a:pt x="133908" y="67284"/>
                    </a:lnTo>
                    <a:close/>
                  </a:path>
                  <a:path w="267970" h="276225">
                    <a:moveTo>
                      <a:pt x="150787" y="203365"/>
                    </a:moveTo>
                    <a:lnTo>
                      <a:pt x="150139" y="198310"/>
                    </a:lnTo>
                    <a:lnTo>
                      <a:pt x="149021" y="193446"/>
                    </a:lnTo>
                    <a:lnTo>
                      <a:pt x="141668" y="196888"/>
                    </a:lnTo>
                    <a:lnTo>
                      <a:pt x="133858" y="199428"/>
                    </a:lnTo>
                    <a:lnTo>
                      <a:pt x="125666" y="201002"/>
                    </a:lnTo>
                    <a:lnTo>
                      <a:pt x="117144" y="201549"/>
                    </a:lnTo>
                    <a:lnTo>
                      <a:pt x="94513" y="197599"/>
                    </a:lnTo>
                    <a:lnTo>
                      <a:pt x="75196" y="186664"/>
                    </a:lnTo>
                    <a:lnTo>
                      <a:pt x="60553" y="170129"/>
                    </a:lnTo>
                    <a:lnTo>
                      <a:pt x="51955" y="149377"/>
                    </a:lnTo>
                    <a:lnTo>
                      <a:pt x="37668" y="159829"/>
                    </a:lnTo>
                    <a:lnTo>
                      <a:pt x="26581" y="173659"/>
                    </a:lnTo>
                    <a:lnTo>
                      <a:pt x="19418" y="190131"/>
                    </a:lnTo>
                    <a:lnTo>
                      <a:pt x="16878" y="208572"/>
                    </a:lnTo>
                    <a:lnTo>
                      <a:pt x="22148" y="234759"/>
                    </a:lnTo>
                    <a:lnTo>
                      <a:pt x="36487" y="256146"/>
                    </a:lnTo>
                    <a:lnTo>
                      <a:pt x="57772" y="270573"/>
                    </a:lnTo>
                    <a:lnTo>
                      <a:pt x="83832" y="275869"/>
                    </a:lnTo>
                    <a:lnTo>
                      <a:pt x="109893" y="270573"/>
                    </a:lnTo>
                    <a:lnTo>
                      <a:pt x="131178" y="256146"/>
                    </a:lnTo>
                    <a:lnTo>
                      <a:pt x="145529" y="234759"/>
                    </a:lnTo>
                    <a:lnTo>
                      <a:pt x="150787" y="208572"/>
                    </a:lnTo>
                    <a:lnTo>
                      <a:pt x="150787" y="203365"/>
                    </a:lnTo>
                    <a:close/>
                  </a:path>
                  <a:path w="267970" h="276225">
                    <a:moveTo>
                      <a:pt x="267817" y="121158"/>
                    </a:moveTo>
                    <a:lnTo>
                      <a:pt x="262559" y="94957"/>
                    </a:lnTo>
                    <a:lnTo>
                      <a:pt x="248208" y="73571"/>
                    </a:lnTo>
                    <a:lnTo>
                      <a:pt x="226936" y="59143"/>
                    </a:lnTo>
                    <a:lnTo>
                      <a:pt x="200863" y="53860"/>
                    </a:lnTo>
                    <a:lnTo>
                      <a:pt x="186461" y="55435"/>
                    </a:lnTo>
                    <a:lnTo>
                      <a:pt x="173139" y="59931"/>
                    </a:lnTo>
                    <a:lnTo>
                      <a:pt x="161226" y="66992"/>
                    </a:lnTo>
                    <a:lnTo>
                      <a:pt x="151053" y="76288"/>
                    </a:lnTo>
                    <a:lnTo>
                      <a:pt x="164553" y="86817"/>
                    </a:lnTo>
                    <a:lnTo>
                      <a:pt x="174993" y="100393"/>
                    </a:lnTo>
                    <a:lnTo>
                      <a:pt x="181724" y="116408"/>
                    </a:lnTo>
                    <a:lnTo>
                      <a:pt x="184099" y="134239"/>
                    </a:lnTo>
                    <a:lnTo>
                      <a:pt x="182918" y="146862"/>
                    </a:lnTo>
                    <a:lnTo>
                      <a:pt x="179514" y="158686"/>
                    </a:lnTo>
                    <a:lnTo>
                      <a:pt x="174117" y="169506"/>
                    </a:lnTo>
                    <a:lnTo>
                      <a:pt x="166954" y="179108"/>
                    </a:lnTo>
                    <a:lnTo>
                      <a:pt x="174713" y="183057"/>
                    </a:lnTo>
                    <a:lnTo>
                      <a:pt x="182994" y="185991"/>
                    </a:lnTo>
                    <a:lnTo>
                      <a:pt x="191744" y="187820"/>
                    </a:lnTo>
                    <a:lnTo>
                      <a:pt x="200863" y="188455"/>
                    </a:lnTo>
                    <a:lnTo>
                      <a:pt x="226936" y="183172"/>
                    </a:lnTo>
                    <a:lnTo>
                      <a:pt x="248208" y="168744"/>
                    </a:lnTo>
                    <a:lnTo>
                      <a:pt x="262559" y="147345"/>
                    </a:lnTo>
                    <a:lnTo>
                      <a:pt x="267817" y="121158"/>
                    </a:lnTo>
                    <a:close/>
                  </a:path>
                </a:pathLst>
              </a:custGeom>
              <a:solidFill>
                <a:srgbClr val="F5BD00"/>
              </a:solidFill>
            </p:spPr>
            <p:txBody>
              <a:bodyPr wrap="square" lIns="0" tIns="0" rIns="0" bIns="0" rtlCol="0"/>
              <a:lstStyle/>
              <a:p>
                <a:pPr defTabSz="642899"/>
                <a:endParaRPr sz="1265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object 47">
                <a:extLst>
                  <a:ext uri="{FF2B5EF4-FFF2-40B4-BE49-F238E27FC236}">
                    <a16:creationId xmlns:a16="http://schemas.microsoft.com/office/drawing/2014/main" id="{3C71C0E4-9853-42FE-BF3A-9602E86810FD}"/>
                  </a:ext>
                </a:extLst>
              </p:cNvPr>
              <p:cNvSpPr/>
              <p:nvPr/>
            </p:nvSpPr>
            <p:spPr>
              <a:xfrm>
                <a:off x="11220552" y="8984996"/>
                <a:ext cx="133985" cy="134620"/>
              </a:xfrm>
              <a:custGeom>
                <a:avLst/>
                <a:gdLst/>
                <a:ahLst/>
                <a:cxnLst/>
                <a:rect l="l" t="t" r="r" b="b"/>
                <a:pathLst>
                  <a:path w="133984" h="134620">
                    <a:moveTo>
                      <a:pt x="83527" y="2184"/>
                    </a:moveTo>
                    <a:lnTo>
                      <a:pt x="78193" y="812"/>
                    </a:lnTo>
                    <a:lnTo>
                      <a:pt x="72631" y="0"/>
                    </a:lnTo>
                    <a:lnTo>
                      <a:pt x="66865" y="0"/>
                    </a:lnTo>
                    <a:lnTo>
                      <a:pt x="41211" y="5118"/>
                    </a:lnTo>
                    <a:lnTo>
                      <a:pt x="20167" y="19113"/>
                    </a:lnTo>
                    <a:lnTo>
                      <a:pt x="5753" y="39903"/>
                    </a:lnTo>
                    <a:lnTo>
                      <a:pt x="0" y="65443"/>
                    </a:lnTo>
                    <a:lnTo>
                      <a:pt x="5334" y="66814"/>
                    </a:lnTo>
                    <a:lnTo>
                      <a:pt x="10896" y="67627"/>
                    </a:lnTo>
                    <a:lnTo>
                      <a:pt x="16662" y="67627"/>
                    </a:lnTo>
                    <a:lnTo>
                      <a:pt x="42303" y="62509"/>
                    </a:lnTo>
                    <a:lnTo>
                      <a:pt x="63360" y="48514"/>
                    </a:lnTo>
                    <a:lnTo>
                      <a:pt x="77774" y="27724"/>
                    </a:lnTo>
                    <a:lnTo>
                      <a:pt x="83527" y="2184"/>
                    </a:lnTo>
                    <a:close/>
                  </a:path>
                  <a:path w="133984" h="134620">
                    <a:moveTo>
                      <a:pt x="98729" y="126492"/>
                    </a:moveTo>
                    <a:lnTo>
                      <a:pt x="90131" y="105740"/>
                    </a:lnTo>
                    <a:lnTo>
                      <a:pt x="75501" y="89204"/>
                    </a:lnTo>
                    <a:lnTo>
                      <a:pt x="56184" y="78270"/>
                    </a:lnTo>
                    <a:lnTo>
                      <a:pt x="33540" y="74320"/>
                    </a:lnTo>
                    <a:lnTo>
                      <a:pt x="25019" y="74853"/>
                    </a:lnTo>
                    <a:lnTo>
                      <a:pt x="16827" y="76428"/>
                    </a:lnTo>
                    <a:lnTo>
                      <a:pt x="9017" y="78968"/>
                    </a:lnTo>
                    <a:lnTo>
                      <a:pt x="1663" y="82423"/>
                    </a:lnTo>
                    <a:lnTo>
                      <a:pt x="10261" y="103174"/>
                    </a:lnTo>
                    <a:lnTo>
                      <a:pt x="24904" y="119710"/>
                    </a:lnTo>
                    <a:lnTo>
                      <a:pt x="44221" y="130644"/>
                    </a:lnTo>
                    <a:lnTo>
                      <a:pt x="66865" y="134594"/>
                    </a:lnTo>
                    <a:lnTo>
                      <a:pt x="75374" y="134048"/>
                    </a:lnTo>
                    <a:lnTo>
                      <a:pt x="83566" y="132473"/>
                    </a:lnTo>
                    <a:lnTo>
                      <a:pt x="91376" y="129933"/>
                    </a:lnTo>
                    <a:lnTo>
                      <a:pt x="98729" y="126492"/>
                    </a:lnTo>
                    <a:close/>
                  </a:path>
                  <a:path w="133984" h="134620">
                    <a:moveTo>
                      <a:pt x="133819" y="67284"/>
                    </a:moveTo>
                    <a:lnTo>
                      <a:pt x="131432" y="49453"/>
                    </a:lnTo>
                    <a:lnTo>
                      <a:pt x="124701" y="33439"/>
                    </a:lnTo>
                    <a:lnTo>
                      <a:pt x="114261" y="19850"/>
                    </a:lnTo>
                    <a:lnTo>
                      <a:pt x="100774" y="9334"/>
                    </a:lnTo>
                    <a:lnTo>
                      <a:pt x="93611" y="18948"/>
                    </a:lnTo>
                    <a:lnTo>
                      <a:pt x="88201" y="29768"/>
                    </a:lnTo>
                    <a:lnTo>
                      <a:pt x="84797" y="41592"/>
                    </a:lnTo>
                    <a:lnTo>
                      <a:pt x="83616" y="54203"/>
                    </a:lnTo>
                    <a:lnTo>
                      <a:pt x="86004" y="72047"/>
                    </a:lnTo>
                    <a:lnTo>
                      <a:pt x="92735" y="88061"/>
                    </a:lnTo>
                    <a:lnTo>
                      <a:pt x="103162" y="101638"/>
                    </a:lnTo>
                    <a:lnTo>
                      <a:pt x="116662" y="112153"/>
                    </a:lnTo>
                    <a:lnTo>
                      <a:pt x="123825" y="102552"/>
                    </a:lnTo>
                    <a:lnTo>
                      <a:pt x="129222" y="91732"/>
                    </a:lnTo>
                    <a:lnTo>
                      <a:pt x="132626" y="79908"/>
                    </a:lnTo>
                    <a:lnTo>
                      <a:pt x="133819" y="67284"/>
                    </a:lnTo>
                    <a:close/>
                  </a:path>
                </a:pathLst>
              </a:custGeom>
              <a:solidFill>
                <a:srgbClr val="1C9DAC"/>
              </a:solidFill>
            </p:spPr>
            <p:txBody>
              <a:bodyPr wrap="square" lIns="0" tIns="0" rIns="0" bIns="0" rtlCol="0"/>
              <a:lstStyle/>
              <a:p>
                <a:pPr defTabSz="642899"/>
                <a:endParaRPr sz="1265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object 48">
                <a:extLst>
                  <a:ext uri="{FF2B5EF4-FFF2-40B4-BE49-F238E27FC236}">
                    <a16:creationId xmlns:a16="http://schemas.microsoft.com/office/drawing/2014/main" id="{800606E1-8B24-43FB-876E-36DD9B0E08A2}"/>
                  </a:ext>
                </a:extLst>
              </p:cNvPr>
              <p:cNvSpPr/>
              <p:nvPr/>
            </p:nvSpPr>
            <p:spPr>
              <a:xfrm>
                <a:off x="11508654" y="9129915"/>
                <a:ext cx="155575" cy="202565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202565">
                    <a:moveTo>
                      <a:pt x="60757" y="0"/>
                    </a:moveTo>
                    <a:lnTo>
                      <a:pt x="12" y="0"/>
                    </a:lnTo>
                    <a:lnTo>
                      <a:pt x="0" y="202349"/>
                    </a:lnTo>
                    <a:lnTo>
                      <a:pt x="36677" y="202349"/>
                    </a:lnTo>
                    <a:lnTo>
                      <a:pt x="36690" y="131317"/>
                    </a:lnTo>
                    <a:lnTo>
                      <a:pt x="86348" y="131317"/>
                    </a:lnTo>
                    <a:lnTo>
                      <a:pt x="80213" y="125006"/>
                    </a:lnTo>
                    <a:lnTo>
                      <a:pt x="100772" y="116904"/>
                    </a:lnTo>
                    <a:lnTo>
                      <a:pt x="116618" y="103376"/>
                    </a:lnTo>
                    <a:lnTo>
                      <a:pt x="121807" y="94208"/>
                    </a:lnTo>
                    <a:lnTo>
                      <a:pt x="39700" y="94208"/>
                    </a:lnTo>
                    <a:lnTo>
                      <a:pt x="36690" y="94183"/>
                    </a:lnTo>
                    <a:lnTo>
                      <a:pt x="36690" y="33870"/>
                    </a:lnTo>
                    <a:lnTo>
                      <a:pt x="122689" y="33870"/>
                    </a:lnTo>
                    <a:lnTo>
                      <a:pt x="111219" y="17584"/>
                    </a:lnTo>
                    <a:lnTo>
                      <a:pt x="89222" y="4600"/>
                    </a:lnTo>
                    <a:lnTo>
                      <a:pt x="60757" y="0"/>
                    </a:lnTo>
                    <a:close/>
                  </a:path>
                  <a:path w="155575" h="202565">
                    <a:moveTo>
                      <a:pt x="86348" y="131317"/>
                    </a:moveTo>
                    <a:lnTo>
                      <a:pt x="36690" y="131317"/>
                    </a:lnTo>
                    <a:lnTo>
                      <a:pt x="103861" y="202349"/>
                    </a:lnTo>
                    <a:lnTo>
                      <a:pt x="155385" y="202349"/>
                    </a:lnTo>
                    <a:lnTo>
                      <a:pt x="86348" y="131317"/>
                    </a:lnTo>
                    <a:close/>
                  </a:path>
                  <a:path w="155575" h="202565">
                    <a:moveTo>
                      <a:pt x="122689" y="33870"/>
                    </a:moveTo>
                    <a:lnTo>
                      <a:pt x="60261" y="33870"/>
                    </a:lnTo>
                    <a:lnTo>
                      <a:pt x="74340" y="35928"/>
                    </a:lnTo>
                    <a:lnTo>
                      <a:pt x="84869" y="41871"/>
                    </a:lnTo>
                    <a:lnTo>
                      <a:pt x="91467" y="51358"/>
                    </a:lnTo>
                    <a:lnTo>
                      <a:pt x="93752" y="64046"/>
                    </a:lnTo>
                    <a:lnTo>
                      <a:pt x="93083" y="71904"/>
                    </a:lnTo>
                    <a:lnTo>
                      <a:pt x="88413" y="81922"/>
                    </a:lnTo>
                    <a:lnTo>
                      <a:pt x="75744" y="90544"/>
                    </a:lnTo>
                    <a:lnTo>
                      <a:pt x="51079" y="94208"/>
                    </a:lnTo>
                    <a:lnTo>
                      <a:pt x="121807" y="94208"/>
                    </a:lnTo>
                    <a:lnTo>
                      <a:pt x="126816" y="85360"/>
                    </a:lnTo>
                    <a:lnTo>
                      <a:pt x="130429" y="63792"/>
                    </a:lnTo>
                    <a:lnTo>
                      <a:pt x="125403" y="37724"/>
                    </a:lnTo>
                    <a:lnTo>
                      <a:pt x="122689" y="33870"/>
                    </a:lnTo>
                    <a:close/>
                  </a:path>
                </a:pathLst>
              </a:custGeom>
              <a:solidFill>
                <a:srgbClr val="006B69"/>
              </a:solidFill>
            </p:spPr>
            <p:txBody>
              <a:bodyPr wrap="square" lIns="0" tIns="0" rIns="0" bIns="0" rtlCol="0"/>
              <a:lstStyle/>
              <a:p>
                <a:pPr defTabSz="642899"/>
                <a:endParaRPr sz="1265">
                  <a:solidFill>
                    <a:prstClr val="black"/>
                  </a:solidFill>
                  <a:latin typeface="Calibri"/>
                </a:endParaRPr>
              </a:p>
            </p:txBody>
          </p:sp>
          <p:pic>
            <p:nvPicPr>
              <p:cNvPr id="13" name="object 49">
                <a:extLst>
                  <a:ext uri="{FF2B5EF4-FFF2-40B4-BE49-F238E27FC236}">
                    <a16:creationId xmlns:a16="http://schemas.microsoft.com/office/drawing/2014/main" id="{AE447A59-ABC0-46A1-B0D8-1D8ED0D1CDDF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1861485" y="9126057"/>
                <a:ext cx="796723" cy="445933"/>
              </a:xfrm>
              <a:prstGeom prst="rect">
                <a:avLst/>
              </a:prstGeom>
            </p:spPr>
          </p:pic>
          <p:sp>
            <p:nvSpPr>
              <p:cNvPr id="14" name="object 50">
                <a:extLst>
                  <a:ext uri="{FF2B5EF4-FFF2-40B4-BE49-F238E27FC236}">
                    <a16:creationId xmlns:a16="http://schemas.microsoft.com/office/drawing/2014/main" id="{5F7F5375-8E8F-42DF-A0C1-F4CE67407025}"/>
                  </a:ext>
                </a:extLst>
              </p:cNvPr>
              <p:cNvSpPr/>
              <p:nvPr/>
            </p:nvSpPr>
            <p:spPr>
              <a:xfrm>
                <a:off x="11343208" y="9129598"/>
                <a:ext cx="642620" cy="203200"/>
              </a:xfrm>
              <a:custGeom>
                <a:avLst/>
                <a:gdLst/>
                <a:ahLst/>
                <a:cxnLst/>
                <a:rect l="l" t="t" r="r" b="b"/>
                <a:pathLst>
                  <a:path w="642620" h="203200">
                    <a:moveTo>
                      <a:pt x="138074" y="143014"/>
                    </a:moveTo>
                    <a:lnTo>
                      <a:pt x="136055" y="127279"/>
                    </a:lnTo>
                    <a:lnTo>
                      <a:pt x="131724" y="117043"/>
                    </a:lnTo>
                    <a:lnTo>
                      <a:pt x="130302" y="113652"/>
                    </a:lnTo>
                    <a:lnTo>
                      <a:pt x="121246" y="102679"/>
                    </a:lnTo>
                    <a:lnTo>
                      <a:pt x="109321" y="94894"/>
                    </a:lnTo>
                    <a:lnTo>
                      <a:pt x="115989" y="87579"/>
                    </a:lnTo>
                    <a:lnTo>
                      <a:pt x="118554" y="83121"/>
                    </a:lnTo>
                    <a:lnTo>
                      <a:pt x="120865" y="79121"/>
                    </a:lnTo>
                    <a:lnTo>
                      <a:pt x="123875" y="69672"/>
                    </a:lnTo>
                    <a:lnTo>
                      <a:pt x="124904" y="59397"/>
                    </a:lnTo>
                    <a:lnTo>
                      <a:pt x="123393" y="45466"/>
                    </a:lnTo>
                    <a:lnTo>
                      <a:pt x="119494" y="34429"/>
                    </a:lnTo>
                    <a:lnTo>
                      <a:pt x="118948" y="32854"/>
                    </a:lnTo>
                    <a:lnTo>
                      <a:pt x="111709" y="21831"/>
                    </a:lnTo>
                    <a:lnTo>
                      <a:pt x="101828" y="12687"/>
                    </a:lnTo>
                    <a:lnTo>
                      <a:pt x="101333" y="12407"/>
                    </a:lnTo>
                    <a:lnTo>
                      <a:pt x="101333" y="143268"/>
                    </a:lnTo>
                    <a:lnTo>
                      <a:pt x="100279" y="152019"/>
                    </a:lnTo>
                    <a:lnTo>
                      <a:pt x="95631" y="160413"/>
                    </a:lnTo>
                    <a:lnTo>
                      <a:pt x="85128" y="166725"/>
                    </a:lnTo>
                    <a:lnTo>
                      <a:pt x="66535" y="169227"/>
                    </a:lnTo>
                    <a:lnTo>
                      <a:pt x="36728" y="169227"/>
                    </a:lnTo>
                    <a:lnTo>
                      <a:pt x="36728" y="117043"/>
                    </a:lnTo>
                    <a:lnTo>
                      <a:pt x="66548" y="117043"/>
                    </a:lnTo>
                    <a:lnTo>
                      <a:pt x="84747" y="119761"/>
                    </a:lnTo>
                    <a:lnTo>
                      <a:pt x="95288" y="126479"/>
                    </a:lnTo>
                    <a:lnTo>
                      <a:pt x="100152" y="135026"/>
                    </a:lnTo>
                    <a:lnTo>
                      <a:pt x="101333" y="143268"/>
                    </a:lnTo>
                    <a:lnTo>
                      <a:pt x="101333" y="12407"/>
                    </a:lnTo>
                    <a:lnTo>
                      <a:pt x="92443" y="7175"/>
                    </a:lnTo>
                    <a:lnTo>
                      <a:pt x="88163" y="5638"/>
                    </a:lnTo>
                    <a:lnTo>
                      <a:pt x="88163" y="52260"/>
                    </a:lnTo>
                    <a:lnTo>
                      <a:pt x="88163" y="59893"/>
                    </a:lnTo>
                    <a:lnTo>
                      <a:pt x="85750" y="70281"/>
                    </a:lnTo>
                    <a:lnTo>
                      <a:pt x="79362" y="77520"/>
                    </a:lnTo>
                    <a:lnTo>
                      <a:pt x="70370" y="81737"/>
                    </a:lnTo>
                    <a:lnTo>
                      <a:pt x="60083" y="83121"/>
                    </a:lnTo>
                    <a:lnTo>
                      <a:pt x="36728" y="83121"/>
                    </a:lnTo>
                    <a:lnTo>
                      <a:pt x="36728" y="34429"/>
                    </a:lnTo>
                    <a:lnTo>
                      <a:pt x="55372" y="34429"/>
                    </a:lnTo>
                    <a:lnTo>
                      <a:pt x="88163" y="52260"/>
                    </a:lnTo>
                    <a:lnTo>
                      <a:pt x="88163" y="5638"/>
                    </a:lnTo>
                    <a:lnTo>
                      <a:pt x="81915" y="3390"/>
                    </a:lnTo>
                    <a:lnTo>
                      <a:pt x="69786" y="1206"/>
                    </a:lnTo>
                    <a:lnTo>
                      <a:pt x="55613" y="508"/>
                    </a:lnTo>
                    <a:lnTo>
                      <a:pt x="0" y="508"/>
                    </a:lnTo>
                    <a:lnTo>
                      <a:pt x="0" y="203149"/>
                    </a:lnTo>
                    <a:lnTo>
                      <a:pt x="74739" y="203149"/>
                    </a:lnTo>
                    <a:lnTo>
                      <a:pt x="99872" y="198564"/>
                    </a:lnTo>
                    <a:lnTo>
                      <a:pt x="119938" y="185940"/>
                    </a:lnTo>
                    <a:lnTo>
                      <a:pt x="131610" y="169227"/>
                    </a:lnTo>
                    <a:lnTo>
                      <a:pt x="133248" y="166865"/>
                    </a:lnTo>
                    <a:lnTo>
                      <a:pt x="138074" y="143014"/>
                    </a:lnTo>
                    <a:close/>
                  </a:path>
                  <a:path w="642620" h="203200">
                    <a:moveTo>
                      <a:pt x="508685" y="202666"/>
                    </a:moveTo>
                    <a:lnTo>
                      <a:pt x="490842" y="158534"/>
                    </a:lnTo>
                    <a:lnTo>
                      <a:pt x="477126" y="124637"/>
                    </a:lnTo>
                    <a:lnTo>
                      <a:pt x="449389" y="56083"/>
                    </a:lnTo>
                    <a:lnTo>
                      <a:pt x="438378" y="28867"/>
                    </a:lnTo>
                    <a:lnTo>
                      <a:pt x="438378" y="124637"/>
                    </a:lnTo>
                    <a:lnTo>
                      <a:pt x="385711" y="124637"/>
                    </a:lnTo>
                    <a:lnTo>
                      <a:pt x="412038" y="56083"/>
                    </a:lnTo>
                    <a:lnTo>
                      <a:pt x="438378" y="124637"/>
                    </a:lnTo>
                    <a:lnTo>
                      <a:pt x="438378" y="28867"/>
                    </a:lnTo>
                    <a:lnTo>
                      <a:pt x="426796" y="228"/>
                    </a:lnTo>
                    <a:lnTo>
                      <a:pt x="397294" y="228"/>
                    </a:lnTo>
                    <a:lnTo>
                      <a:pt x="315391" y="202666"/>
                    </a:lnTo>
                    <a:lnTo>
                      <a:pt x="355409" y="202666"/>
                    </a:lnTo>
                    <a:lnTo>
                      <a:pt x="372529" y="158534"/>
                    </a:lnTo>
                    <a:lnTo>
                      <a:pt x="451548" y="158534"/>
                    </a:lnTo>
                    <a:lnTo>
                      <a:pt x="468655" y="202666"/>
                    </a:lnTo>
                    <a:lnTo>
                      <a:pt x="508685" y="202666"/>
                    </a:lnTo>
                    <a:close/>
                  </a:path>
                  <a:path w="642620" h="203200">
                    <a:moveTo>
                      <a:pt x="642112" y="0"/>
                    </a:moveTo>
                    <a:lnTo>
                      <a:pt x="522986" y="0"/>
                    </a:lnTo>
                    <a:lnTo>
                      <a:pt x="522986" y="34290"/>
                    </a:lnTo>
                    <a:lnTo>
                      <a:pt x="522986" y="82550"/>
                    </a:lnTo>
                    <a:lnTo>
                      <a:pt x="522986" y="116840"/>
                    </a:lnTo>
                    <a:lnTo>
                      <a:pt x="522986" y="203200"/>
                    </a:lnTo>
                    <a:lnTo>
                      <a:pt x="559727" y="203200"/>
                    </a:lnTo>
                    <a:lnTo>
                      <a:pt x="559727" y="116840"/>
                    </a:lnTo>
                    <a:lnTo>
                      <a:pt x="636358" y="116840"/>
                    </a:lnTo>
                    <a:lnTo>
                      <a:pt x="636358" y="82550"/>
                    </a:lnTo>
                    <a:lnTo>
                      <a:pt x="559727" y="82550"/>
                    </a:lnTo>
                    <a:lnTo>
                      <a:pt x="559727" y="34290"/>
                    </a:lnTo>
                    <a:lnTo>
                      <a:pt x="642112" y="34290"/>
                    </a:lnTo>
                    <a:lnTo>
                      <a:pt x="642112" y="0"/>
                    </a:lnTo>
                    <a:close/>
                  </a:path>
                </a:pathLst>
              </a:custGeom>
              <a:solidFill>
                <a:srgbClr val="006B69"/>
              </a:solidFill>
            </p:spPr>
            <p:txBody>
              <a:bodyPr wrap="square" lIns="0" tIns="0" rIns="0" bIns="0" rtlCol="0"/>
              <a:lstStyle/>
              <a:p>
                <a:pPr defTabSz="642899"/>
                <a:endParaRPr sz="1265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3346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"/>
            <a:ext cx="12192000" cy="1388137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2"/>
            <a:ext cx="12192000" cy="2357131"/>
          </a:xfrm>
          <a:custGeom>
            <a:avLst/>
            <a:gdLst/>
            <a:ahLst/>
            <a:cxnLst/>
            <a:rect l="l" t="t" r="r" b="b"/>
            <a:pathLst>
              <a:path w="20104100" h="5183505">
                <a:moveTo>
                  <a:pt x="20104100" y="0"/>
                </a:moveTo>
                <a:lnTo>
                  <a:pt x="0" y="0"/>
                </a:lnTo>
                <a:lnTo>
                  <a:pt x="0" y="5183088"/>
                </a:lnTo>
                <a:lnTo>
                  <a:pt x="20104100" y="5183088"/>
                </a:lnTo>
                <a:lnTo>
                  <a:pt x="20104100" y="0"/>
                </a:lnTo>
                <a:close/>
              </a:path>
            </a:pathLst>
          </a:custGeom>
          <a:solidFill>
            <a:srgbClr val="00706C">
              <a:alpha val="25000"/>
            </a:srgbClr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3922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5167" y="2125980"/>
            <a:ext cx="1037190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30337" y="3840480"/>
            <a:ext cx="85415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513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24434">
              <a:spcBef>
                <a:spcPts val="13"/>
              </a:spcBef>
            </a:pPr>
            <a:fld id="{81D60167-4931-47E6-BA6A-407CBD079E47}" type="slidenum">
              <a:rPr lang="es-ES" spc="-3" smtClean="0"/>
              <a:pPr marL="24434">
                <a:spcBef>
                  <a:spcPts val="13"/>
                </a:spcBef>
              </a:pPr>
              <a:t>‹Nº›</a:t>
            </a:fld>
            <a:endParaRPr lang="es-ES" spc="-3" dirty="0"/>
          </a:p>
        </p:txBody>
      </p:sp>
    </p:spTree>
    <p:extLst>
      <p:ext uri="{BB962C8B-B14F-4D97-AF65-F5344CB8AC3E}">
        <p14:creationId xmlns:p14="http://schemas.microsoft.com/office/powerpoint/2010/main" val="5742979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513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24434">
              <a:spcBef>
                <a:spcPts val="13"/>
              </a:spcBef>
            </a:pPr>
            <a:fld id="{81D60167-4931-47E6-BA6A-407CBD079E47}" type="slidenum">
              <a:rPr lang="es-ES" spc="-3" smtClean="0"/>
              <a:pPr marL="24434">
                <a:spcBef>
                  <a:spcPts val="13"/>
                </a:spcBef>
              </a:pPr>
              <a:t>‹Nº›</a:t>
            </a:fld>
            <a:endParaRPr lang="es-ES" spc="-3" dirty="0"/>
          </a:p>
        </p:txBody>
      </p:sp>
    </p:spTree>
    <p:extLst>
      <p:ext uri="{BB962C8B-B14F-4D97-AF65-F5344CB8AC3E}">
        <p14:creationId xmlns:p14="http://schemas.microsoft.com/office/powerpoint/2010/main" val="31395104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10113" y="1577340"/>
            <a:ext cx="530797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4157" y="1577340"/>
            <a:ext cx="530797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513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24434">
              <a:spcBef>
                <a:spcPts val="13"/>
              </a:spcBef>
            </a:pPr>
            <a:fld id="{81D60167-4931-47E6-BA6A-407CBD079E47}" type="slidenum">
              <a:rPr lang="es-ES" spc="-3" smtClean="0"/>
              <a:pPr marL="24434">
                <a:spcBef>
                  <a:spcPts val="13"/>
                </a:spcBef>
              </a:pPr>
              <a:t>‹Nº›</a:t>
            </a:fld>
            <a:endParaRPr lang="es-ES" spc="-3" dirty="0"/>
          </a:p>
        </p:txBody>
      </p:sp>
    </p:spTree>
    <p:extLst>
      <p:ext uri="{BB962C8B-B14F-4D97-AF65-F5344CB8AC3E}">
        <p14:creationId xmlns:p14="http://schemas.microsoft.com/office/powerpoint/2010/main" val="4052995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5624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513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24434">
              <a:spcBef>
                <a:spcPts val="13"/>
              </a:spcBef>
            </a:pPr>
            <a:fld id="{81D60167-4931-47E6-BA6A-407CBD079E47}" type="slidenum">
              <a:rPr lang="es-ES" spc="-3" smtClean="0"/>
              <a:pPr marL="24434">
                <a:spcBef>
                  <a:spcPts val="13"/>
                </a:spcBef>
              </a:pPr>
              <a:t>‹Nº›</a:t>
            </a:fld>
            <a:endParaRPr lang="es-ES" spc="-3" dirty="0"/>
          </a:p>
        </p:txBody>
      </p:sp>
    </p:spTree>
    <p:extLst>
      <p:ext uri="{BB962C8B-B14F-4D97-AF65-F5344CB8AC3E}">
        <p14:creationId xmlns:p14="http://schemas.microsoft.com/office/powerpoint/2010/main" val="14290392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513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24434">
              <a:spcBef>
                <a:spcPts val="13"/>
              </a:spcBef>
            </a:pPr>
            <a:fld id="{81D60167-4931-47E6-BA6A-407CBD079E47}" type="slidenum">
              <a:rPr lang="es-ES" spc="-3" smtClean="0"/>
              <a:pPr marL="24434">
                <a:spcBef>
                  <a:spcPts val="13"/>
                </a:spcBef>
              </a:pPr>
              <a:t>‹Nº›</a:t>
            </a:fld>
            <a:endParaRPr lang="es-ES" spc="-3" dirty="0"/>
          </a:p>
        </p:txBody>
      </p:sp>
    </p:spTree>
    <p:extLst>
      <p:ext uri="{BB962C8B-B14F-4D97-AF65-F5344CB8AC3E}">
        <p14:creationId xmlns:p14="http://schemas.microsoft.com/office/powerpoint/2010/main" val="1448651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4766BEE-A60D-4CC5-8A38-7779683A4B1A}"/>
              </a:ext>
            </a:extLst>
          </p:cNvPr>
          <p:cNvGrpSpPr/>
          <p:nvPr userDrawn="1"/>
        </p:nvGrpSpPr>
        <p:grpSpPr>
          <a:xfrm>
            <a:off x="-148718" y="0"/>
            <a:ext cx="12340718" cy="5962899"/>
            <a:chOff x="-148718" y="0"/>
            <a:chExt cx="12340718" cy="59628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E4084FE-F68D-4C1E-9018-0E5BE531744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" b="33941"/>
            <a:stretch/>
          </p:blipFill>
          <p:spPr>
            <a:xfrm>
              <a:off x="0" y="0"/>
              <a:ext cx="12192000" cy="5962899"/>
            </a:xfrm>
            <a:prstGeom prst="rect">
              <a:avLst/>
            </a:prstGeom>
          </p:spPr>
        </p:pic>
        <p:pic>
          <p:nvPicPr>
            <p:cNvPr id="15" name="Picture 14" descr="A picture containing dark&#10;&#10;Description automatically generated">
              <a:extLst>
                <a:ext uri="{FF2B5EF4-FFF2-40B4-BE49-F238E27FC236}">
                  <a16:creationId xmlns:a16="http://schemas.microsoft.com/office/drawing/2014/main" id="{8F4421F5-3844-4B6C-A316-4149E11FE2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718" y="5989"/>
              <a:ext cx="2348706" cy="4762654"/>
            </a:xfrm>
            <a:prstGeom prst="rect">
              <a:avLst/>
            </a:prstGeom>
          </p:spPr>
        </p:pic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9115" y="4465217"/>
            <a:ext cx="9046585" cy="1434831"/>
          </a:xfrm>
        </p:spPr>
        <p:txBody>
          <a:bodyPr lIns="0">
            <a:noAutofit/>
          </a:bodyPr>
          <a:lstStyle>
            <a:lvl1pPr marL="0" indent="0" algn="l">
              <a:buNone/>
              <a:defRPr sz="3733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13579" y="2300455"/>
            <a:ext cx="9002121" cy="2123505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6933" b="1" cap="none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/>
              <a:t>Click to edit Master title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B666ED-A9DD-47C3-B68B-16F311E49E0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4300"/>
            <a:ext cx="1575797" cy="74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34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8">
          <p15:clr>
            <a:srgbClr val="FBAE40"/>
          </p15:clr>
        </p15:guide>
        <p15:guide id="2" orient="horz" pos="3137">
          <p15:clr>
            <a:srgbClr val="FBAE40"/>
          </p15:clr>
        </p15:guide>
        <p15:guide id="3" orient="horz" pos="3053">
          <p15:clr>
            <a:srgbClr val="FBAE40"/>
          </p15:clr>
        </p15:guide>
        <p15:guide id="4" pos="97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C3761E1-2EA1-4A52-85DA-7734D00A96AC}"/>
              </a:ext>
            </a:extLst>
          </p:cNvPr>
          <p:cNvGrpSpPr/>
          <p:nvPr userDrawn="1"/>
        </p:nvGrpSpPr>
        <p:grpSpPr>
          <a:xfrm>
            <a:off x="-148718" y="0"/>
            <a:ext cx="12340718" cy="6284068"/>
            <a:chOff x="-148718" y="0"/>
            <a:chExt cx="12340718" cy="628406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E4084FE-F68D-4C1E-9018-0E5BE531744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" b="30383"/>
            <a:stretch/>
          </p:blipFill>
          <p:spPr>
            <a:xfrm>
              <a:off x="0" y="0"/>
              <a:ext cx="12192000" cy="6284068"/>
            </a:xfrm>
            <a:prstGeom prst="rect">
              <a:avLst/>
            </a:prstGeom>
          </p:spPr>
        </p:pic>
        <p:pic>
          <p:nvPicPr>
            <p:cNvPr id="13" name="Picture 12" descr="A picture containing dark&#10;&#10;Description automatically generated">
              <a:extLst>
                <a:ext uri="{FF2B5EF4-FFF2-40B4-BE49-F238E27FC236}">
                  <a16:creationId xmlns:a16="http://schemas.microsoft.com/office/drawing/2014/main" id="{022DC179-5ADC-41F4-A9B8-6836C55586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718" y="5989"/>
              <a:ext cx="2348706" cy="4762654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92AA6AAB-12B1-4406-8135-BDBB6B7C7A19}"/>
              </a:ext>
            </a:extLst>
          </p:cNvPr>
          <p:cNvSpPr/>
          <p:nvPr userDrawn="1"/>
        </p:nvSpPr>
        <p:spPr>
          <a:xfrm>
            <a:off x="-564204" y="5631208"/>
            <a:ext cx="13365804" cy="159456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>
            <a:softEdge rad="279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/>
          </a:bodyPr>
          <a:lstStyle/>
          <a:p>
            <a:pPr algn="ctr"/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9115" y="4465217"/>
            <a:ext cx="9046585" cy="1434831"/>
          </a:xfrm>
        </p:spPr>
        <p:txBody>
          <a:bodyPr lIns="0">
            <a:noAutofit/>
          </a:bodyPr>
          <a:lstStyle>
            <a:lvl1pPr marL="0" indent="0" algn="l">
              <a:buNone/>
              <a:defRPr sz="3733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13579" y="2300455"/>
            <a:ext cx="9002121" cy="2123505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6933" b="1" cap="none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/>
              <a:t>Click to edit Master title </a:t>
            </a:r>
          </a:p>
        </p:txBody>
      </p:sp>
      <p:sp>
        <p:nvSpPr>
          <p:cNvPr id="17" name="object 3">
            <a:extLst>
              <a:ext uri="{FF2B5EF4-FFF2-40B4-BE49-F238E27FC236}">
                <a16:creationId xmlns:a16="http://schemas.microsoft.com/office/drawing/2014/main" id="{9BC3A732-18A2-4BB0-8976-FCE8A54B32B6}"/>
              </a:ext>
            </a:extLst>
          </p:cNvPr>
          <p:cNvSpPr/>
          <p:nvPr userDrawn="1"/>
        </p:nvSpPr>
        <p:spPr>
          <a:xfrm>
            <a:off x="1783669" y="1245874"/>
            <a:ext cx="2020341" cy="15945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4">
            <a:extLst>
              <a:ext uri="{FF2B5EF4-FFF2-40B4-BE49-F238E27FC236}">
                <a16:creationId xmlns:a16="http://schemas.microsoft.com/office/drawing/2014/main" id="{BB337594-8B5D-4944-95E8-F8AB405F8B06}"/>
              </a:ext>
            </a:extLst>
          </p:cNvPr>
          <p:cNvSpPr/>
          <p:nvPr userDrawn="1"/>
        </p:nvSpPr>
        <p:spPr>
          <a:xfrm>
            <a:off x="2609510" y="414128"/>
            <a:ext cx="2094824" cy="19063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4E3562B-3863-4456-8523-568A02F9E0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4300"/>
            <a:ext cx="1575797" cy="7458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0AD02B2-372D-447B-BD6E-3E231C6E750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5500" y="6151626"/>
            <a:ext cx="2456434" cy="5311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C548DAC-0F30-421F-B51A-CEDE3A2E7290}"/>
              </a:ext>
            </a:extLst>
          </p:cNvPr>
          <p:cNvSpPr txBox="1"/>
          <p:nvPr userDrawn="1"/>
        </p:nvSpPr>
        <p:spPr>
          <a:xfrm>
            <a:off x="1810801" y="6338682"/>
            <a:ext cx="7312402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lIns="60960" rIns="60960" rtlCol="0">
            <a:spAutoFit/>
          </a:bodyPr>
          <a:lstStyle/>
          <a:p>
            <a:pPr algn="l"/>
            <a:r>
              <a:rPr lang="en-GB" sz="800">
                <a:solidFill>
                  <a:srgbClr val="57585A"/>
                </a:solidFill>
                <a:latin typeface="Arial" pitchFamily="34" charset="0"/>
                <a:cs typeface="Arial" pitchFamily="34" charset="0"/>
              </a:rPr>
              <a:t>THIS MATERIAL IS THE PROPERTY OF PIERRE FABRE GROUP AND IS STRICTLY LIMITED TO INTERNAL USE. IT MUST NOT BE PRESENTED OR PROVIDED TO A HEALTHCARE PROFESSIONAL OR TO ANY OTHER PERSON OUTSIDE THE COMPANY. FOR COMPLETE INFORMATION ON PRODUCT CHARACTERISTICS, REFER TO THE APPROVED SMPC IN YOUR COUNTRY</a:t>
            </a:r>
            <a:r>
              <a:rPr lang="en-US" sz="800">
                <a:solidFill>
                  <a:srgbClr val="57585A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7372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8">
          <p15:clr>
            <a:srgbClr val="FBAE40"/>
          </p15:clr>
        </p15:guide>
        <p15:guide id="2" orient="horz" pos="3137">
          <p15:clr>
            <a:srgbClr val="FBAE40"/>
          </p15:clr>
        </p15:guide>
        <p15:guide id="3" orient="horz" pos="3053">
          <p15:clr>
            <a:srgbClr val="FBAE40"/>
          </p15:clr>
        </p15:guide>
        <p15:guide id="4" pos="97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4AD69EB-D825-4EEF-A3BF-A673174FC9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51529"/>
          <a:stretch/>
        </p:blipFill>
        <p:spPr>
          <a:xfrm>
            <a:off x="0" y="0"/>
            <a:ext cx="12192000" cy="437532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1CD1C04-0073-4934-B6DB-CEBB880139FD}"/>
              </a:ext>
            </a:extLst>
          </p:cNvPr>
          <p:cNvGrpSpPr/>
          <p:nvPr userDrawn="1"/>
        </p:nvGrpSpPr>
        <p:grpSpPr>
          <a:xfrm>
            <a:off x="1793799" y="1024802"/>
            <a:ext cx="2920665" cy="2426309"/>
            <a:chOff x="1783669" y="414128"/>
            <a:chExt cx="2920665" cy="2426309"/>
          </a:xfrm>
        </p:grpSpPr>
        <p:sp>
          <p:nvSpPr>
            <p:cNvPr id="54" name="object 3">
              <a:extLst>
                <a:ext uri="{FF2B5EF4-FFF2-40B4-BE49-F238E27FC236}">
                  <a16:creationId xmlns:a16="http://schemas.microsoft.com/office/drawing/2014/main" id="{FD185060-3639-45F5-98F5-7D48AD99069E}"/>
                </a:ext>
              </a:extLst>
            </p:cNvPr>
            <p:cNvSpPr/>
            <p:nvPr userDrawn="1"/>
          </p:nvSpPr>
          <p:spPr>
            <a:xfrm>
              <a:off x="1783669" y="1245874"/>
              <a:ext cx="2020341" cy="159456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4">
              <a:extLst>
                <a:ext uri="{FF2B5EF4-FFF2-40B4-BE49-F238E27FC236}">
                  <a16:creationId xmlns:a16="http://schemas.microsoft.com/office/drawing/2014/main" id="{A7970C19-673D-4D17-9F35-868F29708875}"/>
                </a:ext>
              </a:extLst>
            </p:cNvPr>
            <p:cNvSpPr/>
            <p:nvPr userDrawn="1"/>
          </p:nvSpPr>
          <p:spPr>
            <a:xfrm>
              <a:off x="2609510" y="414128"/>
              <a:ext cx="2094824" cy="190634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59999" y="2266691"/>
            <a:ext cx="7212349" cy="1043307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4800" b="1" cap="none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59999" y="3408841"/>
            <a:ext cx="7212349" cy="910841"/>
          </a:xfrm>
        </p:spPr>
        <p:txBody>
          <a:bodyPr>
            <a:noAutofit/>
          </a:bodyPr>
          <a:lstStyle>
            <a:lvl1pPr marL="0" indent="0" algn="l">
              <a:lnSpc>
                <a:spcPts val="3467"/>
              </a:lnSpc>
              <a:buNone/>
              <a:defRPr sz="3467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6" name="Picture 15" descr="A picture containing dark&#10;&#10;Description automatically generated">
            <a:extLst>
              <a:ext uri="{FF2B5EF4-FFF2-40B4-BE49-F238E27FC236}">
                <a16:creationId xmlns:a16="http://schemas.microsoft.com/office/drawing/2014/main" id="{0077C7EE-9F7E-4AA2-818B-FDC002F35C1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18" y="5989"/>
            <a:ext cx="2348706" cy="47626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3CD9E9-4F47-412D-AF85-ACB19572001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4300"/>
            <a:ext cx="1575797" cy="7458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01B4DC-779C-4BFC-BB8B-FC61EE92F94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5500" y="6151626"/>
            <a:ext cx="2456434" cy="5311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8D4C3AD-9A4C-4037-BFC6-7ED97A3714BC}"/>
              </a:ext>
            </a:extLst>
          </p:cNvPr>
          <p:cNvSpPr txBox="1"/>
          <p:nvPr userDrawn="1"/>
        </p:nvSpPr>
        <p:spPr>
          <a:xfrm>
            <a:off x="1810801" y="6338682"/>
            <a:ext cx="7312402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lIns="60960" rIns="60960" rtlCol="0">
            <a:spAutoFit/>
          </a:bodyPr>
          <a:lstStyle/>
          <a:p>
            <a:pPr algn="l"/>
            <a:r>
              <a:rPr lang="en-GB" sz="800">
                <a:solidFill>
                  <a:srgbClr val="57585A"/>
                </a:solidFill>
                <a:latin typeface="Arial" pitchFamily="34" charset="0"/>
                <a:cs typeface="Arial" pitchFamily="34" charset="0"/>
              </a:rPr>
              <a:t>THIS MATERIAL IS THE PROPERTY OF PIERRE FABRE GROUP AND IS STRICTLY LIMITED TO INTERNAL USE. IT MUST NOT BE PRESENTED OR PROVIDED TO A HEALTHCARE PROFESSIONAL OR TO ANY OTHER PERSON OUTSIDE THE COMPANY. FOR COMPLETE INFORMATION ON PRODUCT CHARACTERISTICS, REFER TO THE APPROVED SMPC IN YOUR COUNTRY</a:t>
            </a:r>
            <a:r>
              <a:rPr lang="en-US" sz="800">
                <a:solidFill>
                  <a:srgbClr val="57585A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33192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BE5633E-C496-4841-9F6E-D8ED33AD42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5556"/>
          <a:stretch/>
        </p:blipFill>
        <p:spPr>
          <a:xfrm>
            <a:off x="0" y="-39"/>
            <a:ext cx="12192000" cy="581717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2C96CC3-33B6-4D38-8B82-BD0E7DE82437}"/>
              </a:ext>
            </a:extLst>
          </p:cNvPr>
          <p:cNvSpPr/>
          <p:nvPr userDrawn="1"/>
        </p:nvSpPr>
        <p:spPr>
          <a:xfrm>
            <a:off x="-1277239" y="3602018"/>
            <a:ext cx="14662500" cy="365504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>
            <a:softEdge rad="762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/>
          </a:bodyPr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59999" y="2266691"/>
            <a:ext cx="7212349" cy="1043307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4800" b="1" cap="none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59999" y="3408841"/>
            <a:ext cx="7212349" cy="910841"/>
          </a:xfrm>
        </p:spPr>
        <p:txBody>
          <a:bodyPr>
            <a:noAutofit/>
          </a:bodyPr>
          <a:lstStyle>
            <a:lvl1pPr marL="0" indent="0" algn="l">
              <a:lnSpc>
                <a:spcPts val="3467"/>
              </a:lnSpc>
              <a:buNone/>
              <a:defRPr sz="3467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C489CBF-79CB-4C44-82B5-E32CC84827E3}"/>
              </a:ext>
            </a:extLst>
          </p:cNvPr>
          <p:cNvGrpSpPr/>
          <p:nvPr userDrawn="1"/>
        </p:nvGrpSpPr>
        <p:grpSpPr>
          <a:xfrm>
            <a:off x="1793799" y="1024802"/>
            <a:ext cx="2920665" cy="2426309"/>
            <a:chOff x="1783669" y="414128"/>
            <a:chExt cx="2920665" cy="2426309"/>
          </a:xfrm>
        </p:grpSpPr>
        <p:sp>
          <p:nvSpPr>
            <p:cNvPr id="19" name="object 3">
              <a:extLst>
                <a:ext uri="{FF2B5EF4-FFF2-40B4-BE49-F238E27FC236}">
                  <a16:creationId xmlns:a16="http://schemas.microsoft.com/office/drawing/2014/main" id="{7B496A1F-C59C-4C88-9C30-8700CA3ED470}"/>
                </a:ext>
              </a:extLst>
            </p:cNvPr>
            <p:cNvSpPr/>
            <p:nvPr userDrawn="1"/>
          </p:nvSpPr>
          <p:spPr>
            <a:xfrm>
              <a:off x="1783669" y="1245874"/>
              <a:ext cx="2020341" cy="159456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232249C9-58B6-40E2-ABEF-06B2E60D5843}"/>
                </a:ext>
              </a:extLst>
            </p:cNvPr>
            <p:cNvSpPr/>
            <p:nvPr userDrawn="1"/>
          </p:nvSpPr>
          <p:spPr>
            <a:xfrm>
              <a:off x="2609510" y="414128"/>
              <a:ext cx="2094824" cy="190634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" name="Picture 20" descr="A picture containing dark&#10;&#10;Description automatically generated">
            <a:extLst>
              <a:ext uri="{FF2B5EF4-FFF2-40B4-BE49-F238E27FC236}">
                <a16:creationId xmlns:a16="http://schemas.microsoft.com/office/drawing/2014/main" id="{5D812B65-D28D-4D75-9BE8-EB7A20335B7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18" y="5989"/>
            <a:ext cx="2348706" cy="47626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D2D9DC-E932-4648-9B27-B8D3E0A5D61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4300"/>
            <a:ext cx="1575797" cy="7458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BE97232-748B-4D82-B6F9-68E9A9078D6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5500" y="6151626"/>
            <a:ext cx="2456434" cy="5311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37759C-2BF4-4930-B299-C3AAFB925971}"/>
              </a:ext>
            </a:extLst>
          </p:cNvPr>
          <p:cNvSpPr txBox="1"/>
          <p:nvPr userDrawn="1"/>
        </p:nvSpPr>
        <p:spPr>
          <a:xfrm>
            <a:off x="1810801" y="6338682"/>
            <a:ext cx="7312402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lIns="60960" rIns="60960" rtlCol="0">
            <a:spAutoFit/>
          </a:bodyPr>
          <a:lstStyle/>
          <a:p>
            <a:pPr algn="l"/>
            <a:r>
              <a:rPr lang="en-GB" sz="800">
                <a:solidFill>
                  <a:srgbClr val="57585A"/>
                </a:solidFill>
                <a:latin typeface="Arial" pitchFamily="34" charset="0"/>
                <a:cs typeface="Arial" pitchFamily="34" charset="0"/>
              </a:rPr>
              <a:t>THIS MATERIAL IS THE PROPERTY OF PIERRE FABRE GROUP AND IS STRICTLY LIMITED TO INTERNAL USE. IT MUST NOT BE PRESENTED OR PROVIDED TO A HEALTHCARE PROFESSIONAL OR TO ANY OTHER PERSON OUTSIDE THE COMPANY. FOR COMPLETE INFORMATION ON PRODUCT CHARACTERISTICS, REFER TO THE APPROVED SMPC IN YOUR COUNTRY</a:t>
            </a:r>
            <a:r>
              <a:rPr lang="en-US" sz="800">
                <a:solidFill>
                  <a:srgbClr val="57585A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20182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ection Divider 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DE9F0C4-47B6-4C8A-B823-4A246322BC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70097"/>
          <a:stretch/>
        </p:blipFill>
        <p:spPr>
          <a:xfrm>
            <a:off x="0" y="-73765"/>
            <a:ext cx="12192000" cy="26993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38023" y="2727648"/>
            <a:ext cx="8975327" cy="1043307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5333" b="1" cap="none" baseline="0">
                <a:solidFill>
                  <a:srgbClr val="464646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38023" y="3828045"/>
            <a:ext cx="8975327" cy="910841"/>
          </a:xfrm>
        </p:spPr>
        <p:txBody>
          <a:bodyPr>
            <a:noAutofit/>
          </a:bodyPr>
          <a:lstStyle>
            <a:lvl1pPr marL="0" indent="0" algn="l">
              <a:lnSpc>
                <a:spcPts val="3467"/>
              </a:lnSpc>
              <a:buNone/>
              <a:defRPr sz="3467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16168A-E0E9-4CF3-9E2F-C9EF9A2B78F1}"/>
              </a:ext>
            </a:extLst>
          </p:cNvPr>
          <p:cNvSpPr txBox="1"/>
          <p:nvPr userDrawn="1"/>
        </p:nvSpPr>
        <p:spPr>
          <a:xfrm>
            <a:off x="11799035" y="6531859"/>
            <a:ext cx="239172" cy="143565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r"/>
            <a:fld id="{F45EF41A-1DD8-4E4B-97C3-0394809AB438}" type="slidenum">
              <a:rPr lang="en-US" sz="933" smtClean="0">
                <a:solidFill>
                  <a:schemeClr val="tx2"/>
                </a:solidFill>
              </a:rPr>
              <a:pPr algn="r"/>
              <a:t>‹Nº›</a:t>
            </a:fld>
            <a:endParaRPr lang="en-US" sz="933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A45756F5-698A-4A31-BCD5-812C03E674E4}"/>
              </a:ext>
            </a:extLst>
          </p:cNvPr>
          <p:cNvSpPr/>
          <p:nvPr userDrawn="1"/>
        </p:nvSpPr>
        <p:spPr>
          <a:xfrm>
            <a:off x="9084281" y="1042764"/>
            <a:ext cx="2020341" cy="15945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942D6791-90EC-4C7C-A9C5-5724EC7D2FCE}"/>
              </a:ext>
            </a:extLst>
          </p:cNvPr>
          <p:cNvSpPr/>
          <p:nvPr userDrawn="1"/>
        </p:nvSpPr>
        <p:spPr>
          <a:xfrm>
            <a:off x="9910122" y="211018"/>
            <a:ext cx="2094824" cy="19063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Picture 14" descr="A picture containing dark&#10;&#10;Description automatically generated">
            <a:extLst>
              <a:ext uri="{FF2B5EF4-FFF2-40B4-BE49-F238E27FC236}">
                <a16:creationId xmlns:a16="http://schemas.microsoft.com/office/drawing/2014/main" id="{8256BD34-749F-40DB-A09A-1A7E49436D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515" y="-1"/>
            <a:ext cx="2571668" cy="52147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0681DA9-2F6D-4C71-92E6-57663304E67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4300"/>
            <a:ext cx="1575797" cy="745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AF05F39-112F-41E4-BB51-78E8D17F13B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5988" y="6151626"/>
            <a:ext cx="2456434" cy="5311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D6079D-CC62-4D49-BCC0-273CD8BC1825}"/>
              </a:ext>
            </a:extLst>
          </p:cNvPr>
          <p:cNvSpPr txBox="1"/>
          <p:nvPr userDrawn="1"/>
        </p:nvSpPr>
        <p:spPr>
          <a:xfrm>
            <a:off x="1810801" y="6338682"/>
            <a:ext cx="7312402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lIns="60960" rIns="60960" rtlCol="0">
            <a:spAutoFit/>
          </a:bodyPr>
          <a:lstStyle/>
          <a:p>
            <a:pPr algn="l"/>
            <a:r>
              <a:rPr lang="en-GB" sz="800">
                <a:solidFill>
                  <a:srgbClr val="57585A"/>
                </a:solidFill>
                <a:latin typeface="Arial" pitchFamily="34" charset="0"/>
                <a:cs typeface="Arial" pitchFamily="34" charset="0"/>
              </a:rPr>
              <a:t>THIS MATERIAL IS THE PROPERTY OF PIERRE FABRE GROUP AND IS STRICTLY LIMITED TO INTERNAL USE. IT MUST NOT BE PRESENTED OR PROVIDED TO A HEALTHCARE PROFESSIONAL OR TO ANY OTHER PERSON OUTSIDE THE COMPANY. FOR COMPLETE INFORMATION ON PRODUCT CHARACTERISTICS, REFER TO THE APPROVED SMPC IN YOUR COUNTRY</a:t>
            </a:r>
            <a:r>
              <a:rPr lang="en-US" sz="800">
                <a:solidFill>
                  <a:srgbClr val="57585A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11629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Section Divider 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DE9F0C4-47B6-4C8A-B823-4A246322BC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" b="61196"/>
          <a:stretch/>
        </p:blipFill>
        <p:spPr>
          <a:xfrm>
            <a:off x="0" y="-73765"/>
            <a:ext cx="12192000" cy="350276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B476C32-742A-4062-A1BF-D35B05C7031F}"/>
              </a:ext>
            </a:extLst>
          </p:cNvPr>
          <p:cNvSpPr/>
          <p:nvPr userDrawn="1"/>
        </p:nvSpPr>
        <p:spPr>
          <a:xfrm>
            <a:off x="-1448690" y="2038533"/>
            <a:ext cx="14913229" cy="365504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>
            <a:softEdge rad="762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/>
          </a:bodyPr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38023" y="2727648"/>
            <a:ext cx="8975327" cy="1043307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5333" b="1" cap="none" baseline="0">
                <a:solidFill>
                  <a:srgbClr val="464646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38023" y="3828045"/>
            <a:ext cx="8975327" cy="910841"/>
          </a:xfrm>
        </p:spPr>
        <p:txBody>
          <a:bodyPr>
            <a:noAutofit/>
          </a:bodyPr>
          <a:lstStyle>
            <a:lvl1pPr marL="0" indent="0" algn="l">
              <a:lnSpc>
                <a:spcPts val="3467"/>
              </a:lnSpc>
              <a:buNone/>
              <a:defRPr sz="3467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16168A-E0E9-4CF3-9E2F-C9EF9A2B78F1}"/>
              </a:ext>
            </a:extLst>
          </p:cNvPr>
          <p:cNvSpPr txBox="1"/>
          <p:nvPr userDrawn="1"/>
        </p:nvSpPr>
        <p:spPr>
          <a:xfrm>
            <a:off x="11799035" y="6531859"/>
            <a:ext cx="239172" cy="143565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r"/>
            <a:fld id="{F45EF41A-1DD8-4E4B-97C3-0394809AB438}" type="slidenum">
              <a:rPr lang="en-US" sz="933" smtClean="0">
                <a:solidFill>
                  <a:schemeClr val="tx2"/>
                </a:solidFill>
              </a:rPr>
              <a:pPr algn="r"/>
              <a:t>‹Nº›</a:t>
            </a:fld>
            <a:endParaRPr lang="en-US" sz="933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A45756F5-698A-4A31-BCD5-812C03E674E4}"/>
              </a:ext>
            </a:extLst>
          </p:cNvPr>
          <p:cNvSpPr/>
          <p:nvPr userDrawn="1"/>
        </p:nvSpPr>
        <p:spPr>
          <a:xfrm>
            <a:off x="9084281" y="1042764"/>
            <a:ext cx="2020341" cy="15945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942D6791-90EC-4C7C-A9C5-5724EC7D2FCE}"/>
              </a:ext>
            </a:extLst>
          </p:cNvPr>
          <p:cNvSpPr/>
          <p:nvPr userDrawn="1"/>
        </p:nvSpPr>
        <p:spPr>
          <a:xfrm>
            <a:off x="9910122" y="211018"/>
            <a:ext cx="2094824" cy="19063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Picture 14" descr="A picture containing dark&#10;&#10;Description automatically generated">
            <a:extLst>
              <a:ext uri="{FF2B5EF4-FFF2-40B4-BE49-F238E27FC236}">
                <a16:creationId xmlns:a16="http://schemas.microsoft.com/office/drawing/2014/main" id="{8256BD34-749F-40DB-A09A-1A7E49436D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515" y="-1"/>
            <a:ext cx="2571668" cy="52147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7BB7C7-40CE-49BB-B8EF-BC7A4FF1704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4300"/>
            <a:ext cx="1575797" cy="745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31B41AF-0FDB-41FD-9BC1-C24B3134403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5988" y="6151626"/>
            <a:ext cx="2456434" cy="5311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92998B2-ACFB-41DA-BC52-106DC292B3F3}"/>
              </a:ext>
            </a:extLst>
          </p:cNvPr>
          <p:cNvSpPr txBox="1"/>
          <p:nvPr userDrawn="1"/>
        </p:nvSpPr>
        <p:spPr>
          <a:xfrm>
            <a:off x="1810801" y="6338682"/>
            <a:ext cx="7312402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lIns="60960" rIns="60960" rtlCol="0">
            <a:spAutoFit/>
          </a:bodyPr>
          <a:lstStyle/>
          <a:p>
            <a:pPr algn="l"/>
            <a:r>
              <a:rPr lang="en-GB" sz="800">
                <a:solidFill>
                  <a:srgbClr val="57585A"/>
                </a:solidFill>
                <a:latin typeface="Arial" pitchFamily="34" charset="0"/>
                <a:cs typeface="Arial" pitchFamily="34" charset="0"/>
              </a:rPr>
              <a:t>THIS MATERIAL IS THE PROPERTY OF PIERRE FABRE GROUP AND IS STRICTLY LIMITED TO INTERNAL USE. IT MUST NOT BE PRESENTED OR PROVIDED TO A HEALTHCARE PROFESSIONAL OR TO ANY OTHER PERSON OUTSIDE THE COMPANY. FOR COMPLETE INFORMATION ON PRODUCT CHARACTERISTICS, REFER TO THE APPROVED SMPC IN YOUR COUNTRY</a:t>
            </a:r>
            <a:r>
              <a:rPr lang="en-US" sz="800">
                <a:solidFill>
                  <a:srgbClr val="57585A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0956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Divider Ve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8D339C1-14EC-44A6-B3CA-079BFA87A8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5451" b="46683"/>
          <a:stretch/>
        </p:blipFill>
        <p:spPr>
          <a:xfrm>
            <a:off x="6755" y="2024151"/>
            <a:ext cx="12192000" cy="251538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8BAB00B-5A68-4B45-90D6-BD2F17D9E7B6}"/>
              </a:ext>
            </a:extLst>
          </p:cNvPr>
          <p:cNvGrpSpPr/>
          <p:nvPr userDrawn="1"/>
        </p:nvGrpSpPr>
        <p:grpSpPr>
          <a:xfrm>
            <a:off x="9084281" y="152692"/>
            <a:ext cx="2920665" cy="2426309"/>
            <a:chOff x="9084281" y="211018"/>
            <a:chExt cx="2920665" cy="2426309"/>
          </a:xfrm>
        </p:grpSpPr>
        <p:sp>
          <p:nvSpPr>
            <p:cNvPr id="16" name="object 3">
              <a:extLst>
                <a:ext uri="{FF2B5EF4-FFF2-40B4-BE49-F238E27FC236}">
                  <a16:creationId xmlns:a16="http://schemas.microsoft.com/office/drawing/2014/main" id="{3207A0FA-CE69-41B1-8CB7-7707D6CCA30B}"/>
                </a:ext>
              </a:extLst>
            </p:cNvPr>
            <p:cNvSpPr/>
            <p:nvPr userDrawn="1"/>
          </p:nvSpPr>
          <p:spPr>
            <a:xfrm>
              <a:off x="9084281" y="1042764"/>
              <a:ext cx="2020341" cy="159456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4">
              <a:extLst>
                <a:ext uri="{FF2B5EF4-FFF2-40B4-BE49-F238E27FC236}">
                  <a16:creationId xmlns:a16="http://schemas.microsoft.com/office/drawing/2014/main" id="{2402EBE2-3575-4A37-A269-A2796AB4B43F}"/>
                </a:ext>
              </a:extLst>
            </p:cNvPr>
            <p:cNvSpPr/>
            <p:nvPr userDrawn="1"/>
          </p:nvSpPr>
          <p:spPr>
            <a:xfrm>
              <a:off x="9910122" y="211018"/>
              <a:ext cx="2094824" cy="190634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CF424F0-BF7D-4A5E-B0E7-8C550C6A8F08}"/>
              </a:ext>
            </a:extLst>
          </p:cNvPr>
          <p:cNvSpPr txBox="1"/>
          <p:nvPr userDrawn="1"/>
        </p:nvSpPr>
        <p:spPr>
          <a:xfrm>
            <a:off x="11799035" y="6531859"/>
            <a:ext cx="239172" cy="143565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r"/>
            <a:fld id="{F45EF41A-1DD8-4E4B-97C3-0394809AB438}" type="slidenum">
              <a:rPr lang="en-US" sz="933" smtClean="0">
                <a:solidFill>
                  <a:schemeClr val="tx2"/>
                </a:solidFill>
              </a:rPr>
              <a:pPr algn="r"/>
              <a:t>‹Nº›</a:t>
            </a:fld>
            <a:endParaRPr lang="en-US" sz="933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D03D5D9-02E3-42B5-B590-27BBA4E52D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5410" y="2285301"/>
            <a:ext cx="9633549" cy="1043307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4800" b="1" cap="none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926FB09-128A-4A3A-876C-8798670FD1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5410" y="3395698"/>
            <a:ext cx="9633549" cy="910841"/>
          </a:xfrm>
        </p:spPr>
        <p:txBody>
          <a:bodyPr>
            <a:noAutofit/>
          </a:bodyPr>
          <a:lstStyle>
            <a:lvl1pPr marL="0" indent="0" algn="l">
              <a:lnSpc>
                <a:spcPts val="3467"/>
              </a:lnSpc>
              <a:buNone/>
              <a:defRPr sz="3467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094D74E-50F7-495C-9C81-7496B0F48B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4300"/>
            <a:ext cx="1575797" cy="74581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4A93C11-106E-457B-B3F3-64706206132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5988" y="6151626"/>
            <a:ext cx="2456434" cy="5311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4C80CE-C17A-4818-8885-E76454218074}"/>
              </a:ext>
            </a:extLst>
          </p:cNvPr>
          <p:cNvSpPr txBox="1"/>
          <p:nvPr userDrawn="1"/>
        </p:nvSpPr>
        <p:spPr>
          <a:xfrm>
            <a:off x="1810801" y="6338682"/>
            <a:ext cx="7312402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lIns="60960" rIns="60960" rtlCol="0">
            <a:spAutoFit/>
          </a:bodyPr>
          <a:lstStyle/>
          <a:p>
            <a:pPr algn="l"/>
            <a:r>
              <a:rPr lang="en-GB" sz="800">
                <a:solidFill>
                  <a:srgbClr val="57585A"/>
                </a:solidFill>
                <a:latin typeface="Arial" pitchFamily="34" charset="0"/>
                <a:cs typeface="Arial" pitchFamily="34" charset="0"/>
              </a:rPr>
              <a:t>THIS MATERIAL IS THE PROPERTY OF PIERRE FABRE GROUP AND IS STRICTLY LIMITED TO INTERNAL USE. IT MUST NOT BE PRESENTED OR PROVIDED TO A HEALTHCARE PROFESSIONAL OR TO ANY OTHER PERSON OUTSIDE THE COMPANY. FOR COMPLETE INFORMATION ON PRODUCT CHARACTERISTICS, REFER TO THE APPROVED SMPC IN YOUR COUNTRY</a:t>
            </a:r>
            <a:r>
              <a:rPr lang="en-US" sz="800">
                <a:solidFill>
                  <a:srgbClr val="57585A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2273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Divider Ve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8D339C1-14EC-44A6-B3CA-079BFA87A8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373" b="41091"/>
          <a:stretch/>
        </p:blipFill>
        <p:spPr>
          <a:xfrm>
            <a:off x="6755" y="1565910"/>
            <a:ext cx="12192000" cy="34785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3852F1B-A74F-47D8-ADE1-DFF95F120CA4}"/>
              </a:ext>
            </a:extLst>
          </p:cNvPr>
          <p:cNvSpPr/>
          <p:nvPr userDrawn="1"/>
        </p:nvSpPr>
        <p:spPr>
          <a:xfrm>
            <a:off x="-1254380" y="3657420"/>
            <a:ext cx="14913229" cy="365504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>
            <a:softEdge rad="762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/>
          </a:bodyPr>
          <a:lstStyle/>
          <a:p>
            <a:pPr algn="ctr"/>
            <a:endParaRPr lang="en-I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E550396-6DB8-47E4-9522-A065D147CEF0}"/>
              </a:ext>
            </a:extLst>
          </p:cNvPr>
          <p:cNvSpPr/>
          <p:nvPr userDrawn="1"/>
        </p:nvSpPr>
        <p:spPr>
          <a:xfrm>
            <a:off x="-1364870" y="-772205"/>
            <a:ext cx="14913229" cy="365504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>
            <a:softEdge rad="762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/>
          </a:bodyPr>
          <a:lstStyle/>
          <a:p>
            <a:pPr algn="ctr"/>
            <a:endParaRPr lang="en-IE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8BAB00B-5A68-4B45-90D6-BD2F17D9E7B6}"/>
              </a:ext>
            </a:extLst>
          </p:cNvPr>
          <p:cNvGrpSpPr/>
          <p:nvPr userDrawn="1"/>
        </p:nvGrpSpPr>
        <p:grpSpPr>
          <a:xfrm>
            <a:off x="9084281" y="152692"/>
            <a:ext cx="2920665" cy="2426309"/>
            <a:chOff x="9084281" y="211018"/>
            <a:chExt cx="2920665" cy="2426309"/>
          </a:xfrm>
        </p:grpSpPr>
        <p:sp>
          <p:nvSpPr>
            <p:cNvPr id="16" name="object 3">
              <a:extLst>
                <a:ext uri="{FF2B5EF4-FFF2-40B4-BE49-F238E27FC236}">
                  <a16:creationId xmlns:a16="http://schemas.microsoft.com/office/drawing/2014/main" id="{3207A0FA-CE69-41B1-8CB7-7707D6CCA30B}"/>
                </a:ext>
              </a:extLst>
            </p:cNvPr>
            <p:cNvSpPr/>
            <p:nvPr userDrawn="1"/>
          </p:nvSpPr>
          <p:spPr>
            <a:xfrm>
              <a:off x="9084281" y="1042764"/>
              <a:ext cx="2020341" cy="159456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4">
              <a:extLst>
                <a:ext uri="{FF2B5EF4-FFF2-40B4-BE49-F238E27FC236}">
                  <a16:creationId xmlns:a16="http://schemas.microsoft.com/office/drawing/2014/main" id="{2402EBE2-3575-4A37-A269-A2796AB4B43F}"/>
                </a:ext>
              </a:extLst>
            </p:cNvPr>
            <p:cNvSpPr/>
            <p:nvPr userDrawn="1"/>
          </p:nvSpPr>
          <p:spPr>
            <a:xfrm>
              <a:off x="9910122" y="211018"/>
              <a:ext cx="2094824" cy="190634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CF424F0-BF7D-4A5E-B0E7-8C550C6A8F08}"/>
              </a:ext>
            </a:extLst>
          </p:cNvPr>
          <p:cNvSpPr txBox="1"/>
          <p:nvPr userDrawn="1"/>
        </p:nvSpPr>
        <p:spPr>
          <a:xfrm>
            <a:off x="11799035" y="6531859"/>
            <a:ext cx="239172" cy="143565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r"/>
            <a:fld id="{F45EF41A-1DD8-4E4B-97C3-0394809AB438}" type="slidenum">
              <a:rPr lang="en-US" sz="933" smtClean="0">
                <a:solidFill>
                  <a:schemeClr val="tx2"/>
                </a:solidFill>
              </a:rPr>
              <a:pPr algn="r"/>
              <a:t>‹Nº›</a:t>
            </a:fld>
            <a:endParaRPr lang="en-US" sz="933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D03D5D9-02E3-42B5-B590-27BBA4E52D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5410" y="2285301"/>
            <a:ext cx="9633549" cy="1043307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4800" b="1" cap="none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926FB09-128A-4A3A-876C-8798670FD1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5410" y="3395698"/>
            <a:ext cx="9633549" cy="910841"/>
          </a:xfrm>
        </p:spPr>
        <p:txBody>
          <a:bodyPr>
            <a:noAutofit/>
          </a:bodyPr>
          <a:lstStyle>
            <a:lvl1pPr marL="0" indent="0" algn="l">
              <a:lnSpc>
                <a:spcPts val="3467"/>
              </a:lnSpc>
              <a:buNone/>
              <a:defRPr sz="3467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F6F7E0D-BCC6-4B6B-99B5-603E682D1A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4300"/>
            <a:ext cx="1575797" cy="7458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DFE5B16-33B9-4D06-AD09-DA9136A0BC0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5988" y="6151626"/>
            <a:ext cx="2456434" cy="53116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7724BD7-89BC-4DFF-8223-2DF7B3E18AAA}"/>
              </a:ext>
            </a:extLst>
          </p:cNvPr>
          <p:cNvSpPr txBox="1"/>
          <p:nvPr userDrawn="1"/>
        </p:nvSpPr>
        <p:spPr>
          <a:xfrm>
            <a:off x="1810801" y="6338682"/>
            <a:ext cx="7312402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lIns="60960" rIns="60960" rtlCol="0">
            <a:spAutoFit/>
          </a:bodyPr>
          <a:lstStyle/>
          <a:p>
            <a:pPr algn="l"/>
            <a:r>
              <a:rPr lang="en-GB" sz="800">
                <a:solidFill>
                  <a:srgbClr val="57585A"/>
                </a:solidFill>
                <a:latin typeface="Arial" pitchFamily="34" charset="0"/>
                <a:cs typeface="Arial" pitchFamily="34" charset="0"/>
              </a:rPr>
              <a:t>THIS MATERIAL IS THE PROPERTY OF PIERRE FABRE GROUP AND IS STRICTLY LIMITED TO INTERNAL USE. IT MUST NOT BE PRESENTED OR PROVIDED TO A HEALTHCARE PROFESSIONAL OR TO ANY OTHER PERSON OUTSIDE THE COMPANY. FOR COMPLETE INFORMATION ON PRODUCT CHARACTERISTICS, REFER TO THE APPROVED SMPC IN YOUR COUNTRY</a:t>
            </a:r>
            <a:r>
              <a:rPr lang="en-US" sz="800">
                <a:solidFill>
                  <a:srgbClr val="57585A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6145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AAB42455-D516-4400-8374-20B0BB2A053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24527756"/>
              </p:ext>
            </p:extLst>
          </p:nvPr>
        </p:nvGraphicFramePr>
        <p:xfrm>
          <a:off x="2119" y="2120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AAB42455-D516-4400-8374-20B0BB2A05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20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64511496-7210-420C-AB84-43B379A10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24"/>
            <a:ext cx="12192000" cy="60974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71457" y="574534"/>
            <a:ext cx="7158321" cy="2899380"/>
          </a:xfrm>
        </p:spPr>
        <p:txBody>
          <a:bodyPr vert="horz" anchor="b">
            <a:noAutofit/>
          </a:bodyPr>
          <a:lstStyle>
            <a:lvl1pPr algn="l" rtl="0">
              <a:lnSpc>
                <a:spcPct val="90000"/>
              </a:lnSpc>
              <a:defRPr sz="6933" b="1" cap="none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GB"/>
              <a:t>Click to edit Master title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71455" y="3457136"/>
            <a:ext cx="7158321" cy="1752600"/>
          </a:xfrm>
        </p:spPr>
        <p:txBody>
          <a:bodyPr lIns="0">
            <a:noAutofit/>
          </a:bodyPr>
          <a:lstStyle>
            <a:lvl1pPr marL="0" indent="0" algn="l" rtl="0">
              <a:buNone/>
              <a:defRPr sz="3733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CA2AC2-1DFE-42FE-9F63-BFAD3060651C}"/>
              </a:ext>
            </a:extLst>
          </p:cNvPr>
          <p:cNvSpPr txBox="1"/>
          <p:nvPr userDrawn="1"/>
        </p:nvSpPr>
        <p:spPr>
          <a:xfrm>
            <a:off x="2225125" y="6459091"/>
            <a:ext cx="6687408" cy="246221"/>
          </a:xfrm>
          <a:prstGeom prst="rect">
            <a:avLst/>
          </a:prstGeom>
          <a:noFill/>
          <a:ln w="12700">
            <a:noFill/>
          </a:ln>
        </p:spPr>
        <p:txBody>
          <a:bodyPr wrap="none" lIns="60960" rIns="60960" rtlCol="0">
            <a:spAutoFit/>
          </a:bodyPr>
          <a:lstStyle/>
          <a:p>
            <a:pPr algn="l" rtl="0"/>
            <a:r>
              <a:rPr lang="en-GB" sz="1000">
                <a:solidFill>
                  <a:srgbClr val="57585A"/>
                </a:solidFill>
                <a:latin typeface="Arial" pitchFamily="34" charset="0"/>
                <a:cs typeface="Arial" pitchFamily="34" charset="0"/>
              </a:rPr>
              <a:t>CONFIDENTIAL AND PROPRIETARY. FOR INTERNAL USE ONLY. NOT FOR DISTRIBUTION OR PROMOTION.</a:t>
            </a:r>
            <a:endParaRPr lang="en-GB" sz="1000" dirty="0">
              <a:solidFill>
                <a:srgbClr val="57585A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DF62C3-63C9-4798-B492-6B7625FA4EF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83429" y="5962902"/>
            <a:ext cx="1891211" cy="8951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EB1F77-DF5F-462C-A8E4-6297EE52AD4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084284" y="6092683"/>
            <a:ext cx="2695057" cy="58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80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8" userDrawn="1">
          <p15:clr>
            <a:srgbClr val="FBAE40"/>
          </p15:clr>
        </p15:guide>
        <p15:guide id="2" orient="horz" pos="3137" userDrawn="1">
          <p15:clr>
            <a:srgbClr val="FBAE40"/>
          </p15:clr>
        </p15:guide>
        <p15:guide id="3" orient="horz" pos="3053" userDrawn="1">
          <p15:clr>
            <a:srgbClr val="FBAE40"/>
          </p15:clr>
        </p15:guide>
        <p15:guide id="4" pos="977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ody 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CF424F0-BF7D-4A5E-B0E7-8C550C6A8F08}"/>
              </a:ext>
            </a:extLst>
          </p:cNvPr>
          <p:cNvSpPr txBox="1"/>
          <p:nvPr userDrawn="1"/>
        </p:nvSpPr>
        <p:spPr>
          <a:xfrm>
            <a:off x="11799035" y="6531859"/>
            <a:ext cx="239172" cy="143565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r"/>
            <a:fld id="{F45EF41A-1DD8-4E4B-97C3-0394809AB438}" type="slidenum">
              <a:rPr lang="en-US" sz="933" smtClean="0">
                <a:solidFill>
                  <a:schemeClr val="tx2"/>
                </a:solidFill>
              </a:rPr>
              <a:pPr algn="r"/>
              <a:t>‹Nº›</a:t>
            </a:fld>
            <a:endParaRPr lang="en-US" sz="933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96EE246-2DCE-4874-B16F-6BA6450CA7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83473"/>
          <a:stretch/>
        </p:blipFill>
        <p:spPr>
          <a:xfrm>
            <a:off x="0" y="0"/>
            <a:ext cx="12192000" cy="14918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8BAB00B-5A68-4B45-90D6-BD2F17D9E7B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622604" y="152692"/>
            <a:ext cx="1382342" cy="1148365"/>
            <a:chOff x="9084281" y="211018"/>
            <a:chExt cx="2920665" cy="2426309"/>
          </a:xfrm>
        </p:grpSpPr>
        <p:sp>
          <p:nvSpPr>
            <p:cNvPr id="16" name="object 3">
              <a:extLst>
                <a:ext uri="{FF2B5EF4-FFF2-40B4-BE49-F238E27FC236}">
                  <a16:creationId xmlns:a16="http://schemas.microsoft.com/office/drawing/2014/main" id="{3207A0FA-CE69-41B1-8CB7-7707D6CCA30B}"/>
                </a:ext>
              </a:extLst>
            </p:cNvPr>
            <p:cNvSpPr/>
            <p:nvPr userDrawn="1"/>
          </p:nvSpPr>
          <p:spPr>
            <a:xfrm>
              <a:off x="9084281" y="1042764"/>
              <a:ext cx="2020341" cy="159456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4">
              <a:extLst>
                <a:ext uri="{FF2B5EF4-FFF2-40B4-BE49-F238E27FC236}">
                  <a16:creationId xmlns:a16="http://schemas.microsoft.com/office/drawing/2014/main" id="{2402EBE2-3575-4A37-A269-A2796AB4B43F}"/>
                </a:ext>
              </a:extLst>
            </p:cNvPr>
            <p:cNvSpPr/>
            <p:nvPr userDrawn="1"/>
          </p:nvSpPr>
          <p:spPr>
            <a:xfrm>
              <a:off x="9910122" y="211018"/>
              <a:ext cx="2094824" cy="190634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B359E83-2E02-410C-B997-463BADC5C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314" y="1687444"/>
            <a:ext cx="10896645" cy="3775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DF21B7FA-3C6D-486A-A164-F1639BF6F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92313" y="5514536"/>
            <a:ext cx="7895435" cy="545957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0A40378-835E-4B2F-BABB-1B6298AAA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314" y="116377"/>
            <a:ext cx="9011479" cy="11199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3" name="Picture 22" descr="A picture containing dark&#10;&#10;Description automatically generated">
            <a:extLst>
              <a:ext uri="{FF2B5EF4-FFF2-40B4-BE49-F238E27FC236}">
                <a16:creationId xmlns:a16="http://schemas.microsoft.com/office/drawing/2014/main" id="{EDB146E7-EFD7-4DE7-8942-BA9D33F6C4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85" y="-1"/>
            <a:ext cx="735725" cy="14918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D84D4F-782E-4E2C-9D86-5927C77A2E0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4300"/>
            <a:ext cx="1575797" cy="7458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A284A08-4702-4337-8AEF-68622104A7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5988" y="6151626"/>
            <a:ext cx="2456434" cy="53116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D238526-CC44-410E-A777-F5FCF2B48F91}"/>
              </a:ext>
            </a:extLst>
          </p:cNvPr>
          <p:cNvSpPr txBox="1"/>
          <p:nvPr userDrawn="1"/>
        </p:nvSpPr>
        <p:spPr>
          <a:xfrm>
            <a:off x="1810801" y="6338682"/>
            <a:ext cx="7312402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lIns="60960" rIns="60960" rtlCol="0">
            <a:spAutoFit/>
          </a:bodyPr>
          <a:lstStyle/>
          <a:p>
            <a:pPr algn="l"/>
            <a:r>
              <a:rPr lang="en-GB" sz="800">
                <a:solidFill>
                  <a:srgbClr val="57585A"/>
                </a:solidFill>
                <a:latin typeface="Arial" pitchFamily="34" charset="0"/>
                <a:cs typeface="Arial" pitchFamily="34" charset="0"/>
              </a:rPr>
              <a:t>THIS MATERIAL IS THE PROPERTY OF PIERRE FABRE GROUP AND IS STRICTLY LIMITED TO INTERNAL USE. IT MUST NOT BE PRESENTED OR PROVIDED TO A HEALTHCARE PROFESSIONAL OR TO ANY OTHER PERSON OUTSIDE THE COMPANY. FOR COMPLETE INFORMATION ON PRODUCT CHARACTERISTICS, REFER TO THE APPROVED SMPC IN YOUR COUNTRY</a:t>
            </a:r>
            <a:r>
              <a:rPr lang="en-US" sz="800">
                <a:solidFill>
                  <a:srgbClr val="57585A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0953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ody Ve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CF424F0-BF7D-4A5E-B0E7-8C550C6A8F08}"/>
              </a:ext>
            </a:extLst>
          </p:cNvPr>
          <p:cNvSpPr txBox="1"/>
          <p:nvPr userDrawn="1"/>
        </p:nvSpPr>
        <p:spPr>
          <a:xfrm>
            <a:off x="11799035" y="6531859"/>
            <a:ext cx="239172" cy="143565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r"/>
            <a:fld id="{F45EF41A-1DD8-4E4B-97C3-0394809AB438}" type="slidenum">
              <a:rPr lang="en-US" sz="933" smtClean="0">
                <a:solidFill>
                  <a:schemeClr val="tx2"/>
                </a:solidFill>
              </a:rPr>
              <a:pPr algn="r"/>
              <a:t>‹Nº›</a:t>
            </a:fld>
            <a:endParaRPr lang="en-US" sz="933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96EE246-2DCE-4874-B16F-6BA6450CA7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83473"/>
          <a:stretch/>
        </p:blipFill>
        <p:spPr>
          <a:xfrm>
            <a:off x="0" y="0"/>
            <a:ext cx="12192000" cy="14918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8BAB00B-5A68-4B45-90D6-BD2F17D9E7B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622604" y="152692"/>
            <a:ext cx="1382342" cy="1148365"/>
            <a:chOff x="9084281" y="211018"/>
            <a:chExt cx="2920665" cy="2426309"/>
          </a:xfrm>
        </p:grpSpPr>
        <p:sp>
          <p:nvSpPr>
            <p:cNvPr id="16" name="object 3">
              <a:extLst>
                <a:ext uri="{FF2B5EF4-FFF2-40B4-BE49-F238E27FC236}">
                  <a16:creationId xmlns:a16="http://schemas.microsoft.com/office/drawing/2014/main" id="{3207A0FA-CE69-41B1-8CB7-7707D6CCA30B}"/>
                </a:ext>
              </a:extLst>
            </p:cNvPr>
            <p:cNvSpPr/>
            <p:nvPr userDrawn="1"/>
          </p:nvSpPr>
          <p:spPr>
            <a:xfrm>
              <a:off x="9084281" y="1042764"/>
              <a:ext cx="2020341" cy="159456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4">
              <a:extLst>
                <a:ext uri="{FF2B5EF4-FFF2-40B4-BE49-F238E27FC236}">
                  <a16:creationId xmlns:a16="http://schemas.microsoft.com/office/drawing/2014/main" id="{2402EBE2-3575-4A37-A269-A2796AB4B43F}"/>
                </a:ext>
              </a:extLst>
            </p:cNvPr>
            <p:cNvSpPr/>
            <p:nvPr userDrawn="1"/>
          </p:nvSpPr>
          <p:spPr>
            <a:xfrm>
              <a:off x="9910122" y="211018"/>
              <a:ext cx="2094824" cy="190634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DF21B7FA-3C6D-486A-A164-F1639BF6F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92313" y="5514536"/>
            <a:ext cx="7895435" cy="545957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0A40378-835E-4B2F-BABB-1B6298AAA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314" y="116377"/>
            <a:ext cx="9011479" cy="11199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5927925-277F-4D6E-9A19-48E070622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2312" y="2108391"/>
            <a:ext cx="5588697" cy="33184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EC8E4B8A-645C-4647-815E-E206AF7430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44486" y="2108391"/>
            <a:ext cx="4953815" cy="33184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353994D2-2D63-4CED-A78A-E4FFEF884C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2313" y="1517555"/>
            <a:ext cx="10905988" cy="393891"/>
          </a:xfrm>
        </p:spPr>
        <p:txBody>
          <a:bodyPr/>
          <a:lstStyle>
            <a:lvl2pPr marL="2116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4" name="Picture 23" descr="A picture containing dark&#10;&#10;Description automatically generated">
            <a:extLst>
              <a:ext uri="{FF2B5EF4-FFF2-40B4-BE49-F238E27FC236}">
                <a16:creationId xmlns:a16="http://schemas.microsoft.com/office/drawing/2014/main" id="{D9131960-E2ED-4E8B-940C-6173E06907D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85" y="-1"/>
            <a:ext cx="735725" cy="14918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72E65C8-C7A8-4E1E-87B3-4C1E94CE7F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4300"/>
            <a:ext cx="1575797" cy="745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C2CF758-4FFD-4D1E-9737-3ACC63A8456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5988" y="6151626"/>
            <a:ext cx="2456434" cy="53116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C729D54-5F3B-4453-9352-C72EFC0D7789}"/>
              </a:ext>
            </a:extLst>
          </p:cNvPr>
          <p:cNvSpPr txBox="1"/>
          <p:nvPr userDrawn="1"/>
        </p:nvSpPr>
        <p:spPr>
          <a:xfrm>
            <a:off x="1810801" y="6338682"/>
            <a:ext cx="7312402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lIns="60960" rIns="60960" rtlCol="0">
            <a:spAutoFit/>
          </a:bodyPr>
          <a:lstStyle/>
          <a:p>
            <a:pPr algn="l"/>
            <a:r>
              <a:rPr lang="en-GB" sz="800">
                <a:solidFill>
                  <a:srgbClr val="57585A"/>
                </a:solidFill>
                <a:latin typeface="Arial" pitchFamily="34" charset="0"/>
                <a:cs typeface="Arial" pitchFamily="34" charset="0"/>
              </a:rPr>
              <a:t>THIS MATERIAL IS THE PROPERTY OF PIERRE FABRE GROUP AND IS STRICTLY LIMITED TO INTERNAL USE. IT MUST NOT BE PRESENTED OR PROVIDED TO A HEALTHCARE PROFESSIONAL OR TO ANY OTHER PERSON OUTSIDE THE COMPANY. FOR COMPLETE INFORMATION ON PRODUCT CHARACTERISTICS, REFER TO THE APPROVED SMPC IN YOUR COUNTRY</a:t>
            </a:r>
            <a:r>
              <a:rPr lang="en-US" sz="800">
                <a:solidFill>
                  <a:srgbClr val="57585A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03297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ody Ve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CF424F0-BF7D-4A5E-B0E7-8C550C6A8F08}"/>
              </a:ext>
            </a:extLst>
          </p:cNvPr>
          <p:cNvSpPr txBox="1"/>
          <p:nvPr userDrawn="1"/>
        </p:nvSpPr>
        <p:spPr>
          <a:xfrm>
            <a:off x="11799035" y="6531859"/>
            <a:ext cx="239172" cy="143565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r"/>
            <a:fld id="{F45EF41A-1DD8-4E4B-97C3-0394809AB438}" type="slidenum">
              <a:rPr lang="en-US" sz="933" smtClean="0">
                <a:solidFill>
                  <a:schemeClr val="tx2"/>
                </a:solidFill>
              </a:rPr>
              <a:pPr algn="r"/>
              <a:t>‹Nº›</a:t>
            </a:fld>
            <a:endParaRPr lang="en-US" sz="933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96EE246-2DCE-4874-B16F-6BA6450CA7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83473"/>
          <a:stretch/>
        </p:blipFill>
        <p:spPr>
          <a:xfrm>
            <a:off x="0" y="0"/>
            <a:ext cx="12192000" cy="14918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8BAB00B-5A68-4B45-90D6-BD2F17D9E7B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622604" y="152692"/>
            <a:ext cx="1382342" cy="1148365"/>
            <a:chOff x="9084281" y="211018"/>
            <a:chExt cx="2920665" cy="2426309"/>
          </a:xfrm>
        </p:grpSpPr>
        <p:sp>
          <p:nvSpPr>
            <p:cNvPr id="16" name="object 3">
              <a:extLst>
                <a:ext uri="{FF2B5EF4-FFF2-40B4-BE49-F238E27FC236}">
                  <a16:creationId xmlns:a16="http://schemas.microsoft.com/office/drawing/2014/main" id="{3207A0FA-CE69-41B1-8CB7-7707D6CCA30B}"/>
                </a:ext>
              </a:extLst>
            </p:cNvPr>
            <p:cNvSpPr/>
            <p:nvPr userDrawn="1"/>
          </p:nvSpPr>
          <p:spPr>
            <a:xfrm>
              <a:off x="9084281" y="1042764"/>
              <a:ext cx="2020341" cy="159456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4">
              <a:extLst>
                <a:ext uri="{FF2B5EF4-FFF2-40B4-BE49-F238E27FC236}">
                  <a16:creationId xmlns:a16="http://schemas.microsoft.com/office/drawing/2014/main" id="{2402EBE2-3575-4A37-A269-A2796AB4B43F}"/>
                </a:ext>
              </a:extLst>
            </p:cNvPr>
            <p:cNvSpPr/>
            <p:nvPr userDrawn="1"/>
          </p:nvSpPr>
          <p:spPr>
            <a:xfrm>
              <a:off x="9910122" y="211018"/>
              <a:ext cx="2094824" cy="190634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70A40378-835E-4B2F-BABB-1B6298AAA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314" y="116377"/>
            <a:ext cx="9011479" cy="11199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4" name="Picture 13" descr="A picture containing dark&#10;&#10;Description automatically generated">
            <a:extLst>
              <a:ext uri="{FF2B5EF4-FFF2-40B4-BE49-F238E27FC236}">
                <a16:creationId xmlns:a16="http://schemas.microsoft.com/office/drawing/2014/main" id="{2C2C9BE5-EF28-4A22-BE68-8273EE16D5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85" y="-1"/>
            <a:ext cx="735725" cy="14918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E9882B-215B-466E-9769-A23A45F9FCE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4300"/>
            <a:ext cx="1575797" cy="74581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3343AF-3226-46C5-8187-C0A9024D5EFF}"/>
              </a:ext>
            </a:extLst>
          </p:cNvPr>
          <p:cNvSpPr txBox="1"/>
          <p:nvPr userDrawn="1"/>
        </p:nvSpPr>
        <p:spPr>
          <a:xfrm>
            <a:off x="1810801" y="6338682"/>
            <a:ext cx="7312402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lIns="60960" rIns="60960" rtlCol="0">
            <a:spAutoFit/>
          </a:bodyPr>
          <a:lstStyle/>
          <a:p>
            <a:pPr algn="l"/>
            <a:r>
              <a:rPr lang="en-GB" sz="800">
                <a:solidFill>
                  <a:srgbClr val="57585A"/>
                </a:solidFill>
                <a:latin typeface="Arial" pitchFamily="34" charset="0"/>
                <a:cs typeface="Arial" pitchFamily="34" charset="0"/>
              </a:rPr>
              <a:t>THIS MATERIAL IS THE PROPERTY OF PIERRE FABRE GROUP AND IS STRICTLY LIMITED TO INTERNAL USE. IT MUST NOT BE PRESENTED OR PROVIDED TO A HEALTHCARE PROFESSIONAL OR TO ANY OTHER PERSON OUTSIDE THE COMPANY. FOR COMPLETE INFORMATION ON PRODUCT CHARACTERISTICS, REFER TO THE APPROVED SMPC IN YOUR COUNTRY</a:t>
            </a:r>
            <a:r>
              <a:rPr lang="en-US" sz="800">
                <a:solidFill>
                  <a:srgbClr val="57585A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A15967F-35DA-4C99-924B-D2032EC56AA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5988" y="6151626"/>
            <a:ext cx="2456434" cy="53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366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ody Ve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CF424F0-BF7D-4A5E-B0E7-8C550C6A8F08}"/>
              </a:ext>
            </a:extLst>
          </p:cNvPr>
          <p:cNvSpPr txBox="1"/>
          <p:nvPr userDrawn="1"/>
        </p:nvSpPr>
        <p:spPr>
          <a:xfrm>
            <a:off x="11799035" y="6531859"/>
            <a:ext cx="239172" cy="143565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r"/>
            <a:fld id="{F45EF41A-1DD8-4E4B-97C3-0394809AB438}" type="slidenum">
              <a:rPr lang="en-US" sz="933" smtClean="0">
                <a:solidFill>
                  <a:schemeClr val="tx2"/>
                </a:solidFill>
              </a:rPr>
              <a:pPr algn="r"/>
              <a:t>‹Nº›</a:t>
            </a:fld>
            <a:endParaRPr lang="en-US" sz="933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96EE246-2DCE-4874-B16F-6BA6450CA7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83473"/>
          <a:stretch/>
        </p:blipFill>
        <p:spPr>
          <a:xfrm>
            <a:off x="0" y="0"/>
            <a:ext cx="12192000" cy="14918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8BAB00B-5A68-4B45-90D6-BD2F17D9E7B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622604" y="152692"/>
            <a:ext cx="1382342" cy="1148365"/>
            <a:chOff x="9084281" y="211018"/>
            <a:chExt cx="2920665" cy="2426309"/>
          </a:xfrm>
        </p:grpSpPr>
        <p:sp>
          <p:nvSpPr>
            <p:cNvPr id="16" name="object 3">
              <a:extLst>
                <a:ext uri="{FF2B5EF4-FFF2-40B4-BE49-F238E27FC236}">
                  <a16:creationId xmlns:a16="http://schemas.microsoft.com/office/drawing/2014/main" id="{3207A0FA-CE69-41B1-8CB7-7707D6CCA30B}"/>
                </a:ext>
              </a:extLst>
            </p:cNvPr>
            <p:cNvSpPr/>
            <p:nvPr userDrawn="1"/>
          </p:nvSpPr>
          <p:spPr>
            <a:xfrm>
              <a:off x="9084281" y="1042764"/>
              <a:ext cx="2020341" cy="159456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4">
              <a:extLst>
                <a:ext uri="{FF2B5EF4-FFF2-40B4-BE49-F238E27FC236}">
                  <a16:creationId xmlns:a16="http://schemas.microsoft.com/office/drawing/2014/main" id="{2402EBE2-3575-4A37-A269-A2796AB4B43F}"/>
                </a:ext>
              </a:extLst>
            </p:cNvPr>
            <p:cNvSpPr/>
            <p:nvPr userDrawn="1"/>
          </p:nvSpPr>
          <p:spPr>
            <a:xfrm>
              <a:off x="9910122" y="211018"/>
              <a:ext cx="2094824" cy="190634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DF21B7FA-3C6D-486A-A164-F1639BF6F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92313" y="5514536"/>
            <a:ext cx="7895435" cy="545957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0A40378-835E-4B2F-BABB-1B6298AAA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314" y="116377"/>
            <a:ext cx="9011479" cy="11199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EC8E4B8A-645C-4647-815E-E206AF74308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029200" y="1636107"/>
            <a:ext cx="6769102" cy="3753764"/>
          </a:xfrm>
        </p:spPr>
        <p:txBody>
          <a:bodyPr/>
          <a:lstStyle>
            <a:lvl1pPr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defRPr sz="1100"/>
            </a:lvl1pPr>
            <a:lvl2pPr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defRPr sz="1000"/>
            </a:lvl2pPr>
            <a:lvl3pPr marL="314325" indent="-158750"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defRPr sz="900"/>
            </a:lvl3pPr>
            <a:lvl4pPr marL="452438" indent="-115888">
              <a:lnSpc>
                <a:spcPct val="85000"/>
              </a:lnSpc>
              <a:spcBef>
                <a:spcPts val="400"/>
              </a:spcBef>
              <a:spcAft>
                <a:spcPts val="0"/>
              </a:spcAft>
              <a:tabLst/>
              <a:defRPr sz="700" spc="-20" baseline="0"/>
            </a:lvl4pPr>
            <a:lvl5pPr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defRPr sz="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24" name="Picture 23" descr="A picture containing dark&#10;&#10;Description automatically generated">
            <a:extLst>
              <a:ext uri="{FF2B5EF4-FFF2-40B4-BE49-F238E27FC236}">
                <a16:creationId xmlns:a16="http://schemas.microsoft.com/office/drawing/2014/main" id="{D9131960-E2ED-4E8B-940C-6173E06907D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85" y="-1"/>
            <a:ext cx="735725" cy="14918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5218B6-5104-497A-B5A0-C61868922D8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4300"/>
            <a:ext cx="1575797" cy="7458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6B06736-1E19-4E98-A1E1-6E11904CC9B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5988" y="6151626"/>
            <a:ext cx="2456434" cy="53116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14BE160-9496-46C8-9901-14C92BB8FE3E}"/>
              </a:ext>
            </a:extLst>
          </p:cNvPr>
          <p:cNvSpPr txBox="1"/>
          <p:nvPr userDrawn="1"/>
        </p:nvSpPr>
        <p:spPr>
          <a:xfrm>
            <a:off x="1810801" y="6338682"/>
            <a:ext cx="7312402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lIns="60960" rIns="60960" rtlCol="0">
            <a:spAutoFit/>
          </a:bodyPr>
          <a:lstStyle/>
          <a:p>
            <a:pPr algn="l"/>
            <a:r>
              <a:rPr lang="en-GB" sz="800">
                <a:solidFill>
                  <a:srgbClr val="57585A"/>
                </a:solidFill>
                <a:latin typeface="Arial" pitchFamily="34" charset="0"/>
                <a:cs typeface="Arial" pitchFamily="34" charset="0"/>
              </a:rPr>
              <a:t>THIS MATERIAL IS THE PROPERTY OF PIERRE FABRE GROUP AND IS STRICTLY LIMITED TO INTERNAL USE. IT MUST NOT BE PRESENTED OR PROVIDED TO A HEALTHCARE PROFESSIONAL OR TO ANY OTHER PERSON OUTSIDE THE COMPANY. FOR COMPLETE INFORMATION ON PRODUCT CHARACTERISTICS, REFER TO THE APPROVED SMPC IN YOUR COUNTRY</a:t>
            </a:r>
            <a:r>
              <a:rPr lang="en-US" sz="800">
                <a:solidFill>
                  <a:srgbClr val="57585A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84933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ody Ve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CF424F0-BF7D-4A5E-B0E7-8C550C6A8F08}"/>
              </a:ext>
            </a:extLst>
          </p:cNvPr>
          <p:cNvSpPr txBox="1"/>
          <p:nvPr userDrawn="1"/>
        </p:nvSpPr>
        <p:spPr>
          <a:xfrm>
            <a:off x="11799035" y="6531859"/>
            <a:ext cx="239172" cy="143565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r"/>
            <a:fld id="{F45EF41A-1DD8-4E4B-97C3-0394809AB438}" type="slidenum">
              <a:rPr lang="en-US" sz="933" smtClean="0">
                <a:solidFill>
                  <a:schemeClr val="tx2"/>
                </a:solidFill>
              </a:rPr>
              <a:pPr algn="r"/>
              <a:t>‹Nº›</a:t>
            </a:fld>
            <a:endParaRPr lang="en-US" sz="933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96EE246-2DCE-4874-B16F-6BA6450CA7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83473"/>
          <a:stretch/>
        </p:blipFill>
        <p:spPr>
          <a:xfrm>
            <a:off x="0" y="1"/>
            <a:ext cx="12192000" cy="30025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8BAB00B-5A68-4B45-90D6-BD2F17D9E7B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622604" y="152692"/>
            <a:ext cx="1382342" cy="1148365"/>
            <a:chOff x="9084281" y="211018"/>
            <a:chExt cx="2920665" cy="2426309"/>
          </a:xfrm>
        </p:grpSpPr>
        <p:sp>
          <p:nvSpPr>
            <p:cNvPr id="16" name="object 3">
              <a:extLst>
                <a:ext uri="{FF2B5EF4-FFF2-40B4-BE49-F238E27FC236}">
                  <a16:creationId xmlns:a16="http://schemas.microsoft.com/office/drawing/2014/main" id="{3207A0FA-CE69-41B1-8CB7-7707D6CCA30B}"/>
                </a:ext>
              </a:extLst>
            </p:cNvPr>
            <p:cNvSpPr/>
            <p:nvPr userDrawn="1"/>
          </p:nvSpPr>
          <p:spPr>
            <a:xfrm>
              <a:off x="9084281" y="1042764"/>
              <a:ext cx="2020341" cy="159456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4">
              <a:extLst>
                <a:ext uri="{FF2B5EF4-FFF2-40B4-BE49-F238E27FC236}">
                  <a16:creationId xmlns:a16="http://schemas.microsoft.com/office/drawing/2014/main" id="{2402EBE2-3575-4A37-A269-A2796AB4B43F}"/>
                </a:ext>
              </a:extLst>
            </p:cNvPr>
            <p:cNvSpPr/>
            <p:nvPr userDrawn="1"/>
          </p:nvSpPr>
          <p:spPr>
            <a:xfrm>
              <a:off x="9910122" y="211018"/>
              <a:ext cx="2094824" cy="190634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B359E83-2E02-410C-B997-463BADC5C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314" y="1687444"/>
            <a:ext cx="10896645" cy="3775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DF21B7FA-3C6D-486A-A164-F1639BF6F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92313" y="5514536"/>
            <a:ext cx="7895435" cy="545957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0A40378-835E-4B2F-BABB-1B6298AAA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314" y="252563"/>
            <a:ext cx="9011479" cy="1119924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EB76B7A-8590-4335-A381-7BB8BAE9184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4300"/>
            <a:ext cx="1575797" cy="7458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F3A896-2AF4-4DA2-A463-2D9AF6F11F9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5988" y="6151626"/>
            <a:ext cx="2456434" cy="5311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325B12-E65E-4135-9CD2-EA692546BB4D}"/>
              </a:ext>
            </a:extLst>
          </p:cNvPr>
          <p:cNvSpPr txBox="1"/>
          <p:nvPr userDrawn="1"/>
        </p:nvSpPr>
        <p:spPr>
          <a:xfrm>
            <a:off x="1810801" y="6338682"/>
            <a:ext cx="7312402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lIns="60960" rIns="60960" rtlCol="0">
            <a:spAutoFit/>
          </a:bodyPr>
          <a:lstStyle/>
          <a:p>
            <a:pPr algn="l"/>
            <a:r>
              <a:rPr lang="en-GB" sz="800">
                <a:solidFill>
                  <a:srgbClr val="57585A"/>
                </a:solidFill>
                <a:latin typeface="Arial" pitchFamily="34" charset="0"/>
                <a:cs typeface="Arial" pitchFamily="34" charset="0"/>
              </a:rPr>
              <a:t>THIS MATERIAL IS THE PROPERTY OF PIERRE FABRE GROUP AND IS STRICTLY LIMITED TO INTERNAL USE. IT MUST NOT BE PRESENTED OR PROVIDED TO A HEALTHCARE PROFESSIONAL OR TO ANY OTHER PERSON OUTSIDE THE COMPANY. FOR COMPLETE INFORMATION ON PRODUCT CHARACTERISTICS, REFER TO THE APPROVED SMPC IN YOUR COUNTRY</a:t>
            </a:r>
            <a:r>
              <a:rPr lang="en-US" sz="800">
                <a:solidFill>
                  <a:srgbClr val="57585A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69561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5167" y="2125982"/>
            <a:ext cx="1037190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30338" y="3840482"/>
            <a:ext cx="85415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513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24434">
              <a:spcBef>
                <a:spcPts val="13"/>
              </a:spcBef>
            </a:pPr>
            <a:fld id="{81D60167-4931-47E6-BA6A-407CBD079E47}" type="slidenum">
              <a:rPr lang="es-ES" spc="-3" smtClean="0"/>
              <a:pPr marL="24434">
                <a:spcBef>
                  <a:spcPts val="13"/>
                </a:spcBef>
              </a:pPr>
              <a:t>‹Nº›</a:t>
            </a:fld>
            <a:endParaRPr lang="es-ES" spc="-3" dirty="0"/>
          </a:p>
        </p:txBody>
      </p:sp>
    </p:spTree>
    <p:extLst>
      <p:ext uri="{BB962C8B-B14F-4D97-AF65-F5344CB8AC3E}">
        <p14:creationId xmlns:p14="http://schemas.microsoft.com/office/powerpoint/2010/main" val="2275389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513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24434">
              <a:spcBef>
                <a:spcPts val="13"/>
              </a:spcBef>
            </a:pPr>
            <a:fld id="{81D60167-4931-47E6-BA6A-407CBD079E47}" type="slidenum">
              <a:rPr lang="es-ES" spc="-3" smtClean="0"/>
              <a:pPr marL="24434">
                <a:spcBef>
                  <a:spcPts val="13"/>
                </a:spcBef>
              </a:pPr>
              <a:t>‹Nº›</a:t>
            </a:fld>
            <a:endParaRPr lang="es-ES" spc="-3" dirty="0"/>
          </a:p>
        </p:txBody>
      </p:sp>
    </p:spTree>
    <p:extLst>
      <p:ext uri="{BB962C8B-B14F-4D97-AF65-F5344CB8AC3E}">
        <p14:creationId xmlns:p14="http://schemas.microsoft.com/office/powerpoint/2010/main" val="12638700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10112" y="1577340"/>
            <a:ext cx="530797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4156" y="1577340"/>
            <a:ext cx="530797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513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24434">
              <a:spcBef>
                <a:spcPts val="13"/>
              </a:spcBef>
            </a:pPr>
            <a:fld id="{81D60167-4931-47E6-BA6A-407CBD079E47}" type="slidenum">
              <a:rPr lang="es-ES" spc="-3" smtClean="0"/>
              <a:pPr marL="24434">
                <a:spcBef>
                  <a:spcPts val="13"/>
                </a:spcBef>
              </a:pPr>
              <a:t>‹Nº›</a:t>
            </a:fld>
            <a:endParaRPr lang="es-ES" spc="-3" dirty="0"/>
          </a:p>
        </p:txBody>
      </p:sp>
    </p:spTree>
    <p:extLst>
      <p:ext uri="{BB962C8B-B14F-4D97-AF65-F5344CB8AC3E}">
        <p14:creationId xmlns:p14="http://schemas.microsoft.com/office/powerpoint/2010/main" val="18967383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513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24434">
              <a:spcBef>
                <a:spcPts val="13"/>
              </a:spcBef>
            </a:pPr>
            <a:fld id="{81D60167-4931-47E6-BA6A-407CBD079E47}" type="slidenum">
              <a:rPr lang="es-ES" spc="-3" smtClean="0"/>
              <a:pPr marL="24434">
                <a:spcBef>
                  <a:spcPts val="13"/>
                </a:spcBef>
              </a:pPr>
              <a:t>‹Nº›</a:t>
            </a:fld>
            <a:endParaRPr lang="es-ES" spc="-3" dirty="0"/>
          </a:p>
        </p:txBody>
      </p:sp>
    </p:spTree>
    <p:extLst>
      <p:ext uri="{BB962C8B-B14F-4D97-AF65-F5344CB8AC3E}">
        <p14:creationId xmlns:p14="http://schemas.microsoft.com/office/powerpoint/2010/main" val="39179957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513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24434">
              <a:spcBef>
                <a:spcPts val="13"/>
              </a:spcBef>
            </a:pPr>
            <a:fld id="{81D60167-4931-47E6-BA6A-407CBD079E47}" type="slidenum">
              <a:rPr lang="es-ES" spc="-3" smtClean="0"/>
              <a:pPr marL="24434">
                <a:spcBef>
                  <a:spcPts val="13"/>
                </a:spcBef>
              </a:pPr>
              <a:t>‹Nº›</a:t>
            </a:fld>
            <a:endParaRPr lang="es-ES" spc="-3" dirty="0"/>
          </a:p>
        </p:txBody>
      </p:sp>
    </p:spTree>
    <p:extLst>
      <p:ext uri="{BB962C8B-B14F-4D97-AF65-F5344CB8AC3E}">
        <p14:creationId xmlns:p14="http://schemas.microsoft.com/office/powerpoint/2010/main" val="3679832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 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425D3D0-63CE-4AED-BDF5-434D59031F2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93208547"/>
              </p:ext>
            </p:extLst>
          </p:nvPr>
        </p:nvGraphicFramePr>
        <p:xfrm>
          <a:off x="2119" y="2120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425D3D0-63CE-4AED-BDF5-434D59031F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20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93DACB2-DE60-4E31-AEA6-24DAEBBB4F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22"/>
            <a:ext cx="12192000" cy="49119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38026" y="2727651"/>
            <a:ext cx="8975327" cy="1043307"/>
          </a:xfrm>
        </p:spPr>
        <p:txBody>
          <a:bodyPr vert="horz" anchor="b">
            <a:noAutofit/>
          </a:bodyPr>
          <a:lstStyle>
            <a:lvl1pPr algn="l" rtl="0">
              <a:lnSpc>
                <a:spcPct val="80000"/>
              </a:lnSpc>
              <a:defRPr sz="5333" b="1" cap="none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GB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38026" y="3828048"/>
            <a:ext cx="8975327" cy="910841"/>
          </a:xfrm>
        </p:spPr>
        <p:txBody>
          <a:bodyPr>
            <a:noAutofit/>
          </a:bodyPr>
          <a:lstStyle>
            <a:lvl1pPr marL="0" indent="0" algn="l" rtl="0">
              <a:lnSpc>
                <a:spcPts val="3467"/>
              </a:lnSpc>
              <a:buNone/>
              <a:defRPr sz="3467" b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16168A-E0E9-4CF3-9E2F-C9EF9A2B78F1}"/>
              </a:ext>
            </a:extLst>
          </p:cNvPr>
          <p:cNvSpPr txBox="1"/>
          <p:nvPr userDrawn="1"/>
        </p:nvSpPr>
        <p:spPr>
          <a:xfrm>
            <a:off x="11799035" y="6531859"/>
            <a:ext cx="239172" cy="143565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r" rtl="0"/>
            <a:fld id="{F45EF41A-1DD8-4E4B-97C3-0394809AB438}" type="slidenum">
              <a:rPr lang="en-GB" sz="933" smtClean="0">
                <a:solidFill>
                  <a:schemeClr val="tx2"/>
                </a:solidFill>
              </a:rPr>
              <a:pPr algn="r" rtl="0"/>
              <a:t>‹Nº›</a:t>
            </a:fld>
            <a:endParaRPr lang="en-GB" sz="933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2D7303-F276-4E76-8639-FF883FAE5B97}"/>
              </a:ext>
            </a:extLst>
          </p:cNvPr>
          <p:cNvSpPr txBox="1"/>
          <p:nvPr userDrawn="1"/>
        </p:nvSpPr>
        <p:spPr>
          <a:xfrm>
            <a:off x="2225125" y="6459091"/>
            <a:ext cx="6687408" cy="246221"/>
          </a:xfrm>
          <a:prstGeom prst="rect">
            <a:avLst/>
          </a:prstGeom>
          <a:noFill/>
          <a:ln w="12700">
            <a:noFill/>
          </a:ln>
        </p:spPr>
        <p:txBody>
          <a:bodyPr wrap="none" lIns="60960" rIns="60960" rtlCol="0">
            <a:spAutoFit/>
          </a:bodyPr>
          <a:lstStyle/>
          <a:p>
            <a:pPr algn="l" rtl="0"/>
            <a:r>
              <a:rPr lang="en-GB" sz="1000">
                <a:solidFill>
                  <a:srgbClr val="57585A"/>
                </a:solidFill>
                <a:latin typeface="Arial" pitchFamily="34" charset="0"/>
                <a:cs typeface="Arial" pitchFamily="34" charset="0"/>
              </a:rPr>
              <a:t>CONFIDENTIAL AND PROPRIETARY. FOR INTERNAL USE ONLY. NOT FOR DISTRIBUTION OR PROMOTION.</a:t>
            </a:r>
            <a:endParaRPr lang="en-GB" sz="1000" dirty="0">
              <a:solidFill>
                <a:srgbClr val="57585A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021283-79C5-483A-BA65-63CCEC0B3E3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83429" y="5962902"/>
            <a:ext cx="1891211" cy="8951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8C12F3-D5F5-4755-85E4-968363411CD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084284" y="6092683"/>
            <a:ext cx="2695057" cy="58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25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 Ve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1E0B880-4E2F-4AF0-B0E9-A4DEA2F0945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60661409"/>
              </p:ext>
            </p:extLst>
          </p:nvPr>
        </p:nvGraphicFramePr>
        <p:xfrm>
          <a:off x="2119" y="2120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1E0B880-4E2F-4AF0-B0E9-A4DEA2F094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20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F4EC3A33-B5A4-4A8F-BBD0-721886297D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5178"/>
            <a:ext cx="12192000" cy="4143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5412" y="2285303"/>
            <a:ext cx="9633549" cy="1043307"/>
          </a:xfrm>
        </p:spPr>
        <p:txBody>
          <a:bodyPr vert="horz" anchor="b">
            <a:noAutofit/>
          </a:bodyPr>
          <a:lstStyle>
            <a:lvl1pPr algn="l" rtl="0">
              <a:lnSpc>
                <a:spcPct val="80000"/>
              </a:lnSpc>
              <a:defRPr sz="4800" b="1" cap="none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GB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5412" y="3395702"/>
            <a:ext cx="9633549" cy="910841"/>
          </a:xfrm>
        </p:spPr>
        <p:txBody>
          <a:bodyPr>
            <a:noAutofit/>
          </a:bodyPr>
          <a:lstStyle>
            <a:lvl1pPr marL="0" indent="0" algn="l" rtl="0">
              <a:lnSpc>
                <a:spcPts val="3467"/>
              </a:lnSpc>
              <a:buNone/>
              <a:defRPr sz="3467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98A9A0-4A5C-4F07-8DFC-7DF486C1FF7E}"/>
              </a:ext>
            </a:extLst>
          </p:cNvPr>
          <p:cNvSpPr txBox="1"/>
          <p:nvPr userDrawn="1"/>
        </p:nvSpPr>
        <p:spPr>
          <a:xfrm>
            <a:off x="2225125" y="6459091"/>
            <a:ext cx="6687408" cy="246221"/>
          </a:xfrm>
          <a:prstGeom prst="rect">
            <a:avLst/>
          </a:prstGeom>
          <a:noFill/>
          <a:ln w="12700">
            <a:noFill/>
          </a:ln>
        </p:spPr>
        <p:txBody>
          <a:bodyPr wrap="none" lIns="60960" rIns="60960" rtlCol="0">
            <a:spAutoFit/>
          </a:bodyPr>
          <a:lstStyle/>
          <a:p>
            <a:pPr algn="l" rtl="0"/>
            <a:r>
              <a:rPr lang="en-GB" sz="1000">
                <a:solidFill>
                  <a:srgbClr val="57585A"/>
                </a:solidFill>
                <a:latin typeface="Arial" pitchFamily="34" charset="0"/>
                <a:cs typeface="Arial" pitchFamily="34" charset="0"/>
              </a:rPr>
              <a:t>CONFIDENTIAL AND PROPRIETARY. FOR INTERNAL USE ONLY. NOT FOR DISTRIBUTION OR PROMOTION.</a:t>
            </a:r>
            <a:endParaRPr lang="en-GB" sz="1000" dirty="0">
              <a:solidFill>
                <a:srgbClr val="57585A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45FE9F9-DEB5-4CBA-B74E-94386FB1D6C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83429" y="5962902"/>
            <a:ext cx="1891211" cy="8951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9799B0-CE35-4BD6-8DBE-151797042F6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084284" y="6092683"/>
            <a:ext cx="2695057" cy="582761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502C422-54E8-D542-929A-AAA6DF3EF5E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779341" y="6459091"/>
            <a:ext cx="412659" cy="24622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 fontScale="62500" lnSpcReduction="20000"/>
          </a:bodyPr>
          <a:lstStyle/>
          <a:p>
            <a:pPr algn="ctr"/>
            <a:endParaRPr lang="es-ES" dirty="0" err="1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72D5250-5677-FBE5-6254-97251960E1E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219374" y="6499594"/>
            <a:ext cx="6622701" cy="24622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 fontScale="62500" lnSpcReduction="20000"/>
          </a:bodyPr>
          <a:lstStyle/>
          <a:p>
            <a:pPr algn="ctr"/>
            <a:endParaRPr lang="es-ES" dirty="0" err="1"/>
          </a:p>
        </p:txBody>
      </p:sp>
    </p:spTree>
    <p:extLst>
      <p:ext uri="{BB962C8B-B14F-4D97-AF65-F5344CB8AC3E}">
        <p14:creationId xmlns:p14="http://schemas.microsoft.com/office/powerpoint/2010/main" val="943687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CF9BBE84-74F5-4CE4-9752-440882B41BD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91163100"/>
              </p:ext>
            </p:extLst>
          </p:nvPr>
        </p:nvGraphicFramePr>
        <p:xfrm>
          <a:off x="2119" y="2120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CF9BBE84-74F5-4CE4-9752-440882B41B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20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1ACEE63-D1EF-438B-93EC-29368393A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921"/>
            <a:ext cx="12192000" cy="4683360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60000" y="2266694"/>
            <a:ext cx="7212349" cy="1043307"/>
          </a:xfrm>
        </p:spPr>
        <p:txBody>
          <a:bodyPr vert="horz" anchor="b">
            <a:noAutofit/>
          </a:bodyPr>
          <a:lstStyle>
            <a:lvl1pPr algn="l" rtl="0">
              <a:lnSpc>
                <a:spcPct val="80000"/>
              </a:lnSpc>
              <a:defRPr sz="4800" b="1" cap="none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GB"/>
              <a:t>Click to edit Master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60000" y="3408844"/>
            <a:ext cx="7212349" cy="910841"/>
          </a:xfrm>
        </p:spPr>
        <p:txBody>
          <a:bodyPr>
            <a:noAutofit/>
          </a:bodyPr>
          <a:lstStyle>
            <a:lvl1pPr marL="0" indent="0" algn="l" rtl="0">
              <a:lnSpc>
                <a:spcPts val="3467"/>
              </a:lnSpc>
              <a:buNone/>
              <a:defRPr sz="3467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F5FD12A-A198-1B3A-71C2-EFB68F2CD151}"/>
              </a:ext>
            </a:extLst>
          </p:cNvPr>
          <p:cNvSpPr/>
          <p:nvPr userDrawn="1"/>
        </p:nvSpPr>
        <p:spPr>
          <a:xfrm>
            <a:off x="2222500" y="6489700"/>
            <a:ext cx="6718300" cy="1524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 fontScale="25000" lnSpcReduction="20000"/>
          </a:bodyPr>
          <a:lstStyle/>
          <a:p>
            <a:pPr algn="ctr"/>
            <a:endParaRPr lang="es-ES" dirty="0" err="1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2654A35-A3AC-53EF-3BCB-586CAB2AE5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772349" y="6489700"/>
            <a:ext cx="419651" cy="22165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 fontScale="55000" lnSpcReduction="20000"/>
          </a:bodyPr>
          <a:lstStyle/>
          <a:p>
            <a:pPr algn="ctr"/>
            <a:endParaRPr lang="es-ES" dirty="0" err="1"/>
          </a:p>
        </p:txBody>
      </p:sp>
    </p:spTree>
    <p:extLst>
      <p:ext uri="{BB962C8B-B14F-4D97-AF65-F5344CB8AC3E}">
        <p14:creationId xmlns:p14="http://schemas.microsoft.com/office/powerpoint/2010/main" val="1847884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F591A591-61E5-40A8-91B5-A9A47E9F02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97004567"/>
              </p:ext>
            </p:extLst>
          </p:nvPr>
        </p:nvGraphicFramePr>
        <p:xfrm>
          <a:off x="2119" y="2120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F591A591-61E5-40A8-91B5-A9A47E9F02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20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A03AD13-258C-45E1-B984-95620A0E8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 sz="2667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09F4E-12A1-4BAD-9A34-42023AEF9A4A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D5B70-CDF1-409E-AC27-3364CDD28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9351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Ve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6D59E3A-EFD1-4131-AC60-D83F8A3258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94134352"/>
              </p:ext>
            </p:extLst>
          </p:nvPr>
        </p:nvGraphicFramePr>
        <p:xfrm>
          <a:off x="2119" y="2120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6D59E3A-EFD1-4131-AC60-D83F8A3258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20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1C10EEE7-6467-40D3-93FE-A2011D30C7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2924"/>
            <a:ext cx="12191996" cy="14322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03AD13-258C-45E1-B984-95620A0E8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629" y="401546"/>
            <a:ext cx="9011479" cy="1119924"/>
          </a:xfrm>
        </p:spPr>
        <p:txBody>
          <a:bodyPr vert="horz"/>
          <a:lstStyle>
            <a:lvl1pPr rtl="0"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09F4E-12A1-4BAD-9A34-42023AEF9A4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1628" y="1833750"/>
            <a:ext cx="11077409" cy="3603884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D5B70-CDF1-409E-AC27-3364CDD28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625" y="5514538"/>
            <a:ext cx="7895435" cy="545957"/>
          </a:xfrm>
        </p:spPr>
        <p:txBody>
          <a:bodyPr/>
          <a:lstStyle>
            <a:lvl1pPr rtl="0">
              <a:defRPr/>
            </a:lvl1pPr>
          </a:lstStyle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DFF179-0A30-40C1-B244-BD2D200105C9}"/>
              </a:ext>
            </a:extLst>
          </p:cNvPr>
          <p:cNvSpPr txBox="1"/>
          <p:nvPr userDrawn="1"/>
        </p:nvSpPr>
        <p:spPr>
          <a:xfrm>
            <a:off x="11799035" y="6531859"/>
            <a:ext cx="239172" cy="143565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r" rtl="0"/>
            <a:fld id="{F45EF41A-1DD8-4E4B-97C3-0394809AB438}" type="slidenum">
              <a:rPr lang="en-GB" sz="933" smtClean="0">
                <a:solidFill>
                  <a:schemeClr val="tx2"/>
                </a:solidFill>
              </a:rPr>
              <a:pPr algn="r" rtl="0"/>
              <a:t>‹Nº›</a:t>
            </a:fld>
            <a:endParaRPr lang="en-GB" sz="933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3E6D02-0D61-4671-9E37-C401E3C297D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83429" y="5962902"/>
            <a:ext cx="1891211" cy="8951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E98D75-D4AE-435F-A9F6-D4F2770C268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084284" y="6092683"/>
            <a:ext cx="2695057" cy="582761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EED23DCE-89C7-4076-1445-AFDE1A7C5A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9733106" y="0"/>
            <a:ext cx="2458895" cy="152147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/>
          </a:bodyPr>
          <a:lstStyle/>
          <a:p>
            <a:pPr algn="ctr"/>
            <a:endParaRPr lang="es-ES" sz="1800" dirty="0" err="1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567CFDE-E969-2E5A-BF7E-41D28C0CC26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9084282" y="5962900"/>
            <a:ext cx="3107717" cy="782582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/>
          </a:bodyPr>
          <a:lstStyle/>
          <a:p>
            <a:pPr algn="ctr"/>
            <a:endParaRPr lang="es-ES" sz="1800" dirty="0" err="1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920C2BA-9AC8-1545-3AF4-69E46049AD1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8"/>
          <a:stretch>
            <a:fillRect/>
          </a:stretch>
        </p:blipFill>
        <p:spPr>
          <a:xfrm flipH="1">
            <a:off x="7410090" y="4237"/>
            <a:ext cx="4781909" cy="297447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23CD82ED-657B-39E9-EC35-68928A7653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2173858" y="6435306"/>
            <a:ext cx="6910425" cy="31017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 fontScale="92500" lnSpcReduction="20000"/>
          </a:bodyPr>
          <a:lstStyle/>
          <a:p>
            <a:pPr algn="ctr"/>
            <a:endParaRPr lang="es-ES" sz="1800" dirty="0" err="1"/>
          </a:p>
        </p:txBody>
      </p:sp>
    </p:spTree>
    <p:extLst>
      <p:ext uri="{BB962C8B-B14F-4D97-AF65-F5344CB8AC3E}">
        <p14:creationId xmlns:p14="http://schemas.microsoft.com/office/powerpoint/2010/main" val="1427485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60ED31F7-343D-4031-B118-B463D6B2C51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91339304"/>
              </p:ext>
            </p:extLst>
          </p:nvPr>
        </p:nvGraphicFramePr>
        <p:xfrm>
          <a:off x="2119" y="2120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60ED31F7-343D-4031-B118-B463D6B2C5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20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CBD854A-D81C-4173-A1F0-EB4DD23D6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317" y="121922"/>
            <a:ext cx="9011479" cy="1119924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B337A-FB0F-4A8D-A179-3D8DF3C4751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92316" y="1692091"/>
            <a:ext cx="4953815" cy="3734724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082275-960B-4F0D-AE73-20983C3B42F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08313" y="1692091"/>
            <a:ext cx="4953815" cy="3734724"/>
          </a:xfr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9D7E58-B8C3-4F52-9E3C-47BD8E1C9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9134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6" Type="http://schemas.openxmlformats.org/officeDocument/2006/relationships/tags" Target="../tags/tag1.xml"/><Relationship Id="rId20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image" Target="../media/image19.emf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21.png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oleObject" Target="../embeddings/oleObject14.bin"/><Relationship Id="rId2" Type="http://schemas.openxmlformats.org/officeDocument/2006/relationships/slideLayout" Target="../slideLayouts/slideLayout23.xml"/><Relationship Id="rId16" Type="http://schemas.openxmlformats.org/officeDocument/2006/relationships/tags" Target="../tags/tag15.xml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tags" Target="../tags/tag14.xml"/><Relationship Id="rId23" Type="http://schemas.openxmlformats.org/officeDocument/2006/relationships/image" Target="../media/image23.png"/><Relationship Id="rId10" Type="http://schemas.openxmlformats.org/officeDocument/2006/relationships/slideLayout" Target="../slideLayouts/slideLayout3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5.xml"/><Relationship Id="rId22" Type="http://schemas.openxmlformats.org/officeDocument/2006/relationships/image" Target="../media/image2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367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Descripción generada automáticamente">
            <a:extLst>
              <a:ext uri="{FF2B5EF4-FFF2-40B4-BE49-F238E27FC236}">
                <a16:creationId xmlns:a16="http://schemas.microsoft.com/office/drawing/2014/main" id="{049482FD-6681-E84F-8563-67E91A77A1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747" t="17860" b="1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78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 5" hidden="1">
            <a:extLst>
              <a:ext uri="{FF2B5EF4-FFF2-40B4-BE49-F238E27FC236}">
                <a16:creationId xmlns:a16="http://schemas.microsoft.com/office/drawing/2014/main" id="{125A9E8C-A57C-4C08-A6A5-8CE40F38A1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3053001122"/>
              </p:ext>
            </p:extLst>
          </p:nvPr>
        </p:nvGraphicFramePr>
        <p:xfrm>
          <a:off x="1590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7" imgW="395" imgH="396" progId="TCLayout.ActiveDocument.1">
                  <p:embed/>
                </p:oleObj>
              </mc:Choice>
              <mc:Fallback>
                <p:oleObj name="think-cell Slide" r:id="rId17" imgW="395" imgH="396" progId="TCLayout.ActiveDocument.1">
                  <p:embed/>
                  <p:pic>
                    <p:nvPicPr>
                      <p:cNvPr id="6" name="Objet 5" hidden="1">
                        <a:extLst>
                          <a:ext uri="{FF2B5EF4-FFF2-40B4-BE49-F238E27FC236}">
                            <a16:creationId xmlns:a16="http://schemas.microsoft.com/office/drawing/2014/main" id="{125A9E8C-A57C-4C08-A6A5-8CE40F38A1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983A2574-622C-4A95-93A2-C868C306C495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83429" y="5962902"/>
            <a:ext cx="1891211" cy="8951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C92BE0C-7FA5-447B-8543-CCFFA397FF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411"/>
            <a:ext cx="12192000" cy="141731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2317" y="116378"/>
            <a:ext cx="9011479" cy="11199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lvl="0"/>
            <a:r>
              <a:rPr lang="en-GB"/>
              <a:t>Click to edit Master text styles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2316" y="1687447"/>
            <a:ext cx="10896645" cy="37755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92313" y="5514538"/>
            <a:ext cx="7895435" cy="545957"/>
          </a:xfrm>
          <a:prstGeom prst="rect">
            <a:avLst/>
          </a:prstGeom>
        </p:spPr>
        <p:txBody>
          <a:bodyPr vert="horz" lIns="0" tIns="45720" rIns="91440" bIns="0" rtlCol="0" anchor="b" anchorCtr="0"/>
          <a:lstStyle>
            <a:lvl1pPr algn="l" rtl="0">
              <a:defRPr sz="1067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20A3BE-3095-4568-8CB3-CBCE941A3433}"/>
              </a:ext>
            </a:extLst>
          </p:cNvPr>
          <p:cNvSpPr txBox="1"/>
          <p:nvPr userDrawn="1"/>
        </p:nvSpPr>
        <p:spPr>
          <a:xfrm>
            <a:off x="11330278" y="6520645"/>
            <a:ext cx="772109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800" dirty="0">
                <a:latin typeface="Poppins" panose="00000500000000000000" pitchFamily="2" charset="0"/>
                <a:cs typeface="Poppins" panose="00000500000000000000" pitchFamily="2" charset="0"/>
              </a:rPr>
              <a:t>I</a:t>
            </a:r>
            <a:r>
              <a:rPr lang="fr-FR" sz="800" dirty="0"/>
              <a:t>    </a:t>
            </a:r>
            <a:fld id="{A64C6DDE-8A43-3B42-9867-404E8D1286D7}" type="slidenum">
              <a:rPr lang="fr-FR" sz="800" smtClean="0"/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fr-FR" sz="800" dirty="0"/>
          </a:p>
          <a:p>
            <a:pPr algn="r" rtl="0"/>
            <a:endParaRPr lang="en-GB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815D57-C2C9-4ABE-939B-DB957C86473A}"/>
              </a:ext>
            </a:extLst>
          </p:cNvPr>
          <p:cNvSpPr txBox="1"/>
          <p:nvPr userDrawn="1"/>
        </p:nvSpPr>
        <p:spPr>
          <a:xfrm>
            <a:off x="2225125" y="6459091"/>
            <a:ext cx="6687408" cy="246221"/>
          </a:xfrm>
          <a:prstGeom prst="rect">
            <a:avLst/>
          </a:prstGeom>
          <a:noFill/>
          <a:ln w="12700">
            <a:noFill/>
          </a:ln>
        </p:spPr>
        <p:txBody>
          <a:bodyPr wrap="none" lIns="60960" rIns="60960" rtlCol="0">
            <a:spAutoFit/>
          </a:bodyPr>
          <a:lstStyle/>
          <a:p>
            <a:pPr algn="l" rtl="0"/>
            <a:r>
              <a:rPr lang="en-GB" sz="1000" dirty="0">
                <a:solidFill>
                  <a:srgbClr val="57585A"/>
                </a:solidFill>
                <a:latin typeface="Arial" pitchFamily="34" charset="0"/>
                <a:cs typeface="Arial" pitchFamily="34" charset="0"/>
              </a:rPr>
              <a:t>CONFIDENTIAL AND PROPRIETARY. FOR INTERNAL USE ONLY. NOT FOR DISTRIBUTION OR PROMOTION.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0DD483-0BE4-4800-A9A5-B006F32CC32F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9084284" y="6092683"/>
            <a:ext cx="2695057" cy="58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43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8" r:id="rId12"/>
    <p:sldLayoutId id="2147483669" r:id="rId13"/>
    <p:sldLayoutId id="2147483670" r:id="rId14"/>
  </p:sldLayoutIdLst>
  <p:hf sldNum="0" hdr="0" dt="0"/>
  <p:txStyles>
    <p:titleStyle>
      <a:lvl1pPr algn="l" defTabSz="1219110" rtl="0" eaLnBrk="1" latinLnBrk="0" hangingPunct="1">
        <a:lnSpc>
          <a:spcPct val="100000"/>
        </a:lnSpc>
        <a:spcBef>
          <a:spcPct val="0"/>
        </a:spcBef>
        <a:buNone/>
        <a:defRPr sz="3200" b="1" kern="1200" baseline="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1219110" rtl="0" eaLnBrk="1" latinLnBrk="0" hangingPunct="1">
        <a:lnSpc>
          <a:spcPct val="100000"/>
        </a:lnSpc>
        <a:spcBef>
          <a:spcPts val="1333"/>
        </a:spcBef>
        <a:spcAft>
          <a:spcPts val="800"/>
        </a:spcAft>
        <a:buFont typeface="Arial" panose="020B0604020202020204" pitchFamily="34" charset="0"/>
        <a:buNone/>
        <a:defRPr sz="2133" b="1" i="0" kern="1200" baseline="0">
          <a:solidFill>
            <a:srgbClr val="57585A"/>
          </a:solidFill>
          <a:latin typeface="Arial" pitchFamily="34" charset="0"/>
          <a:ea typeface="+mn-ea"/>
          <a:cs typeface="Arial" pitchFamily="34" charset="0"/>
        </a:defRPr>
      </a:lvl1pPr>
      <a:lvl2pPr marL="156621" indent="-154505" algn="l" defTabSz="1219110" rtl="0" eaLnBrk="1" latinLnBrk="0" hangingPunct="1">
        <a:lnSpc>
          <a:spcPct val="100000"/>
        </a:lnSpc>
        <a:spcBef>
          <a:spcPts val="0"/>
        </a:spcBef>
        <a:spcAft>
          <a:spcPts val="1067"/>
        </a:spcAft>
        <a:buClr>
          <a:schemeClr val="tx2"/>
        </a:buClr>
        <a:buSzPct val="100000"/>
        <a:buFont typeface="Arial" panose="020B0604020202020204" pitchFamily="34" charset="0"/>
        <a:buChar char="•"/>
        <a:tabLst>
          <a:tab pos="156621" algn="l"/>
        </a:tabLst>
        <a:defRPr sz="1867" b="0" kern="1200">
          <a:solidFill>
            <a:srgbClr val="57585A"/>
          </a:solidFill>
          <a:latin typeface="Arial" pitchFamily="34" charset="0"/>
          <a:ea typeface="+mn-ea"/>
          <a:cs typeface="Arial" pitchFamily="34" charset="0"/>
        </a:defRPr>
      </a:lvl2pPr>
      <a:lvl3pPr marL="342874" indent="-186254" algn="l" defTabSz="121911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Clr>
          <a:schemeClr val="tx2"/>
        </a:buClr>
        <a:buFont typeface="Arial" panose="020B0604020202020204" pitchFamily="34" charset="0"/>
        <a:buChar char="–"/>
        <a:defRPr sz="1600" b="0" kern="1200">
          <a:solidFill>
            <a:srgbClr val="57585A"/>
          </a:solidFill>
          <a:latin typeface="Arial" pitchFamily="34" charset="0"/>
          <a:ea typeface="+mn-ea"/>
          <a:cs typeface="Arial" pitchFamily="34" charset="0"/>
        </a:defRPr>
      </a:lvl3pPr>
      <a:lvl4pPr marL="493148" indent="-156621" algn="l" defTabSz="121911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Clr>
          <a:schemeClr val="tx2"/>
        </a:buClr>
        <a:buSzPct val="105000"/>
        <a:buFont typeface="Arial" panose="020B0604020202020204" pitchFamily="34" charset="0"/>
        <a:buChar char="•"/>
        <a:tabLst>
          <a:tab pos="484681" algn="l"/>
        </a:tabLst>
        <a:defRPr sz="1333" b="0" kern="1200">
          <a:solidFill>
            <a:srgbClr val="57585A"/>
          </a:solidFill>
          <a:latin typeface="Arial" pitchFamily="34" charset="0"/>
          <a:ea typeface="+mn-ea"/>
          <a:cs typeface="Arial" pitchFamily="34" charset="0"/>
        </a:defRPr>
      </a:lvl4pPr>
      <a:lvl5pPr marL="696332" indent="-203186" algn="l" defTabSz="121911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2"/>
        </a:buClr>
        <a:buFont typeface="Arial" panose="020B0604020202020204" pitchFamily="34" charset="0"/>
        <a:buChar char="—"/>
        <a:defRPr sz="1067" b="0" kern="1200">
          <a:solidFill>
            <a:srgbClr val="57585A"/>
          </a:solidFill>
          <a:latin typeface="Arial" pitchFamily="34" charset="0"/>
          <a:ea typeface="+mn-ea"/>
          <a:cs typeface="Arial" pitchFamily="34" charset="0"/>
        </a:defRPr>
      </a:lvl5pPr>
      <a:lvl6pPr marL="1142914" indent="-152388" algn="l" defTabSz="1219110" rtl="0" eaLnBrk="1" latinLnBrk="0" hangingPunct="1">
        <a:spcBef>
          <a:spcPts val="0"/>
        </a:spcBef>
        <a:spcAft>
          <a:spcPts val="800"/>
        </a:spcAft>
        <a:buClr>
          <a:schemeClr val="tx1"/>
        </a:buClr>
        <a:buSzPct val="85000"/>
        <a:buFont typeface="Arial" pitchFamily="34" charset="0"/>
        <a:buChar char="•"/>
        <a:defRPr sz="1333" kern="1200" baseline="0">
          <a:solidFill>
            <a:schemeClr val="accent5"/>
          </a:solidFill>
          <a:latin typeface="Arial" pitchFamily="34" charset="0"/>
          <a:ea typeface="+mn-ea"/>
          <a:cs typeface="+mn-cs"/>
        </a:defRPr>
      </a:lvl6pPr>
      <a:lvl7pPr marL="3962104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8" userDrawn="1">
          <p15:clr>
            <a:srgbClr val="F26B43"/>
          </p15:clr>
        </p15:guide>
        <p15:guide id="2" orient="horz" pos="1044" userDrawn="1">
          <p15:clr>
            <a:srgbClr val="F26B43"/>
          </p15:clr>
        </p15:guide>
        <p15:guide id="3" orient="horz" pos="3204" userDrawn="1">
          <p15:clr>
            <a:srgbClr val="F26B43"/>
          </p15:clr>
        </p15:guide>
        <p15:guide id="4" pos="2760" userDrawn="1">
          <p15:clr>
            <a:srgbClr val="F26B43"/>
          </p15:clr>
        </p15:guide>
        <p15:guide id="5" pos="5575" userDrawn="1">
          <p15:clr>
            <a:srgbClr val="F26B43"/>
          </p15:clr>
        </p15:guide>
        <p15:guide id="6" pos="443" userDrawn="1">
          <p15:clr>
            <a:srgbClr val="F26B43"/>
          </p15:clr>
        </p15:guide>
        <p15:guide id="7" orient="horz" pos="1976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0113" y="274320"/>
            <a:ext cx="1098202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0113" y="1577340"/>
            <a:ext cx="1098202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8764" y="6377940"/>
            <a:ext cx="390471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10112" y="6377940"/>
            <a:ext cx="280651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234926" y="6470269"/>
            <a:ext cx="214127" cy="789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13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24434">
              <a:spcBef>
                <a:spcPts val="13"/>
              </a:spcBef>
            </a:pPr>
            <a:fld id="{81D60167-4931-47E6-BA6A-407CBD079E47}" type="slidenum">
              <a:rPr lang="es-ES" spc="-3" smtClean="0"/>
              <a:pPr marL="24434">
                <a:spcBef>
                  <a:spcPts val="13"/>
                </a:spcBef>
              </a:pPr>
              <a:t>‹Nº›</a:t>
            </a:fld>
            <a:endParaRPr lang="es-ES" spc="-3" dirty="0"/>
          </a:p>
        </p:txBody>
      </p:sp>
    </p:spTree>
    <p:extLst>
      <p:ext uri="{BB962C8B-B14F-4D97-AF65-F5344CB8AC3E}">
        <p14:creationId xmlns:p14="http://schemas.microsoft.com/office/powerpoint/2010/main" val="923801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93202">
        <a:defRPr>
          <a:latin typeface="+mn-lt"/>
          <a:ea typeface="+mn-ea"/>
          <a:cs typeface="+mn-cs"/>
        </a:defRPr>
      </a:lvl2pPr>
      <a:lvl3pPr marL="586405">
        <a:defRPr>
          <a:latin typeface="+mn-lt"/>
          <a:ea typeface="+mn-ea"/>
          <a:cs typeface="+mn-cs"/>
        </a:defRPr>
      </a:lvl3pPr>
      <a:lvl4pPr marL="879607">
        <a:defRPr>
          <a:latin typeface="+mn-lt"/>
          <a:ea typeface="+mn-ea"/>
          <a:cs typeface="+mn-cs"/>
        </a:defRPr>
      </a:lvl4pPr>
      <a:lvl5pPr marL="1172809">
        <a:defRPr>
          <a:latin typeface="+mn-lt"/>
          <a:ea typeface="+mn-ea"/>
          <a:cs typeface="+mn-cs"/>
        </a:defRPr>
      </a:lvl5pPr>
      <a:lvl6pPr marL="1466012">
        <a:defRPr>
          <a:latin typeface="+mn-lt"/>
          <a:ea typeface="+mn-ea"/>
          <a:cs typeface="+mn-cs"/>
        </a:defRPr>
      </a:lvl6pPr>
      <a:lvl7pPr marL="1759214">
        <a:defRPr>
          <a:latin typeface="+mn-lt"/>
          <a:ea typeface="+mn-ea"/>
          <a:cs typeface="+mn-cs"/>
        </a:defRPr>
      </a:lvl7pPr>
      <a:lvl8pPr marL="2052417">
        <a:defRPr>
          <a:latin typeface="+mn-lt"/>
          <a:ea typeface="+mn-ea"/>
          <a:cs typeface="+mn-cs"/>
        </a:defRPr>
      </a:lvl8pPr>
      <a:lvl9pPr marL="234561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93202">
        <a:defRPr>
          <a:latin typeface="+mn-lt"/>
          <a:ea typeface="+mn-ea"/>
          <a:cs typeface="+mn-cs"/>
        </a:defRPr>
      </a:lvl2pPr>
      <a:lvl3pPr marL="586405">
        <a:defRPr>
          <a:latin typeface="+mn-lt"/>
          <a:ea typeface="+mn-ea"/>
          <a:cs typeface="+mn-cs"/>
        </a:defRPr>
      </a:lvl3pPr>
      <a:lvl4pPr marL="879607">
        <a:defRPr>
          <a:latin typeface="+mn-lt"/>
          <a:ea typeface="+mn-ea"/>
          <a:cs typeface="+mn-cs"/>
        </a:defRPr>
      </a:lvl4pPr>
      <a:lvl5pPr marL="1172809">
        <a:defRPr>
          <a:latin typeface="+mn-lt"/>
          <a:ea typeface="+mn-ea"/>
          <a:cs typeface="+mn-cs"/>
        </a:defRPr>
      </a:lvl5pPr>
      <a:lvl6pPr marL="1466012">
        <a:defRPr>
          <a:latin typeface="+mn-lt"/>
          <a:ea typeface="+mn-ea"/>
          <a:cs typeface="+mn-cs"/>
        </a:defRPr>
      </a:lvl6pPr>
      <a:lvl7pPr marL="1759214">
        <a:defRPr>
          <a:latin typeface="+mn-lt"/>
          <a:ea typeface="+mn-ea"/>
          <a:cs typeface="+mn-cs"/>
        </a:defRPr>
      </a:lvl7pPr>
      <a:lvl8pPr marL="2052417">
        <a:defRPr>
          <a:latin typeface="+mn-lt"/>
          <a:ea typeface="+mn-ea"/>
          <a:cs typeface="+mn-cs"/>
        </a:defRPr>
      </a:lvl8pPr>
      <a:lvl9pPr marL="2345619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 5" hidden="1">
            <a:extLst>
              <a:ext uri="{FF2B5EF4-FFF2-40B4-BE49-F238E27FC236}">
                <a16:creationId xmlns:a16="http://schemas.microsoft.com/office/drawing/2014/main" id="{2CF5F13C-606E-4202-9AF7-223515DC6ED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954264493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7" imgW="421" imgH="423" progId="TCLayout.ActiveDocument.1">
                  <p:embed/>
                </p:oleObj>
              </mc:Choice>
              <mc:Fallback>
                <p:oleObj name="think-cell Slide" r:id="rId17" imgW="421" imgH="423" progId="TCLayout.ActiveDocument.1">
                  <p:embed/>
                  <p:pic>
                    <p:nvPicPr>
                      <p:cNvPr id="6" name="Objet 5" hidden="1">
                        <a:extLst>
                          <a:ext uri="{FF2B5EF4-FFF2-40B4-BE49-F238E27FC236}">
                            <a16:creationId xmlns:a16="http://schemas.microsoft.com/office/drawing/2014/main" id="{2CF5F13C-606E-4202-9AF7-223515DC6E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13C3C8BE-5F38-4856-B790-2F29596BC403}"/>
              </a:ext>
            </a:extLst>
          </p:cNvPr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83A2574-622C-4A95-93A2-C868C306C495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4300"/>
            <a:ext cx="1575797" cy="7458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C92BE0C-7FA5-447B-8543-CCFFA397FF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949"/>
          <a:stretch/>
        </p:blipFill>
        <p:spPr>
          <a:xfrm>
            <a:off x="0" y="-67160"/>
            <a:ext cx="12192000" cy="141731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2314" y="116377"/>
            <a:ext cx="9011479" cy="11199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2314" y="1687444"/>
            <a:ext cx="10896645" cy="37755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92313" y="5514536"/>
            <a:ext cx="7895435" cy="545957"/>
          </a:xfrm>
          <a:prstGeom prst="rect">
            <a:avLst/>
          </a:prstGeom>
        </p:spPr>
        <p:txBody>
          <a:bodyPr vert="horz" lIns="0" tIns="45720" rIns="91440" bIns="0" rtlCol="0" anchor="b" anchorCtr="0"/>
          <a:lstStyle>
            <a:lvl1pPr algn="l">
              <a:defRPr sz="1067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20A3BE-3095-4568-8CB3-CBCE941A3433}"/>
              </a:ext>
            </a:extLst>
          </p:cNvPr>
          <p:cNvSpPr txBox="1"/>
          <p:nvPr userDrawn="1"/>
        </p:nvSpPr>
        <p:spPr>
          <a:xfrm>
            <a:off x="11799035" y="6531859"/>
            <a:ext cx="239172" cy="143565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0" rIns="0" bIns="0" rtlCol="0">
            <a:spAutoFit/>
          </a:bodyPr>
          <a:lstStyle/>
          <a:p>
            <a:pPr algn="r"/>
            <a:fld id="{F45EF41A-1DD8-4E4B-97C3-0394809AB438}" type="slidenum">
              <a:rPr lang="en-US" sz="933" smtClean="0">
                <a:solidFill>
                  <a:schemeClr val="tx2"/>
                </a:solidFill>
              </a:rPr>
              <a:pPr algn="r"/>
              <a:t>‹Nº›</a:t>
            </a:fld>
            <a:endParaRPr lang="en-US" sz="933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0DD483-0BE4-4800-A9A5-B006F32CC32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2904" y="6144278"/>
            <a:ext cx="2456434" cy="531163"/>
          </a:xfrm>
          <a:prstGeom prst="rect">
            <a:avLst/>
          </a:prstGeom>
        </p:spPr>
      </p:pic>
      <p:sp>
        <p:nvSpPr>
          <p:cNvPr id="13" name="object 3">
            <a:extLst>
              <a:ext uri="{FF2B5EF4-FFF2-40B4-BE49-F238E27FC236}">
                <a16:creationId xmlns:a16="http://schemas.microsoft.com/office/drawing/2014/main" id="{569A1329-0383-4AC5-A529-2562F807B12A}"/>
              </a:ext>
            </a:extLst>
          </p:cNvPr>
          <p:cNvSpPr/>
          <p:nvPr userDrawn="1"/>
        </p:nvSpPr>
        <p:spPr>
          <a:xfrm>
            <a:off x="10247016" y="409053"/>
            <a:ext cx="980838" cy="77413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3B3063F6-1DB9-4FA8-AB20-E9E0194F049B}"/>
              </a:ext>
            </a:extLst>
          </p:cNvPr>
          <p:cNvSpPr/>
          <p:nvPr userDrawn="1"/>
        </p:nvSpPr>
        <p:spPr>
          <a:xfrm>
            <a:off x="10831778" y="30191"/>
            <a:ext cx="1016999" cy="92549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A04A12-5BF6-4865-91F6-1D1F2F4B7766}"/>
              </a:ext>
            </a:extLst>
          </p:cNvPr>
          <p:cNvSpPr txBox="1"/>
          <p:nvPr userDrawn="1"/>
        </p:nvSpPr>
        <p:spPr>
          <a:xfrm>
            <a:off x="1810801" y="6338682"/>
            <a:ext cx="7312402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lIns="60960" rIns="60960" rtlCol="0">
            <a:spAutoFit/>
          </a:bodyPr>
          <a:lstStyle/>
          <a:p>
            <a:pPr algn="l"/>
            <a:r>
              <a:rPr lang="en-GB" sz="800">
                <a:solidFill>
                  <a:srgbClr val="57585A"/>
                </a:solidFill>
                <a:latin typeface="Arial" pitchFamily="34" charset="0"/>
                <a:cs typeface="Arial" pitchFamily="34" charset="0"/>
              </a:rPr>
              <a:t>THIS MATERIAL IS THE PROPERTY OF PIERRE FABRE GROUP AND IS STRICTLY LIMITED TO INTERNAL USE. IT MUST NOT BE PRESENTED OR PROVIDED TO A HEALTHCARE PROFESSIONAL OR TO ANY OTHER PERSON OUTSIDE THE COMPANY. FOR COMPLETE INFORMATION ON PRODUCT CHARACTERISTICS, REFER TO THE APPROVED SMPC IN YOUR COUNTRY</a:t>
            </a:r>
            <a:r>
              <a:rPr lang="en-US" sz="800">
                <a:solidFill>
                  <a:srgbClr val="57585A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7692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p:hf sldNum="0" hdr="0" dt="0"/>
  <p:txStyles>
    <p:titleStyle>
      <a:lvl1pPr algn="l" defTabSz="1219170" rtl="0" eaLnBrk="1" latinLnBrk="0" hangingPunct="1">
        <a:lnSpc>
          <a:spcPct val="100000"/>
        </a:lnSpc>
        <a:spcBef>
          <a:spcPct val="0"/>
        </a:spcBef>
        <a:buNone/>
        <a:defRPr sz="3200" b="1" kern="1200" baseline="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1219170" rtl="0" eaLnBrk="1" latinLnBrk="0" hangingPunct="1">
        <a:lnSpc>
          <a:spcPct val="100000"/>
        </a:lnSpc>
        <a:spcBef>
          <a:spcPts val="1333"/>
        </a:spcBef>
        <a:spcAft>
          <a:spcPts val="800"/>
        </a:spcAft>
        <a:buFont typeface="Arial" panose="020B0604020202020204" pitchFamily="34" charset="0"/>
        <a:buNone/>
        <a:defRPr sz="2133" b="1" i="0" kern="1200" baseline="0">
          <a:solidFill>
            <a:srgbClr val="57585A"/>
          </a:solidFill>
          <a:latin typeface="Arial" pitchFamily="34" charset="0"/>
          <a:ea typeface="+mn-ea"/>
          <a:cs typeface="Arial" pitchFamily="34" charset="0"/>
        </a:defRPr>
      </a:lvl1pPr>
      <a:lvl2pPr marL="156629" indent="-154513" algn="l" defTabSz="1219170" rtl="0" eaLnBrk="1" latinLnBrk="0" hangingPunct="1">
        <a:lnSpc>
          <a:spcPct val="100000"/>
        </a:lnSpc>
        <a:spcBef>
          <a:spcPts val="0"/>
        </a:spcBef>
        <a:spcAft>
          <a:spcPts val="1067"/>
        </a:spcAft>
        <a:buClr>
          <a:schemeClr val="tx2"/>
        </a:buClr>
        <a:buSzPct val="100000"/>
        <a:buFont typeface="Arial" panose="020B0604020202020204" pitchFamily="34" charset="0"/>
        <a:buChar char="•"/>
        <a:tabLst>
          <a:tab pos="156629" algn="l"/>
        </a:tabLst>
        <a:defRPr sz="1867" b="0" kern="1200">
          <a:solidFill>
            <a:srgbClr val="57585A"/>
          </a:solidFill>
          <a:latin typeface="Arial" pitchFamily="34" charset="0"/>
          <a:ea typeface="+mn-ea"/>
          <a:cs typeface="Arial" pitchFamily="34" charset="0"/>
        </a:defRPr>
      </a:lvl2pPr>
      <a:lvl3pPr marL="342891" indent="-186262" algn="l" defTabSz="121917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Clr>
          <a:schemeClr val="tx2"/>
        </a:buClr>
        <a:buFont typeface="Arial" panose="020B0604020202020204" pitchFamily="34" charset="0"/>
        <a:buChar char="–"/>
        <a:defRPr sz="1600" b="0" kern="1200">
          <a:solidFill>
            <a:srgbClr val="57585A"/>
          </a:solidFill>
          <a:latin typeface="Arial" pitchFamily="34" charset="0"/>
          <a:ea typeface="+mn-ea"/>
          <a:cs typeface="Arial" pitchFamily="34" charset="0"/>
        </a:defRPr>
      </a:lvl3pPr>
      <a:lvl4pPr marL="493172" indent="-156629" algn="l" defTabSz="1219170" rtl="0" eaLnBrk="1" latinLnBrk="0" hangingPunct="1">
        <a:lnSpc>
          <a:spcPct val="100000"/>
        </a:lnSpc>
        <a:spcBef>
          <a:spcPts val="0"/>
        </a:spcBef>
        <a:spcAft>
          <a:spcPts val="1333"/>
        </a:spcAft>
        <a:buClr>
          <a:schemeClr val="tx2"/>
        </a:buClr>
        <a:buSzPct val="105000"/>
        <a:buFont typeface="Arial" panose="020B0604020202020204" pitchFamily="34" charset="0"/>
        <a:buChar char="•"/>
        <a:tabLst>
          <a:tab pos="484705" algn="l"/>
        </a:tabLst>
        <a:defRPr sz="1333" b="0" kern="1200">
          <a:solidFill>
            <a:srgbClr val="57585A"/>
          </a:solidFill>
          <a:latin typeface="Arial" pitchFamily="34" charset="0"/>
          <a:ea typeface="+mn-ea"/>
          <a:cs typeface="Arial" pitchFamily="34" charset="0"/>
        </a:defRPr>
      </a:lvl4pPr>
      <a:lvl5pPr marL="696367" indent="-203195" algn="l" defTabSz="121917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2"/>
        </a:buClr>
        <a:buFont typeface="Arial" panose="020B0604020202020204" pitchFamily="34" charset="0"/>
        <a:buChar char="—"/>
        <a:defRPr sz="1067" b="0" kern="1200">
          <a:solidFill>
            <a:srgbClr val="57585A"/>
          </a:solidFill>
          <a:latin typeface="Arial" pitchFamily="34" charset="0"/>
          <a:ea typeface="+mn-ea"/>
          <a:cs typeface="Arial" pitchFamily="34" charset="0"/>
        </a:defRPr>
      </a:lvl5pPr>
      <a:lvl6pPr marL="1142971" indent="-152396" algn="l" defTabSz="1219170" rtl="0" eaLnBrk="1" latinLnBrk="0" hangingPunct="1">
        <a:spcBef>
          <a:spcPts val="0"/>
        </a:spcBef>
        <a:spcAft>
          <a:spcPts val="800"/>
        </a:spcAft>
        <a:buClr>
          <a:schemeClr val="tx1"/>
        </a:buClr>
        <a:buSzPct val="85000"/>
        <a:buFont typeface="Arial" pitchFamily="34" charset="0"/>
        <a:buChar char="•"/>
        <a:defRPr sz="1333" kern="1200" baseline="0">
          <a:solidFill>
            <a:schemeClr val="accent5"/>
          </a:solidFill>
          <a:latin typeface="Arial" pitchFamily="34" charset="0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8">
          <p15:clr>
            <a:srgbClr val="F26B43"/>
          </p15:clr>
        </p15:guide>
        <p15:guide id="2" orient="horz" pos="1044">
          <p15:clr>
            <a:srgbClr val="F26B43"/>
          </p15:clr>
        </p15:guide>
        <p15:guide id="3" orient="horz" pos="3204">
          <p15:clr>
            <a:srgbClr val="F26B43"/>
          </p15:clr>
        </p15:guide>
        <p15:guide id="4" pos="2760">
          <p15:clr>
            <a:srgbClr val="F26B43"/>
          </p15:clr>
        </p15:guide>
        <p15:guide id="5" pos="5574">
          <p15:clr>
            <a:srgbClr val="F26B43"/>
          </p15:clr>
        </p15:guide>
        <p15:guide id="6" pos="443">
          <p15:clr>
            <a:srgbClr val="F26B43"/>
          </p15:clr>
        </p15:guide>
        <p15:guide id="7" orient="horz" pos="1976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0112" y="274322"/>
            <a:ext cx="1098202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0112" y="1577340"/>
            <a:ext cx="1098202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8764" y="6377942"/>
            <a:ext cx="390471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10113" y="6377942"/>
            <a:ext cx="280651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943549" y="6470270"/>
            <a:ext cx="214127" cy="789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13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24434">
              <a:spcBef>
                <a:spcPts val="13"/>
              </a:spcBef>
            </a:pPr>
            <a:fld id="{81D60167-4931-47E6-BA6A-407CBD079E47}" type="slidenum">
              <a:rPr lang="es-ES" spc="-3" smtClean="0"/>
              <a:pPr marL="24434">
                <a:spcBef>
                  <a:spcPts val="13"/>
                </a:spcBef>
              </a:pPr>
              <a:t>‹Nº›</a:t>
            </a:fld>
            <a:endParaRPr lang="es-ES" spc="-3" dirty="0"/>
          </a:p>
        </p:txBody>
      </p:sp>
    </p:spTree>
    <p:extLst>
      <p:ext uri="{BB962C8B-B14F-4D97-AF65-F5344CB8AC3E}">
        <p14:creationId xmlns:p14="http://schemas.microsoft.com/office/powerpoint/2010/main" val="251860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93195">
        <a:defRPr>
          <a:latin typeface="+mn-lt"/>
          <a:ea typeface="+mn-ea"/>
          <a:cs typeface="+mn-cs"/>
        </a:defRPr>
      </a:lvl2pPr>
      <a:lvl3pPr marL="586391">
        <a:defRPr>
          <a:latin typeface="+mn-lt"/>
          <a:ea typeface="+mn-ea"/>
          <a:cs typeface="+mn-cs"/>
        </a:defRPr>
      </a:lvl3pPr>
      <a:lvl4pPr marL="879585">
        <a:defRPr>
          <a:latin typeface="+mn-lt"/>
          <a:ea typeface="+mn-ea"/>
          <a:cs typeface="+mn-cs"/>
        </a:defRPr>
      </a:lvl4pPr>
      <a:lvl5pPr marL="1172780">
        <a:defRPr>
          <a:latin typeface="+mn-lt"/>
          <a:ea typeface="+mn-ea"/>
          <a:cs typeface="+mn-cs"/>
        </a:defRPr>
      </a:lvl5pPr>
      <a:lvl6pPr marL="1465975">
        <a:defRPr>
          <a:latin typeface="+mn-lt"/>
          <a:ea typeface="+mn-ea"/>
          <a:cs typeface="+mn-cs"/>
        </a:defRPr>
      </a:lvl6pPr>
      <a:lvl7pPr marL="1759171">
        <a:defRPr>
          <a:latin typeface="+mn-lt"/>
          <a:ea typeface="+mn-ea"/>
          <a:cs typeface="+mn-cs"/>
        </a:defRPr>
      </a:lvl7pPr>
      <a:lvl8pPr marL="2052366">
        <a:defRPr>
          <a:latin typeface="+mn-lt"/>
          <a:ea typeface="+mn-ea"/>
          <a:cs typeface="+mn-cs"/>
        </a:defRPr>
      </a:lvl8pPr>
      <a:lvl9pPr marL="234556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93195">
        <a:defRPr>
          <a:latin typeface="+mn-lt"/>
          <a:ea typeface="+mn-ea"/>
          <a:cs typeface="+mn-cs"/>
        </a:defRPr>
      </a:lvl2pPr>
      <a:lvl3pPr marL="586391">
        <a:defRPr>
          <a:latin typeface="+mn-lt"/>
          <a:ea typeface="+mn-ea"/>
          <a:cs typeface="+mn-cs"/>
        </a:defRPr>
      </a:lvl3pPr>
      <a:lvl4pPr marL="879585">
        <a:defRPr>
          <a:latin typeface="+mn-lt"/>
          <a:ea typeface="+mn-ea"/>
          <a:cs typeface="+mn-cs"/>
        </a:defRPr>
      </a:lvl4pPr>
      <a:lvl5pPr marL="1172780">
        <a:defRPr>
          <a:latin typeface="+mn-lt"/>
          <a:ea typeface="+mn-ea"/>
          <a:cs typeface="+mn-cs"/>
        </a:defRPr>
      </a:lvl5pPr>
      <a:lvl6pPr marL="1465975">
        <a:defRPr>
          <a:latin typeface="+mn-lt"/>
          <a:ea typeface="+mn-ea"/>
          <a:cs typeface="+mn-cs"/>
        </a:defRPr>
      </a:lvl6pPr>
      <a:lvl7pPr marL="1759171">
        <a:defRPr>
          <a:latin typeface="+mn-lt"/>
          <a:ea typeface="+mn-ea"/>
          <a:cs typeface="+mn-cs"/>
        </a:defRPr>
      </a:lvl7pPr>
      <a:lvl8pPr marL="2052366">
        <a:defRPr>
          <a:latin typeface="+mn-lt"/>
          <a:ea typeface="+mn-ea"/>
          <a:cs typeface="+mn-cs"/>
        </a:defRPr>
      </a:lvl8pPr>
      <a:lvl9pPr marL="234556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emf"/><Relationship Id="rId4" Type="http://schemas.openxmlformats.org/officeDocument/2006/relationships/hyperlink" Target="https://www.cancer.org/research/cancer-facts-statistics/all-cancer-facts-figures/cancer-facts-figures-2017.htm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6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" Target="slide3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6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10" Type="http://schemas.openxmlformats.org/officeDocument/2006/relationships/image" Target="../media/image79.svg"/><Relationship Id="rId4" Type="http://schemas.openxmlformats.org/officeDocument/2006/relationships/image" Target="../media/image73.svg"/><Relationship Id="rId9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9.png"/><Relationship Id="rId4" Type="http://schemas.openxmlformats.org/officeDocument/2006/relationships/image" Target="../media/image88.sv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70167C2-68CE-3157-71CB-97FEB20C55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6814" y="6083558"/>
            <a:ext cx="2580021" cy="676469"/>
          </a:xfrm>
          <a:prstGeom prst="rect">
            <a:avLst/>
          </a:prstGeom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910A441A-2DBD-AABF-F21F-224A8CBB693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266640" y="1287109"/>
            <a:ext cx="7702036" cy="2452368"/>
            <a:chOff x="3266640" y="1287109"/>
            <a:chExt cx="7702036" cy="2452368"/>
          </a:xfrm>
        </p:grpSpPr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9B5B401A-D852-DCD8-BFC6-45F7D6BD62A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266641" y="2416038"/>
              <a:ext cx="770203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0B82C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Gotham Bold" pitchFamily="2" charset="0"/>
                  <a:ea typeface="+mn-ea"/>
                  <a:cs typeface="Gotham Bold" pitchFamily="2" charset="0"/>
                </a:rPr>
                <a:t>BRAFTOVI® +  MEKTOVI® (EncoBini),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Gotham Bold" pitchFamily="2" charset="0"/>
                  <a:ea typeface="+mn-ea"/>
                  <a:cs typeface="Gotham Bold" pitchFamily="2" charset="0"/>
                </a:rPr>
                <a:t>la combinación para pacientes con melanoma BRAF mutado</a:t>
              </a:r>
              <a:endPara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otham Bold" pitchFamily="2" charset="0"/>
                <a:ea typeface="+mn-ea"/>
                <a:cs typeface="Gotham Bold" pitchFamily="2" charset="0"/>
              </a:endParaRPr>
            </a:p>
          </p:txBody>
        </p: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4AED0513-08B0-9C87-014E-4E354A4ED70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266640" y="1287109"/>
              <a:ext cx="4650659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Gotham Bold" pitchFamily="2" charset="0"/>
                  <a:ea typeface="+mn-ea"/>
                  <a:cs typeface="Gotham Bold" pitchFamily="2" charset="0"/>
                </a:rPr>
                <a:t>ENBITE</a:t>
              </a:r>
              <a:endParaRPr kumimoji="0" lang="es-ES" sz="6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BBE59284-8079-1569-4A21-573744602D20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3349690" y="2379716"/>
              <a:ext cx="6774024" cy="0"/>
            </a:xfrm>
            <a:prstGeom prst="line">
              <a:avLst/>
            </a:prstGeom>
            <a:ln w="19050">
              <a:solidFill>
                <a:schemeClr val="accent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2884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5DA88B9-9596-A946-81DE-439CEAFE8A54}"/>
              </a:ext>
            </a:extLst>
          </p:cNvPr>
          <p:cNvSpPr txBox="1"/>
          <p:nvPr/>
        </p:nvSpPr>
        <p:spPr>
          <a:xfrm>
            <a:off x="3480081" y="2926792"/>
            <a:ext cx="5538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>
                    <a:lumMod val="95000"/>
                  </a:schemeClr>
                </a:solidFill>
                <a:latin typeface="Gotham Bold" pitchFamily="2" charset="0"/>
                <a:cs typeface="Gotham Bold" pitchFamily="2" charset="0"/>
              </a:rPr>
              <a:t>COLUMBUS </a:t>
            </a:r>
            <a:r>
              <a:rPr lang="fr-FR" sz="2800" b="1" dirty="0">
                <a:solidFill>
                  <a:schemeClr val="bg1">
                    <a:lumMod val="95000"/>
                  </a:schemeClr>
                </a:solidFill>
                <a:latin typeface="Gotham Bold" pitchFamily="2" charset="0"/>
                <a:cs typeface="Gotham Bold" pitchFamily="2" charset="0"/>
              </a:rPr>
              <a:t>estudio de registro</a:t>
            </a:r>
            <a:endParaRPr lang="es-ES" sz="3600" dirty="0">
              <a:solidFill>
                <a:schemeClr val="bg1">
                  <a:lumMod val="95000"/>
                </a:schemeClr>
              </a:solidFill>
              <a:latin typeface="Gotham Book" pitchFamily="2" charset="0"/>
              <a:cs typeface="Gotham Book" pitchFamily="2" charset="0"/>
            </a:endParaRPr>
          </a:p>
        </p:txBody>
      </p:sp>
      <p:sp>
        <p:nvSpPr>
          <p:cNvPr id="2" name="Diagrama de flujo: conector 1">
            <a:extLst>
              <a:ext uri="{FF2B5EF4-FFF2-40B4-BE49-F238E27FC236}">
                <a16:creationId xmlns:a16="http://schemas.microsoft.com/office/drawing/2014/main" id="{EF78D1D3-0219-045B-A19B-9C4978C414C9}"/>
              </a:ext>
            </a:extLst>
          </p:cNvPr>
          <p:cNvSpPr/>
          <p:nvPr/>
        </p:nvSpPr>
        <p:spPr>
          <a:xfrm>
            <a:off x="8739739" y="3219179"/>
            <a:ext cx="1828800" cy="1722922"/>
          </a:xfrm>
          <a:prstGeom prst="flowChartConnector">
            <a:avLst/>
          </a:prstGeom>
          <a:solidFill>
            <a:schemeClr val="accent1"/>
          </a:solidFill>
          <a:ln w="12700">
            <a:noFill/>
          </a:ln>
          <a:effectLst>
            <a:outerShdw blurRad="107950" dist="12700" dir="5400000" algn="ctr">
              <a:srgbClr val="000000"/>
            </a:outerShdw>
            <a:softEdge rad="3175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/>
          </a:bodyPr>
          <a:lstStyle/>
          <a:p>
            <a:pPr algn="ctr"/>
            <a:r>
              <a:rPr lang="es-ES" sz="2000" b="1" dirty="0"/>
              <a:t>Datos a</a:t>
            </a:r>
          </a:p>
          <a:p>
            <a:pPr algn="ctr"/>
            <a:r>
              <a:rPr lang="es-ES" sz="3600" b="1" dirty="0"/>
              <a:t>7</a:t>
            </a:r>
            <a:r>
              <a:rPr lang="es-ES" sz="2000" b="1" dirty="0"/>
              <a:t> años</a:t>
            </a:r>
          </a:p>
        </p:txBody>
      </p:sp>
    </p:spTree>
    <p:extLst>
      <p:ext uri="{BB962C8B-B14F-4D97-AF65-F5344CB8AC3E}">
        <p14:creationId xmlns:p14="http://schemas.microsoft.com/office/powerpoint/2010/main" val="237125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7C91096-CCAD-FB41-8C2A-72F2694F60B5}"/>
              </a:ext>
            </a:extLst>
          </p:cNvPr>
          <p:cNvSpPr txBox="1">
            <a:spLocks/>
          </p:cNvSpPr>
          <p:nvPr/>
        </p:nvSpPr>
        <p:spPr>
          <a:xfrm>
            <a:off x="1099158" y="5540517"/>
            <a:ext cx="8519929" cy="9151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800" b="0" i="0" u="none" strike="noStrike" kern="0" cap="none" spc="0" normalizeH="0" baseline="30000" noProof="0" dirty="0">
                <a:ln>
                  <a:noFill/>
                </a:ln>
                <a:solidFill>
                  <a:srgbClr val="7B7E82"/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*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7B7E82"/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Enmienda solicitada por la FDA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800" b="0" i="0" u="none" strike="noStrike" kern="0" cap="none" spc="0" normalizeH="0" baseline="30000" noProof="0" dirty="0">
                <a:ln>
                  <a:noFill/>
                </a:ln>
                <a:solidFill>
                  <a:srgbClr val="7B7E82"/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†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7B7E82"/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La inmunoterapia previa de primera línea reemplazó el estado de mutación BRAF como factor de estratificación luego de la enmienda al protocolo 2</a:t>
            </a:r>
            <a:b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7B7E82"/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</a:b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7B7E82"/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AJCC, Comité Estadounidense Conjunto sobre Cáncer; ECOG PS, Nivel functional del Grupo Cooperativo Oriental de Oncología;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7B7E82"/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SG: Supervivencia Global; 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7B7E82"/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SLP, Supervivencia Libre de Progresión; v/d, veces al día; TRG:Tasa Respuesta Global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4BD4AB0-C995-CD49-8490-174ABA6BA761}"/>
              </a:ext>
            </a:extLst>
          </p:cNvPr>
          <p:cNvSpPr txBox="1">
            <a:spLocks/>
          </p:cNvSpPr>
          <p:nvPr/>
        </p:nvSpPr>
        <p:spPr>
          <a:xfrm>
            <a:off x="1352772" y="6242513"/>
            <a:ext cx="3827037" cy="3270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8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700" b="0" i="0" u="none" strike="noStrike" kern="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1. </a:t>
            </a:r>
            <a:r>
              <a:rPr kumimoji="0" lang="en-GB" sz="700" b="0" i="0" u="none" strike="noStrike" kern="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Dummer</a:t>
            </a:r>
            <a:r>
              <a:rPr kumimoji="0" lang="en-GB" sz="700" b="0" i="0" u="none" strike="noStrike" kern="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R et al. Lancet Oncol 2018: published on line March 21 (18): 30142-6    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C5D17798-609D-C743-8789-07135DFA7EE1}"/>
              </a:ext>
            </a:extLst>
          </p:cNvPr>
          <p:cNvGrpSpPr/>
          <p:nvPr/>
        </p:nvGrpSpPr>
        <p:grpSpPr>
          <a:xfrm>
            <a:off x="3657603" y="1950504"/>
            <a:ext cx="6738143" cy="1949280"/>
            <a:chOff x="3148374" y="2275689"/>
            <a:chExt cx="5420859" cy="1762805"/>
          </a:xfrm>
        </p:grpSpPr>
        <p:sp>
          <p:nvSpPr>
            <p:cNvPr id="6" name="Ellipse 8">
              <a:extLst>
                <a:ext uri="{FF2B5EF4-FFF2-40B4-BE49-F238E27FC236}">
                  <a16:creationId xmlns:a16="http://schemas.microsoft.com/office/drawing/2014/main" id="{2C1520E4-A812-F84E-9972-D106A7E4DB06}"/>
                </a:ext>
              </a:extLst>
            </p:cNvPr>
            <p:cNvSpPr/>
            <p:nvPr/>
          </p:nvSpPr>
          <p:spPr>
            <a:xfrm>
              <a:off x="3148374" y="2705949"/>
              <a:ext cx="1504592" cy="822763"/>
            </a:xfrm>
            <a:prstGeom prst="ellipse">
              <a:avLst/>
            </a:prstGeom>
            <a:solidFill>
              <a:srgbClr val="ECB633">
                <a:alpha val="42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8440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3BA23">
                      <a:lumMod val="50000"/>
                    </a:srgbClr>
                  </a:solidFill>
                  <a:effectLst/>
                  <a:uLnTx/>
                  <a:uFillTx/>
                  <a:latin typeface="Gotham Bold" pitchFamily="2" charset="0"/>
                  <a:ea typeface="+mn-ea"/>
                  <a:cs typeface="Gotham Bold" pitchFamily="2" charset="0"/>
                </a:rPr>
                <a:t>Aleatorización </a:t>
              </a:r>
              <a:b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3BA23">
                      <a:lumMod val="50000"/>
                    </a:srgbClr>
                  </a:solidFill>
                  <a:effectLst/>
                  <a:uLnTx/>
                  <a:uFillTx/>
                  <a:latin typeface="Gotham Bold" pitchFamily="2" charset="0"/>
                  <a:ea typeface="+mn-ea"/>
                  <a:cs typeface="Gotham Bold" pitchFamily="2" charset="0"/>
                </a:rPr>
              </a:b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3BA23">
                      <a:lumMod val="50000"/>
                    </a:srgbClr>
                  </a:solidFill>
                  <a:effectLst/>
                  <a:uLnTx/>
                  <a:uFillTx/>
                  <a:latin typeface="Gotham Bold" pitchFamily="2" charset="0"/>
                  <a:ea typeface="+mn-ea"/>
                  <a:cs typeface="Gotham Bold" pitchFamily="2" charset="0"/>
                </a:rPr>
                <a:t>1:1:1</a:t>
              </a:r>
            </a:p>
            <a:p>
              <a:pPr marL="0" marR="0" lvl="0" indent="0" algn="ctr" defTabSz="8440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3BA23">
                      <a:lumMod val="50000"/>
                    </a:srgbClr>
                  </a:solidFill>
                  <a:effectLst/>
                  <a:uLnTx/>
                  <a:uFillTx/>
                  <a:latin typeface="Gotham Bold" pitchFamily="2" charset="0"/>
                  <a:ea typeface="+mn-ea"/>
                  <a:cs typeface="Gotham Bold" pitchFamily="2" charset="0"/>
                </a:rPr>
                <a:t>(N=577)</a:t>
              </a:r>
            </a:p>
          </p:txBody>
        </p:sp>
        <p:sp>
          <p:nvSpPr>
            <p:cNvPr id="7" name="Rechteck 11">
              <a:extLst>
                <a:ext uri="{FF2B5EF4-FFF2-40B4-BE49-F238E27FC236}">
                  <a16:creationId xmlns:a16="http://schemas.microsoft.com/office/drawing/2014/main" id="{DB52EA06-72A5-544A-A87D-03DAE674CD58}"/>
                </a:ext>
              </a:extLst>
            </p:cNvPr>
            <p:cNvSpPr/>
            <p:nvPr/>
          </p:nvSpPr>
          <p:spPr>
            <a:xfrm>
              <a:off x="4861340" y="2275689"/>
              <a:ext cx="3707893" cy="470084"/>
            </a:xfrm>
            <a:prstGeom prst="roundRect">
              <a:avLst/>
            </a:prstGeom>
            <a:solidFill>
              <a:srgbClr val="501627"/>
            </a:soli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440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6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otham Book" pitchFamily="2" charset="0"/>
                  <a:ea typeface="+mn-ea"/>
                  <a:cs typeface="Gotham Book" pitchFamily="2" charset="0"/>
                </a:rPr>
                <a:t>ENCORAFENIB 450 mg 1 v/d + BINIMETINIB 45 mg 2 v/d</a:t>
              </a:r>
              <a:b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otham Book" pitchFamily="2" charset="0"/>
                  <a:ea typeface="+mn-ea"/>
                  <a:cs typeface="Gotham Book" pitchFamily="2" charset="0"/>
                </a:rPr>
              </a:b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otham Bold" pitchFamily="2" charset="0"/>
                  <a:ea typeface="+mn-ea"/>
                  <a:cs typeface="Gotham Bold" pitchFamily="2" charset="0"/>
                </a:rPr>
                <a:t>(N=192) </a:t>
              </a:r>
            </a:p>
          </p:txBody>
        </p:sp>
        <p:cxnSp>
          <p:nvCxnSpPr>
            <p:cNvPr id="8" name="Gewinkelte Verbindung 13">
              <a:extLst>
                <a:ext uri="{FF2B5EF4-FFF2-40B4-BE49-F238E27FC236}">
                  <a16:creationId xmlns:a16="http://schemas.microsoft.com/office/drawing/2014/main" id="{B78E7333-5264-7A4F-8D10-83B791BF975D}"/>
                </a:ext>
              </a:extLst>
            </p:cNvPr>
            <p:cNvCxnSpPr>
              <a:cxnSpLocks/>
              <a:stCxn id="6" idx="0"/>
              <a:endCxn id="7" idx="1"/>
            </p:cNvCxnSpPr>
            <p:nvPr/>
          </p:nvCxnSpPr>
          <p:spPr>
            <a:xfrm rot="5400000" flipH="1" flipV="1">
              <a:off x="4283397" y="2128005"/>
              <a:ext cx="195217" cy="960670"/>
            </a:xfrm>
            <a:prstGeom prst="bentConnector2">
              <a:avLst/>
            </a:prstGeom>
            <a:ln>
              <a:solidFill>
                <a:schemeClr val="tx2">
                  <a:lumMod val="50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Gewinkelte Verbindung 16">
              <a:extLst>
                <a:ext uri="{FF2B5EF4-FFF2-40B4-BE49-F238E27FC236}">
                  <a16:creationId xmlns:a16="http://schemas.microsoft.com/office/drawing/2014/main" id="{21AEB146-9A13-A34F-AECD-C6BF22221946}"/>
                </a:ext>
              </a:extLst>
            </p:cNvPr>
            <p:cNvCxnSpPr>
              <a:cxnSpLocks/>
              <a:stCxn id="6" idx="4"/>
              <a:endCxn id="11" idx="1"/>
            </p:cNvCxnSpPr>
            <p:nvPr/>
          </p:nvCxnSpPr>
          <p:spPr>
            <a:xfrm rot="16200000" flipH="1">
              <a:off x="4235624" y="3193756"/>
              <a:ext cx="274739" cy="944649"/>
            </a:xfrm>
            <a:prstGeom prst="bentConnector2">
              <a:avLst/>
            </a:prstGeom>
            <a:ln>
              <a:solidFill>
                <a:schemeClr val="tx2">
                  <a:lumMod val="50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0" name="Rechteck 18">
              <a:extLst>
                <a:ext uri="{FF2B5EF4-FFF2-40B4-BE49-F238E27FC236}">
                  <a16:creationId xmlns:a16="http://schemas.microsoft.com/office/drawing/2014/main" id="{EAB897D5-ECEA-714C-990C-C71488817B08}"/>
                </a:ext>
              </a:extLst>
            </p:cNvPr>
            <p:cNvSpPr/>
            <p:nvPr/>
          </p:nvSpPr>
          <p:spPr>
            <a:xfrm>
              <a:off x="4861340" y="2885732"/>
              <a:ext cx="3707892" cy="470084"/>
            </a:xfrm>
            <a:prstGeom prst="roundRect">
              <a:avLst/>
            </a:prstGeom>
            <a:solidFill>
              <a:srgbClr val="777776"/>
            </a:soli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440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6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otham Book" pitchFamily="2" charset="0"/>
                  <a:ea typeface="+mn-ea"/>
                  <a:cs typeface="Gotham Book" pitchFamily="2" charset="0"/>
                </a:rPr>
                <a:t>Vemurafenib 960 mg 2 v/d</a:t>
              </a:r>
              <a:b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otham Book" pitchFamily="2" charset="0"/>
                  <a:ea typeface="+mn-ea"/>
                  <a:cs typeface="Gotham Book" pitchFamily="2" charset="0"/>
                </a:rPr>
              </a:b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otham Bold" pitchFamily="2" charset="0"/>
                  <a:ea typeface="+mn-ea"/>
                  <a:cs typeface="Gotham Bold" pitchFamily="2" charset="0"/>
                </a:rPr>
                <a:t>(N=191) </a:t>
              </a:r>
            </a:p>
          </p:txBody>
        </p:sp>
        <p:sp>
          <p:nvSpPr>
            <p:cNvPr id="11" name="Rechteck 19">
              <a:extLst>
                <a:ext uri="{FF2B5EF4-FFF2-40B4-BE49-F238E27FC236}">
                  <a16:creationId xmlns:a16="http://schemas.microsoft.com/office/drawing/2014/main" id="{69A9BA66-2074-054A-8C68-6D9AD1E0E172}"/>
                </a:ext>
              </a:extLst>
            </p:cNvPr>
            <p:cNvSpPr/>
            <p:nvPr/>
          </p:nvSpPr>
          <p:spPr>
            <a:xfrm>
              <a:off x="4845319" y="3568407"/>
              <a:ext cx="3723914" cy="470087"/>
            </a:xfrm>
            <a:prstGeom prst="roundRect">
              <a:avLst/>
            </a:prstGeom>
            <a:solidFill>
              <a:srgbClr val="ECB633"/>
            </a:soli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440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69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otham Book" pitchFamily="2" charset="0"/>
                  <a:ea typeface="+mn-ea"/>
                  <a:cs typeface="Gotham Book" pitchFamily="2" charset="0"/>
                </a:rPr>
                <a:t>ENCORAFENIB 300 mg 1 v/d</a:t>
              </a:r>
              <a:b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otham Book" pitchFamily="2" charset="0"/>
                  <a:ea typeface="+mn-ea"/>
                  <a:cs typeface="Gotham Book" pitchFamily="2" charset="0"/>
                </a:rPr>
              </a:b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otham Bold" pitchFamily="2" charset="0"/>
                  <a:ea typeface="+mn-ea"/>
                  <a:cs typeface="Gotham Bold" pitchFamily="2" charset="0"/>
                </a:rPr>
                <a:t>(N=194) </a:t>
              </a:r>
            </a:p>
          </p:txBody>
        </p:sp>
        <p:cxnSp>
          <p:nvCxnSpPr>
            <p:cNvPr id="12" name="Gerade Verbindung mit Pfeil 31">
              <a:extLst>
                <a:ext uri="{FF2B5EF4-FFF2-40B4-BE49-F238E27FC236}">
                  <a16:creationId xmlns:a16="http://schemas.microsoft.com/office/drawing/2014/main" id="{D07BA546-F0F1-8648-B21F-DB697E07ECBB}"/>
                </a:ext>
              </a:extLst>
            </p:cNvPr>
            <p:cNvCxnSpPr>
              <a:cxnSpLocks/>
              <a:stCxn id="6" idx="6"/>
              <a:endCxn id="10" idx="1"/>
            </p:cNvCxnSpPr>
            <p:nvPr/>
          </p:nvCxnSpPr>
          <p:spPr>
            <a:xfrm>
              <a:off x="4652966" y="3117331"/>
              <a:ext cx="208374" cy="3444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3" name="Rounded Rectangle 23">
            <a:extLst>
              <a:ext uri="{FF2B5EF4-FFF2-40B4-BE49-F238E27FC236}">
                <a16:creationId xmlns:a16="http://schemas.microsoft.com/office/drawing/2014/main" id="{EE62860D-555B-DC47-9743-088E0C5D5BC4}"/>
              </a:ext>
            </a:extLst>
          </p:cNvPr>
          <p:cNvSpPr/>
          <p:nvPr/>
        </p:nvSpPr>
        <p:spPr>
          <a:xfrm>
            <a:off x="1231354" y="2040621"/>
            <a:ext cx="1129799" cy="555445"/>
          </a:xfrm>
          <a:prstGeom prst="roundRect">
            <a:avLst/>
          </a:prstGeom>
          <a:solidFill>
            <a:srgbClr val="2C969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Parte 1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4B7ADF3-4D85-7044-91B6-6B125F187B5F}"/>
              </a:ext>
            </a:extLst>
          </p:cNvPr>
          <p:cNvSpPr txBox="1">
            <a:spLocks/>
          </p:cNvSpPr>
          <p:nvPr/>
        </p:nvSpPr>
        <p:spPr>
          <a:xfrm>
            <a:off x="6666782" y="5475811"/>
            <a:ext cx="4733743" cy="1013627"/>
          </a:xfrm>
          <a:prstGeom prst="rect">
            <a:avLst/>
          </a:prstGeom>
        </p:spPr>
        <p:txBody>
          <a:bodyPr vert="horz" lIns="0" tIns="45720" rIns="0" bIns="0" rtlCol="0" anchor="b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4500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38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1857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9013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900" b="0" i="0" u="none" strike="noStrike" kern="0" cap="none" spc="0" normalizeH="0" baseline="30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61A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354B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</a:p>
        </p:txBody>
      </p:sp>
      <p:sp>
        <p:nvSpPr>
          <p:cNvPr id="16" name="Rectangle: Rounded Corners 22">
            <a:extLst>
              <a:ext uri="{FF2B5EF4-FFF2-40B4-BE49-F238E27FC236}">
                <a16:creationId xmlns:a16="http://schemas.microsoft.com/office/drawing/2014/main" id="{D4F434E9-F69B-2142-9F9D-5482FA052F60}"/>
              </a:ext>
            </a:extLst>
          </p:cNvPr>
          <p:cNvSpPr/>
          <p:nvPr/>
        </p:nvSpPr>
        <p:spPr>
          <a:xfrm>
            <a:off x="1153911" y="2715958"/>
            <a:ext cx="2264597" cy="1328023"/>
          </a:xfrm>
          <a:prstGeom prst="roundRect">
            <a:avLst/>
          </a:prstGeom>
          <a:ln w="28575">
            <a:solidFill>
              <a:srgbClr val="501627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Estratificado por: </a:t>
            </a:r>
          </a:p>
          <a:p>
            <a:pPr marL="171446" marR="0" lvl="0" indent="-17144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rPr>
              <a:t>Es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rPr>
              <a:t>tadio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rPr>
              <a:t> </a:t>
            </a: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rPr>
              <a:t>de la 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rPr>
              <a:t>AJCC</a:t>
            </a:r>
          </a:p>
          <a:p>
            <a:pPr marL="171446" marR="0" lvl="0" indent="-17144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rPr>
              <a:t>ECOG PS</a:t>
            </a:r>
          </a:p>
          <a:p>
            <a:pPr marL="171446" marR="0" lvl="0" indent="-17144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rPr>
              <a:t>Estado de la mutación BRAF/inmunoterapia previa en primera línea</a:t>
            </a:r>
            <a:r>
              <a:rPr kumimoji="0" lang="en-GB" sz="1200" b="0" i="0" u="none" strike="noStrike" kern="0" cap="none" spc="0" normalizeH="0" baseline="30000" noProof="0" dirty="0">
                <a:ln>
                  <a:noFill/>
                </a:ln>
                <a:solidFill>
                  <a:srgbClr val="354B54"/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rPr>
              <a:t>†</a:t>
            </a:r>
            <a:endParaRPr kumimoji="0" lang="en-GB" sz="1200" b="0" i="0" u="none" strike="noStrike" kern="0" cap="none" spc="0" normalizeH="0" baseline="30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otham Book" pitchFamily="2" charset="0"/>
              <a:ea typeface="+mn-ea"/>
              <a:cs typeface="Gotham Book" pitchFamily="2" charset="0"/>
            </a:endParaRPr>
          </a:p>
        </p:txBody>
      </p:sp>
      <p:sp>
        <p:nvSpPr>
          <p:cNvPr id="17" name="Rectangle: Rounded Corners 32">
            <a:extLst>
              <a:ext uri="{FF2B5EF4-FFF2-40B4-BE49-F238E27FC236}">
                <a16:creationId xmlns:a16="http://schemas.microsoft.com/office/drawing/2014/main" id="{3555B761-EFD1-0043-9253-76EB98C47799}"/>
              </a:ext>
            </a:extLst>
          </p:cNvPr>
          <p:cNvSpPr/>
          <p:nvPr/>
        </p:nvSpPr>
        <p:spPr>
          <a:xfrm>
            <a:off x="4264660" y="4075301"/>
            <a:ext cx="6269283" cy="459984"/>
          </a:xfrm>
          <a:prstGeom prst="roundRect">
            <a:avLst/>
          </a:prstGeom>
          <a:ln w="28575">
            <a:solidFill>
              <a:srgbClr val="501627"/>
            </a:solidFill>
          </a:ln>
        </p:spPr>
        <p:txBody>
          <a:bodyPr wrap="square">
            <a:spAutoFit/>
          </a:bodyPr>
          <a:lstStyle/>
          <a:p>
            <a:pPr marL="357179" marR="0" lvl="0" indent="-35717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1" b="1" i="0" u="none" strike="noStrike" kern="1200" cap="none" spc="0" normalizeH="0" baseline="0" noProof="0" dirty="0">
                <a:ln>
                  <a:noFill/>
                </a:ln>
                <a:solidFill>
                  <a:srgbClr val="354B54">
                    <a:lumMod val="50000"/>
                  </a:srgbClr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-   </a:t>
            </a:r>
            <a:r>
              <a:rPr kumimoji="0" lang="en-GB" sz="1051" b="1" i="0" u="none" strike="noStrike" kern="1200" cap="none" spc="0" normalizeH="0" baseline="0" noProof="0" dirty="0" err="1">
                <a:ln>
                  <a:noFill/>
                </a:ln>
                <a:solidFill>
                  <a:srgbClr val="354B54">
                    <a:lumMod val="50000"/>
                  </a:srgbClr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Objetivo</a:t>
            </a:r>
            <a:r>
              <a:rPr kumimoji="0" lang="en-GB" sz="1051" b="1" i="0" u="none" strike="noStrike" kern="1200" cap="none" spc="0" normalizeH="0" baseline="0" noProof="0" dirty="0">
                <a:ln>
                  <a:noFill/>
                </a:ln>
                <a:solidFill>
                  <a:srgbClr val="354B54">
                    <a:lumMod val="50000"/>
                  </a:srgbClr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 </a:t>
            </a:r>
            <a:r>
              <a:rPr kumimoji="0" lang="es-ES" sz="1051" b="1" i="0" u="none" strike="noStrike" kern="1200" cap="none" spc="0" normalizeH="0" baseline="0" noProof="0" dirty="0">
                <a:ln>
                  <a:noFill/>
                </a:ln>
                <a:solidFill>
                  <a:srgbClr val="354B54">
                    <a:lumMod val="50000"/>
                  </a:srgbClr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principal</a:t>
            </a:r>
            <a:r>
              <a:rPr kumimoji="0" lang="en-GB" sz="1051" b="1" i="0" u="none" strike="noStrike" kern="1200" cap="none" spc="0" normalizeH="0" baseline="0" noProof="0" dirty="0">
                <a:ln>
                  <a:noFill/>
                </a:ln>
                <a:solidFill>
                  <a:srgbClr val="354B54">
                    <a:lumMod val="50000"/>
                  </a:srgbClr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: </a:t>
            </a:r>
            <a:r>
              <a:rPr kumimoji="0" lang="en-GB" sz="1051" b="0" i="0" u="sng" strike="noStrike" kern="1200" cap="none" spc="0" normalizeH="0" baseline="0" noProof="0" dirty="0">
                <a:ln>
                  <a:noFill/>
                </a:ln>
                <a:solidFill>
                  <a:srgbClr val="354B54">
                    <a:lumMod val="50000"/>
                  </a:srgbClr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rPr>
              <a:t>SLP</a:t>
            </a:r>
            <a:r>
              <a:rPr kumimoji="0" lang="en-GB" sz="1051" b="0" i="0" u="none" strike="noStrike" kern="1200" cap="none" spc="0" normalizeH="0" baseline="0" noProof="0" dirty="0">
                <a:ln>
                  <a:noFill/>
                </a:ln>
                <a:solidFill>
                  <a:srgbClr val="354B54">
                    <a:lumMod val="50000"/>
                  </a:srgbClr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rPr>
              <a:t>: EncoBini vs Vemurafenib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1" b="1" i="0" u="none" strike="noStrike" kern="1200" cap="none" spc="0" normalizeH="0" baseline="0" noProof="0" dirty="0">
                <a:ln>
                  <a:noFill/>
                </a:ln>
                <a:solidFill>
                  <a:srgbClr val="354B54">
                    <a:lumMod val="50000"/>
                  </a:srgbClr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-   </a:t>
            </a:r>
            <a:r>
              <a:rPr kumimoji="0" lang="en-GB" sz="1051" b="1" i="0" u="none" strike="noStrike" kern="1200" cap="none" spc="0" normalizeH="0" baseline="0" noProof="0" dirty="0" err="1">
                <a:ln>
                  <a:noFill/>
                </a:ln>
                <a:solidFill>
                  <a:srgbClr val="354B54">
                    <a:lumMod val="50000"/>
                  </a:srgbClr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Objetivo</a:t>
            </a:r>
            <a:r>
              <a:rPr kumimoji="0" lang="en-GB" sz="1051" b="1" i="0" u="none" strike="noStrike" kern="1200" cap="none" spc="0" normalizeH="0" baseline="0" noProof="0" dirty="0">
                <a:ln>
                  <a:noFill/>
                </a:ln>
                <a:solidFill>
                  <a:srgbClr val="354B54">
                    <a:lumMod val="50000"/>
                  </a:srgbClr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 secundario: </a:t>
            </a:r>
            <a:r>
              <a:rPr kumimoji="0" lang="en-GB" sz="1051" b="0" i="0" u="sng" strike="noStrike" kern="1200" cap="none" spc="0" normalizeH="0" baseline="0" noProof="0" dirty="0">
                <a:ln>
                  <a:noFill/>
                </a:ln>
                <a:solidFill>
                  <a:srgbClr val="354B54">
                    <a:lumMod val="50000"/>
                  </a:srgbClr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rPr>
              <a:t>SG, TRG, DR </a:t>
            </a:r>
            <a:r>
              <a:rPr kumimoji="0" lang="en-GB" sz="1051" b="0" i="0" u="none" strike="noStrike" kern="1200" cap="none" spc="0" normalizeH="0" baseline="0" noProof="0" dirty="0">
                <a:ln>
                  <a:noFill/>
                </a:ln>
                <a:solidFill>
                  <a:srgbClr val="354B54">
                    <a:lumMod val="50000"/>
                  </a:srgbClr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rPr>
              <a:t>en todos los </a:t>
            </a:r>
            <a:r>
              <a:rPr kumimoji="0" lang="en-GB" sz="1051" b="0" i="0" u="none" strike="noStrike" kern="1200" cap="none" spc="0" normalizeH="0" baseline="0" noProof="0" dirty="0" err="1">
                <a:ln>
                  <a:noFill/>
                </a:ln>
                <a:solidFill>
                  <a:srgbClr val="354B54">
                    <a:lumMod val="50000"/>
                  </a:srgbClr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rPr>
              <a:t>grupos</a:t>
            </a:r>
            <a:r>
              <a:rPr kumimoji="0" lang="en-GB" sz="1051" b="0" i="0" u="none" strike="noStrike" kern="1200" cap="none" spc="0" normalizeH="0" baseline="0" noProof="0" dirty="0">
                <a:ln>
                  <a:noFill/>
                </a:ln>
                <a:solidFill>
                  <a:srgbClr val="354B54">
                    <a:lumMod val="50000"/>
                  </a:srgbClr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rPr>
              <a:t> y </a:t>
            </a:r>
            <a:r>
              <a:rPr kumimoji="0" lang="en-GB" sz="1051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rPr>
              <a:t>puntuación</a:t>
            </a:r>
            <a:r>
              <a:rPr kumimoji="0" lang="en-GB" sz="1051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rPr>
              <a:t> FACT del melanoma, EORTC QLQ-C30</a:t>
            </a:r>
            <a:endParaRPr kumimoji="0" lang="en-GB" sz="1051" b="0" i="0" u="none" strike="noStrike" kern="1200" cap="none" spc="0" normalizeH="0" baseline="0" noProof="0" dirty="0">
              <a:ln>
                <a:noFill/>
              </a:ln>
              <a:solidFill>
                <a:srgbClr val="354B54">
                  <a:lumMod val="50000"/>
                </a:srgbClr>
              </a:solidFill>
              <a:effectLst/>
              <a:uLnTx/>
              <a:uFillTx/>
              <a:latin typeface="Gotham Book" pitchFamily="2" charset="0"/>
              <a:ea typeface="+mn-ea"/>
              <a:cs typeface="Gotham Book" pitchFamily="2" charset="0"/>
            </a:endParaRPr>
          </a:p>
        </p:txBody>
      </p:sp>
      <p:sp>
        <p:nvSpPr>
          <p:cNvPr id="18" name="TextBox 32">
            <a:extLst>
              <a:ext uri="{FF2B5EF4-FFF2-40B4-BE49-F238E27FC236}">
                <a16:creationId xmlns:a16="http://schemas.microsoft.com/office/drawing/2014/main" id="{2BE05488-2D77-1B48-B403-2E33E649DA22}"/>
              </a:ext>
            </a:extLst>
          </p:cNvPr>
          <p:cNvSpPr txBox="1"/>
          <p:nvPr/>
        </p:nvSpPr>
        <p:spPr>
          <a:xfrm>
            <a:off x="2487808" y="4630283"/>
            <a:ext cx="7582488" cy="534759"/>
          </a:xfrm>
          <a:prstGeom prst="rect">
            <a:avLst/>
          </a:prstGeom>
          <a:noFill/>
        </p:spPr>
        <p:txBody>
          <a:bodyPr wrap="square" l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A0B8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54B54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El objetivo </a:t>
            </a: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354B54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principal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54B54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 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354B54"/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rPr>
              <a:t>fue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4B54"/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rPr>
              <a:t> evaluar la contribución de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54B54"/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rPr>
              <a:t>Binimetinib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4B54"/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rPr>
              <a:t> 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354B54"/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rPr>
              <a:t>a 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4B54"/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rPr>
              <a:t>a terapia combinada</a:t>
            </a:r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id="{0AB68ED1-1E96-A040-9F0A-12F88F93F303}"/>
              </a:ext>
            </a:extLst>
          </p:cNvPr>
          <p:cNvSpPr/>
          <p:nvPr/>
        </p:nvSpPr>
        <p:spPr>
          <a:xfrm>
            <a:off x="1185466" y="4591072"/>
            <a:ext cx="1129799" cy="555445"/>
          </a:xfrm>
          <a:prstGeom prst="roundRect">
            <a:avLst/>
          </a:prstGeom>
          <a:solidFill>
            <a:srgbClr val="2C969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Parte 2*</a:t>
            </a:r>
          </a:p>
        </p:txBody>
      </p:sp>
      <p:sp>
        <p:nvSpPr>
          <p:cNvPr id="25" name="Rectángulo redondeado 24">
            <a:extLst>
              <a:ext uri="{FF2B5EF4-FFF2-40B4-BE49-F238E27FC236}">
                <a16:creationId xmlns:a16="http://schemas.microsoft.com/office/drawing/2014/main" id="{BCBE1C1D-2656-974E-973F-B6CD6A290218}"/>
              </a:ext>
            </a:extLst>
          </p:cNvPr>
          <p:cNvSpPr/>
          <p:nvPr/>
        </p:nvSpPr>
        <p:spPr>
          <a:xfrm>
            <a:off x="1166071" y="989902"/>
            <a:ext cx="9278224" cy="805343"/>
          </a:xfrm>
          <a:prstGeom prst="roundRect">
            <a:avLst/>
          </a:prstGeom>
          <a:solidFill>
            <a:srgbClr val="2C9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Ensayo de dos partes, fase III, aleatorizado, abierto, multicéntrico sobre la eficacia y seguridad de EncoBini vs vemurafenib o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Encorafenib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 en monoterapia en pacientes con melanoma mutante BRAF</a:t>
            </a:r>
            <a:r>
              <a:rPr kumimoji="0" lang="es-ES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V600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 no resecable o metastásico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ld" pitchFamily="2" charset="0"/>
              <a:ea typeface="+mn-ea"/>
              <a:cs typeface="Gotham Bold" pitchFamily="2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17FF531C-CE9B-8444-8C00-CB30AA7F9E56}"/>
              </a:ext>
            </a:extLst>
          </p:cNvPr>
          <p:cNvSpPr txBox="1"/>
          <p:nvPr/>
        </p:nvSpPr>
        <p:spPr>
          <a:xfrm>
            <a:off x="5052971" y="6592115"/>
            <a:ext cx="1807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" sz="12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rPr>
              <a:t>Para uso promocional</a:t>
            </a:r>
            <a:endParaRPr kumimoji="0" lang="e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2" charset="0"/>
              <a:ea typeface="+mn-ea"/>
              <a:cs typeface="Gotham Book" pitchFamily="2" charset="0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3BEA3F6C-3DAA-4CC9-BE18-E32DED0BEAC3}"/>
              </a:ext>
            </a:extLst>
          </p:cNvPr>
          <p:cNvSpPr/>
          <p:nvPr/>
        </p:nvSpPr>
        <p:spPr>
          <a:xfrm>
            <a:off x="9806051" y="5953021"/>
            <a:ext cx="1911216" cy="4678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ítulo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Diseño</a:t>
            </a:r>
            <a:r>
              <a:rPr lang="en-GB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 del </a:t>
            </a:r>
            <a:r>
              <a:rPr lang="en-GB" dirty="0" err="1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estudio</a:t>
            </a:r>
            <a:r>
              <a:rPr lang="en-GB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 COLUMBUS</a:t>
            </a:r>
            <a:r>
              <a:rPr lang="en-GB" baseline="3000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1</a:t>
            </a:r>
            <a:r>
              <a:rPr lang="en-GB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 </a:t>
            </a:r>
            <a:br>
              <a:rPr lang="en-GB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</a:br>
            <a:endParaRPr lang="es-ES_tradnl" dirty="0">
              <a:solidFill>
                <a:srgbClr val="2C96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67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705C2AE-4CDD-DC45-B7D7-E16487A75918}"/>
              </a:ext>
            </a:extLst>
          </p:cNvPr>
          <p:cNvSpPr txBox="1">
            <a:spLocks/>
          </p:cNvSpPr>
          <p:nvPr/>
        </p:nvSpPr>
        <p:spPr>
          <a:xfrm>
            <a:off x="335672" y="4670264"/>
            <a:ext cx="2181121" cy="12215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*</a:t>
            </a:r>
            <a:r>
              <a:rPr lang="en-GB" sz="8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ea typeface="MS Mincho"/>
                <a:cs typeface="Gotham Light" pitchFamily="2" charset="0"/>
              </a:rPr>
              <a:t>*2 observaciones eran indeterminadas</a:t>
            </a:r>
            <a:b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</a:br>
            <a:r>
              <a:rPr lang="en-GB" sz="8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ECOG PS, Eastern Cooperative Oncology Group Performance Status; LDH, lactato deshidrogenasa; PD-1, muerte programada; PD-L, PD ligando; v/d: veces al día; ULN, </a:t>
            </a:r>
            <a:r>
              <a:rPr lang="es-ES" sz="8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límite superior de lo normal; RIQ: Rango Inter </a:t>
            </a:r>
            <a:r>
              <a:rPr lang="es-ES" sz="8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Cuartilico</a:t>
            </a:r>
            <a:endParaRPr lang="en-GB" sz="800" kern="0" dirty="0">
              <a:solidFill>
                <a:schemeClr val="tx1">
                  <a:lumMod val="65000"/>
                  <a:lumOff val="35000"/>
                </a:schemeClr>
              </a:solidFill>
              <a:latin typeface="Gotham Light" pitchFamily="2" charset="0"/>
              <a:ea typeface="MS Mincho"/>
              <a:cs typeface="Gotham Light" pitchFamily="2" charset="0"/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FCABFD2-5495-E144-B1E1-2856039EEFEA}"/>
              </a:ext>
            </a:extLst>
          </p:cNvPr>
          <p:cNvSpPr txBox="1">
            <a:spLocks/>
          </p:cNvSpPr>
          <p:nvPr/>
        </p:nvSpPr>
        <p:spPr>
          <a:xfrm>
            <a:off x="5587086" y="6300645"/>
            <a:ext cx="4733743" cy="327025"/>
          </a:xfrm>
          <a:prstGeom prst="rect">
            <a:avLst/>
          </a:prstGeom>
        </p:spPr>
        <p:txBody>
          <a:bodyPr vert="horz" lIns="0" tIns="45720" rIns="0" bIns="0" rtlCol="0" anchor="b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4500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38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1857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9013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  <a:buClrTx/>
              <a:defRPr/>
            </a:pPr>
            <a:endParaRPr lang="en-GB" sz="900" kern="0" baseline="30000" dirty="0">
              <a:solidFill>
                <a:sysClr val="windowText" lastClr="000000"/>
              </a:solidFill>
              <a:latin typeface="Arial" panose="020B0604020202020204"/>
              <a:cs typeface="Arial"/>
            </a:endParaRPr>
          </a:p>
          <a:p>
            <a:pPr fontAlgn="auto">
              <a:buClr>
                <a:srgbClr val="0061A1"/>
              </a:buClr>
            </a:pPr>
            <a:r>
              <a:rPr lang="en-GB" dirty="0">
                <a:solidFill>
                  <a:srgbClr val="354B54"/>
                </a:solidFill>
                <a:latin typeface="Arial" panose="020B0604020202020204"/>
              </a:rPr>
              <a:t>.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DDDDA9CA-DDB1-8E46-AE54-3EF5C689EB1C}"/>
              </a:ext>
            </a:extLst>
          </p:cNvPr>
          <p:cNvSpPr/>
          <p:nvPr/>
        </p:nvSpPr>
        <p:spPr>
          <a:xfrm>
            <a:off x="2148254" y="6125145"/>
            <a:ext cx="883515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94" indent="-228594">
              <a:buAutoNum type="arabicPeriod"/>
              <a:defRPr/>
            </a:pPr>
            <a:r>
              <a:rPr lang="en-GB" sz="7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Dummer</a:t>
            </a:r>
            <a:r>
              <a:rPr lang="en-GB" sz="7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 R et al. Lancet Oncol </a:t>
            </a:r>
            <a:r>
              <a:rPr lang="es-ES" sz="7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</a:rPr>
              <a:t>2018 Oct;19(10):1315-1327</a:t>
            </a:r>
          </a:p>
          <a:p>
            <a:pPr marL="228594" indent="-228594">
              <a:buAutoNum type="arabicPeriod"/>
              <a:defRPr/>
            </a:pPr>
            <a:r>
              <a:rPr lang="es-ES" sz="7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</a:rPr>
              <a:t>Adaptado de: </a:t>
            </a:r>
            <a:r>
              <a:rPr lang="es-ES" sz="7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</a:rPr>
              <a:t>Presented</a:t>
            </a:r>
            <a:r>
              <a:rPr lang="es-ES" sz="7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</a:rPr>
              <a:t> at ASCO 2021. </a:t>
            </a:r>
            <a:r>
              <a:rPr lang="es-ES" sz="7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</a:rPr>
              <a:t>Dummer</a:t>
            </a:r>
            <a:r>
              <a:rPr lang="es-ES" sz="7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</a:rPr>
              <a:t> R, et al. 5-year </a:t>
            </a:r>
            <a:r>
              <a:rPr lang="es-ES" sz="7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</a:rPr>
              <a:t>overall</a:t>
            </a:r>
            <a:r>
              <a:rPr lang="es-ES" sz="7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</a:rPr>
              <a:t> </a:t>
            </a:r>
            <a:r>
              <a:rPr lang="es-ES" sz="7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</a:rPr>
              <a:t>survival</a:t>
            </a:r>
            <a:r>
              <a:rPr lang="es-ES" sz="7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</a:rPr>
              <a:t> in COLUMBUS: A </a:t>
            </a:r>
            <a:r>
              <a:rPr lang="es-ES" sz="7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</a:rPr>
              <a:t>randomized</a:t>
            </a:r>
            <a:r>
              <a:rPr lang="es-ES" sz="7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</a:rPr>
              <a:t> </a:t>
            </a:r>
            <a:r>
              <a:rPr lang="es-ES" sz="7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</a:rPr>
              <a:t>phase</a:t>
            </a:r>
            <a:r>
              <a:rPr lang="es-ES" sz="7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</a:rPr>
              <a:t> 3 trial of </a:t>
            </a:r>
            <a:r>
              <a:rPr lang="es-ES" sz="7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</a:rPr>
              <a:t>encorafenib</a:t>
            </a:r>
            <a:r>
              <a:rPr lang="es-ES" sz="7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</a:rPr>
              <a:t> plus </a:t>
            </a:r>
            <a:r>
              <a:rPr lang="es-ES" sz="7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</a:rPr>
              <a:t>binimetinib</a:t>
            </a:r>
            <a:r>
              <a:rPr lang="es-ES" sz="7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</a:rPr>
              <a:t> versus vemurafenib </a:t>
            </a:r>
            <a:r>
              <a:rPr lang="es-ES" sz="7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</a:rPr>
              <a:t>or</a:t>
            </a:r>
            <a:r>
              <a:rPr lang="es-ES" sz="7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</a:rPr>
              <a:t> </a:t>
            </a:r>
            <a:r>
              <a:rPr lang="es-ES" sz="7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</a:rPr>
              <a:t>encorafenib</a:t>
            </a:r>
            <a:r>
              <a:rPr lang="es-ES" sz="7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</a:rPr>
              <a:t> in </a:t>
            </a:r>
            <a:r>
              <a:rPr lang="es-ES" sz="7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</a:rPr>
              <a:t>patients</a:t>
            </a:r>
            <a:r>
              <a:rPr lang="es-ES" sz="7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</a:rPr>
              <a:t> </a:t>
            </a:r>
            <a:r>
              <a:rPr lang="es-ES" sz="7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</a:rPr>
              <a:t>with</a:t>
            </a:r>
            <a:r>
              <a:rPr lang="es-ES" sz="7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</a:rPr>
              <a:t> BRAF V600-mutant melanoma. Oral </a:t>
            </a:r>
            <a:r>
              <a:rPr lang="es-ES" sz="7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</a:rPr>
              <a:t>Presentation</a:t>
            </a:r>
            <a:r>
              <a:rPr lang="es-ES" sz="7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</a:rPr>
              <a:t> 8. https://</a:t>
            </a:r>
            <a:r>
              <a:rPr lang="es-ES" sz="7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</a:rPr>
              <a:t>meetings.asco.org</a:t>
            </a:r>
            <a:r>
              <a:rPr lang="es-ES" sz="7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</a:rPr>
              <a:t>/2021-asco-annual-meeting/13661?presentation=196699 . (</a:t>
            </a:r>
            <a:r>
              <a:rPr lang="es-ES" sz="7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</a:rPr>
              <a:t>Last</a:t>
            </a:r>
            <a:r>
              <a:rPr lang="es-ES" sz="7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</a:rPr>
              <a:t> Access: 08/06/2021)</a:t>
            </a:r>
            <a:endParaRPr lang="da-DK" sz="700" kern="0" dirty="0">
              <a:solidFill>
                <a:schemeClr val="tx1">
                  <a:lumMod val="65000"/>
                  <a:lumOff val="35000"/>
                </a:schemeClr>
              </a:solidFill>
              <a:latin typeface="Gotham Light" pitchFamily="2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4B79C988-0C89-D44B-9235-6480D430A4A9}"/>
              </a:ext>
            </a:extLst>
          </p:cNvPr>
          <p:cNvSpPr/>
          <p:nvPr/>
        </p:nvSpPr>
        <p:spPr>
          <a:xfrm>
            <a:off x="335671" y="3433466"/>
            <a:ext cx="20413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*Un paciente puede haber recibido ipilimumab y anti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–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PD1/PD-L1 en combinación.     </a:t>
            </a:r>
          </a:p>
          <a:p>
            <a:r>
              <a:rPr lang="en-GB" sz="8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†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Incluye interferon, interferon α, interferon α-2A, interferon </a:t>
            </a:r>
            <a:r>
              <a:rPr lang="el-GR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α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-2B, e interferon β.   </a:t>
            </a:r>
          </a:p>
          <a:p>
            <a:r>
              <a:rPr lang="en-GB" sz="8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‡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Nivolumab.     </a:t>
            </a:r>
          </a:p>
          <a:p>
            <a:r>
              <a:rPr lang="en-GB" sz="8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§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Incluye interferon, interferon α-2B, y interleukin-2.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3307216-4B06-FF48-ACC9-56835289F55A}"/>
              </a:ext>
            </a:extLst>
          </p:cNvPr>
          <p:cNvSpPr txBox="1"/>
          <p:nvPr/>
        </p:nvSpPr>
        <p:spPr>
          <a:xfrm>
            <a:off x="5052971" y="6592115"/>
            <a:ext cx="1807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" sz="1200" baseline="30000" dirty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Para uso promocional</a:t>
            </a:r>
            <a:endParaRPr lang="es" sz="1200" dirty="0">
              <a:solidFill>
                <a:schemeClr val="bg1"/>
              </a:solidFill>
              <a:latin typeface="Gotham Book" pitchFamily="2" charset="0"/>
              <a:cs typeface="Gotham Book" pitchFamily="2" charset="0"/>
            </a:endParaRPr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335671" y="401547"/>
            <a:ext cx="11044536" cy="1119924"/>
          </a:xfrm>
        </p:spPr>
        <p:txBody>
          <a:bodyPr/>
          <a:lstStyle/>
          <a:p>
            <a:r>
              <a:rPr lang="es-ES" sz="240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Los pacientes incluidos en el estudio COLUMBUS eran representativos de los que se pueden encontrar en la práctica clínica</a:t>
            </a:r>
            <a:r>
              <a:rPr lang="es-ES" sz="2400" baseline="3000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1, 2</a:t>
            </a:r>
            <a:br>
              <a:rPr lang="en-GB" sz="2400" baseline="3000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</a:br>
            <a:endParaRPr lang="es-ES_tradnl" sz="2400" dirty="0">
              <a:solidFill>
                <a:srgbClr val="2C969C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5" t="26222"/>
          <a:stretch/>
        </p:blipFill>
        <p:spPr>
          <a:xfrm>
            <a:off x="2901395" y="1226041"/>
            <a:ext cx="6923935" cy="478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1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D2CC1EA5-2831-A3C0-BE12-37DCC1975150}"/>
              </a:ext>
            </a:extLst>
          </p:cNvPr>
          <p:cNvSpPr txBox="1"/>
          <p:nvPr/>
        </p:nvSpPr>
        <p:spPr>
          <a:xfrm>
            <a:off x="3548101" y="387002"/>
            <a:ext cx="7598873" cy="89255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2C969C"/>
                </a:solidFill>
                <a:latin typeface="Gotham Bold" pitchFamily="2" charset="0"/>
                <a:ea typeface="+mj-ea"/>
              </a:rPr>
              <a:t>COLUMBUS: el único estudio fase III con Terapia Dirigida que muestra resultados a </a:t>
            </a:r>
            <a:r>
              <a:rPr lang="es-ES" sz="2800" b="1" dirty="0">
                <a:solidFill>
                  <a:srgbClr val="FFC000"/>
                </a:solidFill>
                <a:latin typeface="Gotham Bold" pitchFamily="2" charset="0"/>
                <a:ea typeface="+mj-ea"/>
              </a:rPr>
              <a:t>7 años</a:t>
            </a:r>
            <a:endParaRPr lang="es-ES" sz="2400" b="1" dirty="0">
              <a:solidFill>
                <a:srgbClr val="FFC000"/>
              </a:solidFill>
              <a:latin typeface="Gotham Bold" pitchFamily="2" charset="0"/>
              <a:ea typeface="+mj-ea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FD358BA-9A82-AAB5-67D3-7B1AD2A75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101" y="1262705"/>
            <a:ext cx="7598873" cy="4533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95C077A-669F-D1E6-BE28-94CB0A97C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40" y="1262705"/>
            <a:ext cx="2750146" cy="665771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2C59DB0-EAF1-479A-D369-FF1E3162EDF9}"/>
              </a:ext>
            </a:extLst>
          </p:cNvPr>
          <p:cNvSpPr txBox="1"/>
          <p:nvPr/>
        </p:nvSpPr>
        <p:spPr>
          <a:xfrm>
            <a:off x="5050974" y="5844893"/>
            <a:ext cx="6096000" cy="261610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r"/>
            <a:r>
              <a:rPr kumimoji="0" lang="es-E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E-Poster 1113P </a:t>
            </a:r>
            <a:r>
              <a:rPr kumimoji="0" lang="en-GB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Presd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the ESMO Annual Meeting 2023; October 20-24, 2023; Madrid, Spain</a:t>
            </a:r>
            <a:endParaRPr lang="es-ES" sz="1100" i="1" dirty="0"/>
          </a:p>
        </p:txBody>
      </p:sp>
      <p:sp>
        <p:nvSpPr>
          <p:cNvPr id="13" name="Diagrama de flujo: conector 12">
            <a:extLst>
              <a:ext uri="{FF2B5EF4-FFF2-40B4-BE49-F238E27FC236}">
                <a16:creationId xmlns:a16="http://schemas.microsoft.com/office/drawing/2014/main" id="{7FDB1A63-A6E2-7184-04A8-0AA5747E55DE}"/>
              </a:ext>
            </a:extLst>
          </p:cNvPr>
          <p:cNvSpPr/>
          <p:nvPr/>
        </p:nvSpPr>
        <p:spPr>
          <a:xfrm>
            <a:off x="856745" y="1973182"/>
            <a:ext cx="1257300" cy="1184509"/>
          </a:xfrm>
          <a:prstGeom prst="flowChartConnector">
            <a:avLst/>
          </a:prstGeom>
          <a:solidFill>
            <a:schemeClr val="accent1"/>
          </a:solidFill>
          <a:ln w="12700">
            <a:noFill/>
          </a:ln>
          <a:effectLst>
            <a:outerShdw blurRad="107950" dist="12700" dir="5400000" algn="ctr">
              <a:srgbClr val="000000"/>
            </a:outerShdw>
            <a:softEdge rad="3175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 fontScale="85000" lnSpcReduction="10000"/>
          </a:bodyPr>
          <a:lstStyle/>
          <a:p>
            <a:pPr algn="ctr"/>
            <a:r>
              <a:rPr lang="es-ES" sz="2000" b="1" dirty="0"/>
              <a:t>Datos a</a:t>
            </a:r>
          </a:p>
          <a:p>
            <a:pPr algn="ctr"/>
            <a:r>
              <a:rPr lang="es-ES" sz="3600" b="1" dirty="0"/>
              <a:t>7</a:t>
            </a:r>
            <a:r>
              <a:rPr lang="es-ES" sz="2000" b="1" dirty="0"/>
              <a:t> años</a:t>
            </a:r>
          </a:p>
        </p:txBody>
      </p:sp>
    </p:spTree>
    <p:extLst>
      <p:ext uri="{BB962C8B-B14F-4D97-AF65-F5344CB8AC3E}">
        <p14:creationId xmlns:p14="http://schemas.microsoft.com/office/powerpoint/2010/main" val="166474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DB2BAD4-38FF-EE3F-9BE3-5A7DD2056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768" y="4011649"/>
            <a:ext cx="2208572" cy="534663"/>
          </a:xfrm>
          <a:prstGeom prst="rect">
            <a:avLst/>
          </a:prstGeom>
        </p:spPr>
      </p:pic>
      <p:sp>
        <p:nvSpPr>
          <p:cNvPr id="4" name="Título 9">
            <a:extLst>
              <a:ext uri="{FF2B5EF4-FFF2-40B4-BE49-F238E27FC236}">
                <a16:creationId xmlns:a16="http://schemas.microsoft.com/office/drawing/2014/main" id="{A7985A77-5953-A8E7-42BF-6C21673D898F}"/>
              </a:ext>
            </a:extLst>
          </p:cNvPr>
          <p:cNvSpPr txBox="1">
            <a:spLocks/>
          </p:cNvSpPr>
          <p:nvPr/>
        </p:nvSpPr>
        <p:spPr>
          <a:xfrm>
            <a:off x="330201" y="496241"/>
            <a:ext cx="11656390" cy="872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 anchorCtr="0">
            <a:noAutofit/>
          </a:bodyPr>
          <a:lstStyle>
            <a:lvl1pPr algn="l" defTabSz="121911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 baseline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s-ES" sz="240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A los </a:t>
            </a:r>
            <a:r>
              <a:rPr lang="es-ES" sz="2400" dirty="0">
                <a:solidFill>
                  <a:schemeClr val="accent4"/>
                </a:solidFill>
                <a:latin typeface="Gotham Bold" pitchFamily="2" charset="0"/>
                <a:cs typeface="Gotham Bold" pitchFamily="2" charset="0"/>
              </a:rPr>
              <a:t>7 años, </a:t>
            </a:r>
            <a:r>
              <a:rPr lang="es-ES" sz="2400" dirty="0">
                <a:solidFill>
                  <a:srgbClr val="2C969C"/>
                </a:solidFill>
                <a:latin typeface="Gotham Bold" pitchFamily="2" charset="0"/>
              </a:rPr>
              <a:t>con la combinación </a:t>
            </a:r>
            <a:r>
              <a:rPr lang="es-ES" sz="240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de BRAFTOVI + MEKTOVI se mantiene la SLP</a:t>
            </a:r>
            <a:endParaRPr lang="es-ES_tradnl" sz="2400" dirty="0">
              <a:solidFill>
                <a:schemeClr val="accent4"/>
              </a:solidFill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3E1AC786-1433-BFF9-7A4B-2765AF7E32F7}"/>
              </a:ext>
            </a:extLst>
          </p:cNvPr>
          <p:cNvGrpSpPr/>
          <p:nvPr/>
        </p:nvGrpSpPr>
        <p:grpSpPr>
          <a:xfrm>
            <a:off x="1090225" y="1835519"/>
            <a:ext cx="2506317" cy="2176130"/>
            <a:chOff x="9438636" y="1655568"/>
            <a:chExt cx="2506317" cy="2176130"/>
          </a:xfrm>
        </p:grpSpPr>
        <p:sp>
          <p:nvSpPr>
            <p:cNvPr id="8" name="Rectángulo redondeado 18">
              <a:extLst>
                <a:ext uri="{FF2B5EF4-FFF2-40B4-BE49-F238E27FC236}">
                  <a16:creationId xmlns:a16="http://schemas.microsoft.com/office/drawing/2014/main" id="{631F2572-0E01-23EB-83D5-E9A76A88C9C3}"/>
                </a:ext>
              </a:extLst>
            </p:cNvPr>
            <p:cNvSpPr/>
            <p:nvPr/>
          </p:nvSpPr>
          <p:spPr>
            <a:xfrm>
              <a:off x="9438636" y="2435345"/>
              <a:ext cx="2506317" cy="1396353"/>
            </a:xfrm>
            <a:prstGeom prst="roundRect">
              <a:avLst/>
            </a:prstGeom>
            <a:solidFill>
              <a:srgbClr val="2C9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6E3A7806-A98F-F8D4-44F1-9B75E39D79B5}"/>
                </a:ext>
              </a:extLst>
            </p:cNvPr>
            <p:cNvSpPr txBox="1"/>
            <p:nvPr/>
          </p:nvSpPr>
          <p:spPr>
            <a:xfrm>
              <a:off x="9516372" y="2626010"/>
              <a:ext cx="235208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>
                  <a:solidFill>
                    <a:schemeClr val="bg1"/>
                  </a:solidFill>
                  <a:latin typeface="Gotham Bold" pitchFamily="2" charset="0"/>
                  <a:cs typeface="Gotham Bold" pitchFamily="2" charset="0"/>
                </a:rPr>
                <a:t>La mediana de SLP fue de más del doble con BRAFTOVI+MEKTOVI vs vemurafenib</a:t>
              </a:r>
            </a:p>
          </p:txBody>
        </p:sp>
        <p:sp>
          <p:nvSpPr>
            <p:cNvPr id="11" name="Diagrama de flujo: conector 10">
              <a:extLst>
                <a:ext uri="{FF2B5EF4-FFF2-40B4-BE49-F238E27FC236}">
                  <a16:creationId xmlns:a16="http://schemas.microsoft.com/office/drawing/2014/main" id="{DBC757BC-FED8-1D10-8ACA-0AF52AE4D26A}"/>
                </a:ext>
              </a:extLst>
            </p:cNvPr>
            <p:cNvSpPr/>
            <p:nvPr/>
          </p:nvSpPr>
          <p:spPr>
            <a:xfrm>
              <a:off x="10270808" y="1655568"/>
              <a:ext cx="841972" cy="841972"/>
            </a:xfrm>
            <a:prstGeom prst="flowChartConnector">
              <a:avLst/>
            </a:prstGeom>
            <a:solidFill>
              <a:schemeClr val="bg1"/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 anchorCtr="0">
              <a:normAutofit/>
            </a:bodyPr>
            <a:lstStyle/>
            <a:p>
              <a:pPr algn="ctr"/>
              <a:r>
                <a:rPr lang="es-ES" dirty="0">
                  <a:solidFill>
                    <a:srgbClr val="2C969C"/>
                  </a:solidFill>
                </a:rPr>
                <a:t>SLP</a:t>
              </a:r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D1C7911-6474-3C9D-A7FD-68E8B8665252}"/>
              </a:ext>
            </a:extLst>
          </p:cNvPr>
          <p:cNvSpPr txBox="1"/>
          <p:nvPr/>
        </p:nvSpPr>
        <p:spPr>
          <a:xfrm>
            <a:off x="1872584" y="6527200"/>
            <a:ext cx="10248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997" indent="-107997">
              <a:buFont typeface="+mj-lt"/>
              <a:buAutoNum type="arabicPeriod"/>
            </a:pPr>
            <a:r>
              <a:rPr lang="da-DK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Presented at ASCO 2021. Dummer R, et al. 5-year overall survival in COLUMBUS: A randomized phase 3 trial of encorafenib plus binimetinib versus vemurafenib or encorafenib in patients with BRAF V600-mutant melanoma. Oral Presentation</a:t>
            </a:r>
          </a:p>
          <a:p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4. </a:t>
            </a:r>
            <a:r>
              <a:rPr lang="da-DK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Presented at ESMO 2023 </a:t>
            </a: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E-Poster 1113P; October 20-24, 2023; Madrid, Spain COLUMBUS 7-year update: A randomized, open-label, phase III trial of </a:t>
            </a:r>
            <a:r>
              <a:rPr lang="en-GB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encorafenib</a:t>
            </a: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 (</a:t>
            </a:r>
            <a:r>
              <a:rPr lang="en-GB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enco</a:t>
            </a: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) + </a:t>
            </a:r>
            <a:r>
              <a:rPr lang="en-GB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binimetinib</a:t>
            </a: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 (</a:t>
            </a:r>
            <a:r>
              <a:rPr lang="en-GB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bini</a:t>
            </a: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) vs vemurafenib (</a:t>
            </a:r>
            <a:r>
              <a:rPr lang="en-GB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vemu</a:t>
            </a: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) or </a:t>
            </a:r>
            <a:r>
              <a:rPr lang="en-GB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enco</a:t>
            </a: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 in patients (pts) with BRAF V600–mutant melanoma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774B487-D9E9-5F58-8703-7EFF864377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44"/>
          <a:stretch/>
        </p:blipFill>
        <p:spPr>
          <a:xfrm>
            <a:off x="4690998" y="2089837"/>
            <a:ext cx="6766891" cy="4559817"/>
          </a:xfrm>
          <a:prstGeom prst="rect">
            <a:avLst/>
          </a:prstGeom>
        </p:spPr>
      </p:pic>
      <p:sp>
        <p:nvSpPr>
          <p:cNvPr id="16" name="Diagrama de flujo: conector 15">
            <a:extLst>
              <a:ext uri="{FF2B5EF4-FFF2-40B4-BE49-F238E27FC236}">
                <a16:creationId xmlns:a16="http://schemas.microsoft.com/office/drawing/2014/main" id="{9857CFA3-6F31-5F0F-966F-E04B898E3C9C}"/>
              </a:ext>
            </a:extLst>
          </p:cNvPr>
          <p:cNvSpPr/>
          <p:nvPr/>
        </p:nvSpPr>
        <p:spPr>
          <a:xfrm>
            <a:off x="10829239" y="1090879"/>
            <a:ext cx="1257300" cy="1184509"/>
          </a:xfrm>
          <a:prstGeom prst="flowChartConnector">
            <a:avLst/>
          </a:prstGeom>
          <a:solidFill>
            <a:schemeClr val="accent1"/>
          </a:solidFill>
          <a:ln w="12700">
            <a:noFill/>
          </a:ln>
          <a:effectLst>
            <a:outerShdw blurRad="107950" dist="12700" dir="5400000" algn="ctr">
              <a:srgbClr val="000000"/>
            </a:outerShdw>
            <a:softEdge rad="3175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 fontScale="85000" lnSpcReduction="10000"/>
          </a:bodyPr>
          <a:lstStyle/>
          <a:p>
            <a:pPr algn="ctr"/>
            <a:r>
              <a:rPr lang="es-ES" sz="2000" b="1" dirty="0"/>
              <a:t>Datos a</a:t>
            </a:r>
          </a:p>
          <a:p>
            <a:pPr algn="ctr"/>
            <a:r>
              <a:rPr lang="es-ES" sz="3600" b="1" dirty="0"/>
              <a:t>7</a:t>
            </a:r>
            <a:r>
              <a:rPr lang="es-ES" sz="2000" b="1" dirty="0"/>
              <a:t> años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FDE1FB12-86B2-4504-DE96-5CD3D7BF1B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1587"/>
          <a:stretch/>
        </p:blipFill>
        <p:spPr>
          <a:xfrm>
            <a:off x="4690998" y="1363509"/>
            <a:ext cx="5702008" cy="62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9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9">
            <a:extLst>
              <a:ext uri="{FF2B5EF4-FFF2-40B4-BE49-F238E27FC236}">
                <a16:creationId xmlns:a16="http://schemas.microsoft.com/office/drawing/2014/main" id="{8D4FCDDD-40E1-5A8E-4439-61FD12B2FE2F}"/>
              </a:ext>
            </a:extLst>
          </p:cNvPr>
          <p:cNvSpPr txBox="1">
            <a:spLocks/>
          </p:cNvSpPr>
          <p:nvPr/>
        </p:nvSpPr>
        <p:spPr>
          <a:xfrm>
            <a:off x="317649" y="511780"/>
            <a:ext cx="11556701" cy="6738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 anchorCtr="0">
            <a:noAutofit/>
          </a:bodyPr>
          <a:lstStyle>
            <a:lvl1pPr algn="l" defTabSz="121911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 baseline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s-ES" sz="240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A los </a:t>
            </a:r>
            <a:r>
              <a:rPr lang="es-ES" sz="2400" dirty="0">
                <a:solidFill>
                  <a:schemeClr val="accent4"/>
                </a:solidFill>
                <a:latin typeface="Gotham Bold" pitchFamily="2" charset="0"/>
                <a:cs typeface="Gotham Bold" pitchFamily="2" charset="0"/>
              </a:rPr>
              <a:t>7 años </a:t>
            </a:r>
            <a:r>
              <a:rPr lang="es-ES" sz="240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más de 1 de cada 4 pacientes </a:t>
            </a:r>
            <a:r>
              <a:rPr lang="es-ES" sz="2400" b="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(27%) </a:t>
            </a:r>
            <a:r>
              <a:rPr lang="es-ES" sz="240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seguía vivo con </a:t>
            </a:r>
          </a:p>
          <a:p>
            <a:pPr algn="ctr"/>
            <a:r>
              <a:rPr lang="es-ES" sz="240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BRAFTOVI + MEKTOVI vs vemurafenib </a:t>
            </a:r>
            <a:r>
              <a:rPr lang="es-ES" sz="2400" b="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(18%)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24CD800E-6FC8-B599-8E16-CE0B9F154602}"/>
              </a:ext>
            </a:extLst>
          </p:cNvPr>
          <p:cNvGrpSpPr/>
          <p:nvPr/>
        </p:nvGrpSpPr>
        <p:grpSpPr>
          <a:xfrm>
            <a:off x="763602" y="1952650"/>
            <a:ext cx="2506317" cy="2176130"/>
            <a:chOff x="9438636" y="1655568"/>
            <a:chExt cx="2506317" cy="2176130"/>
          </a:xfrm>
        </p:grpSpPr>
        <p:sp>
          <p:nvSpPr>
            <p:cNvPr id="8" name="Rectángulo redondeado 18">
              <a:extLst>
                <a:ext uri="{FF2B5EF4-FFF2-40B4-BE49-F238E27FC236}">
                  <a16:creationId xmlns:a16="http://schemas.microsoft.com/office/drawing/2014/main" id="{6D816A9E-7317-F0F4-4D57-B888BBDAE140}"/>
                </a:ext>
              </a:extLst>
            </p:cNvPr>
            <p:cNvSpPr/>
            <p:nvPr/>
          </p:nvSpPr>
          <p:spPr>
            <a:xfrm>
              <a:off x="9438636" y="2435345"/>
              <a:ext cx="2506317" cy="1396353"/>
            </a:xfrm>
            <a:prstGeom prst="roundRect">
              <a:avLst/>
            </a:prstGeom>
            <a:solidFill>
              <a:srgbClr val="2C9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79EC2448-9362-F9C5-4C79-3D3D1B83D94B}"/>
                </a:ext>
              </a:extLst>
            </p:cNvPr>
            <p:cNvSpPr txBox="1"/>
            <p:nvPr/>
          </p:nvSpPr>
          <p:spPr>
            <a:xfrm>
              <a:off x="9507993" y="2584352"/>
              <a:ext cx="235208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>
                  <a:solidFill>
                    <a:schemeClr val="bg1"/>
                  </a:solidFill>
                  <a:latin typeface="Gotham Bold" pitchFamily="2" charset="0"/>
                  <a:cs typeface="Gotham Bold" pitchFamily="2" charset="0"/>
                </a:rPr>
                <a:t>La mediana de SG fue de casi el doble con BRAFTOVI+MEKTOVI vs vemurafenib</a:t>
              </a:r>
            </a:p>
          </p:txBody>
        </p:sp>
        <p:sp>
          <p:nvSpPr>
            <p:cNvPr id="10" name="Diagrama de flujo: conector 9">
              <a:extLst>
                <a:ext uri="{FF2B5EF4-FFF2-40B4-BE49-F238E27FC236}">
                  <a16:creationId xmlns:a16="http://schemas.microsoft.com/office/drawing/2014/main" id="{0CD737B2-4F43-48A8-F142-4BBBB95E7415}"/>
                </a:ext>
              </a:extLst>
            </p:cNvPr>
            <p:cNvSpPr/>
            <p:nvPr/>
          </p:nvSpPr>
          <p:spPr>
            <a:xfrm>
              <a:off x="10299072" y="1655568"/>
              <a:ext cx="841972" cy="841972"/>
            </a:xfrm>
            <a:prstGeom prst="flowChartConnector">
              <a:avLst/>
            </a:prstGeom>
            <a:solidFill>
              <a:schemeClr val="bg1"/>
            </a:solidFill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 anchorCtr="0">
              <a:normAutofit/>
            </a:bodyPr>
            <a:lstStyle/>
            <a:p>
              <a:pPr algn="ctr"/>
              <a:r>
                <a:rPr lang="es-ES" dirty="0">
                  <a:solidFill>
                    <a:srgbClr val="2C969C"/>
                  </a:solidFill>
                </a:rPr>
                <a:t>SG</a:t>
              </a:r>
            </a:p>
          </p:txBody>
        </p:sp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id="{2D6BECDC-D7CE-F8FB-6311-1B97A22EB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714" y="4180256"/>
            <a:ext cx="2208572" cy="53466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758F4A2-776E-75A2-16E0-88B564171755}"/>
              </a:ext>
            </a:extLst>
          </p:cNvPr>
          <p:cNvSpPr txBox="1"/>
          <p:nvPr/>
        </p:nvSpPr>
        <p:spPr>
          <a:xfrm>
            <a:off x="1943163" y="6500108"/>
            <a:ext cx="10248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997" indent="-107997">
              <a:buFont typeface="+mj-lt"/>
              <a:buAutoNum type="arabicPeriod"/>
            </a:pPr>
            <a:r>
              <a:rPr lang="da-DK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Presented at ASCO 2021. Dummer R, et al. 5-year overall survival in COLUMBUS: A randomized phase 3 trial of encorafenib plus binimetinib versus vemurafenib or encorafenib in patients with BRAF V600-mutant melanoma. Oral Presentation</a:t>
            </a:r>
          </a:p>
          <a:p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4. </a:t>
            </a:r>
            <a:r>
              <a:rPr lang="da-DK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Presented at ESMO 2023 </a:t>
            </a: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E-Poster 1113P; October 20-24, 2023; Madrid, Spain COLUMBUS 7-year update: A randomized, open-label, phase III trial of </a:t>
            </a:r>
            <a:r>
              <a:rPr lang="en-GB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encorafenib</a:t>
            </a: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 (</a:t>
            </a:r>
            <a:r>
              <a:rPr lang="en-GB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enco</a:t>
            </a: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) + </a:t>
            </a:r>
            <a:r>
              <a:rPr lang="en-GB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binimetinib</a:t>
            </a: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 (</a:t>
            </a:r>
            <a:r>
              <a:rPr lang="en-GB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bini</a:t>
            </a: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) vs vemurafenib (</a:t>
            </a:r>
            <a:r>
              <a:rPr lang="en-GB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vemu</a:t>
            </a: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) or </a:t>
            </a:r>
            <a:r>
              <a:rPr lang="en-GB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enco</a:t>
            </a: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 in patients (pts) with BRAF V600–mutant melanoma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214691C1-CD06-AE7A-B256-B193F9DE7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265" y="1474758"/>
            <a:ext cx="7943776" cy="4791871"/>
          </a:xfrm>
          <a:prstGeom prst="rect">
            <a:avLst/>
          </a:prstGeom>
        </p:spPr>
      </p:pic>
      <p:sp>
        <p:nvSpPr>
          <p:cNvPr id="15" name="Diagrama de flujo: conector 14">
            <a:extLst>
              <a:ext uri="{FF2B5EF4-FFF2-40B4-BE49-F238E27FC236}">
                <a16:creationId xmlns:a16="http://schemas.microsoft.com/office/drawing/2014/main" id="{DF42D6A7-065E-2B36-1618-33FBD802183B}"/>
              </a:ext>
            </a:extLst>
          </p:cNvPr>
          <p:cNvSpPr/>
          <p:nvPr/>
        </p:nvSpPr>
        <p:spPr>
          <a:xfrm>
            <a:off x="10752061" y="932272"/>
            <a:ext cx="1257300" cy="1184509"/>
          </a:xfrm>
          <a:prstGeom prst="flowChartConnector">
            <a:avLst/>
          </a:prstGeom>
          <a:solidFill>
            <a:schemeClr val="accent1"/>
          </a:solidFill>
          <a:ln w="12700">
            <a:noFill/>
          </a:ln>
          <a:effectLst>
            <a:outerShdw blurRad="107950" dist="12700" dir="5400000" algn="ctr">
              <a:srgbClr val="000000"/>
            </a:outerShdw>
            <a:softEdge rad="3175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 fontScale="85000" lnSpcReduction="10000"/>
          </a:bodyPr>
          <a:lstStyle/>
          <a:p>
            <a:pPr algn="ctr"/>
            <a:r>
              <a:rPr lang="es-ES" sz="2000" b="1" dirty="0"/>
              <a:t>Datos a</a:t>
            </a:r>
          </a:p>
          <a:p>
            <a:pPr algn="ctr"/>
            <a:r>
              <a:rPr lang="es-ES" sz="3600" b="1" dirty="0"/>
              <a:t>7</a:t>
            </a:r>
            <a:r>
              <a:rPr lang="es-ES" sz="2000" b="1" dirty="0"/>
              <a:t> años</a:t>
            </a:r>
          </a:p>
        </p:txBody>
      </p:sp>
    </p:spTree>
    <p:extLst>
      <p:ext uri="{BB962C8B-B14F-4D97-AF65-F5344CB8AC3E}">
        <p14:creationId xmlns:p14="http://schemas.microsoft.com/office/powerpoint/2010/main" val="258657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430F7552-5943-9C97-5C97-CF855B7997E2}"/>
              </a:ext>
            </a:extLst>
          </p:cNvPr>
          <p:cNvSpPr/>
          <p:nvPr/>
        </p:nvSpPr>
        <p:spPr>
          <a:xfrm>
            <a:off x="495300" y="1391928"/>
            <a:ext cx="11252196" cy="245617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/>
          </a:bodyPr>
          <a:lstStyle/>
          <a:p>
            <a:pPr algn="ctr"/>
            <a:endParaRPr lang="es-ES" dirty="0" err="1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E47AECB-A26D-99F6-C424-65BDFD2AD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07679"/>
            <a:ext cx="12191999" cy="1119924"/>
          </a:xfrm>
        </p:spPr>
        <p:txBody>
          <a:bodyPr/>
          <a:lstStyle/>
          <a:p>
            <a:pPr algn="ctr"/>
            <a:r>
              <a:rPr lang="es-ES" sz="2800" dirty="0">
                <a:solidFill>
                  <a:srgbClr val="2C969C"/>
                </a:solidFill>
                <a:latin typeface="Gotham Bold" pitchFamily="2" charset="0"/>
              </a:rPr>
              <a:t>Con un seguimiento a </a:t>
            </a:r>
            <a:r>
              <a:rPr lang="es-ES" sz="2800" dirty="0">
                <a:solidFill>
                  <a:schemeClr val="bg1"/>
                </a:solidFill>
                <a:highlight>
                  <a:srgbClr val="93AEAD"/>
                </a:highlight>
                <a:latin typeface="Gotham Bold" pitchFamily="2" charset="0"/>
              </a:rPr>
              <a:t>7 años,</a:t>
            </a:r>
            <a:r>
              <a:rPr lang="es-ES" sz="2800" dirty="0">
                <a:solidFill>
                  <a:schemeClr val="bg1"/>
                </a:solidFill>
                <a:latin typeface="Gotham Bold" pitchFamily="2" charset="0"/>
              </a:rPr>
              <a:t> </a:t>
            </a:r>
            <a:br>
              <a:rPr lang="es-ES" sz="2800" dirty="0">
                <a:solidFill>
                  <a:schemeClr val="bg1"/>
                </a:solidFill>
                <a:latin typeface="Gotham Bold" pitchFamily="2" charset="0"/>
              </a:rPr>
            </a:br>
            <a:r>
              <a:rPr lang="es-ES" sz="2800" dirty="0">
                <a:solidFill>
                  <a:srgbClr val="2C969C"/>
                </a:solidFill>
                <a:latin typeface="Gotham Bold" pitchFamily="2" charset="0"/>
              </a:rPr>
              <a:t>el análisis actualizado del ensayo COLUMBUS confirma el </a:t>
            </a:r>
            <a:br>
              <a:rPr lang="es-ES" sz="2800" dirty="0">
                <a:solidFill>
                  <a:srgbClr val="2C969C"/>
                </a:solidFill>
                <a:latin typeface="Gotham Bold" pitchFamily="2" charset="0"/>
              </a:rPr>
            </a:br>
            <a:r>
              <a:rPr lang="es-ES" sz="2800" dirty="0">
                <a:solidFill>
                  <a:srgbClr val="2C969C"/>
                </a:solidFill>
                <a:latin typeface="Gotham Bold" pitchFamily="2" charset="0"/>
              </a:rPr>
              <a:t>beneficio sostenido a largo plazo de BRAFTOVI + MEKTOVI </a:t>
            </a:r>
            <a:br>
              <a:rPr lang="es-ES" sz="2800" dirty="0">
                <a:solidFill>
                  <a:srgbClr val="2C969C"/>
                </a:solidFill>
                <a:latin typeface="Gotham Bold" pitchFamily="2" charset="0"/>
              </a:rPr>
            </a:br>
            <a:r>
              <a:rPr lang="es-ES" sz="2800" dirty="0">
                <a:solidFill>
                  <a:srgbClr val="2C969C"/>
                </a:solidFill>
                <a:latin typeface="Gotham Bold" pitchFamily="2" charset="0"/>
              </a:rPr>
              <a:t>en pacientes con melanoma BRAF</a:t>
            </a:r>
            <a:r>
              <a:rPr lang="es-ES" sz="2800" baseline="30000" dirty="0">
                <a:solidFill>
                  <a:srgbClr val="2C969C"/>
                </a:solidFill>
                <a:latin typeface="Gotham Bold" pitchFamily="2" charset="0"/>
              </a:rPr>
              <a:t>V600</a:t>
            </a:r>
            <a:r>
              <a:rPr lang="es-ES" sz="2800" dirty="0">
                <a:solidFill>
                  <a:srgbClr val="2C969C"/>
                </a:solidFill>
                <a:latin typeface="Gotham Bold" pitchFamily="2" charset="0"/>
              </a:rPr>
              <a:t> mutado.</a:t>
            </a:r>
            <a:br>
              <a:rPr lang="es-ES" sz="2800" dirty="0">
                <a:solidFill>
                  <a:srgbClr val="2C969C"/>
                </a:solidFill>
                <a:latin typeface="Gotham Bold" pitchFamily="2" charset="0"/>
              </a:rPr>
            </a:br>
            <a:endParaRPr lang="es-ES" sz="2800" dirty="0">
              <a:solidFill>
                <a:srgbClr val="2C969C"/>
              </a:solidFill>
              <a:latin typeface="Gotham Bold" pitchFamily="2" charset="0"/>
            </a:endParaRPr>
          </a:p>
        </p:txBody>
      </p:sp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9C061F64-A06F-0EDE-97D6-254DB02D29D9}"/>
              </a:ext>
            </a:extLst>
          </p:cNvPr>
          <p:cNvSpPr/>
          <p:nvPr/>
        </p:nvSpPr>
        <p:spPr>
          <a:xfrm rot="10800000">
            <a:off x="5397498" y="3299263"/>
            <a:ext cx="1447800" cy="457200"/>
          </a:xfrm>
          <a:prstGeom prst="triangl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45720" rIns="45720" rtlCol="0" anchor="ctr" anchorCtr="0">
            <a:normAutofit fontScale="62500" lnSpcReduction="20000"/>
          </a:bodyPr>
          <a:lstStyle/>
          <a:p>
            <a:pPr algn="ctr"/>
            <a:endParaRPr lang="es-ES" dirty="0" err="1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73632EC-4F95-1278-72AE-D5DF68F9CF1A}"/>
              </a:ext>
            </a:extLst>
          </p:cNvPr>
          <p:cNvSpPr txBox="1"/>
          <p:nvPr/>
        </p:nvSpPr>
        <p:spPr>
          <a:xfrm>
            <a:off x="469902" y="3848100"/>
            <a:ext cx="11277594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E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/>
              <a:t>La combinación fue globalmente </a:t>
            </a:r>
            <a:r>
              <a:rPr lang="es-ES" sz="2000" b="1" dirty="0"/>
              <a:t>bien tolerada y con un perfil de seguridad conocido.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b="1" dirty="0"/>
              <a:t>No se han notificado datos nuevos de seguridad en</a:t>
            </a:r>
            <a:r>
              <a:rPr lang="es-ES" sz="2000" dirty="0"/>
              <a:t> el seguimiento a 7 años.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400" dirty="0"/>
          </a:p>
        </p:txBody>
      </p:sp>
      <p:sp>
        <p:nvSpPr>
          <p:cNvPr id="9" name="Diagrama de flujo: conector 8">
            <a:extLst>
              <a:ext uri="{FF2B5EF4-FFF2-40B4-BE49-F238E27FC236}">
                <a16:creationId xmlns:a16="http://schemas.microsoft.com/office/drawing/2014/main" id="{081EF1EA-782C-5E3E-76D9-9B87A258A399}"/>
              </a:ext>
            </a:extLst>
          </p:cNvPr>
          <p:cNvSpPr/>
          <p:nvPr/>
        </p:nvSpPr>
        <p:spPr>
          <a:xfrm>
            <a:off x="444504" y="675882"/>
            <a:ext cx="1257300" cy="1184509"/>
          </a:xfrm>
          <a:prstGeom prst="flowChartConnector">
            <a:avLst/>
          </a:prstGeom>
          <a:solidFill>
            <a:schemeClr val="accent1"/>
          </a:solidFill>
          <a:ln w="12700">
            <a:noFill/>
          </a:ln>
          <a:effectLst>
            <a:outerShdw blurRad="107950" dist="12700" dir="5400000" algn="ctr">
              <a:srgbClr val="000000"/>
            </a:outerShdw>
            <a:softEdge rad="3175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 fontScale="85000" lnSpcReduction="10000"/>
          </a:bodyPr>
          <a:lstStyle/>
          <a:p>
            <a:pPr algn="ctr"/>
            <a:r>
              <a:rPr lang="es-ES" sz="2000" b="1" dirty="0"/>
              <a:t>Datos a</a:t>
            </a:r>
          </a:p>
          <a:p>
            <a:pPr algn="ctr"/>
            <a:r>
              <a:rPr lang="es-ES" sz="3600" b="1" dirty="0"/>
              <a:t>7</a:t>
            </a:r>
            <a:r>
              <a:rPr lang="es-ES" sz="2000" b="1" dirty="0"/>
              <a:t> años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A937E81-20F7-A0D5-4320-26D643AB0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145" y="409561"/>
            <a:ext cx="4057941" cy="982368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91732C4-939B-D7D8-C374-71C98650DF56}"/>
              </a:ext>
            </a:extLst>
          </p:cNvPr>
          <p:cNvSpPr txBox="1"/>
          <p:nvPr/>
        </p:nvSpPr>
        <p:spPr>
          <a:xfrm>
            <a:off x="280737" y="5651558"/>
            <a:ext cx="11466759" cy="39241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s-ES" sz="1000" i="1" dirty="0">
                <a:solidFill>
                  <a:srgbClr val="444444"/>
                </a:solidFill>
                <a:effectLst/>
                <a:latin typeface="var(--font-family,inherit)"/>
              </a:rPr>
              <a:t>E-Poster 1113P</a:t>
            </a:r>
          </a:p>
          <a:p>
            <a:pPr algn="r"/>
            <a:r>
              <a:rPr lang="es-ES" sz="900" i="1" dirty="0">
                <a:solidFill>
                  <a:srgbClr val="444444"/>
                </a:solidFill>
                <a:effectLst/>
                <a:latin typeface="HelveticaSTDCond"/>
              </a:rPr>
              <a:t>COLUMBUS 7-year </a:t>
            </a:r>
            <a:r>
              <a:rPr lang="es-ES" sz="900" i="1" dirty="0" err="1">
                <a:solidFill>
                  <a:srgbClr val="444444"/>
                </a:solidFill>
                <a:effectLst/>
                <a:latin typeface="HelveticaSTDCond"/>
              </a:rPr>
              <a:t>update</a:t>
            </a:r>
            <a:r>
              <a:rPr lang="es-ES" sz="900" i="1" dirty="0">
                <a:solidFill>
                  <a:srgbClr val="444444"/>
                </a:solidFill>
                <a:effectLst/>
                <a:latin typeface="HelveticaSTDCond"/>
              </a:rPr>
              <a:t>: A </a:t>
            </a:r>
            <a:r>
              <a:rPr lang="es-ES" sz="900" i="1" dirty="0" err="1">
                <a:solidFill>
                  <a:srgbClr val="444444"/>
                </a:solidFill>
                <a:effectLst/>
                <a:latin typeface="HelveticaSTDCond"/>
              </a:rPr>
              <a:t>randomized</a:t>
            </a:r>
            <a:r>
              <a:rPr lang="es-ES" sz="900" i="1" dirty="0">
                <a:solidFill>
                  <a:srgbClr val="444444"/>
                </a:solidFill>
                <a:effectLst/>
                <a:latin typeface="HelveticaSTDCond"/>
              </a:rPr>
              <a:t>, open-</a:t>
            </a:r>
            <a:r>
              <a:rPr lang="es-ES" sz="900" i="1" dirty="0" err="1">
                <a:solidFill>
                  <a:srgbClr val="444444"/>
                </a:solidFill>
                <a:effectLst/>
                <a:latin typeface="HelveticaSTDCond"/>
              </a:rPr>
              <a:t>label</a:t>
            </a:r>
            <a:r>
              <a:rPr lang="es-ES" sz="900" i="1" dirty="0">
                <a:solidFill>
                  <a:srgbClr val="444444"/>
                </a:solidFill>
                <a:effectLst/>
                <a:latin typeface="HelveticaSTDCond"/>
              </a:rPr>
              <a:t>, </a:t>
            </a:r>
            <a:r>
              <a:rPr lang="es-ES" sz="900" i="1" dirty="0" err="1">
                <a:solidFill>
                  <a:srgbClr val="444444"/>
                </a:solidFill>
                <a:effectLst/>
                <a:latin typeface="HelveticaSTDCond"/>
              </a:rPr>
              <a:t>phase</a:t>
            </a:r>
            <a:r>
              <a:rPr lang="es-ES" sz="900" i="1" dirty="0">
                <a:solidFill>
                  <a:srgbClr val="444444"/>
                </a:solidFill>
                <a:effectLst/>
                <a:latin typeface="HelveticaSTDCond"/>
              </a:rPr>
              <a:t> III trial </a:t>
            </a:r>
            <a:r>
              <a:rPr lang="es-ES" sz="900" i="1" dirty="0" err="1">
                <a:solidFill>
                  <a:srgbClr val="444444"/>
                </a:solidFill>
                <a:effectLst/>
                <a:latin typeface="HelveticaSTDCond"/>
              </a:rPr>
              <a:t>of</a:t>
            </a:r>
            <a:r>
              <a:rPr lang="es-ES" sz="900" i="1" dirty="0">
                <a:solidFill>
                  <a:srgbClr val="444444"/>
                </a:solidFill>
                <a:effectLst/>
                <a:latin typeface="HelveticaSTDCond"/>
              </a:rPr>
              <a:t> </a:t>
            </a:r>
            <a:r>
              <a:rPr lang="es-ES" sz="900" i="1" dirty="0" err="1">
                <a:solidFill>
                  <a:srgbClr val="444444"/>
                </a:solidFill>
                <a:effectLst/>
                <a:latin typeface="HelveticaSTDCond"/>
              </a:rPr>
              <a:t>encorafenib</a:t>
            </a:r>
            <a:r>
              <a:rPr lang="es-ES" sz="900" i="1" dirty="0">
                <a:solidFill>
                  <a:srgbClr val="444444"/>
                </a:solidFill>
                <a:effectLst/>
                <a:latin typeface="HelveticaSTDCond"/>
              </a:rPr>
              <a:t> (</a:t>
            </a:r>
            <a:r>
              <a:rPr lang="es-ES" sz="900" i="1" dirty="0" err="1">
                <a:solidFill>
                  <a:srgbClr val="444444"/>
                </a:solidFill>
                <a:effectLst/>
                <a:latin typeface="HelveticaSTDCond"/>
              </a:rPr>
              <a:t>enco</a:t>
            </a:r>
            <a:r>
              <a:rPr lang="es-ES" sz="900" i="1" dirty="0">
                <a:solidFill>
                  <a:srgbClr val="444444"/>
                </a:solidFill>
                <a:effectLst/>
                <a:latin typeface="HelveticaSTDCond"/>
              </a:rPr>
              <a:t>) + </a:t>
            </a:r>
            <a:r>
              <a:rPr lang="es-ES" sz="900" i="1" dirty="0" err="1">
                <a:solidFill>
                  <a:srgbClr val="444444"/>
                </a:solidFill>
                <a:effectLst/>
                <a:latin typeface="HelveticaSTDCond"/>
              </a:rPr>
              <a:t>binimetinib</a:t>
            </a:r>
            <a:r>
              <a:rPr lang="es-ES" sz="900" i="1" dirty="0">
                <a:solidFill>
                  <a:srgbClr val="444444"/>
                </a:solidFill>
                <a:effectLst/>
                <a:latin typeface="HelveticaSTDCond"/>
              </a:rPr>
              <a:t> (</a:t>
            </a:r>
            <a:r>
              <a:rPr lang="es-ES" sz="900" i="1" dirty="0" err="1">
                <a:solidFill>
                  <a:srgbClr val="444444"/>
                </a:solidFill>
                <a:effectLst/>
                <a:latin typeface="HelveticaSTDCond"/>
              </a:rPr>
              <a:t>bini</a:t>
            </a:r>
            <a:r>
              <a:rPr lang="es-ES" sz="900" i="1" dirty="0">
                <a:solidFill>
                  <a:srgbClr val="444444"/>
                </a:solidFill>
                <a:effectLst/>
                <a:latin typeface="HelveticaSTDCond"/>
              </a:rPr>
              <a:t>) vs vemurafenib (</a:t>
            </a:r>
            <a:r>
              <a:rPr lang="es-ES" sz="900" i="1" dirty="0" err="1">
                <a:solidFill>
                  <a:srgbClr val="444444"/>
                </a:solidFill>
                <a:effectLst/>
                <a:latin typeface="HelveticaSTDCond"/>
              </a:rPr>
              <a:t>vemu</a:t>
            </a:r>
            <a:r>
              <a:rPr lang="es-ES" sz="900" i="1" dirty="0">
                <a:solidFill>
                  <a:srgbClr val="444444"/>
                </a:solidFill>
                <a:effectLst/>
                <a:latin typeface="HelveticaSTDCond"/>
              </a:rPr>
              <a:t>) </a:t>
            </a:r>
            <a:r>
              <a:rPr lang="es-ES" sz="900" i="1" dirty="0" err="1">
                <a:solidFill>
                  <a:srgbClr val="444444"/>
                </a:solidFill>
                <a:effectLst/>
                <a:latin typeface="HelveticaSTDCond"/>
              </a:rPr>
              <a:t>or</a:t>
            </a:r>
            <a:r>
              <a:rPr lang="es-ES" sz="900" i="1" dirty="0">
                <a:solidFill>
                  <a:srgbClr val="444444"/>
                </a:solidFill>
                <a:effectLst/>
                <a:latin typeface="HelveticaSTDCond"/>
              </a:rPr>
              <a:t> </a:t>
            </a:r>
            <a:r>
              <a:rPr lang="es-ES" sz="900" i="1" dirty="0" err="1">
                <a:solidFill>
                  <a:srgbClr val="444444"/>
                </a:solidFill>
                <a:effectLst/>
                <a:latin typeface="HelveticaSTDCond"/>
              </a:rPr>
              <a:t>enco</a:t>
            </a:r>
            <a:r>
              <a:rPr lang="es-ES" sz="900" i="1" dirty="0">
                <a:solidFill>
                  <a:srgbClr val="444444"/>
                </a:solidFill>
                <a:effectLst/>
                <a:latin typeface="HelveticaSTDCond"/>
              </a:rPr>
              <a:t> in </a:t>
            </a:r>
            <a:r>
              <a:rPr lang="es-ES" sz="900" i="1" dirty="0" err="1">
                <a:solidFill>
                  <a:srgbClr val="444444"/>
                </a:solidFill>
                <a:effectLst/>
                <a:latin typeface="HelveticaSTDCond"/>
              </a:rPr>
              <a:t>patients</a:t>
            </a:r>
            <a:r>
              <a:rPr lang="es-ES" sz="900" i="1" dirty="0">
                <a:solidFill>
                  <a:srgbClr val="444444"/>
                </a:solidFill>
                <a:effectLst/>
                <a:latin typeface="HelveticaSTDCond"/>
              </a:rPr>
              <a:t> (</a:t>
            </a:r>
            <a:r>
              <a:rPr lang="es-ES" sz="900" i="1" dirty="0" err="1">
                <a:solidFill>
                  <a:srgbClr val="444444"/>
                </a:solidFill>
                <a:effectLst/>
                <a:latin typeface="HelveticaSTDCond"/>
              </a:rPr>
              <a:t>pts</a:t>
            </a:r>
            <a:r>
              <a:rPr lang="es-ES" sz="900" i="1" dirty="0">
                <a:solidFill>
                  <a:srgbClr val="444444"/>
                </a:solidFill>
                <a:effectLst/>
                <a:latin typeface="HelveticaSTDCond"/>
              </a:rPr>
              <a:t>) </a:t>
            </a:r>
            <a:r>
              <a:rPr lang="es-ES" sz="900" i="1" dirty="0" err="1">
                <a:solidFill>
                  <a:srgbClr val="444444"/>
                </a:solidFill>
                <a:effectLst/>
                <a:latin typeface="HelveticaSTDCond"/>
              </a:rPr>
              <a:t>with</a:t>
            </a:r>
            <a:r>
              <a:rPr lang="es-ES" sz="900" i="1" dirty="0">
                <a:solidFill>
                  <a:srgbClr val="444444"/>
                </a:solidFill>
                <a:effectLst/>
                <a:latin typeface="HelveticaSTDCond"/>
              </a:rPr>
              <a:t> BRAF V600–</a:t>
            </a:r>
            <a:r>
              <a:rPr lang="es-ES" sz="900" i="1" dirty="0" err="1">
                <a:solidFill>
                  <a:srgbClr val="444444"/>
                </a:solidFill>
                <a:effectLst/>
                <a:latin typeface="HelveticaSTDCond"/>
              </a:rPr>
              <a:t>mutant</a:t>
            </a:r>
            <a:r>
              <a:rPr lang="es-ES" sz="900" i="1" dirty="0">
                <a:solidFill>
                  <a:srgbClr val="444444"/>
                </a:solidFill>
                <a:effectLst/>
                <a:latin typeface="HelveticaSTDCond"/>
              </a:rPr>
              <a:t> melanoma</a:t>
            </a:r>
          </a:p>
        </p:txBody>
      </p:sp>
    </p:spTree>
    <p:extLst>
      <p:ext uri="{BB962C8B-B14F-4D97-AF65-F5344CB8AC3E}">
        <p14:creationId xmlns:p14="http://schemas.microsoft.com/office/powerpoint/2010/main" val="967607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fficacy data, Response rate and survival BRAFTOVI + MEKTOVI">
            <a:extLst>
              <a:ext uri="{FF2B5EF4-FFF2-40B4-BE49-F238E27FC236}">
                <a16:creationId xmlns:a16="http://schemas.microsoft.com/office/drawing/2014/main" id="{26EA0A84-771A-B1BA-0ACF-564C55ABC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63" y="1961239"/>
            <a:ext cx="5781075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fficacy data, Response rate and survival BRAFTOVI + MEKTOVI">
            <a:extLst>
              <a:ext uri="{FF2B5EF4-FFF2-40B4-BE49-F238E27FC236}">
                <a16:creationId xmlns:a16="http://schemas.microsoft.com/office/drawing/2014/main" id="{9BB8DB0B-EA00-4CAC-FCC9-990568809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9" y="2047133"/>
            <a:ext cx="5643562" cy="319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5B14FF1-7B64-F2A7-4B14-899346B9BE51}"/>
              </a:ext>
            </a:extLst>
          </p:cNvPr>
          <p:cNvSpPr txBox="1"/>
          <p:nvPr/>
        </p:nvSpPr>
        <p:spPr>
          <a:xfrm>
            <a:off x="160339" y="5429023"/>
            <a:ext cx="6096000" cy="738664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676464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BRAFTOVI + MEKTOVI obtuvo una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6F6B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mediana de SLP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676464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casi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676464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4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676464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 veces mayor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676464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en pacientes con LDH normal que con LDH alta </a:t>
            </a:r>
            <a:r>
              <a:rPr kumimoji="0" lang="es-ES" sz="1800" b="0" i="0" u="none" strike="noStrike" kern="1200" cap="none" spc="0" normalizeH="0" baseline="30000" noProof="0" dirty="0">
                <a:ln>
                  <a:noFill/>
                </a:ln>
                <a:solidFill>
                  <a:srgbClr val="676464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3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676464"/>
              </a:solidFill>
              <a:effectLst/>
              <a:uLnTx/>
              <a:uFillTx/>
              <a:latin typeface="opensans-regular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48D4589-D490-0981-616A-0EB3D2617B78}"/>
              </a:ext>
            </a:extLst>
          </p:cNvPr>
          <p:cNvSpPr txBox="1"/>
          <p:nvPr/>
        </p:nvSpPr>
        <p:spPr>
          <a:xfrm>
            <a:off x="6342064" y="5429022"/>
            <a:ext cx="5613398" cy="738664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676464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La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6F6B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mediana de SG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676464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fue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676464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 4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676464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veces superior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676464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en pacientes con LDH normal frente a LDH alta con BRAFTOVI + MEKTOVI </a:t>
            </a:r>
            <a:r>
              <a:rPr kumimoji="0" lang="es-ES" sz="1800" b="0" i="0" u="none" strike="noStrike" kern="1200" cap="none" spc="0" normalizeH="0" baseline="30000" noProof="0" dirty="0">
                <a:ln>
                  <a:noFill/>
                </a:ln>
                <a:solidFill>
                  <a:srgbClr val="676464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3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676464"/>
              </a:solidFill>
              <a:effectLst/>
              <a:uLnTx/>
              <a:uFillTx/>
              <a:latin typeface="opensans-regular"/>
              <a:ea typeface="+mn-ea"/>
              <a:cs typeface="+mn-cs"/>
            </a:endParaRPr>
          </a:p>
        </p:txBody>
      </p:sp>
      <p:sp>
        <p:nvSpPr>
          <p:cNvPr id="13" name="Diagrama de flujo: conector 12">
            <a:extLst>
              <a:ext uri="{FF2B5EF4-FFF2-40B4-BE49-F238E27FC236}">
                <a16:creationId xmlns:a16="http://schemas.microsoft.com/office/drawing/2014/main" id="{A4C6D763-FB11-F6A0-50F6-89F0F175246D}"/>
              </a:ext>
            </a:extLst>
          </p:cNvPr>
          <p:cNvSpPr/>
          <p:nvPr/>
        </p:nvSpPr>
        <p:spPr>
          <a:xfrm>
            <a:off x="6311900" y="1268641"/>
            <a:ext cx="841972" cy="841972"/>
          </a:xfrm>
          <a:prstGeom prst="flowChartConnector">
            <a:avLst/>
          </a:prstGeom>
          <a:noFill/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2C969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SG</a:t>
            </a:r>
          </a:p>
        </p:txBody>
      </p:sp>
      <p:sp>
        <p:nvSpPr>
          <p:cNvPr id="14" name="Diagrama de flujo: conector 13">
            <a:extLst>
              <a:ext uri="{FF2B5EF4-FFF2-40B4-BE49-F238E27FC236}">
                <a16:creationId xmlns:a16="http://schemas.microsoft.com/office/drawing/2014/main" id="{33E2D4AF-4D97-14E8-0FA8-F175D6EDCCB0}"/>
              </a:ext>
            </a:extLst>
          </p:cNvPr>
          <p:cNvSpPr/>
          <p:nvPr/>
        </p:nvSpPr>
        <p:spPr>
          <a:xfrm>
            <a:off x="500364" y="1268641"/>
            <a:ext cx="841972" cy="841972"/>
          </a:xfrm>
          <a:prstGeom prst="flowChartConnector">
            <a:avLst/>
          </a:prstGeom>
          <a:noFill/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2C969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SLP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90CD84B-5F49-6E1A-FFA5-51B8D1601DC5}"/>
              </a:ext>
            </a:extLst>
          </p:cNvPr>
          <p:cNvSpPr txBox="1"/>
          <p:nvPr/>
        </p:nvSpPr>
        <p:spPr>
          <a:xfrm>
            <a:off x="1981199" y="6492903"/>
            <a:ext cx="10055225" cy="20005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90929A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3.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90929A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Dummer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90929A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 R, et Al. COLUMBUS 5-Year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90929A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Update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90929A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: A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90929A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randomized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90929A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, open-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90929A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label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90929A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,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90929A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phase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90929A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 III trial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90929A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of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90929A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90929A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encorafenib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90929A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 plus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90929A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binimetinib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90929A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 versus vemurafenib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90929A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or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90929A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90929A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encorafenib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90929A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 in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90929A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patients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90929A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90929A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with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90929A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 BRAFV600–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90929A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mutant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90929A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 melanoma. J. Clin. Oncol. (2022). DOI: 10.1200/JCO.21.026595-year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90929A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publication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90929A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.</a:t>
            </a:r>
            <a:endParaRPr kumimoji="0" lang="es-ES" sz="700" b="0" i="0" u="none" strike="noStrike" kern="1200" cap="none" spc="0" normalizeH="0" baseline="0" noProof="0" dirty="0">
              <a:ln>
                <a:noFill/>
              </a:ln>
              <a:solidFill>
                <a:srgbClr val="7B7E8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9C0E608-802E-04EF-9190-0792877A96C1}"/>
              </a:ext>
            </a:extLst>
          </p:cNvPr>
          <p:cNvSpPr txBox="1"/>
          <p:nvPr/>
        </p:nvSpPr>
        <p:spPr>
          <a:xfrm>
            <a:off x="327026" y="420206"/>
            <a:ext cx="11628436" cy="523220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2C969C"/>
                </a:solidFill>
                <a:effectLst/>
                <a:uLnTx/>
                <a:uFillTx/>
                <a:latin typeface="Gotham Bold"/>
                <a:ea typeface="+mn-ea"/>
                <a:cs typeface="Arial" pitchFamily="34" charset="0"/>
              </a:rPr>
              <a:t>Mediana de SLP y SG por subgrupo de pacientes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0DC425B-C73A-D634-47FD-E79A8257A257}"/>
              </a:ext>
            </a:extLst>
          </p:cNvPr>
          <p:cNvSpPr txBox="1"/>
          <p:nvPr/>
        </p:nvSpPr>
        <p:spPr>
          <a:xfrm>
            <a:off x="3702692" y="5137811"/>
            <a:ext cx="1905000" cy="20005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90929A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Gráfica creada a partir de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90929A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Dummer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90929A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 R, et al.</a:t>
            </a:r>
            <a:endParaRPr kumimoji="0" lang="es-ES" sz="700" b="0" i="0" u="none" strike="noStrike" kern="1200" cap="none" spc="0" normalizeH="0" baseline="0" noProof="0" dirty="0">
              <a:ln>
                <a:noFill/>
              </a:ln>
              <a:solidFill>
                <a:srgbClr val="7B7E8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DDFEA21-3081-0210-E558-A5D9DF70AB54}"/>
              </a:ext>
            </a:extLst>
          </p:cNvPr>
          <p:cNvSpPr txBox="1"/>
          <p:nvPr/>
        </p:nvSpPr>
        <p:spPr>
          <a:xfrm>
            <a:off x="8817427" y="5192187"/>
            <a:ext cx="2423967" cy="20005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90929A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Gráfica creada a partir de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90929A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Dummer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90929A"/>
                </a:solidFill>
                <a:effectLst/>
                <a:uLnTx/>
                <a:uFillTx/>
                <a:latin typeface="opensans-regular"/>
                <a:ea typeface="+mn-ea"/>
                <a:cs typeface="+mn-cs"/>
              </a:rPr>
              <a:t> R, et al.</a:t>
            </a:r>
            <a:endParaRPr kumimoji="0" lang="es-ES" sz="700" b="0" i="0" u="none" strike="noStrike" kern="1200" cap="none" spc="0" normalizeH="0" baseline="0" noProof="0" dirty="0">
              <a:ln>
                <a:noFill/>
              </a:ln>
              <a:solidFill>
                <a:srgbClr val="7B7E8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ángulo redondeado 11">
            <a:extLst>
              <a:ext uri="{FF2B5EF4-FFF2-40B4-BE49-F238E27FC236}">
                <a16:creationId xmlns:a16="http://schemas.microsoft.com/office/drawing/2014/main" id="{B5016FB6-6BF2-7B17-0672-79B6CB06B89C}"/>
              </a:ext>
            </a:extLst>
          </p:cNvPr>
          <p:cNvSpPr/>
          <p:nvPr/>
        </p:nvSpPr>
        <p:spPr>
          <a:xfrm>
            <a:off x="327026" y="931220"/>
            <a:ext cx="5428803" cy="2639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7BA23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RESULTADOS A </a:t>
            </a:r>
            <a:r>
              <a:rPr lang="en-US" sz="1600" b="1" dirty="0">
                <a:solidFill>
                  <a:srgbClr val="F7BA23"/>
                </a:solidFill>
                <a:latin typeface="Gotham Bold" pitchFamily="2" charset="0"/>
              </a:rPr>
              <a:t>5 AÑOS SEGÚN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7BA23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NIVELES DE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7BA23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LDH</a:t>
            </a:r>
            <a:r>
              <a:rPr kumimoji="0" lang="en-US" sz="1600" b="1" i="0" u="none" strike="noStrike" kern="1200" cap="none" spc="0" normalizeH="0" baseline="30000" noProof="0" dirty="0" err="1">
                <a:ln>
                  <a:noFill/>
                </a:ln>
                <a:solidFill>
                  <a:srgbClr val="F7BA23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a,b</a:t>
            </a:r>
            <a:endParaRPr kumimoji="0" lang="es-ES" sz="1600" b="1" i="0" u="none" strike="noStrike" kern="1200" cap="none" spc="0" normalizeH="0" baseline="30000" noProof="0" dirty="0">
              <a:ln>
                <a:noFill/>
              </a:ln>
              <a:solidFill>
                <a:srgbClr val="F7BA23"/>
              </a:solidFill>
              <a:effectLst/>
              <a:uLnTx/>
              <a:uFillTx/>
              <a:latin typeface="Gotham Bold" pitchFamily="2" charset="0"/>
              <a:ea typeface="+mn-ea"/>
              <a:cs typeface="Gotham Bold" pitchFamily="2" charset="0"/>
            </a:endParaRPr>
          </a:p>
        </p:txBody>
      </p:sp>
      <p:sp>
        <p:nvSpPr>
          <p:cNvPr id="7" name="Diagrama de flujo: conector 6">
            <a:extLst>
              <a:ext uri="{FF2B5EF4-FFF2-40B4-BE49-F238E27FC236}">
                <a16:creationId xmlns:a16="http://schemas.microsoft.com/office/drawing/2014/main" id="{E3268FAC-00FD-1FED-8C5B-158558FAFE74}"/>
              </a:ext>
            </a:extLst>
          </p:cNvPr>
          <p:cNvSpPr/>
          <p:nvPr/>
        </p:nvSpPr>
        <p:spPr>
          <a:xfrm>
            <a:off x="10607674" y="470935"/>
            <a:ext cx="1257300" cy="1184509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  <a:effectLst>
            <a:outerShdw blurRad="107950" dist="12700" dir="5400000" algn="ctr">
              <a:srgbClr val="000000"/>
            </a:outerShdw>
            <a:softEdge rad="3175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 fontScale="85000" lnSpcReduction="10000"/>
          </a:bodyPr>
          <a:lstStyle/>
          <a:p>
            <a:pPr algn="ctr"/>
            <a:r>
              <a:rPr lang="es-ES" sz="2000" b="1" dirty="0"/>
              <a:t>Datos a</a:t>
            </a:r>
          </a:p>
          <a:p>
            <a:pPr algn="ctr"/>
            <a:r>
              <a:rPr lang="es-ES" sz="3600" b="1" dirty="0"/>
              <a:t>5</a:t>
            </a:r>
            <a:r>
              <a:rPr lang="es-ES" sz="2000" b="1" dirty="0"/>
              <a:t> años</a:t>
            </a:r>
          </a:p>
        </p:txBody>
      </p:sp>
    </p:spTree>
    <p:extLst>
      <p:ext uri="{BB962C8B-B14F-4D97-AF65-F5344CB8AC3E}">
        <p14:creationId xmlns:p14="http://schemas.microsoft.com/office/powerpoint/2010/main" val="2542019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91" y="1299054"/>
            <a:ext cx="9916160" cy="398600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F881F36-8D82-6143-A039-C598B6C2CAF3}"/>
              </a:ext>
            </a:extLst>
          </p:cNvPr>
          <p:cNvSpPr txBox="1"/>
          <p:nvPr/>
        </p:nvSpPr>
        <p:spPr>
          <a:xfrm>
            <a:off x="845499" y="5304744"/>
            <a:ext cx="9916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EncoBini=encorafenib 450 mg 1 v/d + binimetinib 45 mg 2 v/d</a:t>
            </a:r>
          </a:p>
          <a:p>
            <a:r>
              <a:rPr lang="en-US" sz="8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†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Incluye pacientes solo con lesiones no diana con la mejor respuesta de respuesta no completa/respuesta no parcial.</a:t>
            </a:r>
          </a:p>
          <a:p>
            <a:r>
              <a:rPr lang="en-US" sz="8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‡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Incluye pacientes con la major respuesta desconocida o no evaluada.</a:t>
            </a:r>
          </a:p>
          <a:p>
            <a:r>
              <a:rPr lang="en-US" sz="8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§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El control de la enfermedad se define como la proporción de pacientes con la mejor respuesta global de la respuesta completa, respuesta parcial, enfermedad estable o respuesta no completa / enfermedad no progresiva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E78219C-2D57-B744-8BBC-33E90513F99C}"/>
              </a:ext>
            </a:extLst>
          </p:cNvPr>
          <p:cNvSpPr txBox="1"/>
          <p:nvPr/>
        </p:nvSpPr>
        <p:spPr>
          <a:xfrm>
            <a:off x="1527904" y="6190111"/>
            <a:ext cx="442858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1</a:t>
            </a: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Presented at ASCO 2019. </a:t>
            </a:r>
            <a:r>
              <a:rPr lang="en-GB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Liszkay</a:t>
            </a: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 G et al.. Poster 9512. www.asco.org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B670AAD-24E4-0945-97BE-F4D6BCC99313}"/>
              </a:ext>
            </a:extLst>
          </p:cNvPr>
          <p:cNvSpPr txBox="1"/>
          <p:nvPr/>
        </p:nvSpPr>
        <p:spPr>
          <a:xfrm>
            <a:off x="5052971" y="6592115"/>
            <a:ext cx="1807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" sz="1200" baseline="30000" dirty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Para uso promocional</a:t>
            </a:r>
            <a:endParaRPr lang="es" sz="1200" dirty="0">
              <a:solidFill>
                <a:schemeClr val="bg1"/>
              </a:solidFill>
              <a:latin typeface="Gotham Book" pitchFamily="2" charset="0"/>
              <a:cs typeface="Gotham Book" pitchFamily="2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064490C-B0AE-44BE-A8D5-2F8EEDB80052}"/>
              </a:ext>
            </a:extLst>
          </p:cNvPr>
          <p:cNvSpPr/>
          <p:nvPr/>
        </p:nvSpPr>
        <p:spPr>
          <a:xfrm>
            <a:off x="9806051" y="5953021"/>
            <a:ext cx="1911216" cy="4678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3 de </a:t>
            </a:r>
            <a:r>
              <a:rPr lang="en-GB" dirty="0" err="1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cada</a:t>
            </a:r>
            <a:r>
              <a:rPr lang="en-GB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 4 </a:t>
            </a:r>
            <a:r>
              <a:rPr lang="en-GB" dirty="0" err="1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pacientes</a:t>
            </a:r>
            <a:r>
              <a:rPr lang="en-GB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 </a:t>
            </a:r>
            <a:r>
              <a:rPr lang="en-GB" dirty="0" err="1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alcanzaron</a:t>
            </a:r>
            <a:r>
              <a:rPr lang="en-GB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 una </a:t>
            </a:r>
            <a:r>
              <a:rPr lang="en-GB" dirty="0" err="1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respuesta</a:t>
            </a:r>
            <a:endParaRPr lang="es-ES_tradnl" dirty="0">
              <a:solidFill>
                <a:srgbClr val="2C969C"/>
              </a:solidFill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C826FC58-8C83-70CA-BDC2-1BE617C4D034}"/>
              </a:ext>
            </a:extLst>
          </p:cNvPr>
          <p:cNvGrpSpPr/>
          <p:nvPr/>
        </p:nvGrpSpPr>
        <p:grpSpPr>
          <a:xfrm>
            <a:off x="10308240" y="1943100"/>
            <a:ext cx="1799625" cy="2869531"/>
            <a:chOff x="10308240" y="1943100"/>
            <a:chExt cx="1799625" cy="2869531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E9FDD3D3-7115-406F-883D-475E60A50E89}"/>
                </a:ext>
              </a:extLst>
            </p:cNvPr>
            <p:cNvGrpSpPr/>
            <p:nvPr/>
          </p:nvGrpSpPr>
          <p:grpSpPr>
            <a:xfrm>
              <a:off x="10308240" y="1943100"/>
              <a:ext cx="1799625" cy="2869531"/>
              <a:chOff x="14077694" y="1580480"/>
              <a:chExt cx="1799625" cy="3748480"/>
            </a:xfrm>
          </p:grpSpPr>
          <p:sp>
            <p:nvSpPr>
              <p:cNvPr id="9" name="Rectángulo redondeado 16">
                <a:extLst>
                  <a:ext uri="{FF2B5EF4-FFF2-40B4-BE49-F238E27FC236}">
                    <a16:creationId xmlns:a16="http://schemas.microsoft.com/office/drawing/2014/main" id="{497F5CE9-B256-4F31-806F-AB01CD1F28BF}"/>
                  </a:ext>
                </a:extLst>
              </p:cNvPr>
              <p:cNvSpPr/>
              <p:nvPr/>
            </p:nvSpPr>
            <p:spPr>
              <a:xfrm>
                <a:off x="14077694" y="1580480"/>
                <a:ext cx="1775862" cy="3748480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C1098587-87D7-438E-BFAC-0AC7634DF156}"/>
                  </a:ext>
                </a:extLst>
              </p:cNvPr>
              <p:cNvSpPr txBox="1"/>
              <p:nvPr/>
            </p:nvSpPr>
            <p:spPr>
              <a:xfrm>
                <a:off x="14101457" y="2139287"/>
                <a:ext cx="1775862" cy="3135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s-ES" sz="1600" b="1" dirty="0">
                    <a:solidFill>
                      <a:schemeClr val="bg1"/>
                    </a:solidFill>
                    <a:latin typeface="Gotham Bold" charset="0"/>
                    <a:ea typeface="Gotham Bold" charset="0"/>
                    <a:cs typeface="Gotham Bold" charset="0"/>
                  </a:rPr>
                  <a:t>COLUMBUS es el único estudio fase III en el que se obtienen datos de Revisión Central y de Revisión Local</a:t>
                </a:r>
              </a:p>
              <a:p>
                <a:pPr algn="ctr">
                  <a:lnSpc>
                    <a:spcPts val="1800"/>
                  </a:lnSpc>
                </a:pPr>
                <a:r>
                  <a:rPr lang="es-ES" sz="1600" b="1" dirty="0">
                    <a:solidFill>
                      <a:schemeClr val="bg1"/>
                    </a:solidFill>
                    <a:latin typeface="Gotham Bold" charset="0"/>
                    <a:ea typeface="Gotham Bold" charset="0"/>
                    <a:cs typeface="Gotham Bold" charset="0"/>
                  </a:rPr>
                  <a:t>y en que se comparan dos </a:t>
                </a:r>
                <a:r>
                  <a:rPr lang="es-ES" sz="1600" b="1" dirty="0" err="1">
                    <a:solidFill>
                      <a:schemeClr val="bg1"/>
                    </a:solidFill>
                    <a:latin typeface="Gotham Bold" charset="0"/>
                    <a:ea typeface="Gotham Bold" charset="0"/>
                    <a:cs typeface="Gotham Bold" charset="0"/>
                  </a:rPr>
                  <a:t>iBRAF</a:t>
                </a:r>
                <a:r>
                  <a:rPr lang="es-ES" sz="1600" b="1" dirty="0">
                    <a:solidFill>
                      <a:schemeClr val="bg1"/>
                    </a:solidFill>
                    <a:latin typeface="Gotham Bold" charset="0"/>
                    <a:ea typeface="Gotham Bold" charset="0"/>
                    <a:cs typeface="Gotham Bold" charset="0"/>
                  </a:rPr>
                  <a:t> en monoterapia</a:t>
                </a:r>
              </a:p>
            </p:txBody>
          </p:sp>
        </p:grpSp>
        <p:pic>
          <p:nvPicPr>
            <p:cNvPr id="5" name="Picture 2" descr="Icono Información en Universal icons">
              <a:extLst>
                <a:ext uri="{FF2B5EF4-FFF2-40B4-BE49-F238E27FC236}">
                  <a16:creationId xmlns:a16="http://schemas.microsoft.com/office/drawing/2014/main" id="{504541B7-3F9B-3DA6-3A9C-D9F562039F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2611" y="1998930"/>
              <a:ext cx="371947" cy="371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ángulo redondeado 16">
            <a:extLst>
              <a:ext uri="{FF2B5EF4-FFF2-40B4-BE49-F238E27FC236}">
                <a16:creationId xmlns:a16="http://schemas.microsoft.com/office/drawing/2014/main" id="{ABC1C26F-A9B2-EB25-8B36-211B02DE1692}"/>
              </a:ext>
            </a:extLst>
          </p:cNvPr>
          <p:cNvSpPr/>
          <p:nvPr/>
        </p:nvSpPr>
        <p:spPr>
          <a:xfrm>
            <a:off x="4346534" y="2370877"/>
            <a:ext cx="474817" cy="217715"/>
          </a:xfrm>
          <a:prstGeom prst="round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Diagrama de flujo: conector 12">
            <a:extLst>
              <a:ext uri="{FF2B5EF4-FFF2-40B4-BE49-F238E27FC236}">
                <a16:creationId xmlns:a16="http://schemas.microsoft.com/office/drawing/2014/main" id="{D78B8280-B11D-8642-72BC-98F626014F00}"/>
              </a:ext>
            </a:extLst>
          </p:cNvPr>
          <p:cNvSpPr/>
          <p:nvPr/>
        </p:nvSpPr>
        <p:spPr>
          <a:xfrm>
            <a:off x="10607674" y="470935"/>
            <a:ext cx="1257300" cy="1184509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  <a:effectLst>
            <a:outerShdw blurRad="107950" dist="12700" dir="5400000" algn="ctr">
              <a:srgbClr val="000000"/>
            </a:outerShdw>
            <a:softEdge rad="3175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 fontScale="85000" lnSpcReduction="10000"/>
          </a:bodyPr>
          <a:lstStyle/>
          <a:p>
            <a:pPr algn="ctr"/>
            <a:r>
              <a:rPr lang="es-ES" sz="2000" b="1" dirty="0"/>
              <a:t>Datos a</a:t>
            </a:r>
          </a:p>
          <a:p>
            <a:pPr algn="ctr"/>
            <a:r>
              <a:rPr lang="es-ES" sz="3600" b="1" dirty="0"/>
              <a:t>5</a:t>
            </a:r>
            <a:r>
              <a:rPr lang="es-ES" sz="2000" b="1" dirty="0"/>
              <a:t> años</a:t>
            </a:r>
          </a:p>
        </p:txBody>
      </p:sp>
    </p:spTree>
    <p:extLst>
      <p:ext uri="{BB962C8B-B14F-4D97-AF65-F5344CB8AC3E}">
        <p14:creationId xmlns:p14="http://schemas.microsoft.com/office/powerpoint/2010/main" val="373649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91" y="1299054"/>
            <a:ext cx="9916160" cy="398600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F881F36-8D82-6143-A039-C598B6C2CAF3}"/>
              </a:ext>
            </a:extLst>
          </p:cNvPr>
          <p:cNvSpPr txBox="1"/>
          <p:nvPr/>
        </p:nvSpPr>
        <p:spPr>
          <a:xfrm>
            <a:off x="845499" y="5304744"/>
            <a:ext cx="9916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EncoBini=encorafenib 450 mg 1 v/d + binimetinib 45 mg 2 v/d</a:t>
            </a:r>
          </a:p>
          <a:p>
            <a:r>
              <a:rPr lang="en-US" sz="8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†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Incluye pacientes solo con lesiones no diana con la mejor respuesta de respuesta no completa/respuesta no parcial.</a:t>
            </a:r>
          </a:p>
          <a:p>
            <a:r>
              <a:rPr lang="en-US" sz="8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‡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Incluye pacientes con la major respuesta desconocida o no evaluada.</a:t>
            </a:r>
          </a:p>
          <a:p>
            <a:r>
              <a:rPr lang="en-US" sz="8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§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El control de la enfermedad se define como la proporción de pacientes con la mejor respuesta global de la respuesta completa, respuesta parcial, enfermedad estable o respuesta no completa / enfermedad no progresiva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E78219C-2D57-B744-8BBC-33E90513F99C}"/>
              </a:ext>
            </a:extLst>
          </p:cNvPr>
          <p:cNvSpPr txBox="1"/>
          <p:nvPr/>
        </p:nvSpPr>
        <p:spPr>
          <a:xfrm>
            <a:off x="1527904" y="6190111"/>
            <a:ext cx="442858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1</a:t>
            </a: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Presented at ASCO 2019. </a:t>
            </a:r>
            <a:r>
              <a:rPr lang="en-GB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Liszkay</a:t>
            </a: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 G et al.. Poster 9512. www.asco.org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B670AAD-24E4-0945-97BE-F4D6BCC99313}"/>
              </a:ext>
            </a:extLst>
          </p:cNvPr>
          <p:cNvSpPr txBox="1"/>
          <p:nvPr/>
        </p:nvSpPr>
        <p:spPr>
          <a:xfrm>
            <a:off x="5052971" y="6592115"/>
            <a:ext cx="1807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" sz="1200" baseline="30000" dirty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Para uso promocional</a:t>
            </a:r>
            <a:endParaRPr lang="es" sz="1200" dirty="0">
              <a:solidFill>
                <a:schemeClr val="bg1"/>
              </a:solidFill>
              <a:latin typeface="Gotham Book" pitchFamily="2" charset="0"/>
              <a:cs typeface="Gotham Book" pitchFamily="2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064490C-B0AE-44BE-A8D5-2F8EEDB80052}"/>
              </a:ext>
            </a:extLst>
          </p:cNvPr>
          <p:cNvSpPr/>
          <p:nvPr/>
        </p:nvSpPr>
        <p:spPr>
          <a:xfrm>
            <a:off x="9806051" y="5953021"/>
            <a:ext cx="1911216" cy="4678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3 de </a:t>
            </a:r>
            <a:r>
              <a:rPr lang="en-GB" dirty="0" err="1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cada</a:t>
            </a:r>
            <a:r>
              <a:rPr lang="en-GB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 4 </a:t>
            </a:r>
            <a:r>
              <a:rPr lang="en-GB" dirty="0" err="1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pacientes</a:t>
            </a:r>
            <a:r>
              <a:rPr lang="en-GB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 </a:t>
            </a:r>
            <a:r>
              <a:rPr lang="en-GB" dirty="0" err="1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alcanzaron</a:t>
            </a:r>
            <a:r>
              <a:rPr lang="en-GB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 una </a:t>
            </a:r>
            <a:r>
              <a:rPr lang="en-GB" dirty="0" err="1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respuesta</a:t>
            </a:r>
            <a:endParaRPr lang="es-ES_tradnl" dirty="0">
              <a:solidFill>
                <a:srgbClr val="2C969C"/>
              </a:solidFill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855B3104-9B42-42B0-A8C3-8A4573FDBC17}"/>
              </a:ext>
            </a:extLst>
          </p:cNvPr>
          <p:cNvGrpSpPr/>
          <p:nvPr/>
        </p:nvGrpSpPr>
        <p:grpSpPr>
          <a:xfrm>
            <a:off x="3831771" y="3202039"/>
            <a:ext cx="3485527" cy="831258"/>
            <a:chOff x="5244254" y="3549155"/>
            <a:chExt cx="3000545" cy="831257"/>
          </a:xfrm>
        </p:grpSpPr>
        <p:sp>
          <p:nvSpPr>
            <p:cNvPr id="17" name="Rectángulo redondeado 16">
              <a:extLst>
                <a:ext uri="{FF2B5EF4-FFF2-40B4-BE49-F238E27FC236}">
                  <a16:creationId xmlns:a16="http://schemas.microsoft.com/office/drawing/2014/main" id="{5064951A-8C24-43F4-8D5A-04AB846B50F4}"/>
                </a:ext>
              </a:extLst>
            </p:cNvPr>
            <p:cNvSpPr/>
            <p:nvPr/>
          </p:nvSpPr>
          <p:spPr>
            <a:xfrm>
              <a:off x="5276871" y="3549155"/>
              <a:ext cx="2935312" cy="83125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D00637B2-451D-4D99-B350-95E450BA1C27}"/>
                </a:ext>
              </a:extLst>
            </p:cNvPr>
            <p:cNvSpPr/>
            <p:nvPr/>
          </p:nvSpPr>
          <p:spPr>
            <a:xfrm>
              <a:off x="5244254" y="3616436"/>
              <a:ext cx="3000545" cy="738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accent2"/>
                  </a:solidFill>
                  <a:latin typeface="Gotham Bold" charset="0"/>
                </a:rPr>
                <a:t>1 de </a:t>
              </a:r>
              <a:r>
                <a:rPr lang="en-GB" sz="1400" b="1" dirty="0" err="1">
                  <a:solidFill>
                    <a:schemeClr val="accent2"/>
                  </a:solidFill>
                  <a:latin typeface="Gotham Bold" charset="0"/>
                </a:rPr>
                <a:t>cada</a:t>
              </a:r>
              <a:r>
                <a:rPr lang="en-GB" sz="1400" b="1" dirty="0">
                  <a:solidFill>
                    <a:schemeClr val="accent2"/>
                  </a:solidFill>
                  <a:latin typeface="Gotham Bold" charset="0"/>
                </a:rPr>
                <a:t> 5 </a:t>
              </a:r>
              <a:r>
                <a:rPr lang="en-GB" sz="1400" b="1" dirty="0" err="1">
                  <a:solidFill>
                    <a:schemeClr val="accent2"/>
                  </a:solidFill>
                  <a:latin typeface="Gotham Bold" charset="0"/>
                </a:rPr>
                <a:t>pacientes</a:t>
              </a:r>
              <a:r>
                <a:rPr lang="en-GB" sz="1400" b="1" dirty="0">
                  <a:solidFill>
                    <a:schemeClr val="accent2"/>
                  </a:solidFill>
                  <a:latin typeface="Gotham Bold" charset="0"/>
                </a:rPr>
                <a:t> </a:t>
              </a:r>
              <a:r>
                <a:rPr lang="en-GB" sz="1400" b="1" dirty="0" err="1">
                  <a:solidFill>
                    <a:schemeClr val="accent2"/>
                  </a:solidFill>
                  <a:latin typeface="Gotham Bold" charset="0"/>
                </a:rPr>
                <a:t>obtuvieron</a:t>
              </a:r>
              <a:r>
                <a:rPr lang="en-GB" sz="1400" b="1" dirty="0">
                  <a:solidFill>
                    <a:schemeClr val="accent2"/>
                  </a:solidFill>
                  <a:latin typeface="Gotham Bold" charset="0"/>
                </a:rPr>
                <a:t> una</a:t>
              </a:r>
            </a:p>
            <a:p>
              <a:pPr algn="ctr"/>
              <a:r>
                <a:rPr lang="en-GB" sz="1400" b="1" dirty="0">
                  <a:solidFill>
                    <a:schemeClr val="accent2"/>
                  </a:solidFill>
                  <a:latin typeface="Gotham Bold" charset="0"/>
                </a:rPr>
                <a:t>Respuesta </a:t>
              </a:r>
              <a:r>
                <a:rPr lang="en-GB" sz="1400" b="1" dirty="0" err="1">
                  <a:solidFill>
                    <a:schemeClr val="accent2"/>
                  </a:solidFill>
                  <a:latin typeface="Gotham Bold" charset="0"/>
                </a:rPr>
                <a:t>Completa</a:t>
              </a:r>
              <a:endParaRPr lang="en-GB" sz="1400" b="1" dirty="0">
                <a:solidFill>
                  <a:schemeClr val="accent2"/>
                </a:solidFill>
                <a:latin typeface="Gotham Bold" charset="0"/>
              </a:endParaRPr>
            </a:p>
            <a:p>
              <a:pPr algn="ctr"/>
              <a:r>
                <a:rPr lang="en-GB" sz="1400" b="1" dirty="0" err="1">
                  <a:solidFill>
                    <a:schemeClr val="accent2"/>
                  </a:solidFill>
                  <a:latin typeface="Gotham Bold" charset="0"/>
                </a:rPr>
                <a:t>durante</a:t>
              </a:r>
              <a:r>
                <a:rPr lang="en-GB" sz="1400" b="1" dirty="0">
                  <a:solidFill>
                    <a:schemeClr val="accent2"/>
                  </a:solidFill>
                  <a:latin typeface="Gotham Bold" charset="0"/>
                </a:rPr>
                <a:t> el </a:t>
              </a:r>
              <a:r>
                <a:rPr lang="en-GB" sz="1400" b="1" dirty="0" err="1">
                  <a:solidFill>
                    <a:schemeClr val="accent2"/>
                  </a:solidFill>
                  <a:latin typeface="Gotham Bold" charset="0"/>
                </a:rPr>
                <a:t>tratamiento</a:t>
              </a:r>
              <a:r>
                <a:rPr lang="en-GB" sz="1400" b="1" dirty="0">
                  <a:solidFill>
                    <a:schemeClr val="accent2"/>
                  </a:solidFill>
                  <a:latin typeface="Gotham Bold" charset="0"/>
                </a:rPr>
                <a:t> con EncoBini </a:t>
              </a:r>
              <a:r>
                <a:rPr lang="en-GB" sz="1400" b="1" baseline="30000" dirty="0">
                  <a:solidFill>
                    <a:schemeClr val="accent2"/>
                  </a:solidFill>
                  <a:latin typeface="Gotham Bold" charset="0"/>
                </a:rPr>
                <a:t>1</a:t>
              </a:r>
              <a:endParaRPr lang="es-ES" sz="1400" b="1" dirty="0">
                <a:solidFill>
                  <a:schemeClr val="accent2"/>
                </a:solidFill>
                <a:latin typeface="Gotham Bold" charset="0"/>
              </a:endParaRPr>
            </a:p>
          </p:txBody>
        </p:sp>
      </p:grpSp>
      <p:sp>
        <p:nvSpPr>
          <p:cNvPr id="19" name="Rectángulo redondeado 16">
            <a:extLst>
              <a:ext uri="{FF2B5EF4-FFF2-40B4-BE49-F238E27FC236}">
                <a16:creationId xmlns:a16="http://schemas.microsoft.com/office/drawing/2014/main" id="{03065952-DBAE-4EC8-A232-0A4F3E5DC489}"/>
              </a:ext>
            </a:extLst>
          </p:cNvPr>
          <p:cNvSpPr/>
          <p:nvPr/>
        </p:nvSpPr>
        <p:spPr>
          <a:xfrm>
            <a:off x="4346534" y="2891247"/>
            <a:ext cx="474817" cy="217715"/>
          </a:xfrm>
          <a:prstGeom prst="round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60FD68FE-08E2-F0F8-77B7-67759A21C7FC}"/>
              </a:ext>
            </a:extLst>
          </p:cNvPr>
          <p:cNvGrpSpPr/>
          <p:nvPr/>
        </p:nvGrpSpPr>
        <p:grpSpPr>
          <a:xfrm>
            <a:off x="10308240" y="1943100"/>
            <a:ext cx="1799625" cy="2869531"/>
            <a:chOff x="10308240" y="1943100"/>
            <a:chExt cx="1799625" cy="2869531"/>
          </a:xfrm>
        </p:grpSpPr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A54B5A45-2AE5-C33F-FE7F-E98E9B8D5CC2}"/>
                </a:ext>
              </a:extLst>
            </p:cNvPr>
            <p:cNvGrpSpPr/>
            <p:nvPr/>
          </p:nvGrpSpPr>
          <p:grpSpPr>
            <a:xfrm>
              <a:off x="10308240" y="1943100"/>
              <a:ext cx="1799625" cy="2869531"/>
              <a:chOff x="14077694" y="1580480"/>
              <a:chExt cx="1799625" cy="3748480"/>
            </a:xfrm>
          </p:grpSpPr>
          <p:sp>
            <p:nvSpPr>
              <p:cNvPr id="22" name="Rectángulo redondeado 16">
                <a:extLst>
                  <a:ext uri="{FF2B5EF4-FFF2-40B4-BE49-F238E27FC236}">
                    <a16:creationId xmlns:a16="http://schemas.microsoft.com/office/drawing/2014/main" id="{89419875-992E-E698-50BE-F7D093A1E4F5}"/>
                  </a:ext>
                </a:extLst>
              </p:cNvPr>
              <p:cNvSpPr/>
              <p:nvPr/>
            </p:nvSpPr>
            <p:spPr>
              <a:xfrm>
                <a:off x="14077694" y="1580480"/>
                <a:ext cx="1775862" cy="3748480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FCE18EF4-963A-AF56-31F5-FE944649DBD7}"/>
                  </a:ext>
                </a:extLst>
              </p:cNvPr>
              <p:cNvSpPr txBox="1"/>
              <p:nvPr/>
            </p:nvSpPr>
            <p:spPr>
              <a:xfrm>
                <a:off x="14101457" y="2139287"/>
                <a:ext cx="1775862" cy="3135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s-ES" sz="1600" b="1" dirty="0">
                    <a:solidFill>
                      <a:schemeClr val="bg1"/>
                    </a:solidFill>
                    <a:latin typeface="Gotham Bold" charset="0"/>
                    <a:ea typeface="Gotham Bold" charset="0"/>
                    <a:cs typeface="Gotham Bold" charset="0"/>
                  </a:rPr>
                  <a:t>COLUMBUS es el único estudio fase III en el que se obtienen datos de Revisión Central y de Revisión Local</a:t>
                </a:r>
              </a:p>
              <a:p>
                <a:pPr algn="ctr">
                  <a:lnSpc>
                    <a:spcPts val="1800"/>
                  </a:lnSpc>
                </a:pPr>
                <a:r>
                  <a:rPr lang="es-ES" sz="1600" b="1" dirty="0">
                    <a:solidFill>
                      <a:schemeClr val="bg1"/>
                    </a:solidFill>
                    <a:latin typeface="Gotham Bold" charset="0"/>
                    <a:ea typeface="Gotham Bold" charset="0"/>
                    <a:cs typeface="Gotham Bold" charset="0"/>
                  </a:rPr>
                  <a:t>y en que se comparan dos </a:t>
                </a:r>
                <a:r>
                  <a:rPr lang="es-ES" sz="1600" b="1" dirty="0" err="1">
                    <a:solidFill>
                      <a:schemeClr val="bg1"/>
                    </a:solidFill>
                    <a:latin typeface="Gotham Bold" charset="0"/>
                    <a:ea typeface="Gotham Bold" charset="0"/>
                    <a:cs typeface="Gotham Bold" charset="0"/>
                  </a:rPr>
                  <a:t>iBRAF</a:t>
                </a:r>
                <a:r>
                  <a:rPr lang="es-ES" sz="1600" b="1" dirty="0">
                    <a:solidFill>
                      <a:schemeClr val="bg1"/>
                    </a:solidFill>
                    <a:latin typeface="Gotham Bold" charset="0"/>
                    <a:ea typeface="Gotham Bold" charset="0"/>
                    <a:cs typeface="Gotham Bold" charset="0"/>
                  </a:rPr>
                  <a:t> en monoterapia</a:t>
                </a:r>
              </a:p>
            </p:txBody>
          </p:sp>
        </p:grpSp>
        <p:pic>
          <p:nvPicPr>
            <p:cNvPr id="21" name="Picture 2" descr="Icono Información en Universal icons">
              <a:extLst>
                <a:ext uri="{FF2B5EF4-FFF2-40B4-BE49-F238E27FC236}">
                  <a16:creationId xmlns:a16="http://schemas.microsoft.com/office/drawing/2014/main" id="{E0441576-26C6-4653-3A8F-E6B14DC7F6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2611" y="1998930"/>
              <a:ext cx="371947" cy="371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Diagrama de flujo: conector 2">
            <a:extLst>
              <a:ext uri="{FF2B5EF4-FFF2-40B4-BE49-F238E27FC236}">
                <a16:creationId xmlns:a16="http://schemas.microsoft.com/office/drawing/2014/main" id="{9BEBA4C9-9286-6A43-01FF-0CA2449789C5}"/>
              </a:ext>
            </a:extLst>
          </p:cNvPr>
          <p:cNvSpPr/>
          <p:nvPr/>
        </p:nvSpPr>
        <p:spPr>
          <a:xfrm>
            <a:off x="10607674" y="470935"/>
            <a:ext cx="1257300" cy="1184509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  <a:effectLst>
            <a:outerShdw blurRad="107950" dist="12700" dir="5400000" algn="ctr">
              <a:srgbClr val="000000"/>
            </a:outerShdw>
            <a:softEdge rad="3175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 fontScale="85000" lnSpcReduction="10000"/>
          </a:bodyPr>
          <a:lstStyle/>
          <a:p>
            <a:pPr algn="ctr"/>
            <a:r>
              <a:rPr lang="es-ES" sz="2000" b="1" dirty="0"/>
              <a:t>Datos a</a:t>
            </a:r>
          </a:p>
          <a:p>
            <a:pPr algn="ctr"/>
            <a:r>
              <a:rPr lang="es-ES" sz="3600" b="1" dirty="0"/>
              <a:t>5</a:t>
            </a:r>
            <a:r>
              <a:rPr lang="es-ES" sz="2000" b="1" dirty="0"/>
              <a:t> años</a:t>
            </a:r>
          </a:p>
        </p:txBody>
      </p:sp>
    </p:spTree>
    <p:extLst>
      <p:ext uri="{BB962C8B-B14F-4D97-AF65-F5344CB8AC3E}">
        <p14:creationId xmlns:p14="http://schemas.microsoft.com/office/powerpoint/2010/main" val="107093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lustración de Dibujos Animados De Vector Icono De Mapa De España En ...">
            <a:extLst>
              <a:ext uri="{FF2B5EF4-FFF2-40B4-BE49-F238E27FC236}">
                <a16:creationId xmlns:a16="http://schemas.microsoft.com/office/drawing/2014/main" id="{43F67D6B-83EA-C988-19C7-868B1A095A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14070" r="13370" b="19783"/>
          <a:stretch/>
        </p:blipFill>
        <p:spPr bwMode="auto">
          <a:xfrm>
            <a:off x="9445904" y="534124"/>
            <a:ext cx="2341605" cy="217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E9382E9-FA34-7D4E-BF0D-ADE826CDF9A4}"/>
              </a:ext>
            </a:extLst>
          </p:cNvPr>
          <p:cNvSpPr txBox="1"/>
          <p:nvPr/>
        </p:nvSpPr>
        <p:spPr>
          <a:xfrm>
            <a:off x="823998" y="893746"/>
            <a:ext cx="8537717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defTabSz="914377">
              <a:lnSpc>
                <a:spcPct val="150000"/>
              </a:lnSpc>
              <a:buClr>
                <a:srgbClr val="501627"/>
              </a:buClr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solidFill>
                  <a:srgbClr val="E7E6E6">
                    <a:lumMod val="10000"/>
                  </a:srgbClr>
                </a:solidFill>
                <a:latin typeface="Gotham Book" pitchFamily="2" charset="0"/>
                <a:cs typeface="Gotham Book" pitchFamily="2" charset="0"/>
              </a:rPr>
              <a:t>El </a:t>
            </a:r>
            <a:r>
              <a:rPr lang="es-ES" b="1" dirty="0">
                <a:solidFill>
                  <a:srgbClr val="FF9900"/>
                </a:solidFill>
                <a:latin typeface="Gotham Book" pitchFamily="2" charset="0"/>
                <a:cs typeface="Gotham Book" pitchFamily="2" charset="0"/>
              </a:rPr>
              <a:t>c</a:t>
            </a:r>
            <a:r>
              <a:rPr lang="es" b="1" dirty="0">
                <a:solidFill>
                  <a:srgbClr val="FF9900"/>
                </a:solidFill>
                <a:latin typeface="Gotham Book" pitchFamily="2" charset="0"/>
                <a:cs typeface="Gotham Book" pitchFamily="2" charset="0"/>
              </a:rPr>
              <a:t>áncer de piel </a:t>
            </a:r>
            <a:r>
              <a:rPr lang="es" sz="1400" dirty="0">
                <a:solidFill>
                  <a:srgbClr val="E7E6E6">
                    <a:lumMod val="10000"/>
                  </a:srgbClr>
                </a:solidFill>
                <a:latin typeface="Gotham Book" pitchFamily="2" charset="0"/>
                <a:cs typeface="Gotham Book" pitchFamily="2" charset="0"/>
              </a:rPr>
              <a:t>e</a:t>
            </a:r>
            <a:r>
              <a:rPr lang="es-ES" sz="1400" dirty="0">
                <a:solidFill>
                  <a:srgbClr val="E7E6E6">
                    <a:lumMod val="10000"/>
                  </a:srgbClr>
                </a:solidFill>
                <a:latin typeface="Gotham Book" pitchFamily="2" charset="0"/>
                <a:cs typeface="Gotham Book" pitchFamily="2" charset="0"/>
              </a:rPr>
              <a:t>s </a:t>
            </a:r>
            <a:r>
              <a:rPr lang="es" sz="1400" dirty="0">
                <a:solidFill>
                  <a:srgbClr val="E7E6E6">
                    <a:lumMod val="10000"/>
                  </a:srgbClr>
                </a:solidFill>
                <a:latin typeface="Gotham Book" pitchFamily="2" charset="0"/>
                <a:cs typeface="Gotham Book" pitchFamily="2" charset="0"/>
              </a:rPr>
              <a:t>el cáncer más frecuente</a:t>
            </a:r>
            <a:r>
              <a:rPr lang="es" sz="1400" baseline="30000" dirty="0">
                <a:solidFill>
                  <a:srgbClr val="E7E6E6">
                    <a:lumMod val="10000"/>
                  </a:srgbClr>
                </a:solidFill>
                <a:latin typeface="Gotham Book" pitchFamily="2" charset="0"/>
                <a:cs typeface="Gotham Book" pitchFamily="2" charset="0"/>
              </a:rPr>
              <a:t>1–2</a:t>
            </a:r>
          </a:p>
          <a:p>
            <a:pPr marL="285744" indent="-285744" defTabSz="914377">
              <a:lnSpc>
                <a:spcPct val="150000"/>
              </a:lnSpc>
              <a:buClr>
                <a:srgbClr val="501627"/>
              </a:buClr>
              <a:buFont typeface="Arial" panose="020B0604020202020204" pitchFamily="34" charset="0"/>
              <a:buChar char="•"/>
              <a:defRPr/>
            </a:pPr>
            <a:r>
              <a:rPr lang="es-ES" sz="1400" dirty="0">
                <a:solidFill>
                  <a:srgbClr val="E7E6E6">
                    <a:lumMod val="10000"/>
                  </a:srgbClr>
                </a:solidFill>
                <a:latin typeface="Gotham Book" pitchFamily="2" charset="0"/>
                <a:cs typeface="Gotham Book" pitchFamily="2" charset="0"/>
              </a:rPr>
              <a:t>El </a:t>
            </a:r>
            <a:r>
              <a:rPr lang="es-ES" b="1" dirty="0">
                <a:solidFill>
                  <a:srgbClr val="FF9900"/>
                </a:solidFill>
                <a:latin typeface="Gotham Book" pitchFamily="2" charset="0"/>
                <a:cs typeface="Gotham Book" pitchFamily="2" charset="0"/>
              </a:rPr>
              <a:t>M</a:t>
            </a:r>
            <a:r>
              <a:rPr lang="es" b="1" dirty="0">
                <a:solidFill>
                  <a:srgbClr val="FF9900"/>
                </a:solidFill>
                <a:latin typeface="Gotham Book" pitchFamily="2" charset="0"/>
                <a:cs typeface="Gotham Book" pitchFamily="2" charset="0"/>
              </a:rPr>
              <a:t>elanoma</a:t>
            </a:r>
            <a:r>
              <a:rPr lang="es" sz="1400" dirty="0">
                <a:solidFill>
                  <a:srgbClr val="E7E6E6">
                    <a:lumMod val="10000"/>
                  </a:srgbClr>
                </a:solidFill>
                <a:latin typeface="Gotham Book" pitchFamily="2" charset="0"/>
                <a:cs typeface="Gotham Book" pitchFamily="2" charset="0"/>
              </a:rPr>
              <a:t> </a:t>
            </a:r>
            <a:r>
              <a:rPr lang="es" b="1" dirty="0">
                <a:solidFill>
                  <a:srgbClr val="2C969C"/>
                </a:solidFill>
                <a:latin typeface="Gotham Book" pitchFamily="2" charset="0"/>
                <a:cs typeface="Gotham Book" pitchFamily="2" charset="0"/>
              </a:rPr>
              <a:t>&lt;1% </a:t>
            </a:r>
            <a:r>
              <a:rPr lang="es" sz="1400" dirty="0">
                <a:solidFill>
                  <a:srgbClr val="E7E6E6">
                    <a:lumMod val="10000"/>
                  </a:srgbClr>
                </a:solidFill>
                <a:latin typeface="Gotham Book" pitchFamily="2" charset="0"/>
                <a:cs typeface="Gotham Book" pitchFamily="2" charset="0"/>
              </a:rPr>
              <a:t>de los casos de cáncer de piel y produce el </a:t>
            </a:r>
            <a:r>
              <a:rPr lang="es" sz="1600" b="1" dirty="0">
                <a:solidFill>
                  <a:srgbClr val="2C969C"/>
                </a:solidFill>
                <a:latin typeface="Gotham Book" pitchFamily="2" charset="0"/>
                <a:cs typeface="Gotham Book" pitchFamily="2" charset="0"/>
              </a:rPr>
              <a:t>~75% </a:t>
            </a:r>
            <a:r>
              <a:rPr lang="es" sz="1400" dirty="0">
                <a:solidFill>
                  <a:srgbClr val="E7E6E6">
                    <a:lumMod val="10000"/>
                  </a:srgbClr>
                </a:solidFill>
                <a:latin typeface="Gotham Book" pitchFamily="2" charset="0"/>
                <a:cs typeface="Gotham Book" pitchFamily="2" charset="0"/>
              </a:rPr>
              <a:t>de las </a:t>
            </a:r>
            <a:r>
              <a:rPr lang="es" sz="1400" b="1" dirty="0">
                <a:solidFill>
                  <a:srgbClr val="2C969C"/>
                </a:solidFill>
                <a:latin typeface="Gotham Book" pitchFamily="2" charset="0"/>
                <a:cs typeface="Gotham Book" pitchFamily="2" charset="0"/>
              </a:rPr>
              <a:t>muertes</a:t>
            </a:r>
            <a:r>
              <a:rPr lang="es" sz="1400" dirty="0">
                <a:solidFill>
                  <a:srgbClr val="E7E6E6">
                    <a:lumMod val="10000"/>
                  </a:srgbClr>
                </a:solidFill>
                <a:latin typeface="Gotham Book" pitchFamily="2" charset="0"/>
                <a:cs typeface="Gotham Book" pitchFamily="2" charset="0"/>
              </a:rPr>
              <a:t> por cáncer de piel</a:t>
            </a:r>
            <a:r>
              <a:rPr lang="es" sz="1400" baseline="30000" dirty="0">
                <a:solidFill>
                  <a:srgbClr val="E7E6E6">
                    <a:lumMod val="10000"/>
                  </a:srgbClr>
                </a:solidFill>
                <a:latin typeface="Gotham Book" pitchFamily="2" charset="0"/>
                <a:cs typeface="Gotham Book" pitchFamily="2" charset="0"/>
              </a:rPr>
              <a:t>3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4240551-1C65-4C41-97C2-D9B220D4CB4E}"/>
              </a:ext>
            </a:extLst>
          </p:cNvPr>
          <p:cNvSpPr txBox="1"/>
          <p:nvPr/>
        </p:nvSpPr>
        <p:spPr>
          <a:xfrm>
            <a:off x="5052971" y="6592115"/>
            <a:ext cx="1807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s" sz="1200" baseline="30000" dirty="0">
                <a:solidFill>
                  <a:prstClr val="white"/>
                </a:solidFill>
                <a:latin typeface="Gotham Book" pitchFamily="2" charset="0"/>
                <a:cs typeface="Gotham Book" pitchFamily="2" charset="0"/>
              </a:rPr>
              <a:t>Para uso promocional</a:t>
            </a:r>
            <a:endParaRPr lang="es" sz="1200" dirty="0">
              <a:solidFill>
                <a:prstClr val="white"/>
              </a:solidFill>
              <a:latin typeface="Gotham Book" pitchFamily="2" charset="0"/>
              <a:cs typeface="Gotham Book" pitchFamily="2" charset="0"/>
            </a:endParaRPr>
          </a:p>
        </p:txBody>
      </p:sp>
      <p:sp>
        <p:nvSpPr>
          <p:cNvPr id="15" name="Título 14"/>
          <p:cNvSpPr>
            <a:spLocks noGrp="1"/>
          </p:cNvSpPr>
          <p:nvPr>
            <p:ph type="title"/>
          </p:nvPr>
        </p:nvSpPr>
        <p:spPr>
          <a:xfrm>
            <a:off x="721629" y="534125"/>
            <a:ext cx="9011479" cy="265156"/>
          </a:xfrm>
        </p:spPr>
        <p:txBody>
          <a:bodyPr/>
          <a:lstStyle/>
          <a:p>
            <a:r>
              <a:rPr lang="es-ES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Epidemiología</a:t>
            </a:r>
            <a:endParaRPr lang="es-ES_tradnl" dirty="0">
              <a:solidFill>
                <a:srgbClr val="2C969C"/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0D98830E-6486-4107-B6B0-DEAD2EE643A9}"/>
              </a:ext>
            </a:extLst>
          </p:cNvPr>
          <p:cNvSpPr txBox="1"/>
          <p:nvPr/>
        </p:nvSpPr>
        <p:spPr>
          <a:xfrm>
            <a:off x="2143395" y="6095813"/>
            <a:ext cx="86309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" sz="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1</a:t>
            </a:r>
            <a:r>
              <a:rPr lang="e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Guy GP et al. MMWR Morb Mortal Wkly Rep 2015;64:591; </a:t>
            </a:r>
            <a:r>
              <a:rPr lang="es" sz="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2</a:t>
            </a:r>
            <a:r>
              <a:rPr lang="e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Guy GP et al. Am J Prev Med 2015;48:183; </a:t>
            </a:r>
            <a:r>
              <a:rPr lang="es" sz="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3</a:t>
            </a:r>
            <a:r>
              <a:rPr lang="e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Cancer Facts and Figures 2017. American Cancer Society. </a:t>
            </a:r>
            <a:r>
              <a:rPr lang="e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https://www.cancer.org/research/cancer-facts-statistics/all-cancer-facts-figures/cancer-facts-figures-2017.html</a:t>
            </a:r>
            <a:r>
              <a:rPr lang="e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 (Ultimo Acceso: 20/05/2021) 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CE39FD35-DFF2-9C32-6A14-2AE5DB0CBCCD}"/>
              </a:ext>
            </a:extLst>
          </p:cNvPr>
          <p:cNvGrpSpPr/>
          <p:nvPr/>
        </p:nvGrpSpPr>
        <p:grpSpPr>
          <a:xfrm>
            <a:off x="908035" y="2019587"/>
            <a:ext cx="4175731" cy="3797821"/>
            <a:chOff x="3723670" y="2243852"/>
            <a:chExt cx="4175730" cy="3797821"/>
          </a:xfrm>
        </p:grpSpPr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45AB4EE4-F020-4443-93C4-9240311EA602}"/>
                </a:ext>
              </a:extLst>
            </p:cNvPr>
            <p:cNvSpPr/>
            <p:nvPr/>
          </p:nvSpPr>
          <p:spPr>
            <a:xfrm>
              <a:off x="3807859" y="2384515"/>
              <a:ext cx="3981301" cy="16093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 err="1">
                  <a:solidFill>
                    <a:srgbClr val="560D36"/>
                  </a:solidFill>
                </a:rPr>
                <a:t>Número</a:t>
              </a:r>
              <a:r>
                <a:rPr lang="en-GB" sz="900" b="1" dirty="0">
                  <a:solidFill>
                    <a:srgbClr val="560D36"/>
                  </a:solidFill>
                </a:rPr>
                <a:t> </a:t>
              </a:r>
              <a:r>
                <a:rPr lang="en-GB" sz="900" b="1" dirty="0" err="1">
                  <a:solidFill>
                    <a:srgbClr val="560D36"/>
                  </a:solidFill>
                </a:rPr>
                <a:t>estimado</a:t>
              </a:r>
              <a:r>
                <a:rPr lang="en-GB" sz="900" b="1" dirty="0">
                  <a:solidFill>
                    <a:srgbClr val="560D36"/>
                  </a:solidFill>
                </a:rPr>
                <a:t> de </a:t>
              </a:r>
              <a:r>
                <a:rPr lang="en-GB" sz="900" b="1" dirty="0" err="1">
                  <a:solidFill>
                    <a:srgbClr val="560D36"/>
                  </a:solidFill>
                </a:rPr>
                <a:t>casos</a:t>
              </a:r>
              <a:r>
                <a:rPr lang="en-GB" sz="900" b="1" dirty="0">
                  <a:solidFill>
                    <a:srgbClr val="560D36"/>
                  </a:solidFill>
                </a:rPr>
                <a:t> de 2020 hasta 2040, melanoma de la </a:t>
              </a:r>
              <a:r>
                <a:rPr lang="en-GB" sz="900" b="1" dirty="0" err="1">
                  <a:solidFill>
                    <a:srgbClr val="560D36"/>
                  </a:solidFill>
                </a:rPr>
                <a:t>piel</a:t>
              </a:r>
              <a:r>
                <a:rPr lang="en-GB" sz="900" b="1" dirty="0">
                  <a:solidFill>
                    <a:srgbClr val="560D36"/>
                  </a:solidFill>
                </a:rPr>
                <a:t>, </a:t>
              </a:r>
            </a:p>
            <a:p>
              <a:pPr algn="ctr"/>
              <a:r>
                <a:rPr lang="en-GB" sz="900" b="1" dirty="0">
                  <a:solidFill>
                    <a:srgbClr val="560D36"/>
                  </a:solidFill>
                </a:rPr>
                <a:t>hombres y </a:t>
              </a:r>
              <a:r>
                <a:rPr lang="en-GB" sz="900" b="1" dirty="0" err="1">
                  <a:solidFill>
                    <a:srgbClr val="560D36"/>
                  </a:solidFill>
                </a:rPr>
                <a:t>muejeres</a:t>
              </a:r>
              <a:r>
                <a:rPr lang="en-GB" sz="900" b="1" dirty="0">
                  <a:solidFill>
                    <a:srgbClr val="560D36"/>
                  </a:solidFill>
                </a:rPr>
                <a:t>, </a:t>
              </a:r>
              <a:r>
                <a:rPr lang="en-GB" sz="900" b="1" dirty="0" err="1">
                  <a:solidFill>
                    <a:srgbClr val="560D36"/>
                  </a:solidFill>
                </a:rPr>
                <a:t>todas</a:t>
              </a:r>
              <a:r>
                <a:rPr lang="en-GB" sz="900" b="1" dirty="0">
                  <a:solidFill>
                    <a:srgbClr val="560D36"/>
                  </a:solidFill>
                </a:rPr>
                <a:t> las </a:t>
              </a:r>
              <a:r>
                <a:rPr lang="en-GB" sz="900" b="1" dirty="0" err="1">
                  <a:solidFill>
                    <a:srgbClr val="560D36"/>
                  </a:solidFill>
                </a:rPr>
                <a:t>edades</a:t>
              </a:r>
              <a:endParaRPr lang="en-GB" sz="900" b="1" dirty="0">
                <a:solidFill>
                  <a:srgbClr val="560D36"/>
                </a:solidFill>
              </a:endParaRPr>
            </a:p>
          </p:txBody>
        </p:sp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6687A7F9-AECF-416B-B494-A2C538FEB0ED}"/>
                </a:ext>
              </a:extLst>
            </p:cNvPr>
            <p:cNvSpPr/>
            <p:nvPr/>
          </p:nvSpPr>
          <p:spPr>
            <a:xfrm>
              <a:off x="3723670" y="2243852"/>
              <a:ext cx="4175730" cy="3797821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4BF0353F-17D1-D7E4-42AA-A010548D0507}"/>
                </a:ext>
              </a:extLst>
            </p:cNvPr>
            <p:cNvGrpSpPr/>
            <p:nvPr/>
          </p:nvGrpSpPr>
          <p:grpSpPr>
            <a:xfrm>
              <a:off x="3754720" y="2628840"/>
              <a:ext cx="3922478" cy="3367415"/>
              <a:chOff x="3754720" y="2628840"/>
              <a:chExt cx="3922478" cy="3367415"/>
            </a:xfrm>
          </p:grpSpPr>
          <p:grpSp>
            <p:nvGrpSpPr>
              <p:cNvPr id="5" name="Grupo 4">
                <a:extLst>
                  <a:ext uri="{FF2B5EF4-FFF2-40B4-BE49-F238E27FC236}">
                    <a16:creationId xmlns:a16="http://schemas.microsoft.com/office/drawing/2014/main" id="{67D96FA8-F2CB-7238-3809-70F93CBFD826}"/>
                  </a:ext>
                </a:extLst>
              </p:cNvPr>
              <p:cNvGrpSpPr/>
              <p:nvPr/>
            </p:nvGrpSpPr>
            <p:grpSpPr>
              <a:xfrm>
                <a:off x="3754720" y="2628840"/>
                <a:ext cx="3922478" cy="3367415"/>
                <a:chOff x="3754720" y="2628840"/>
                <a:chExt cx="3922478" cy="3367415"/>
              </a:xfrm>
            </p:grpSpPr>
            <p:grpSp>
              <p:nvGrpSpPr>
                <p:cNvPr id="34" name="Grupo 33">
                  <a:extLst>
                    <a:ext uri="{FF2B5EF4-FFF2-40B4-BE49-F238E27FC236}">
                      <a16:creationId xmlns:a16="http://schemas.microsoft.com/office/drawing/2014/main" id="{02599233-72C2-4E49-BFDA-E0142E071EAB}"/>
                    </a:ext>
                  </a:extLst>
                </p:cNvPr>
                <p:cNvGrpSpPr/>
                <p:nvPr/>
              </p:nvGrpSpPr>
              <p:grpSpPr>
                <a:xfrm>
                  <a:off x="3754720" y="2628840"/>
                  <a:ext cx="3922478" cy="3367415"/>
                  <a:chOff x="3907540" y="2634055"/>
                  <a:chExt cx="3922478" cy="3367415"/>
                </a:xfrm>
              </p:grpSpPr>
              <p:pic>
                <p:nvPicPr>
                  <p:cNvPr id="37" name="Imagen 36">
                    <a:extLst>
                      <a:ext uri="{FF2B5EF4-FFF2-40B4-BE49-F238E27FC236}">
                        <a16:creationId xmlns:a16="http://schemas.microsoft.com/office/drawing/2014/main" id="{875FABB3-3A88-4BB4-995E-7CAF5AE0BE7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1455" t="7902" r="1501" b="965"/>
                  <a:stretch/>
                </p:blipFill>
                <p:spPr>
                  <a:xfrm>
                    <a:off x="3907540" y="2634055"/>
                    <a:ext cx="3922478" cy="3367415"/>
                  </a:xfrm>
                  <a:prstGeom prst="rect">
                    <a:avLst/>
                  </a:prstGeom>
                  <a:ln w="28575">
                    <a:noFill/>
                  </a:ln>
                </p:spPr>
              </p:pic>
              <p:sp>
                <p:nvSpPr>
                  <p:cNvPr id="38" name="Rectángulo 37">
                    <a:extLst>
                      <a:ext uri="{FF2B5EF4-FFF2-40B4-BE49-F238E27FC236}">
                        <a16:creationId xmlns:a16="http://schemas.microsoft.com/office/drawing/2014/main" id="{313B61C9-7D95-4EC2-8F13-967A5BDFB823}"/>
                      </a:ext>
                    </a:extLst>
                  </p:cNvPr>
                  <p:cNvSpPr/>
                  <p:nvPr/>
                </p:nvSpPr>
                <p:spPr>
                  <a:xfrm>
                    <a:off x="4836269" y="5598223"/>
                    <a:ext cx="446241" cy="5549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sp>
              <p:nvSpPr>
                <p:cNvPr id="2" name="Rectángulo 1">
                  <a:extLst>
                    <a:ext uri="{FF2B5EF4-FFF2-40B4-BE49-F238E27FC236}">
                      <a16:creationId xmlns:a16="http://schemas.microsoft.com/office/drawing/2014/main" id="{11E8DEA3-DC67-02A6-DD10-52C5E80B36D0}"/>
                    </a:ext>
                  </a:extLst>
                </p:cNvPr>
                <p:cNvSpPr/>
                <p:nvPr/>
              </p:nvSpPr>
              <p:spPr>
                <a:xfrm>
                  <a:off x="4416425" y="5760013"/>
                  <a:ext cx="139700" cy="45719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45720" rIns="45720" rtlCol="0" anchor="ctr" anchorCtr="0">
                  <a:normAutofit fontScale="25000" lnSpcReduction="20000"/>
                </a:bodyPr>
                <a:lstStyle/>
                <a:p>
                  <a:pPr algn="ctr"/>
                  <a:endParaRPr lang="es-ES" dirty="0" err="1"/>
                </a:p>
              </p:txBody>
            </p:sp>
            <p:sp>
              <p:nvSpPr>
                <p:cNvPr id="3" name="Rectángulo 2">
                  <a:extLst>
                    <a:ext uri="{FF2B5EF4-FFF2-40B4-BE49-F238E27FC236}">
                      <a16:creationId xmlns:a16="http://schemas.microsoft.com/office/drawing/2014/main" id="{658DA8D2-329D-273C-4DAF-B9C1A97BD3EC}"/>
                    </a:ext>
                  </a:extLst>
                </p:cNvPr>
                <p:cNvSpPr/>
                <p:nvPr/>
              </p:nvSpPr>
              <p:spPr>
                <a:xfrm>
                  <a:off x="5052970" y="5877416"/>
                  <a:ext cx="139700" cy="45719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45720" rIns="45720" rtlCol="0" anchor="ctr" anchorCtr="0">
                  <a:normAutofit fontScale="25000" lnSpcReduction="20000"/>
                </a:bodyPr>
                <a:lstStyle/>
                <a:p>
                  <a:pPr algn="ctr"/>
                  <a:endParaRPr lang="es-ES" dirty="0" err="1"/>
                </a:p>
              </p:txBody>
            </p:sp>
          </p:grpSp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C0462389-5537-B7F2-5E96-3C689F68A41E}"/>
                  </a:ext>
                </a:extLst>
              </p:cNvPr>
              <p:cNvSpPr txBox="1"/>
              <p:nvPr/>
            </p:nvSpPr>
            <p:spPr>
              <a:xfrm>
                <a:off x="4369124" y="5698946"/>
                <a:ext cx="292100" cy="153888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lIns="45720" rIns="45720" rtlCol="0">
                <a:spAutoFit/>
              </a:bodyPr>
              <a:lstStyle/>
              <a:p>
                <a:pPr algn="l"/>
                <a:r>
                  <a:rPr lang="es-ES" sz="400" dirty="0">
                    <a:solidFill>
                      <a:schemeClr val="accent6">
                        <a:lumMod val="75000"/>
                      </a:schemeClr>
                    </a:solidFill>
                    <a:cs typeface="Arial" pitchFamily="34" charset="0"/>
                  </a:rPr>
                  <a:t>2020</a:t>
                </a:r>
              </a:p>
            </p:txBody>
          </p:sp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DBB8A779-8353-7F96-E9F8-E7D02E8F65D0}"/>
                  </a:ext>
                </a:extLst>
              </p:cNvPr>
              <p:cNvSpPr txBox="1"/>
              <p:nvPr/>
            </p:nvSpPr>
            <p:spPr>
              <a:xfrm>
                <a:off x="5019998" y="5829682"/>
                <a:ext cx="292100" cy="153888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lIns="45720" rIns="45720" rtlCol="0">
                <a:spAutoFit/>
              </a:bodyPr>
              <a:lstStyle/>
              <a:p>
                <a:pPr algn="l"/>
                <a:r>
                  <a:rPr lang="es-ES" sz="400" dirty="0">
                    <a:solidFill>
                      <a:schemeClr val="accent6">
                        <a:lumMod val="75000"/>
                      </a:schemeClr>
                    </a:solidFill>
                    <a:cs typeface="Arial" pitchFamily="34" charset="0"/>
                  </a:rPr>
                  <a:t>2020</a:t>
                </a:r>
              </a:p>
            </p:txBody>
          </p:sp>
        </p:grpSp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6EF9699-0898-4DE3-80CD-2D2C40449745}"/>
              </a:ext>
            </a:extLst>
          </p:cNvPr>
          <p:cNvSpPr txBox="1"/>
          <p:nvPr/>
        </p:nvSpPr>
        <p:spPr>
          <a:xfrm>
            <a:off x="5227367" y="3076414"/>
            <a:ext cx="6807199" cy="1836400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marL="285744" indent="-285744">
              <a:buClr>
                <a:srgbClr val="501627"/>
              </a:buClr>
              <a:buFont typeface="Arial" panose="020B0604020202020204" pitchFamily="34" charset="0"/>
              <a:buChar char="•"/>
            </a:pPr>
            <a:r>
              <a:rPr lang="es" sz="1400" dirty="0">
                <a:solidFill>
                  <a:srgbClr val="E7E6E6">
                    <a:lumMod val="10000"/>
                  </a:srgbClr>
                </a:solidFill>
                <a:latin typeface="Gotham Bold"/>
              </a:rPr>
              <a:t>Las</a:t>
            </a:r>
            <a:r>
              <a:rPr lang="es" sz="1400" dirty="0">
                <a:solidFill>
                  <a:srgbClr val="000000"/>
                </a:solidFill>
                <a:latin typeface="Gotham Bold"/>
                <a:cs typeface="Gotham Book" pitchFamily="2" charset="0"/>
              </a:rPr>
              <a:t> personas entre </a:t>
            </a:r>
            <a:r>
              <a:rPr lang="es" b="1" dirty="0">
                <a:solidFill>
                  <a:srgbClr val="2C969C"/>
                </a:solidFill>
                <a:latin typeface="Gotham Bold"/>
              </a:rPr>
              <a:t>50 y 79 años </a:t>
            </a:r>
            <a:r>
              <a:rPr lang="es" sz="1400" dirty="0">
                <a:solidFill>
                  <a:srgbClr val="000000"/>
                </a:solidFill>
                <a:latin typeface="Gotham Bold"/>
                <a:cs typeface="Gotham Book" pitchFamily="2" charset="0"/>
              </a:rPr>
              <a:t>(mediana 65 años) presentan una </a:t>
            </a:r>
            <a:r>
              <a:rPr lang="es" b="1" dirty="0">
                <a:solidFill>
                  <a:srgbClr val="FF9900"/>
                </a:solidFill>
                <a:latin typeface="Gotham Bold"/>
              </a:rPr>
              <a:t>mayor probabilidad de sufrir melanoma</a:t>
            </a:r>
            <a:r>
              <a:rPr lang="es" sz="1400" dirty="0">
                <a:solidFill>
                  <a:srgbClr val="000000"/>
                </a:solidFill>
                <a:latin typeface="Gotham Bold"/>
                <a:cs typeface="Gotham Book" pitchFamily="2" charset="0"/>
              </a:rPr>
              <a:t>.</a:t>
            </a:r>
            <a:r>
              <a:rPr lang="es" sz="1400" baseline="30000" dirty="0">
                <a:solidFill>
                  <a:srgbClr val="000000"/>
                </a:solidFill>
                <a:latin typeface="Gotham Bold"/>
                <a:cs typeface="Gotham Book" pitchFamily="2" charset="0"/>
              </a:rPr>
              <a:t>4</a:t>
            </a:r>
          </a:p>
          <a:p>
            <a:pPr rtl="0">
              <a:buClr>
                <a:srgbClr val="501627"/>
              </a:buClr>
            </a:pPr>
            <a:endParaRPr lang="es" sz="1400" baseline="30000" dirty="0">
              <a:solidFill>
                <a:srgbClr val="000000"/>
              </a:solidFill>
              <a:latin typeface="Gotham Bold"/>
              <a:cs typeface="Gotham Book" pitchFamily="2" charset="0"/>
            </a:endParaRPr>
          </a:p>
          <a:p>
            <a:pPr marL="285744" indent="-285744">
              <a:buClr>
                <a:srgbClr val="501627"/>
              </a:buClr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000000"/>
                </a:solidFill>
                <a:latin typeface="Gotham Bold"/>
                <a:cs typeface="Gotham Book" pitchFamily="2" charset="0"/>
              </a:rPr>
              <a:t>La incidencia de melanoma en </a:t>
            </a:r>
            <a:r>
              <a:rPr lang="es-ES" b="1" dirty="0">
                <a:solidFill>
                  <a:srgbClr val="2C969C"/>
                </a:solidFill>
                <a:latin typeface="Gotham Bold"/>
              </a:rPr>
              <a:t>adultos jóvenes </a:t>
            </a:r>
            <a:r>
              <a:rPr lang="es-ES" sz="1400" dirty="0">
                <a:solidFill>
                  <a:srgbClr val="000000"/>
                </a:solidFill>
                <a:latin typeface="Gotham Bold"/>
                <a:cs typeface="Gotham Book" pitchFamily="2" charset="0"/>
              </a:rPr>
              <a:t>está </a:t>
            </a:r>
            <a:r>
              <a:rPr lang="es-ES" b="1" dirty="0">
                <a:solidFill>
                  <a:srgbClr val="FF9900"/>
                </a:solidFill>
                <a:latin typeface="Gotham Bold"/>
              </a:rPr>
              <a:t>aumentando rápidamente,</a:t>
            </a:r>
            <a:r>
              <a:rPr lang="es-ES" sz="1400" dirty="0">
                <a:solidFill>
                  <a:srgbClr val="000000"/>
                </a:solidFill>
                <a:latin typeface="Gotham Bold"/>
                <a:cs typeface="Gotham Book" pitchFamily="2" charset="0"/>
              </a:rPr>
              <a:t> especialmente en mujeres.</a:t>
            </a:r>
            <a:r>
              <a:rPr lang="es-ES" sz="1400" baseline="30000" dirty="0">
                <a:solidFill>
                  <a:srgbClr val="000000"/>
                </a:solidFill>
                <a:latin typeface="Gotham Bold"/>
                <a:cs typeface="Gotham Book" pitchFamily="2" charset="0"/>
              </a:rPr>
              <a:t>5</a:t>
            </a:r>
            <a:r>
              <a:rPr lang="es-ES" sz="1400" dirty="0">
                <a:solidFill>
                  <a:srgbClr val="000000"/>
                </a:solidFill>
                <a:latin typeface="Gotham Bold"/>
                <a:cs typeface="Gotham Book" pitchFamily="2" charset="0"/>
              </a:rPr>
              <a:t> </a:t>
            </a:r>
          </a:p>
          <a:p>
            <a:pPr rtl="0">
              <a:buClr>
                <a:srgbClr val="501627"/>
              </a:buClr>
            </a:pPr>
            <a:endParaRPr lang="es" sz="1400" dirty="0">
              <a:solidFill>
                <a:srgbClr val="000000"/>
              </a:solidFill>
              <a:latin typeface="Gotham Bold"/>
              <a:cs typeface="Gotham Book" pitchFamily="2" charset="0"/>
            </a:endParaRPr>
          </a:p>
          <a:p>
            <a:pPr marL="285744" indent="-285744">
              <a:buClr>
                <a:srgbClr val="501627"/>
              </a:buClr>
              <a:buFont typeface="Arial" panose="020B0604020202020204" pitchFamily="34" charset="0"/>
              <a:buChar char="•"/>
            </a:pPr>
            <a:r>
              <a:rPr lang="es" sz="1400" dirty="0">
                <a:solidFill>
                  <a:srgbClr val="000000"/>
                </a:solidFill>
                <a:latin typeface="Gotham Bold"/>
                <a:cs typeface="Gotham Book" pitchFamily="2" charset="0"/>
              </a:rPr>
              <a:t>Las </a:t>
            </a:r>
            <a:r>
              <a:rPr lang="es" sz="1400" b="1" dirty="0">
                <a:solidFill>
                  <a:srgbClr val="2C969C"/>
                </a:solidFill>
                <a:latin typeface="Gotham Bold"/>
              </a:rPr>
              <a:t>muertes</a:t>
            </a:r>
            <a:r>
              <a:rPr lang="es" sz="1400" dirty="0">
                <a:solidFill>
                  <a:srgbClr val="000000"/>
                </a:solidFill>
                <a:latin typeface="Gotham Bold"/>
                <a:cs typeface="Gotham Book" pitchFamily="2" charset="0"/>
              </a:rPr>
              <a:t> por melanoma son más altas en personas entre </a:t>
            </a:r>
            <a:r>
              <a:rPr lang="es" b="1" dirty="0">
                <a:solidFill>
                  <a:srgbClr val="2C969C"/>
                </a:solidFill>
                <a:latin typeface="Gotham Bold"/>
              </a:rPr>
              <a:t>75 y 84 años.</a:t>
            </a:r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68A48D60-1933-46A1-934A-45157A260CE1}"/>
              </a:ext>
            </a:extLst>
          </p:cNvPr>
          <p:cNvSpPr txBox="1">
            <a:spLocks/>
          </p:cNvSpPr>
          <p:nvPr/>
        </p:nvSpPr>
        <p:spPr>
          <a:xfrm>
            <a:off x="2128155" y="6403590"/>
            <a:ext cx="8661400" cy="327025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es" sz="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4</a:t>
            </a:r>
            <a:r>
              <a:rPr lang="e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SEER Cancer Stat Facts: Melanoma of the Skin. National Cancer Institute. Bethesda, MD, http://seer.cancer.gov/statfacts/html/melan.html (Último acceso: 20/05/2021); </a:t>
            </a:r>
            <a:r>
              <a:rPr lang="es" sz="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5</a:t>
            </a:r>
            <a:r>
              <a:rPr lang="e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Reed KB et al. Mayo Clin Proc.2012;87:328; </a:t>
            </a:r>
            <a:r>
              <a:rPr lang="en-US" sz="7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6</a:t>
            </a: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American Cancer Society. Facts and Figures 2017. https://www.cancer.org/research/cancer-facts-statistics/all-cancer-facts-figures/cancer-facts-figures-2017.html (Ultimo </a:t>
            </a:r>
            <a:r>
              <a:rPr lang="en-US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Acceso</a:t>
            </a: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: 20/05/2021).v</a:t>
            </a:r>
            <a:endParaRPr lang="es" sz="700" dirty="0">
              <a:solidFill>
                <a:schemeClr val="tx1">
                  <a:lumMod val="65000"/>
                  <a:lumOff val="35000"/>
                </a:schemeClr>
              </a:solidFill>
              <a:latin typeface="Gotham Light" pitchFamily="2" charset="0"/>
              <a:cs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90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3A5F7B9-4301-7E4A-BEBE-87A3566FC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165" y="1671031"/>
            <a:ext cx="4965700" cy="36322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1507F24E-B859-0246-BEE5-CAF17403FE84}"/>
              </a:ext>
            </a:extLst>
          </p:cNvPr>
          <p:cNvSpPr txBox="1"/>
          <p:nvPr/>
        </p:nvSpPr>
        <p:spPr>
          <a:xfrm>
            <a:off x="874334" y="5181036"/>
            <a:ext cx="5186327" cy="676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Medium" pitchFamily="2" charset="0"/>
                <a:cs typeface="Gotham Medium" pitchFamily="2" charset="0"/>
              </a:rPr>
              <a:t>En el análisis inicial (fecha de corte: mayo de 2016), más pacientes del grupo de EncoBini alcanzaron una respuesta global, comparado con el grupo de vemurafenib: 75% (IC del 95%: 68-81) frente a 49% (IC del 95%: 42-57).</a:t>
            </a:r>
            <a:endParaRPr lang="en-US" sz="1000" baseline="30000" dirty="0">
              <a:solidFill>
                <a:schemeClr val="tx1">
                  <a:lumMod val="75000"/>
                  <a:lumOff val="25000"/>
                </a:schemeClr>
              </a:solidFill>
              <a:latin typeface="Gotham Medium" pitchFamily="2" charset="0"/>
              <a:cs typeface="Gotham Medium" pitchFamily="2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2F1A66C-0E5F-CE43-89FB-824B524338FB}"/>
              </a:ext>
            </a:extLst>
          </p:cNvPr>
          <p:cNvSpPr txBox="1"/>
          <p:nvPr/>
        </p:nvSpPr>
        <p:spPr>
          <a:xfrm>
            <a:off x="5052971" y="6592115"/>
            <a:ext cx="1807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" sz="1200" baseline="30000" dirty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Para uso promocional</a:t>
            </a:r>
            <a:endParaRPr lang="es" sz="1200" dirty="0">
              <a:solidFill>
                <a:schemeClr val="bg1"/>
              </a:solidFill>
              <a:latin typeface="Gotham Book" pitchFamily="2" charset="0"/>
              <a:cs typeface="Gotham Book" pitchFamily="2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D2393A3-E630-734C-8A6C-64942CD7E673}"/>
              </a:ext>
            </a:extLst>
          </p:cNvPr>
          <p:cNvSpPr txBox="1"/>
          <p:nvPr/>
        </p:nvSpPr>
        <p:spPr>
          <a:xfrm>
            <a:off x="1535141" y="6170814"/>
            <a:ext cx="8520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997" indent="-107997">
              <a:buFont typeface="+mj-lt"/>
              <a:buAutoNum type="arabicPeriod"/>
            </a:pPr>
            <a:r>
              <a:rPr lang="da-DK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Presented at ASCO 2021. Dummer R, et al. 5-year overall survival in COLUMBUS: A randomized phase 3 trial of encorafenib plus binimetinib versus vemurafenib or encorafenib in patients with BRAF V600-mutant melanoma. Oral Presentation 8. https://meetings.asco.org/2021-asco-annual-meeting/13661?presentation=196699 . (Last Access: 08/06/2021).</a:t>
            </a:r>
            <a:endParaRPr lang="es-ES" sz="700" dirty="0">
              <a:solidFill>
                <a:schemeClr val="tx1">
                  <a:lumMod val="65000"/>
                  <a:lumOff val="35000"/>
                </a:schemeClr>
              </a:solidFill>
              <a:latin typeface="Gotham Book" charset="0"/>
              <a:ea typeface="Gotham Book" charset="0"/>
              <a:cs typeface="Gotham Book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D51CDB9-1034-4379-93CB-3892F36DFEB6}"/>
              </a:ext>
            </a:extLst>
          </p:cNvPr>
          <p:cNvSpPr txBox="1">
            <a:spLocks/>
          </p:cNvSpPr>
          <p:nvPr/>
        </p:nvSpPr>
        <p:spPr>
          <a:xfrm>
            <a:off x="938633" y="5894097"/>
            <a:ext cx="5624215" cy="3548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Datos</a:t>
            </a: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 </a:t>
            </a:r>
            <a:r>
              <a:rPr lang="en-GB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compartidos</a:t>
            </a: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 por Helen J. </a:t>
            </a:r>
            <a:r>
              <a:rPr lang="en-GB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Gogas</a:t>
            </a: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 </a:t>
            </a:r>
            <a:r>
              <a:rPr lang="en-GB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en</a:t>
            </a: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 el </a:t>
            </a:r>
            <a:r>
              <a:rPr lang="en-GB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encuentro</a:t>
            </a: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 </a:t>
            </a:r>
            <a:r>
              <a:rPr lang="en-GB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anual</a:t>
            </a: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 2020 de la ASCO</a:t>
            </a:r>
          </a:p>
          <a:p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RC: Respuesta </a:t>
            </a:r>
            <a:r>
              <a:rPr lang="en-GB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Completa</a:t>
            </a: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; RP: Respuesta </a:t>
            </a:r>
            <a:r>
              <a:rPr lang="en-GB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Parcial</a:t>
            </a:r>
            <a:endParaRPr lang="en-GB" sz="700" dirty="0">
              <a:solidFill>
                <a:schemeClr val="tx1">
                  <a:lumMod val="65000"/>
                  <a:lumOff val="35000"/>
                </a:schemeClr>
              </a:solidFill>
              <a:latin typeface="Gotham Book" charset="0"/>
              <a:ea typeface="Gotham Book" charset="0"/>
              <a:cs typeface="Gotham Book" charset="0"/>
            </a:endParaRPr>
          </a:p>
          <a:p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Gotham Book" charset="0"/>
              <a:ea typeface="Gotham Book" charset="0"/>
              <a:cs typeface="Gotham Book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9A46674-752C-470D-B368-61431BD3B33B}"/>
              </a:ext>
            </a:extLst>
          </p:cNvPr>
          <p:cNvSpPr txBox="1"/>
          <p:nvPr/>
        </p:nvSpPr>
        <p:spPr>
          <a:xfrm>
            <a:off x="6562847" y="5201600"/>
            <a:ext cx="5502541" cy="676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Medium" pitchFamily="2" charset="0"/>
                <a:cs typeface="Gotham Medium" pitchFamily="2" charset="0"/>
              </a:rPr>
              <a:t>En el análisis inicial (fecha de corte: mayo de 2016), más pacientes del grupo de EncoBini alcanzaron una respuesta global, comparado con el grupo de vemurafenib: 64,1% (IC del 95%: 56,8-70,8) frente a 40,8% (IC del 95%: 33,8-48,2).</a:t>
            </a:r>
            <a:endParaRPr lang="en-US" sz="1000" baseline="30000" dirty="0">
              <a:solidFill>
                <a:schemeClr val="tx1">
                  <a:lumMod val="75000"/>
                  <a:lumOff val="25000"/>
                </a:schemeClr>
              </a:solidFill>
              <a:latin typeface="Gotham Medium" pitchFamily="2" charset="0"/>
              <a:cs typeface="Gotham Medium" pitchFamily="2" charset="0"/>
            </a:endParaRPr>
          </a:p>
        </p:txBody>
      </p:sp>
      <p:sp>
        <p:nvSpPr>
          <p:cNvPr id="18" name="Rectángulo redondeado 16">
            <a:extLst>
              <a:ext uri="{FF2B5EF4-FFF2-40B4-BE49-F238E27FC236}">
                <a16:creationId xmlns:a16="http://schemas.microsoft.com/office/drawing/2014/main" id="{E1CFA23A-57F7-471C-95C0-ED2D2EB906D9}"/>
              </a:ext>
            </a:extLst>
          </p:cNvPr>
          <p:cNvSpPr/>
          <p:nvPr/>
        </p:nvSpPr>
        <p:spPr>
          <a:xfrm>
            <a:off x="1932336" y="934155"/>
            <a:ext cx="2960952" cy="67326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5CBF6B4-976C-406A-997E-7A91EDB17A3D}"/>
              </a:ext>
            </a:extLst>
          </p:cNvPr>
          <p:cNvSpPr txBox="1"/>
          <p:nvPr/>
        </p:nvSpPr>
        <p:spPr>
          <a:xfrm>
            <a:off x="1923539" y="953919"/>
            <a:ext cx="2960952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s-ES" sz="2400" b="1" dirty="0">
                <a:solidFill>
                  <a:schemeClr val="bg1"/>
                </a:solidFill>
                <a:latin typeface="Gotham Bold"/>
                <a:cs typeface="Gotham Book" pitchFamily="2" charset="0"/>
              </a:rPr>
              <a:t>REVISIÓN LOCAL</a:t>
            </a:r>
          </a:p>
        </p:txBody>
      </p:sp>
      <p:sp>
        <p:nvSpPr>
          <p:cNvPr id="20" name="Rectángulo redondeado 16">
            <a:extLst>
              <a:ext uri="{FF2B5EF4-FFF2-40B4-BE49-F238E27FC236}">
                <a16:creationId xmlns:a16="http://schemas.microsoft.com/office/drawing/2014/main" id="{AFF1AF63-F56F-41BC-BDAF-5C087E195605}"/>
              </a:ext>
            </a:extLst>
          </p:cNvPr>
          <p:cNvSpPr/>
          <p:nvPr/>
        </p:nvSpPr>
        <p:spPr>
          <a:xfrm>
            <a:off x="7848472" y="935022"/>
            <a:ext cx="2960952" cy="67326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Gotham Bold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909CECF-0449-49AA-A4E6-B2AD8B7355C2}"/>
              </a:ext>
            </a:extLst>
          </p:cNvPr>
          <p:cNvSpPr txBox="1"/>
          <p:nvPr/>
        </p:nvSpPr>
        <p:spPr>
          <a:xfrm>
            <a:off x="7848472" y="963904"/>
            <a:ext cx="2960952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s-ES" sz="2400" b="1" dirty="0">
                <a:solidFill>
                  <a:schemeClr val="bg1"/>
                </a:solidFill>
                <a:latin typeface="Gotham Bold"/>
                <a:cs typeface="Gotham Book" pitchFamily="2" charset="0"/>
              </a:rPr>
              <a:t>REVISIÓN CENTRAL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CB0FFD3-80B8-495A-A851-27408D9920CA}"/>
              </a:ext>
            </a:extLst>
          </p:cNvPr>
          <p:cNvSpPr/>
          <p:nvPr/>
        </p:nvSpPr>
        <p:spPr>
          <a:xfrm>
            <a:off x="9806051" y="5953021"/>
            <a:ext cx="1911216" cy="4678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88975" y="162963"/>
            <a:ext cx="11343760" cy="782259"/>
          </a:xfrm>
        </p:spPr>
        <p:txBody>
          <a:bodyPr>
            <a:normAutofit/>
          </a:bodyPr>
          <a:lstStyle/>
          <a:p>
            <a:pPr algn="ctr"/>
            <a:r>
              <a:rPr lang="en-GB" sz="2800" b="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EncoBini </a:t>
            </a:r>
            <a:r>
              <a:rPr lang="en-GB" sz="2800" b="0" dirty="0" err="1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logró</a:t>
            </a:r>
            <a:r>
              <a:rPr lang="en-GB" sz="2800" b="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 </a:t>
            </a:r>
            <a:r>
              <a:rPr lang="en-GB" sz="2800" b="0" dirty="0" err="1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una</a:t>
            </a:r>
            <a:r>
              <a:rPr lang="en-GB" sz="2800" b="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 </a:t>
            </a:r>
            <a:r>
              <a:rPr lang="en-GB" sz="2800" dirty="0">
                <a:solidFill>
                  <a:srgbClr val="2C969C"/>
                </a:solidFill>
                <a:highlight>
                  <a:srgbClr val="BFE9E7"/>
                </a:highlight>
                <a:latin typeface="Gotham Bold"/>
              </a:rPr>
              <a:t>Respuesta Global </a:t>
            </a:r>
            <a:r>
              <a:rPr lang="en-GB" sz="2800" b="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superior vs Vemurafenib</a:t>
            </a:r>
            <a:endParaRPr lang="es-ES_tradnl" sz="2800" dirty="0">
              <a:solidFill>
                <a:srgbClr val="2C969C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744" y="1690335"/>
            <a:ext cx="4959096" cy="3593592"/>
          </a:xfrm>
          <a:prstGeom prst="rect">
            <a:avLst/>
          </a:prstGeom>
        </p:spPr>
      </p:pic>
      <p:sp>
        <p:nvSpPr>
          <p:cNvPr id="2" name="Diagrama de flujo: conector 1">
            <a:extLst>
              <a:ext uri="{FF2B5EF4-FFF2-40B4-BE49-F238E27FC236}">
                <a16:creationId xmlns:a16="http://schemas.microsoft.com/office/drawing/2014/main" id="{04042713-0A1B-A3D8-5857-BF7E1992F0D1}"/>
              </a:ext>
            </a:extLst>
          </p:cNvPr>
          <p:cNvSpPr/>
          <p:nvPr/>
        </p:nvSpPr>
        <p:spPr>
          <a:xfrm>
            <a:off x="10607674" y="470935"/>
            <a:ext cx="1257300" cy="1184509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  <a:effectLst>
            <a:outerShdw blurRad="107950" dist="12700" dir="5400000" algn="ctr">
              <a:srgbClr val="000000"/>
            </a:outerShdw>
            <a:softEdge rad="3175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 fontScale="85000" lnSpcReduction="10000"/>
          </a:bodyPr>
          <a:lstStyle/>
          <a:p>
            <a:pPr algn="ctr"/>
            <a:r>
              <a:rPr lang="es-ES" sz="2000" b="1" dirty="0"/>
              <a:t>Datos a</a:t>
            </a:r>
          </a:p>
          <a:p>
            <a:pPr algn="ctr"/>
            <a:r>
              <a:rPr lang="es-ES" sz="3600" b="1" dirty="0"/>
              <a:t>5</a:t>
            </a:r>
            <a:r>
              <a:rPr lang="es-ES" sz="2000" b="1" dirty="0"/>
              <a:t> años</a:t>
            </a:r>
          </a:p>
        </p:txBody>
      </p:sp>
    </p:spTree>
    <p:extLst>
      <p:ext uri="{BB962C8B-B14F-4D97-AF65-F5344CB8AC3E}">
        <p14:creationId xmlns:p14="http://schemas.microsoft.com/office/powerpoint/2010/main" val="150952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A8230DCD-D87C-544E-89F1-AC00C9A227CC}"/>
              </a:ext>
            </a:extLst>
          </p:cNvPr>
          <p:cNvSpPr txBox="1"/>
          <p:nvPr/>
        </p:nvSpPr>
        <p:spPr>
          <a:xfrm>
            <a:off x="5052971" y="6592115"/>
            <a:ext cx="1807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" sz="1200" baseline="30000" dirty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Para uso promocional</a:t>
            </a:r>
            <a:endParaRPr lang="es" sz="1200" dirty="0">
              <a:solidFill>
                <a:schemeClr val="bg1"/>
              </a:solidFill>
              <a:latin typeface="Gotham Book" pitchFamily="2" charset="0"/>
              <a:cs typeface="Gotham Book" pitchFamily="2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84703A7-DFCE-46B1-BCE9-576ED57C29E4}"/>
              </a:ext>
            </a:extLst>
          </p:cNvPr>
          <p:cNvSpPr/>
          <p:nvPr/>
        </p:nvSpPr>
        <p:spPr>
          <a:xfrm>
            <a:off x="3673426" y="5264490"/>
            <a:ext cx="275908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EncoBini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=</a:t>
            </a:r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encorafenib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 450 mg 1 v/d + </a:t>
            </a:r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binimetinib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 45 mg 2 v/d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8D5A50C-F9D3-D143-B9D8-775E22D391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25" b="50895"/>
          <a:stretch/>
        </p:blipFill>
        <p:spPr>
          <a:xfrm>
            <a:off x="1438964" y="1657505"/>
            <a:ext cx="7522087" cy="1933266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1EA6150D-671C-D0BA-DDBA-316D919E21FA}"/>
              </a:ext>
            </a:extLst>
          </p:cNvPr>
          <p:cNvGrpSpPr/>
          <p:nvPr/>
        </p:nvGrpSpPr>
        <p:grpSpPr>
          <a:xfrm>
            <a:off x="7946326" y="1803453"/>
            <a:ext cx="2443418" cy="1437357"/>
            <a:chOff x="9168035" y="1644832"/>
            <a:chExt cx="2443418" cy="1437357"/>
          </a:xfrm>
        </p:grpSpPr>
        <p:sp>
          <p:nvSpPr>
            <p:cNvPr id="9" name="Rectángulo redondeado 16">
              <a:extLst>
                <a:ext uri="{FF2B5EF4-FFF2-40B4-BE49-F238E27FC236}">
                  <a16:creationId xmlns:a16="http://schemas.microsoft.com/office/drawing/2014/main" id="{BE6A849B-6B82-4903-8AB3-563F3B3A03C9}"/>
                </a:ext>
              </a:extLst>
            </p:cNvPr>
            <p:cNvSpPr/>
            <p:nvPr/>
          </p:nvSpPr>
          <p:spPr>
            <a:xfrm>
              <a:off x="9168035" y="1644832"/>
              <a:ext cx="2423890" cy="1437357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A97AF22A-C552-4349-B723-907BAE336A44}"/>
                </a:ext>
              </a:extLst>
            </p:cNvPr>
            <p:cNvSpPr txBox="1"/>
            <p:nvPr/>
          </p:nvSpPr>
          <p:spPr>
            <a:xfrm>
              <a:off x="9168035" y="1688546"/>
              <a:ext cx="2443418" cy="1346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s-ES" sz="1600" b="1" dirty="0">
                  <a:solidFill>
                    <a:schemeClr val="bg1"/>
                  </a:solidFill>
                  <a:latin typeface="Gotham Bold" charset="0"/>
                  <a:ea typeface="Gotham Bold" charset="0"/>
                  <a:cs typeface="Gotham Bold" charset="0"/>
                </a:rPr>
                <a:t>La combinación de </a:t>
              </a:r>
              <a:r>
                <a:rPr lang="es-ES" sz="1600" b="1" dirty="0" err="1">
                  <a:solidFill>
                    <a:schemeClr val="bg1"/>
                  </a:solidFill>
                  <a:latin typeface="Gotham Bold" charset="0"/>
                  <a:ea typeface="Gotham Bold" charset="0"/>
                  <a:cs typeface="Gotham Bold" charset="0"/>
                </a:rPr>
                <a:t>EncoBini</a:t>
              </a:r>
              <a:r>
                <a:rPr lang="es-ES" sz="1600" b="1" dirty="0">
                  <a:solidFill>
                    <a:schemeClr val="bg1"/>
                  </a:solidFill>
                  <a:latin typeface="Gotham Bold" charset="0"/>
                  <a:ea typeface="Gotham Bold" charset="0"/>
                  <a:cs typeface="Gotham Bold" charset="0"/>
                </a:rPr>
                <a:t> alcanza una duración de la respuesta superior a los 18 meses</a:t>
              </a: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D1C5D1C-EC62-4E2A-81FF-B915FDC8B605}"/>
              </a:ext>
            </a:extLst>
          </p:cNvPr>
          <p:cNvSpPr txBox="1"/>
          <p:nvPr/>
        </p:nvSpPr>
        <p:spPr>
          <a:xfrm>
            <a:off x="1513393" y="6256399"/>
            <a:ext cx="448174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Presented at ASCO 2019. </a:t>
            </a:r>
            <a:r>
              <a:rPr lang="en-GB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Liszkay</a:t>
            </a: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 G et al.. Poster 9512. www.asco.org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6026E7E-F2F2-4F51-9003-60FFCA1ED893}"/>
              </a:ext>
            </a:extLst>
          </p:cNvPr>
          <p:cNvSpPr/>
          <p:nvPr/>
        </p:nvSpPr>
        <p:spPr>
          <a:xfrm>
            <a:off x="9806051" y="5953021"/>
            <a:ext cx="1911216" cy="4678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721628" y="493931"/>
            <a:ext cx="11192733" cy="1119924"/>
          </a:xfrm>
        </p:spPr>
        <p:txBody>
          <a:bodyPr/>
          <a:lstStyle/>
          <a:p>
            <a:r>
              <a:rPr lang="en-GB" sz="280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EncoBini </a:t>
            </a:r>
            <a:r>
              <a:rPr lang="en-GB" sz="2800" dirty="0" err="1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alcanzó</a:t>
            </a:r>
            <a:r>
              <a:rPr lang="en-GB" sz="280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 mayor </a:t>
            </a:r>
            <a:r>
              <a:rPr lang="en-GB" sz="2800" dirty="0" err="1">
                <a:solidFill>
                  <a:srgbClr val="2C969C"/>
                </a:solidFill>
                <a:highlight>
                  <a:srgbClr val="BFE9E7"/>
                </a:highlight>
                <a:latin typeface="Gotham Bold"/>
              </a:rPr>
              <a:t>tiempo</a:t>
            </a:r>
            <a:r>
              <a:rPr lang="en-GB" sz="2800" dirty="0">
                <a:solidFill>
                  <a:srgbClr val="2C969C"/>
                </a:solidFill>
                <a:highlight>
                  <a:srgbClr val="BFE9E7"/>
                </a:highlight>
                <a:latin typeface="Gotham Bold"/>
              </a:rPr>
              <a:t> de </a:t>
            </a:r>
            <a:r>
              <a:rPr lang="en-GB" sz="2800" dirty="0" err="1">
                <a:solidFill>
                  <a:srgbClr val="2C969C"/>
                </a:solidFill>
                <a:highlight>
                  <a:srgbClr val="BFE9E7"/>
                </a:highlight>
                <a:latin typeface="Gotham Bold"/>
              </a:rPr>
              <a:t>respuesta</a:t>
            </a:r>
            <a:r>
              <a:rPr lang="en-GB" sz="2800" dirty="0">
                <a:solidFill>
                  <a:srgbClr val="2C969C"/>
                </a:solidFill>
                <a:highlight>
                  <a:srgbClr val="BFE9E7"/>
                </a:highlight>
                <a:latin typeface="Gotham Bold"/>
              </a:rPr>
              <a:t> </a:t>
            </a:r>
            <a:r>
              <a:rPr lang="en-GB" sz="280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con </a:t>
            </a:r>
            <a:r>
              <a:rPr lang="en-GB" sz="2800" dirty="0" err="1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respecto</a:t>
            </a:r>
            <a:r>
              <a:rPr lang="en-GB" sz="280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 a </a:t>
            </a:r>
            <a:br>
              <a:rPr lang="en-GB" sz="280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</a:br>
            <a:r>
              <a:rPr lang="en-GB" sz="280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Vemurafenib </a:t>
            </a:r>
            <a:r>
              <a:rPr lang="en-GB" sz="2800" dirty="0" err="1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después</a:t>
            </a:r>
            <a:r>
              <a:rPr lang="en-GB" sz="280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 de la </a:t>
            </a:r>
            <a:r>
              <a:rPr lang="en-GB" sz="2800" dirty="0" err="1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actualización</a:t>
            </a:r>
            <a:r>
              <a:rPr lang="en-GB" sz="280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 de </a:t>
            </a:r>
            <a:r>
              <a:rPr lang="en-GB" sz="2800" dirty="0" err="1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los</a:t>
            </a:r>
            <a:r>
              <a:rPr lang="en-GB" sz="280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 </a:t>
            </a:r>
            <a:r>
              <a:rPr lang="en-GB" sz="2800" dirty="0" err="1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datos</a:t>
            </a:r>
            <a:r>
              <a:rPr lang="en-GB" sz="280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 a 5 </a:t>
            </a:r>
            <a:r>
              <a:rPr lang="en-GB" sz="2800" dirty="0" err="1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años</a:t>
            </a:r>
            <a:br>
              <a:rPr lang="en-US" sz="280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</a:br>
            <a:endParaRPr lang="es-ES_tradnl" sz="2800" dirty="0">
              <a:solidFill>
                <a:srgbClr val="2C969C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FA16CF1-3E9D-6AEC-FF65-87B1CD6EAD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945"/>
          <a:stretch/>
        </p:blipFill>
        <p:spPr>
          <a:xfrm>
            <a:off x="1606550" y="3546668"/>
            <a:ext cx="8978900" cy="1616322"/>
          </a:xfrm>
          <a:prstGeom prst="rect">
            <a:avLst/>
          </a:prstGeom>
        </p:spPr>
      </p:pic>
      <p:sp>
        <p:nvSpPr>
          <p:cNvPr id="6" name="Diagrama de flujo: conector 5">
            <a:extLst>
              <a:ext uri="{FF2B5EF4-FFF2-40B4-BE49-F238E27FC236}">
                <a16:creationId xmlns:a16="http://schemas.microsoft.com/office/drawing/2014/main" id="{4BC5200F-8BDC-4CB6-8ED4-C30E60582E14}"/>
              </a:ext>
            </a:extLst>
          </p:cNvPr>
          <p:cNvSpPr/>
          <p:nvPr/>
        </p:nvSpPr>
        <p:spPr>
          <a:xfrm>
            <a:off x="10607674" y="470935"/>
            <a:ext cx="1257300" cy="1184509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  <a:effectLst>
            <a:outerShdw blurRad="107950" dist="12700" dir="5400000" algn="ctr">
              <a:srgbClr val="000000"/>
            </a:outerShdw>
            <a:softEdge rad="3175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 fontScale="85000" lnSpcReduction="10000"/>
          </a:bodyPr>
          <a:lstStyle/>
          <a:p>
            <a:pPr algn="ctr"/>
            <a:r>
              <a:rPr lang="es-ES" sz="2000" b="1" dirty="0"/>
              <a:t>Datos a</a:t>
            </a:r>
          </a:p>
          <a:p>
            <a:pPr algn="ctr"/>
            <a:r>
              <a:rPr lang="es-ES" sz="3600" b="1" dirty="0"/>
              <a:t>5</a:t>
            </a:r>
            <a:r>
              <a:rPr lang="es-ES" sz="2000" b="1" dirty="0"/>
              <a:t> años</a:t>
            </a:r>
          </a:p>
        </p:txBody>
      </p:sp>
    </p:spTree>
    <p:extLst>
      <p:ext uri="{BB962C8B-B14F-4D97-AF65-F5344CB8AC3E}">
        <p14:creationId xmlns:p14="http://schemas.microsoft.com/office/powerpoint/2010/main" val="160112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F29FB72-6AEF-4ED4-9A7B-4C55851F5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912" y="1479100"/>
            <a:ext cx="8077707" cy="468072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D2D17A8-2C7A-4B5A-B700-A69D19180529}"/>
              </a:ext>
            </a:extLst>
          </p:cNvPr>
          <p:cNvSpPr/>
          <p:nvPr/>
        </p:nvSpPr>
        <p:spPr>
          <a:xfrm>
            <a:off x="579354" y="332007"/>
            <a:ext cx="121943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00615A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A nivel clínico, 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15A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EncoBini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00615A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 se asocia con una mayor Supervivencia Libre de Progresión y Supervivencia G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15A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lobal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00615A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 (numéricamente)</a:t>
            </a:r>
            <a:r>
              <a:rPr kumimoji="0" lang="es-E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615A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1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26085E2-B0B0-7460-B35E-3AB60903F41F}"/>
              </a:ext>
            </a:extLst>
          </p:cNvPr>
          <p:cNvSpPr txBox="1"/>
          <p:nvPr/>
        </p:nvSpPr>
        <p:spPr>
          <a:xfrm>
            <a:off x="7433225" y="6126975"/>
            <a:ext cx="4403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1. 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rPr>
              <a:t>Hamid O. et al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rPr>
              <a:t>Cancers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rPr>
              <a:t> 2019; 11; 1642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Gotham Light" pitchFamily="2" charset="0"/>
              <a:ea typeface="+mn-ea"/>
              <a:cs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4122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F29FB72-6AEF-4ED4-9A7B-4C55851F5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912" y="1479100"/>
            <a:ext cx="8077707" cy="468072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D2D17A8-2C7A-4B5A-B700-A69D19180529}"/>
              </a:ext>
            </a:extLst>
          </p:cNvPr>
          <p:cNvSpPr/>
          <p:nvPr/>
        </p:nvSpPr>
        <p:spPr>
          <a:xfrm>
            <a:off x="579354" y="332007"/>
            <a:ext cx="121943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00615A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A nivel clínico, EncoBini se asocia con una mayor Supervivencia Libre de Progresión y Supervivencia G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15A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lobal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00615A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 (numéricamente)</a:t>
            </a:r>
            <a:r>
              <a:rPr kumimoji="0" lang="es-E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615A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1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7520A06-1BCD-437A-866A-FE1EE64204A8}"/>
              </a:ext>
            </a:extLst>
          </p:cNvPr>
          <p:cNvSpPr txBox="1"/>
          <p:nvPr/>
        </p:nvSpPr>
        <p:spPr>
          <a:xfrm>
            <a:off x="7433225" y="6126975"/>
            <a:ext cx="4403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1. 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rPr>
              <a:t>Hamid O. et al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rPr>
              <a:t>Cancers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rPr>
              <a:t> 2019; 11; 1642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Gotham Light" pitchFamily="2" charset="0"/>
              <a:ea typeface="+mn-ea"/>
              <a:cs typeface="Gotham Light" pitchFamily="2" charset="0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424A5C2B-AD97-4932-A86A-E0766CD4F47C}"/>
              </a:ext>
            </a:extLst>
          </p:cNvPr>
          <p:cNvGrpSpPr/>
          <p:nvPr/>
        </p:nvGrpSpPr>
        <p:grpSpPr>
          <a:xfrm>
            <a:off x="3774078" y="2079952"/>
            <a:ext cx="4629517" cy="2744805"/>
            <a:chOff x="5347607" y="2112946"/>
            <a:chExt cx="4629517" cy="2744805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79386694-FEB0-4CF9-A37E-8B55D0983AF4}"/>
                </a:ext>
              </a:extLst>
            </p:cNvPr>
            <p:cNvSpPr/>
            <p:nvPr/>
          </p:nvSpPr>
          <p:spPr>
            <a:xfrm>
              <a:off x="5347607" y="2114551"/>
              <a:ext cx="860154" cy="2743200"/>
            </a:xfrm>
            <a:prstGeom prst="rect">
              <a:avLst/>
            </a:prstGeom>
            <a:noFill/>
            <a:ln w="19050">
              <a:solidFill>
                <a:srgbClr val="2C96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B512DE9D-05E5-4306-9A95-1E3A168A3B58}"/>
                </a:ext>
              </a:extLst>
            </p:cNvPr>
            <p:cNvSpPr/>
            <p:nvPr/>
          </p:nvSpPr>
          <p:spPr>
            <a:xfrm>
              <a:off x="7206344" y="2112946"/>
              <a:ext cx="860154" cy="2743200"/>
            </a:xfrm>
            <a:prstGeom prst="rect">
              <a:avLst/>
            </a:prstGeom>
            <a:noFill/>
            <a:ln w="19050">
              <a:solidFill>
                <a:srgbClr val="2C96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4A2E149C-24EF-40B0-82AE-51574896D4E5}"/>
                </a:ext>
              </a:extLst>
            </p:cNvPr>
            <p:cNvSpPr/>
            <p:nvPr/>
          </p:nvSpPr>
          <p:spPr>
            <a:xfrm>
              <a:off x="9116970" y="2112946"/>
              <a:ext cx="860154" cy="2743200"/>
            </a:xfrm>
            <a:prstGeom prst="rect">
              <a:avLst/>
            </a:prstGeom>
            <a:noFill/>
            <a:ln w="15875">
              <a:solidFill>
                <a:srgbClr val="2C96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FAE3297A-0765-434D-8A2F-AD2A3FF2F8B5}"/>
              </a:ext>
            </a:extLst>
          </p:cNvPr>
          <p:cNvGrpSpPr/>
          <p:nvPr/>
        </p:nvGrpSpPr>
        <p:grpSpPr>
          <a:xfrm>
            <a:off x="4673514" y="2077523"/>
            <a:ext cx="4678501" cy="2744805"/>
            <a:chOff x="5347607" y="2112946"/>
            <a:chExt cx="4678501" cy="2744805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B667C9EA-F1D4-49EE-A74C-D150ECB9BB6B}"/>
                </a:ext>
              </a:extLst>
            </p:cNvPr>
            <p:cNvSpPr/>
            <p:nvPr/>
          </p:nvSpPr>
          <p:spPr>
            <a:xfrm>
              <a:off x="5347607" y="2114551"/>
              <a:ext cx="860154" cy="2743200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00A1A923-5630-4CD1-8029-70D7837B2321}"/>
                </a:ext>
              </a:extLst>
            </p:cNvPr>
            <p:cNvSpPr/>
            <p:nvPr/>
          </p:nvSpPr>
          <p:spPr>
            <a:xfrm>
              <a:off x="7247164" y="2112946"/>
              <a:ext cx="860154" cy="2743200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4719D69B-0151-4D06-A68E-2BE198D11B1C}"/>
                </a:ext>
              </a:extLst>
            </p:cNvPr>
            <p:cNvSpPr/>
            <p:nvPr/>
          </p:nvSpPr>
          <p:spPr>
            <a:xfrm>
              <a:off x="9165954" y="2112946"/>
              <a:ext cx="860154" cy="2743200"/>
            </a:xfrm>
            <a:prstGeom prst="rect">
              <a:avLst/>
            </a:prstGeom>
            <a:noFill/>
            <a:ln w="19050">
              <a:solidFill>
                <a:srgbClr val="ECB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5B9C77F-F728-46C3-8AA1-D5A325CFB38B}"/>
              </a:ext>
            </a:extLst>
          </p:cNvPr>
          <p:cNvSpPr/>
          <p:nvPr/>
        </p:nvSpPr>
        <p:spPr>
          <a:xfrm>
            <a:off x="4929781" y="2542677"/>
            <a:ext cx="400051" cy="2000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0020EF3-EA02-4FF4-903F-B7455D1C3A6B}"/>
              </a:ext>
            </a:extLst>
          </p:cNvPr>
          <p:cNvSpPr/>
          <p:nvPr/>
        </p:nvSpPr>
        <p:spPr>
          <a:xfrm>
            <a:off x="6815731" y="2536328"/>
            <a:ext cx="400051" cy="2000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EACD83C7-EF2F-4CA7-9B69-D46591296BAA}"/>
              </a:ext>
            </a:extLst>
          </p:cNvPr>
          <p:cNvSpPr/>
          <p:nvPr/>
        </p:nvSpPr>
        <p:spPr>
          <a:xfrm>
            <a:off x="8714381" y="2536328"/>
            <a:ext cx="400051" cy="2000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F4549283-BE55-4370-834C-F056F8E319BB}"/>
              </a:ext>
            </a:extLst>
          </p:cNvPr>
          <p:cNvSpPr/>
          <p:nvPr/>
        </p:nvSpPr>
        <p:spPr>
          <a:xfrm>
            <a:off x="4923431" y="4307977"/>
            <a:ext cx="400051" cy="2000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E74B777-6FAC-44AE-9EAB-7A103A600B18}"/>
              </a:ext>
            </a:extLst>
          </p:cNvPr>
          <p:cNvSpPr/>
          <p:nvPr/>
        </p:nvSpPr>
        <p:spPr>
          <a:xfrm>
            <a:off x="6809381" y="4307977"/>
            <a:ext cx="400051" cy="2000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66C7522E-55B5-4FB9-8C96-A499A5A87BB4}"/>
              </a:ext>
            </a:extLst>
          </p:cNvPr>
          <p:cNvSpPr/>
          <p:nvPr/>
        </p:nvSpPr>
        <p:spPr>
          <a:xfrm>
            <a:off x="8733431" y="4301628"/>
            <a:ext cx="400051" cy="2000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93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1B8CFB3F-22BD-7F59-B3E8-3AABDB72CEA6}"/>
              </a:ext>
            </a:extLst>
          </p:cNvPr>
          <p:cNvSpPr/>
          <p:nvPr/>
        </p:nvSpPr>
        <p:spPr>
          <a:xfrm>
            <a:off x="579354" y="332007"/>
            <a:ext cx="121943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00615A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A nivel clínico, EncoBini se asocia con una mayor Supervivencia Libre de Progresión y Supervivencia G</a:t>
            </a:r>
            <a:r>
              <a:rPr kumimoji="0" lang="es-E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15A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lobal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00615A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 (numéricamente)</a:t>
            </a:r>
            <a:r>
              <a:rPr kumimoji="0" lang="es-E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615A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1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FCE94B40-8431-2484-0F9B-3F07DF9F56BE}"/>
              </a:ext>
            </a:extLst>
          </p:cNvPr>
          <p:cNvGrpSpPr/>
          <p:nvPr/>
        </p:nvGrpSpPr>
        <p:grpSpPr>
          <a:xfrm>
            <a:off x="216889" y="1726009"/>
            <a:ext cx="11926618" cy="4474993"/>
            <a:chOff x="216889" y="1726009"/>
            <a:chExt cx="11926618" cy="4474993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05AF83CC-8747-0BD8-9E15-A748DAE03FE2}"/>
                </a:ext>
              </a:extLst>
            </p:cNvPr>
            <p:cNvGrpSpPr>
              <a:grpSpLocks/>
            </p:cNvGrpSpPr>
            <p:nvPr/>
          </p:nvGrpSpPr>
          <p:grpSpPr>
            <a:xfrm>
              <a:off x="216889" y="1726009"/>
              <a:ext cx="5571714" cy="3613566"/>
              <a:chOff x="131164" y="1726009"/>
              <a:chExt cx="5571714" cy="3613566"/>
            </a:xfrm>
          </p:grpSpPr>
          <p:pic>
            <p:nvPicPr>
              <p:cNvPr id="22" name="Imagen 21">
                <a:extLst>
                  <a:ext uri="{FF2B5EF4-FFF2-40B4-BE49-F238E27FC236}">
                    <a16:creationId xmlns:a16="http://schemas.microsoft.com/office/drawing/2014/main" id="{CCEC9041-B532-49F1-0DA9-8261E294C5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826" r="24355"/>
              <a:stretch/>
            </p:blipFill>
            <p:spPr>
              <a:xfrm>
                <a:off x="131164" y="1829183"/>
                <a:ext cx="5398860" cy="3510392"/>
              </a:xfrm>
              <a:prstGeom prst="rect">
                <a:avLst/>
              </a:prstGeom>
            </p:spPr>
          </p:pic>
          <p:sp>
            <p:nvSpPr>
              <p:cNvPr id="30" name="Rectángulo 29">
                <a:extLst>
                  <a:ext uri="{FF2B5EF4-FFF2-40B4-BE49-F238E27FC236}">
                    <a16:creationId xmlns:a16="http://schemas.microsoft.com/office/drawing/2014/main" id="{EC91BE33-1ED7-26C6-7E7C-48DBE8FF2D4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96558" y="2125171"/>
                <a:ext cx="2306320" cy="16936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rIns="45720" rtlCol="0" anchor="ctr" anchorCtr="0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32" name="Imagen 31">
                <a:extLst>
                  <a:ext uri="{FF2B5EF4-FFF2-40B4-BE49-F238E27FC236}">
                    <a16:creationId xmlns:a16="http://schemas.microsoft.com/office/drawing/2014/main" id="{43219C88-A346-AEBA-AC7C-5E69CF8227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58005" b="45647"/>
              <a:stretch/>
            </p:blipFill>
            <p:spPr>
              <a:xfrm>
                <a:off x="2472584" y="1726009"/>
                <a:ext cx="2763849" cy="1693696"/>
              </a:xfrm>
              <a:prstGeom prst="rect">
                <a:avLst/>
              </a:prstGeom>
            </p:spPr>
          </p:pic>
        </p:grpSp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4CBE46DE-430B-E32F-43DC-961E24BAD8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28" r="1552"/>
            <a:stretch/>
          </p:blipFill>
          <p:spPr>
            <a:xfrm>
              <a:off x="5615749" y="1982724"/>
              <a:ext cx="6527758" cy="3621873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5E78A4E4-4C08-4AA2-7268-69EFEBD7A8BB}"/>
                </a:ext>
              </a:extLst>
            </p:cNvPr>
            <p:cNvSpPr txBox="1"/>
            <p:nvPr/>
          </p:nvSpPr>
          <p:spPr>
            <a:xfrm>
              <a:off x="773547" y="5493116"/>
              <a:ext cx="101763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marR="0" lvl="0" indent="-22860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s-E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Gotham Book" pitchFamily="2" charset="0"/>
                  <a:ea typeface="+mn-ea"/>
                  <a:cs typeface="Gotham Book" pitchFamily="2" charset="0"/>
                </a:rPr>
                <a:t>Hamid O. et al </a:t>
              </a:r>
              <a:r>
                <a:rPr kumimoji="0" lang="es-ES" sz="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Gotham Book" pitchFamily="2" charset="0"/>
                  <a:ea typeface="+mn-ea"/>
                  <a:cs typeface="Gotham Book" pitchFamily="2" charset="0"/>
                </a:rPr>
                <a:t>Cancers</a:t>
              </a:r>
              <a:r>
                <a:rPr kumimoji="0" lang="es-E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Gotham Book" pitchFamily="2" charset="0"/>
                  <a:ea typeface="+mn-ea"/>
                  <a:cs typeface="Gotham Book" pitchFamily="2" charset="0"/>
                </a:rPr>
                <a:t> 2019; 11; 1642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Gotham Book" pitchFamily="2" charset="0"/>
                  <a:ea typeface="+mn-ea"/>
                  <a:cs typeface="+mn-cs"/>
                </a:rPr>
                <a:t>Figure: Local assessment of progression-free survival in </a:t>
              </a:r>
              <a:r>
                <a:rPr kumimoji="0" lang="en-GB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Gotham Book" pitchFamily="2" charset="0"/>
                  <a:ea typeface="+mn-ea"/>
                  <a:cs typeface="+mn-cs"/>
                </a:rPr>
                <a:t>(A)</a:t>
              </a: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Gotham Book" pitchFamily="2" charset="0"/>
                  <a:ea typeface="+mn-ea"/>
                  <a:cs typeface="+mn-cs"/>
                </a:rPr>
                <a:t> vemurafenib arms and</a:t>
              </a:r>
              <a:r>
                <a:rPr kumimoji="0" lang="en-GB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Gotham Book" pitchFamily="2" charset="0"/>
                  <a:ea typeface="+mn-ea"/>
                  <a:cs typeface="+mn-cs"/>
                </a:rPr>
                <a:t> (B) </a:t>
              </a:r>
              <a:r>
                <a:rPr kumimoji="0" lang="en-GB" sz="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Gotham Book" pitchFamily="2" charset="0"/>
                  <a:ea typeface="+mn-ea"/>
                  <a:cs typeface="+mn-cs"/>
                </a:rPr>
                <a:t>BRAFi</a:t>
              </a: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Gotham Book" pitchFamily="2" charset="0"/>
                  <a:ea typeface="+mn-ea"/>
                  <a:cs typeface="+mn-cs"/>
                </a:rPr>
                <a:t>/</a:t>
              </a:r>
              <a:r>
                <a:rPr kumimoji="0" lang="en-GB" sz="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Gotham Book" pitchFamily="2" charset="0"/>
                  <a:ea typeface="+mn-ea"/>
                  <a:cs typeface="+mn-cs"/>
                </a:rPr>
                <a:t>MEKi</a:t>
              </a: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Gotham Book" pitchFamily="2" charset="0"/>
                  <a:ea typeface="+mn-ea"/>
                  <a:cs typeface="+mn-cs"/>
                </a:rPr>
                <a:t> combination arms of COMBI-v, </a:t>
              </a:r>
              <a:r>
                <a:rPr kumimoji="0" lang="en-GB" sz="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Gotham Book" pitchFamily="2" charset="0"/>
                  <a:ea typeface="+mn-ea"/>
                  <a:cs typeface="+mn-cs"/>
                </a:rPr>
                <a:t>coBRIM</a:t>
              </a: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Gotham Book" pitchFamily="2" charset="0"/>
                  <a:ea typeface="+mn-ea"/>
                  <a:cs typeface="+mn-cs"/>
                </a:rPr>
                <a:t>, and COLUMBUS trials. CI indicates confidence interval; PFS, progression-free survival. Kaplan-Meier curves of progression-free survival from the vemurafenib arms and combination arms were superimposed.</a:t>
              </a:r>
              <a:endPara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endParaRPr>
            </a:p>
            <a:p>
              <a:pPr marL="228600" marR="0" lvl="0" indent="-22860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endPara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endParaRP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endParaRP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952FDCBA-5A60-525C-D870-DFCBE9EF9C2D}"/>
                </a:ext>
              </a:extLst>
            </p:cNvPr>
            <p:cNvSpPr txBox="1"/>
            <p:nvPr/>
          </p:nvSpPr>
          <p:spPr>
            <a:xfrm>
              <a:off x="359508" y="1755839"/>
              <a:ext cx="2198802" cy="36933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E2F2F"/>
                  </a:solidFill>
                  <a:effectLst/>
                  <a:uLnTx/>
                  <a:uFillTx/>
                  <a:latin typeface="Gotham Book" pitchFamily="2" charset="0"/>
                  <a:ea typeface="+mn-ea"/>
                  <a:cs typeface="+mn-cs"/>
                </a:rPr>
                <a:t>)   vemurafenib arms </a:t>
              </a: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2E2F2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365265D-4780-6051-CD11-245AB4A4BBD2}"/>
                </a:ext>
              </a:extLst>
            </p:cNvPr>
            <p:cNvSpPr txBox="1"/>
            <p:nvPr/>
          </p:nvSpPr>
          <p:spPr>
            <a:xfrm>
              <a:off x="5758367" y="1973199"/>
              <a:ext cx="5256242" cy="36933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81919"/>
                  </a:solidFill>
                  <a:effectLst/>
                  <a:uLnTx/>
                  <a:uFillTx/>
                  <a:latin typeface="Gotham Book" pitchFamily="2" charset="0"/>
                  <a:ea typeface="+mn-ea"/>
                  <a:cs typeface="+mn-cs"/>
                </a:rPr>
                <a:t>)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81919"/>
                  </a:solidFill>
                  <a:effectLst/>
                  <a:uLnTx/>
                  <a:uFillTx/>
                  <a:latin typeface="Gotham Book" pitchFamily="2" charset="0"/>
                  <a:ea typeface="+mn-ea"/>
                  <a:cs typeface="+mn-cs"/>
                </a:rPr>
                <a:t>BRAFi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81919"/>
                  </a:solidFill>
                  <a:effectLst/>
                  <a:uLnTx/>
                  <a:uFillTx/>
                  <a:latin typeface="Gotham Book" pitchFamily="2" charset="0"/>
                  <a:ea typeface="+mn-ea"/>
                  <a:cs typeface="+mn-cs"/>
                </a:rPr>
                <a:t>/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81919"/>
                  </a:solidFill>
                  <a:effectLst/>
                  <a:uLnTx/>
                  <a:uFillTx/>
                  <a:latin typeface="Gotham Book" pitchFamily="2" charset="0"/>
                  <a:ea typeface="+mn-ea"/>
                  <a:cs typeface="+mn-cs"/>
                </a:rPr>
                <a:t>MEKi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81919"/>
                  </a:solidFill>
                  <a:effectLst/>
                  <a:uLnTx/>
                  <a:uFillTx/>
                  <a:latin typeface="Gotham Book" pitchFamily="2" charset="0"/>
                  <a:ea typeface="+mn-ea"/>
                  <a:cs typeface="+mn-cs"/>
                </a:rPr>
                <a:t> combination arms</a:t>
              </a: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18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2881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21627" y="577395"/>
            <a:ext cx="11077408" cy="1119924"/>
          </a:xfrm>
        </p:spPr>
        <p:txBody>
          <a:bodyPr/>
          <a:lstStyle/>
          <a:p>
            <a:r>
              <a:rPr lang="es-ES_tradnl" sz="2800" dirty="0">
                <a:solidFill>
                  <a:srgbClr val="2C969C"/>
                </a:solidFill>
                <a:latin typeface="Gotham Bold"/>
              </a:rPr>
              <a:t>Con los datos actualizados a 5 años, 1 de cada 3 pacientes recibieron inmunoterapia como tratamiento posterior</a:t>
            </a:r>
            <a:r>
              <a:rPr lang="es-ES_tradnl" sz="2800" baseline="30000" dirty="0">
                <a:solidFill>
                  <a:srgbClr val="2C969C"/>
                </a:solidFill>
                <a:latin typeface="Gotham Bold"/>
              </a:rPr>
              <a:t>1</a:t>
            </a:r>
            <a:r>
              <a:rPr lang="es-ES_tradnl" sz="2800" dirty="0">
                <a:solidFill>
                  <a:srgbClr val="2C969C"/>
                </a:solidFill>
                <a:latin typeface="Gotham Bold"/>
              </a:rPr>
              <a:t> </a:t>
            </a:r>
            <a:br>
              <a:rPr lang="es-ES_tradnl" sz="2800" dirty="0">
                <a:solidFill>
                  <a:srgbClr val="2C969C"/>
                </a:solidFill>
              </a:rPr>
            </a:br>
            <a:endParaRPr lang="es-ES_tradnl" sz="2800" dirty="0">
              <a:solidFill>
                <a:srgbClr val="2C969C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13790B3-47F3-2C48-8171-3A4062624FB6}"/>
              </a:ext>
            </a:extLst>
          </p:cNvPr>
          <p:cNvSpPr txBox="1"/>
          <p:nvPr/>
        </p:nvSpPr>
        <p:spPr>
          <a:xfrm>
            <a:off x="2460121" y="6302566"/>
            <a:ext cx="93389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997" indent="-107997">
              <a:buAutoNum type="arabicPeriod"/>
            </a:pPr>
            <a:r>
              <a:rPr lang="da-DK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Presented</a:t>
            </a:r>
            <a:r>
              <a:rPr lang="da-DK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 at ASCO 2021. Dummer R, et al. 5-year overall </a:t>
            </a:r>
            <a:r>
              <a:rPr lang="da-DK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survival</a:t>
            </a:r>
            <a:r>
              <a:rPr lang="da-DK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 in COLUMBUS: A </a:t>
            </a:r>
            <a:r>
              <a:rPr lang="da-DK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randomized</a:t>
            </a:r>
            <a:r>
              <a:rPr lang="da-DK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 </a:t>
            </a:r>
            <a:r>
              <a:rPr lang="da-DK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phase</a:t>
            </a:r>
            <a:r>
              <a:rPr lang="da-DK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 3 </a:t>
            </a:r>
            <a:r>
              <a:rPr lang="da-DK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trial</a:t>
            </a:r>
            <a:r>
              <a:rPr lang="da-DK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 of </a:t>
            </a:r>
            <a:r>
              <a:rPr lang="da-DK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encorafenib</a:t>
            </a:r>
            <a:r>
              <a:rPr lang="da-DK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 plus </a:t>
            </a:r>
            <a:r>
              <a:rPr lang="da-DK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binimetinib</a:t>
            </a:r>
            <a:r>
              <a:rPr lang="da-DK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 versus </a:t>
            </a:r>
            <a:r>
              <a:rPr lang="da-DK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vemurafenib</a:t>
            </a:r>
            <a:r>
              <a:rPr lang="da-DK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 or </a:t>
            </a:r>
            <a:r>
              <a:rPr lang="da-DK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encorafenib</a:t>
            </a:r>
            <a:r>
              <a:rPr lang="da-DK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 in patients with BRAF V600-mutant </a:t>
            </a:r>
            <a:r>
              <a:rPr lang="da-DK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melanoma</a:t>
            </a:r>
            <a:r>
              <a:rPr lang="da-DK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. Oral Presentation</a:t>
            </a:r>
          </a:p>
          <a:p>
            <a:r>
              <a:rPr lang="da-DK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https://meetings.asco.org/2021-asco-annual-meeting/13661?presentation=196699 . (Last Access: 08/06/2021)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4" t="8564" r="8954" b="9165"/>
          <a:stretch/>
        </p:blipFill>
        <p:spPr>
          <a:xfrm>
            <a:off x="1983093" y="1469776"/>
            <a:ext cx="7945799" cy="4270144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932127" y="5770698"/>
            <a:ext cx="79868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100" b="1" dirty="0">
                <a:solidFill>
                  <a:srgbClr val="919496"/>
                </a:solidFill>
                <a:latin typeface="Gotham Bold" charset="0"/>
              </a:rPr>
              <a:t>La tabla muestra múltiples líneas de tratamiento anticancerígeno. Los pacientes que recibieron varios regímenes se cuentan en cada grupo de régimen aplicable. </a:t>
            </a:r>
          </a:p>
        </p:txBody>
      </p:sp>
    </p:spTree>
    <p:extLst>
      <p:ext uri="{BB962C8B-B14F-4D97-AF65-F5344CB8AC3E}">
        <p14:creationId xmlns:p14="http://schemas.microsoft.com/office/powerpoint/2010/main" val="24588209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2C9F2288-798F-FD4B-AE1C-07D1521A1DBD}"/>
              </a:ext>
            </a:extLst>
          </p:cNvPr>
          <p:cNvSpPr txBox="1"/>
          <p:nvPr/>
        </p:nvSpPr>
        <p:spPr>
          <a:xfrm>
            <a:off x="1267762" y="5473302"/>
            <a:ext cx="7918628" cy="433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  <a:defRPr/>
            </a:pP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Light" pitchFamily="2" charset="0"/>
                <a:cs typeface="Gotham Light" pitchFamily="2" charset="0"/>
              </a:rPr>
              <a:t>EncoBini=encorafenib 450 mg 1 v/d + binimetinib 45 mg 2 v/d</a:t>
            </a:r>
            <a:r>
              <a:rPr lang="es-E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Light" pitchFamily="2" charset="0"/>
                <a:cs typeface="Gotham Light" pitchFamily="2" charset="0"/>
              </a:rPr>
              <a:t> </a:t>
            </a: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Light" pitchFamily="2" charset="0"/>
                <a:cs typeface="Gotham Light" pitchFamily="2" charset="0"/>
              </a:rPr>
              <a:t>. </a:t>
            </a:r>
          </a:p>
          <a:p>
            <a:pPr>
              <a:spcBef>
                <a:spcPts val="500"/>
              </a:spcBef>
              <a:defRPr/>
            </a:pP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Light" pitchFamily="2" charset="0"/>
                <a:cs typeface="Gotham Light" pitchFamily="2" charset="0"/>
              </a:rPr>
              <a:t>*Incluye las muertes durante el tratamiento y las muertes dentro de los 30 días posterior a suspender el tratamiento</a:t>
            </a:r>
            <a:r>
              <a:rPr lang="es-E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Light" pitchFamily="2" charset="0"/>
                <a:cs typeface="Gotham Light" pitchFamily="2" charset="0"/>
              </a:rPr>
              <a:t>.</a:t>
            </a:r>
            <a:endParaRPr lang="en-US" sz="800" baseline="30000" dirty="0">
              <a:solidFill>
                <a:schemeClr val="tx1">
                  <a:lumMod val="75000"/>
                  <a:lumOff val="25000"/>
                </a:schemeClr>
              </a:solidFill>
              <a:latin typeface="Gotham Light" pitchFamily="2" charset="0"/>
              <a:cs typeface="Gotham Light" pitchFamily="2" charset="0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0DEBAFC1-07EE-0547-AF8A-87A27AE7923B}"/>
              </a:ext>
            </a:extLst>
          </p:cNvPr>
          <p:cNvSpPr/>
          <p:nvPr/>
        </p:nvSpPr>
        <p:spPr>
          <a:xfrm>
            <a:off x="1267761" y="6186149"/>
            <a:ext cx="617315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Presented at ASCO 2019. </a:t>
            </a:r>
            <a:r>
              <a:rPr lang="en-GB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Liszkay</a:t>
            </a: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 G et al.. Poster 9512. www.asco.org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C17C3D2-B9BE-DA4A-9A7A-E72C3EAC6C52}"/>
              </a:ext>
            </a:extLst>
          </p:cNvPr>
          <p:cNvSpPr txBox="1"/>
          <p:nvPr/>
        </p:nvSpPr>
        <p:spPr>
          <a:xfrm>
            <a:off x="5052971" y="6592115"/>
            <a:ext cx="1807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" sz="1200" baseline="30000" dirty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Para uso promocional</a:t>
            </a:r>
            <a:endParaRPr lang="es" sz="1200" dirty="0">
              <a:solidFill>
                <a:schemeClr val="bg1"/>
              </a:solidFill>
              <a:latin typeface="Gotham Book" pitchFamily="2" charset="0"/>
              <a:cs typeface="Gotham Book" pitchFamily="2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14A4FDF-F489-42EB-BA26-E50FA2EB21B8}"/>
              </a:ext>
            </a:extLst>
          </p:cNvPr>
          <p:cNvSpPr/>
          <p:nvPr/>
        </p:nvSpPr>
        <p:spPr>
          <a:xfrm>
            <a:off x="9806051" y="5953021"/>
            <a:ext cx="1911216" cy="4678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21628" y="658181"/>
            <a:ext cx="10631419" cy="1119924"/>
          </a:xfrm>
        </p:spPr>
        <p:txBody>
          <a:bodyPr/>
          <a:lstStyle/>
          <a:p>
            <a:r>
              <a:rPr lang="es-ES" sz="280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Con una exposición más prolongada, </a:t>
            </a:r>
            <a:r>
              <a:rPr lang="es-ES" sz="2800" dirty="0" err="1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EncoBini</a:t>
            </a:r>
            <a:r>
              <a:rPr lang="es-ES" sz="280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 se asocia a un perfil de eventos adversos similar a los comparadores pero con menor tasa de reducción de dosis o interrupción de tratamiento</a:t>
            </a:r>
            <a:br>
              <a:rPr lang="es-ES" sz="280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</a:br>
            <a:endParaRPr lang="es-ES_tradnl" sz="2800" dirty="0">
              <a:solidFill>
                <a:srgbClr val="2C969C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60" y="1881060"/>
            <a:ext cx="10212787" cy="359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3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DEDAEB48-6D36-7A46-8513-FDB2C58EB168}"/>
              </a:ext>
            </a:extLst>
          </p:cNvPr>
          <p:cNvSpPr/>
          <p:nvPr/>
        </p:nvSpPr>
        <p:spPr>
          <a:xfrm>
            <a:off x="9377755" y="2526713"/>
            <a:ext cx="2561996" cy="1017335"/>
          </a:xfrm>
          <a:prstGeom prst="roundRect">
            <a:avLst/>
          </a:prstGeom>
          <a:solidFill>
            <a:srgbClr val="501627">
              <a:alpha val="16000"/>
            </a:srgbClr>
          </a:solidFill>
          <a:ln>
            <a:solidFill>
              <a:srgbClr val="5016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s-E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AEDB183-D618-264C-81E6-E20B966964C8}"/>
              </a:ext>
            </a:extLst>
          </p:cNvPr>
          <p:cNvSpPr txBox="1"/>
          <p:nvPr/>
        </p:nvSpPr>
        <p:spPr>
          <a:xfrm>
            <a:off x="9434348" y="2627483"/>
            <a:ext cx="2448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600" b="1" dirty="0">
                <a:solidFill>
                  <a:srgbClr val="501627"/>
                </a:solidFill>
                <a:latin typeface="Gotham Bold" pitchFamily="2" charset="0"/>
                <a:cs typeface="Gotham Bold" pitchFamily="2" charset="0"/>
              </a:rPr>
              <a:t>No se han notificado datos nuevos de seguridad en la última actualización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78A8EAB-2C73-0C44-8BF0-C51970BA2E24}"/>
              </a:ext>
            </a:extLst>
          </p:cNvPr>
          <p:cNvSpPr txBox="1"/>
          <p:nvPr/>
        </p:nvSpPr>
        <p:spPr>
          <a:xfrm>
            <a:off x="6420703" y="6483851"/>
            <a:ext cx="456790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997" indent="-107997" defTabSz="914377">
              <a:buFont typeface="+mj-lt"/>
              <a:buAutoNum type="arabicPeriod"/>
              <a:defRPr/>
            </a:pPr>
            <a:r>
              <a:rPr lang="es-ES" sz="700" dirty="0" err="1">
                <a:solidFill>
                  <a:schemeClr val="bg1">
                    <a:lumMod val="65000"/>
                  </a:schemeClr>
                </a:solidFill>
                <a:latin typeface="Gotham Light" pitchFamily="2" charset="0"/>
                <a:cs typeface="Gotham Light" pitchFamily="2" charset="0"/>
              </a:rPr>
              <a:t>Presented</a:t>
            </a:r>
            <a:r>
              <a:rPr lang="es-ES" sz="700" dirty="0">
                <a:solidFill>
                  <a:schemeClr val="bg1">
                    <a:lumMod val="65000"/>
                  </a:schemeClr>
                </a:solidFill>
                <a:latin typeface="Gotham Light" pitchFamily="2" charset="0"/>
                <a:cs typeface="Gotham Light" pitchFamily="2" charset="0"/>
              </a:rPr>
              <a:t> at ASCO 2020. </a:t>
            </a:r>
            <a:r>
              <a:rPr lang="es-ES" sz="700" dirty="0" err="1">
                <a:solidFill>
                  <a:schemeClr val="bg1">
                    <a:lumMod val="65000"/>
                  </a:schemeClr>
                </a:solidFill>
                <a:latin typeface="Gotham Light" pitchFamily="2" charset="0"/>
                <a:cs typeface="Gotham Light" pitchFamily="2" charset="0"/>
              </a:rPr>
              <a:t>Gogas.HJ</a:t>
            </a:r>
            <a:r>
              <a:rPr lang="es-ES" sz="700" dirty="0">
                <a:solidFill>
                  <a:schemeClr val="bg1">
                    <a:lumMod val="65000"/>
                  </a:schemeClr>
                </a:solidFill>
                <a:latin typeface="Gotham Light" pitchFamily="2" charset="0"/>
                <a:cs typeface="Gotham Light" pitchFamily="2" charset="0"/>
              </a:rPr>
              <a:t>, et al. Poster 10012. www.asco.org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FE0FA380-AB4C-CC4C-870A-7B5D42907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087" y="1038170"/>
            <a:ext cx="7156708" cy="5361815"/>
          </a:xfrm>
          <a:prstGeom prst="rect">
            <a:avLst/>
          </a:prstGeom>
        </p:spPr>
      </p:pic>
      <p:sp>
        <p:nvSpPr>
          <p:cNvPr id="5" name="Título 3">
            <a:extLst>
              <a:ext uri="{FF2B5EF4-FFF2-40B4-BE49-F238E27FC236}">
                <a16:creationId xmlns:a16="http://schemas.microsoft.com/office/drawing/2014/main" id="{3D3B6790-86B5-4B4B-525C-EF50E17A8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286" y="445067"/>
            <a:ext cx="10631419" cy="593103"/>
          </a:xfrm>
        </p:spPr>
        <p:txBody>
          <a:bodyPr/>
          <a:lstStyle/>
          <a:p>
            <a:r>
              <a:rPr lang="es-ES" sz="2800" dirty="0">
                <a:solidFill>
                  <a:srgbClr val="2C969C"/>
                </a:solidFill>
                <a:latin typeface="Gotham Bold" pitchFamily="2" charset="0"/>
              </a:rPr>
              <a:t>Datos de seguridad del estudio COLUMBUS a 5 años</a:t>
            </a:r>
            <a:endParaRPr lang="es-ES_tradnl" sz="2800" dirty="0">
              <a:solidFill>
                <a:srgbClr val="2C96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76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>
            <a:extLst>
              <a:ext uri="{FF2B5EF4-FFF2-40B4-BE49-F238E27FC236}">
                <a16:creationId xmlns:a16="http://schemas.microsoft.com/office/drawing/2014/main" id="{3D3B6790-86B5-4B4B-525C-EF50E17A8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285" y="700288"/>
            <a:ext cx="10631419" cy="593103"/>
          </a:xfrm>
        </p:spPr>
        <p:txBody>
          <a:bodyPr/>
          <a:lstStyle/>
          <a:p>
            <a:r>
              <a:rPr lang="es-ES" sz="2800" dirty="0">
                <a:solidFill>
                  <a:srgbClr val="2C969C"/>
                </a:solidFill>
                <a:latin typeface="Gotham Bold" pitchFamily="2" charset="0"/>
              </a:rPr>
              <a:t>Comparativa de datos de seguridad entre las diferentes combinaciones de terapia dirigida</a:t>
            </a:r>
            <a:endParaRPr lang="es-ES_tradnl" sz="2800" dirty="0">
              <a:solidFill>
                <a:srgbClr val="2C969C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E30643A-AEAF-09A3-D025-45BED826D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549" y="1556251"/>
            <a:ext cx="7404901" cy="49276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3FF45F9-6F26-1993-2916-B88B3C13A3E3}"/>
              </a:ext>
            </a:extLst>
          </p:cNvPr>
          <p:cNvSpPr txBox="1"/>
          <p:nvPr/>
        </p:nvSpPr>
        <p:spPr>
          <a:xfrm>
            <a:off x="7596532" y="6408157"/>
            <a:ext cx="4403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1. 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rPr>
              <a:t>Hamid O. et al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rPr>
              <a:t>Cancers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rPr>
              <a:t> 2019; 11; 1642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Gotham Light" pitchFamily="2" charset="0"/>
              <a:ea typeface="+mn-ea"/>
              <a:cs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60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ángulo 53">
            <a:extLst>
              <a:ext uri="{FF2B5EF4-FFF2-40B4-BE49-F238E27FC236}">
                <a16:creationId xmlns:a16="http://schemas.microsoft.com/office/drawing/2014/main" id="{740BE645-E9CB-CD98-E096-161E1C207E5E}"/>
              </a:ext>
            </a:extLst>
          </p:cNvPr>
          <p:cNvSpPr/>
          <p:nvPr/>
        </p:nvSpPr>
        <p:spPr>
          <a:xfrm>
            <a:off x="7223920" y="1011123"/>
            <a:ext cx="4799083" cy="4874396"/>
          </a:xfrm>
          <a:prstGeom prst="rect">
            <a:avLst/>
          </a:prstGeom>
          <a:solidFill>
            <a:srgbClr val="F9F9FA"/>
          </a:solidFill>
          <a:ln w="57150">
            <a:solidFill>
              <a:srgbClr val="2C96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/>
          </a:bodyPr>
          <a:lstStyle/>
          <a:p>
            <a:pPr algn="ctr"/>
            <a:endParaRPr lang="es-ES" dirty="0" err="1"/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D28A0097-9850-8843-AE52-BCF65E8FE9B4}"/>
              </a:ext>
            </a:extLst>
          </p:cNvPr>
          <p:cNvSpPr txBox="1"/>
          <p:nvPr/>
        </p:nvSpPr>
        <p:spPr>
          <a:xfrm>
            <a:off x="5052971" y="6592115"/>
            <a:ext cx="1807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" sz="1200" baseline="30000" dirty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Para uso promocional</a:t>
            </a:r>
            <a:endParaRPr lang="es" sz="1200" dirty="0">
              <a:solidFill>
                <a:schemeClr val="bg1"/>
              </a:solidFill>
              <a:latin typeface="Gotham Book" pitchFamily="2" charset="0"/>
              <a:cs typeface="Gotham Book" pitchFamily="2" charset="0"/>
            </a:endParaRPr>
          </a:p>
        </p:txBody>
      </p:sp>
      <p:sp>
        <p:nvSpPr>
          <p:cNvPr id="40" name="Título 3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Posología de </a:t>
            </a:r>
            <a:r>
              <a:rPr lang="es-ES" dirty="0" err="1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EncoBini</a:t>
            </a:r>
            <a:br>
              <a:rPr lang="es-ES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</a:br>
            <a:endParaRPr lang="es-ES_tradnl" dirty="0">
              <a:solidFill>
                <a:srgbClr val="2C969C"/>
              </a:solidFill>
            </a:endParaRPr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95B47CC0-5D77-24E7-7236-23ABFA9F85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704" t="11913" r="25086" b="46567"/>
          <a:stretch/>
        </p:blipFill>
        <p:spPr>
          <a:xfrm>
            <a:off x="9839605" y="2397511"/>
            <a:ext cx="1451827" cy="2062979"/>
          </a:xfrm>
          <a:prstGeom prst="rect">
            <a:avLst/>
          </a:prstGeom>
          <a:noFill/>
        </p:spPr>
      </p:pic>
      <p:sp>
        <p:nvSpPr>
          <p:cNvPr id="49" name="Rectángulo redondeado 44">
            <a:extLst>
              <a:ext uri="{FF2B5EF4-FFF2-40B4-BE49-F238E27FC236}">
                <a16:creationId xmlns:a16="http://schemas.microsoft.com/office/drawing/2014/main" id="{8EC2DEF7-7401-2A3E-0AED-0B1109F69600}"/>
              </a:ext>
            </a:extLst>
          </p:cNvPr>
          <p:cNvSpPr/>
          <p:nvPr/>
        </p:nvSpPr>
        <p:spPr>
          <a:xfrm>
            <a:off x="7265729" y="1111897"/>
            <a:ext cx="4715465" cy="6515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560D36"/>
                </a:solidFill>
                <a:latin typeface="Gotham Bold" pitchFamily="2" charset="0"/>
                <a:cs typeface="Gotham Bold" pitchFamily="2" charset="0"/>
              </a:rPr>
              <a:t>EncoBini </a:t>
            </a:r>
          </a:p>
          <a:p>
            <a:pPr algn="ctr"/>
            <a:r>
              <a:rPr lang="en-GB" sz="1600" b="1" dirty="0" err="1">
                <a:solidFill>
                  <a:srgbClr val="560D36"/>
                </a:solidFill>
                <a:latin typeface="Gotham Bold" pitchFamily="2" charset="0"/>
                <a:cs typeface="Gotham Bold" pitchFamily="2" charset="0"/>
              </a:rPr>
              <a:t>te</a:t>
            </a:r>
            <a:r>
              <a:rPr lang="en-GB" sz="1600" b="1" dirty="0">
                <a:solidFill>
                  <a:srgbClr val="560D36"/>
                </a:solidFill>
                <a:latin typeface="Gotham Bold" pitchFamily="2" charset="0"/>
                <a:cs typeface="Gotham Bold" pitchFamily="2" charset="0"/>
              </a:rPr>
              <a:t> </a:t>
            </a:r>
            <a:r>
              <a:rPr lang="en-GB" sz="1600" b="1" dirty="0" err="1">
                <a:solidFill>
                  <a:srgbClr val="560D36"/>
                </a:solidFill>
                <a:latin typeface="Gotham Bold" pitchFamily="2" charset="0"/>
                <a:cs typeface="Gotham Bold" pitchFamily="2" charset="0"/>
              </a:rPr>
              <a:t>permite</a:t>
            </a:r>
            <a:r>
              <a:rPr lang="en-GB" sz="1600" b="1" dirty="0">
                <a:solidFill>
                  <a:srgbClr val="560D36"/>
                </a:solidFill>
                <a:latin typeface="Gotham Bold" pitchFamily="2" charset="0"/>
                <a:cs typeface="Gotham Bold" pitchFamily="2" charset="0"/>
              </a:rPr>
              <a:t> un </a:t>
            </a:r>
            <a:r>
              <a:rPr lang="en-GB" sz="1600" b="1" dirty="0" err="1">
                <a:solidFill>
                  <a:srgbClr val="560D36"/>
                </a:solidFill>
                <a:latin typeface="Gotham Bold" pitchFamily="2" charset="0"/>
                <a:cs typeface="Gotham Bold" pitchFamily="2" charset="0"/>
              </a:rPr>
              <a:t>mejor</a:t>
            </a:r>
            <a:r>
              <a:rPr lang="en-GB" sz="1600" b="1" dirty="0">
                <a:solidFill>
                  <a:srgbClr val="560D36"/>
                </a:solidFill>
                <a:latin typeface="Gotham Bold" pitchFamily="2" charset="0"/>
                <a:cs typeface="Gotham Bold" pitchFamily="2" charset="0"/>
              </a:rPr>
              <a:t> </a:t>
            </a:r>
            <a:r>
              <a:rPr lang="en-GB" sz="1600" b="1" dirty="0" err="1">
                <a:solidFill>
                  <a:srgbClr val="560D36"/>
                </a:solidFill>
                <a:latin typeface="Gotham Bold" pitchFamily="2" charset="0"/>
                <a:cs typeface="Gotham Bold" pitchFamily="2" charset="0"/>
              </a:rPr>
              <a:t>manejo</a:t>
            </a:r>
            <a:r>
              <a:rPr lang="en-GB" sz="1600" b="1" dirty="0">
                <a:solidFill>
                  <a:srgbClr val="560D36"/>
                </a:solidFill>
                <a:latin typeface="Gotham Bold" pitchFamily="2" charset="0"/>
                <a:cs typeface="Gotham Bold" pitchFamily="2" charset="0"/>
              </a:rPr>
              <a:t> del </a:t>
            </a:r>
            <a:r>
              <a:rPr lang="en-GB" sz="1600" b="1" dirty="0" err="1">
                <a:solidFill>
                  <a:srgbClr val="560D36"/>
                </a:solidFill>
                <a:latin typeface="Gotham Bold" pitchFamily="2" charset="0"/>
                <a:cs typeface="Gotham Bold" pitchFamily="2" charset="0"/>
              </a:rPr>
              <a:t>ajuste</a:t>
            </a:r>
            <a:r>
              <a:rPr lang="en-GB" sz="1600" b="1" dirty="0">
                <a:solidFill>
                  <a:srgbClr val="560D36"/>
                </a:solidFill>
                <a:latin typeface="Gotham Bold" pitchFamily="2" charset="0"/>
                <a:cs typeface="Gotham Bold" pitchFamily="2" charset="0"/>
              </a:rPr>
              <a:t> de </a:t>
            </a:r>
            <a:r>
              <a:rPr lang="en-GB" sz="1600" b="1" dirty="0" err="1">
                <a:solidFill>
                  <a:srgbClr val="560D36"/>
                </a:solidFill>
                <a:latin typeface="Gotham Bold" pitchFamily="2" charset="0"/>
                <a:cs typeface="Gotham Bold" pitchFamily="2" charset="0"/>
              </a:rPr>
              <a:t>dosis</a:t>
            </a:r>
            <a:r>
              <a:rPr lang="en-GB" sz="1600" b="1" dirty="0">
                <a:solidFill>
                  <a:srgbClr val="560D36"/>
                </a:solidFill>
                <a:latin typeface="Gotham Bold" pitchFamily="2" charset="0"/>
                <a:cs typeface="Gotham Bold" pitchFamily="2" charset="0"/>
              </a:rPr>
              <a:t> 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9E1FD140-E45A-A129-54E2-D522E6142D76}"/>
              </a:ext>
            </a:extLst>
          </p:cNvPr>
          <p:cNvSpPr txBox="1"/>
          <p:nvPr/>
        </p:nvSpPr>
        <p:spPr>
          <a:xfrm>
            <a:off x="2077679" y="6167906"/>
            <a:ext cx="9688223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rgbClr val="4B4B4B"/>
                </a:solidFill>
                <a:latin typeface="Gotham Bold" pitchFamily="2" charset="0"/>
                <a:cs typeface="Gotham Bold" pitchFamily="2" charset="0"/>
              </a:rPr>
              <a:t>          El tratamiento con EncoBini debe continuarse hasta que el paciente no obtenga beneficio o desarrolle toxicidad inaceptable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2F1AE7AD-CC23-782E-F7AF-4E3321018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4782" y="2201944"/>
            <a:ext cx="1838325" cy="3438525"/>
          </a:xfrm>
          <a:prstGeom prst="rect">
            <a:avLst/>
          </a:prstGeom>
        </p:spPr>
      </p:pic>
      <p:sp>
        <p:nvSpPr>
          <p:cNvPr id="2" name="Rectángulo redondeado 44">
            <a:extLst>
              <a:ext uri="{FF2B5EF4-FFF2-40B4-BE49-F238E27FC236}">
                <a16:creationId xmlns:a16="http://schemas.microsoft.com/office/drawing/2014/main" id="{851A07A8-8DA0-ED73-E5B9-4593B211A24F}"/>
              </a:ext>
            </a:extLst>
          </p:cNvPr>
          <p:cNvSpPr/>
          <p:nvPr/>
        </p:nvSpPr>
        <p:spPr>
          <a:xfrm>
            <a:off x="8129399" y="1745981"/>
            <a:ext cx="1524615" cy="6515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2"/>
                </a:solidFill>
                <a:latin typeface="Gotham Bold" pitchFamily="2" charset="0"/>
                <a:cs typeface="Gotham Bold" pitchFamily="2" charset="0"/>
              </a:rPr>
              <a:t>BRAFTOVI</a:t>
            </a:r>
          </a:p>
          <a:p>
            <a:pPr algn="ctr"/>
            <a:r>
              <a:rPr lang="en-GB" sz="1100" dirty="0" err="1">
                <a:solidFill>
                  <a:schemeClr val="bg1">
                    <a:lumMod val="75000"/>
                  </a:schemeClr>
                </a:solidFill>
                <a:latin typeface="Gotham Bold" pitchFamily="2" charset="0"/>
                <a:cs typeface="Gotham Bold" pitchFamily="2" charset="0"/>
              </a:rPr>
              <a:t>encorafenib</a:t>
            </a:r>
            <a:r>
              <a:rPr lang="en-GB" sz="1100" dirty="0">
                <a:solidFill>
                  <a:schemeClr val="bg1">
                    <a:lumMod val="75000"/>
                  </a:schemeClr>
                </a:solidFill>
                <a:latin typeface="Gotham Bold" pitchFamily="2" charset="0"/>
                <a:cs typeface="Gotham Bold" pitchFamily="2" charset="0"/>
              </a:rPr>
              <a:t> </a:t>
            </a:r>
          </a:p>
        </p:txBody>
      </p:sp>
      <p:sp>
        <p:nvSpPr>
          <p:cNvPr id="4" name="Rectángulo redondeado 44">
            <a:extLst>
              <a:ext uri="{FF2B5EF4-FFF2-40B4-BE49-F238E27FC236}">
                <a16:creationId xmlns:a16="http://schemas.microsoft.com/office/drawing/2014/main" id="{35283F01-A070-38D6-7C48-902548EBBEAC}"/>
              </a:ext>
            </a:extLst>
          </p:cNvPr>
          <p:cNvSpPr/>
          <p:nvPr/>
        </p:nvSpPr>
        <p:spPr>
          <a:xfrm>
            <a:off x="9760514" y="1742361"/>
            <a:ext cx="1524615" cy="6515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8F0029"/>
                </a:solidFill>
                <a:latin typeface="Gotham Bold" pitchFamily="2" charset="0"/>
                <a:cs typeface="Gotham Bold" pitchFamily="2" charset="0"/>
              </a:rPr>
              <a:t>MEKTOVI</a:t>
            </a:r>
          </a:p>
          <a:p>
            <a:pPr algn="ctr"/>
            <a:r>
              <a:rPr lang="en-GB" sz="1100" dirty="0" err="1">
                <a:solidFill>
                  <a:schemeClr val="bg1">
                    <a:lumMod val="75000"/>
                  </a:schemeClr>
                </a:solidFill>
                <a:latin typeface="Gotham Bold" pitchFamily="2" charset="0"/>
              </a:rPr>
              <a:t>binimetinib</a:t>
            </a:r>
            <a:r>
              <a:rPr lang="en-GB" sz="1100" dirty="0">
                <a:solidFill>
                  <a:schemeClr val="bg1">
                    <a:lumMod val="75000"/>
                  </a:schemeClr>
                </a:solidFill>
                <a:latin typeface="Gotham Bold" pitchFamily="2" charset="0"/>
              </a:rPr>
              <a:t> 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F5A987A4-1CD4-2DE6-72E8-E2C4DE0B3867}"/>
              </a:ext>
            </a:extLst>
          </p:cNvPr>
          <p:cNvGrpSpPr/>
          <p:nvPr/>
        </p:nvGrpSpPr>
        <p:grpSpPr>
          <a:xfrm>
            <a:off x="97083" y="980989"/>
            <a:ext cx="7053396" cy="4933896"/>
            <a:chOff x="97083" y="980989"/>
            <a:chExt cx="7053396" cy="4933896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94FD79B3-A244-6B69-142E-F6359A3FF8D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5"/>
            <a:srcRect l="3950" t="8968" r="6963"/>
            <a:stretch/>
          </p:blipFill>
          <p:spPr>
            <a:xfrm>
              <a:off x="97083" y="980989"/>
              <a:ext cx="7053396" cy="4933896"/>
            </a:xfrm>
            <a:prstGeom prst="rect">
              <a:avLst/>
            </a:prstGeom>
          </p:spPr>
        </p:pic>
        <p:sp>
          <p:nvSpPr>
            <p:cNvPr id="51" name="Rectángulo redondeado 44">
              <a:extLst>
                <a:ext uri="{FF2B5EF4-FFF2-40B4-BE49-F238E27FC236}">
                  <a16:creationId xmlns:a16="http://schemas.microsoft.com/office/drawing/2014/main" id="{DCDC6700-C057-13EC-D7DA-9D12BCD18B06}"/>
                </a:ext>
              </a:extLst>
            </p:cNvPr>
            <p:cNvSpPr/>
            <p:nvPr/>
          </p:nvSpPr>
          <p:spPr>
            <a:xfrm>
              <a:off x="2170688" y="3248737"/>
              <a:ext cx="2778688" cy="27941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051" dirty="0">
                  <a:solidFill>
                    <a:schemeClr val="bg1">
                      <a:lumMod val="50000"/>
                    </a:schemeClr>
                  </a:solidFill>
                </a:rPr>
                <a:t>ENVASE BLÍSTER PELABLE</a:t>
              </a:r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1C52CF97-3FC2-2F9C-49A8-07F0CD6439DC}"/>
                </a:ext>
              </a:extLst>
            </p:cNvPr>
            <p:cNvSpPr/>
            <p:nvPr/>
          </p:nvSpPr>
          <p:spPr>
            <a:xfrm>
              <a:off x="914400" y="1303699"/>
              <a:ext cx="391886" cy="217771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 anchorCtr="0">
              <a:normAutofit fontScale="55000" lnSpcReduction="20000"/>
            </a:bodyPr>
            <a:lstStyle/>
            <a:p>
              <a:pPr algn="ctr"/>
              <a:endParaRPr lang="es-ES" dirty="0" err="1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91CAEDD-16A1-88BE-979A-A112440B7A27}"/>
                </a:ext>
              </a:extLst>
            </p:cNvPr>
            <p:cNvSpPr/>
            <p:nvPr/>
          </p:nvSpPr>
          <p:spPr>
            <a:xfrm>
              <a:off x="4423796" y="1194813"/>
              <a:ext cx="391886" cy="217771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 anchorCtr="0">
              <a:normAutofit fontScale="55000" lnSpcReduction="20000"/>
            </a:bodyPr>
            <a:lstStyle/>
            <a:p>
              <a:pPr algn="ctr"/>
              <a:endParaRPr lang="es-ES" dirty="0" err="1"/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1CDB6FCA-CE8B-0FC6-50CC-61194DB4CE9D}"/>
                </a:ext>
              </a:extLst>
            </p:cNvPr>
            <p:cNvSpPr/>
            <p:nvPr/>
          </p:nvSpPr>
          <p:spPr>
            <a:xfrm>
              <a:off x="4418545" y="2326660"/>
              <a:ext cx="391886" cy="217771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 anchorCtr="0">
              <a:normAutofit fontScale="55000" lnSpcReduction="20000"/>
            </a:bodyPr>
            <a:lstStyle/>
            <a:p>
              <a:pPr algn="ctr"/>
              <a:endParaRPr lang="es-ES" dirty="0" err="1"/>
            </a:p>
          </p:txBody>
        </p:sp>
      </p:grpSp>
      <p:pic>
        <p:nvPicPr>
          <p:cNvPr id="15362" name="Picture 2" descr="Icono Información en Universal icons">
            <a:extLst>
              <a:ext uri="{FF2B5EF4-FFF2-40B4-BE49-F238E27FC236}">
                <a16:creationId xmlns:a16="http://schemas.microsoft.com/office/drawing/2014/main" id="{B2C4CCDA-76A8-6723-3834-4EB04BE0E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913" y="6178609"/>
            <a:ext cx="268183" cy="26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35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C37E3E6-40E0-2E4F-9791-9C08D9D4DEE2}"/>
              </a:ext>
            </a:extLst>
          </p:cNvPr>
          <p:cNvSpPr txBox="1">
            <a:spLocks/>
          </p:cNvSpPr>
          <p:nvPr/>
        </p:nvSpPr>
        <p:spPr>
          <a:xfrm>
            <a:off x="3443699" y="6011602"/>
            <a:ext cx="3416300" cy="3270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800" dirty="0">
                <a:latin typeface="Gotham Light" pitchFamily="2" charset="0"/>
                <a:cs typeface="Gotham Light" pitchFamily="2" charset="0"/>
              </a:rPr>
              <a:t>BRAF</a:t>
            </a:r>
            <a:r>
              <a:rPr lang="en-GB" sz="800" baseline="30000" dirty="0">
                <a:latin typeface="Gotham Light" pitchFamily="2" charset="0"/>
                <a:cs typeface="Gotham Light" pitchFamily="2" charset="0"/>
              </a:rPr>
              <a:t>wt</a:t>
            </a:r>
            <a:r>
              <a:rPr lang="en-GB" sz="800" dirty="0">
                <a:latin typeface="Gotham Light" pitchFamily="2" charset="0"/>
                <a:cs typeface="Gotham Light" pitchFamily="2" charset="0"/>
              </a:rPr>
              <a:t>, BRAF wild-type; BRAF</a:t>
            </a:r>
            <a:r>
              <a:rPr lang="en-GB" sz="800" baseline="30000" dirty="0">
                <a:latin typeface="Gotham Light" pitchFamily="2" charset="0"/>
                <a:cs typeface="Gotham Light" pitchFamily="2" charset="0"/>
              </a:rPr>
              <a:t>mut</a:t>
            </a:r>
            <a:r>
              <a:rPr lang="en-GB" sz="800" dirty="0">
                <a:latin typeface="Gotham Light" pitchFamily="2" charset="0"/>
                <a:cs typeface="Gotham Light" pitchFamily="2" charset="0"/>
              </a:rPr>
              <a:t>, BRAF mutant</a:t>
            </a:r>
            <a:endParaRPr lang="en-GB" sz="800" baseline="30000" dirty="0">
              <a:latin typeface="Gotham Light" pitchFamily="2" charset="0"/>
              <a:cs typeface="Gotham Light" pitchFamily="2" charset="0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386EAEE-DC13-FD40-893E-8616BDF34634}"/>
              </a:ext>
            </a:extLst>
          </p:cNvPr>
          <p:cNvSpPr txBox="1">
            <a:spLocks/>
          </p:cNvSpPr>
          <p:nvPr/>
        </p:nvSpPr>
        <p:spPr>
          <a:xfrm>
            <a:off x="3480724" y="6178436"/>
            <a:ext cx="5514340" cy="3270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1. </a:t>
            </a:r>
            <a:r>
              <a:rPr lang="en-GB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Ascierto</a:t>
            </a: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 PA, et al. J Transl Med. 2012;10:85</a:t>
            </a:r>
          </a:p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2. </a:t>
            </a:r>
            <a:r>
              <a:rPr lang="en-GB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Heinzerling</a:t>
            </a: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 L et al. Brit Jour Cancer 2013; 108: 2164- 2171.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BB57937-EF83-A240-8FFB-724DCFE8F1B1}"/>
              </a:ext>
            </a:extLst>
          </p:cNvPr>
          <p:cNvSpPr txBox="1"/>
          <p:nvPr/>
        </p:nvSpPr>
        <p:spPr>
          <a:xfrm>
            <a:off x="5052971" y="6592115"/>
            <a:ext cx="1807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" sz="1200" baseline="30000" dirty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Para uso promocional</a:t>
            </a:r>
            <a:endParaRPr lang="es" sz="1200" dirty="0">
              <a:solidFill>
                <a:schemeClr val="bg1"/>
              </a:solidFill>
              <a:latin typeface="Gotham Book" pitchFamily="2" charset="0"/>
              <a:cs typeface="Gotham Book" pitchFamily="2" charset="0"/>
            </a:endParaRPr>
          </a:p>
        </p:txBody>
      </p:sp>
      <p:sp>
        <p:nvSpPr>
          <p:cNvPr id="13" name="Título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Mutaciones</a:t>
            </a:r>
            <a:r>
              <a:rPr lang="en-GB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 del gen BRAF </a:t>
            </a:r>
            <a:r>
              <a:rPr lang="en-GB" dirty="0" err="1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en</a:t>
            </a:r>
            <a:r>
              <a:rPr lang="en-GB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 el melanoma</a:t>
            </a:r>
            <a:br>
              <a:rPr lang="es-ES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</a:br>
            <a:endParaRPr lang="es-ES_tradnl" dirty="0">
              <a:solidFill>
                <a:srgbClr val="2C969C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51525AE-E1DA-AA52-E75B-0A05C6C37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6749" y="1060268"/>
            <a:ext cx="5168754" cy="486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86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5DA88B9-9596-A946-81DE-439CEAFE8A54}"/>
              </a:ext>
            </a:extLst>
          </p:cNvPr>
          <p:cNvSpPr txBox="1"/>
          <p:nvPr/>
        </p:nvSpPr>
        <p:spPr>
          <a:xfrm>
            <a:off x="2710537" y="2844225"/>
            <a:ext cx="6904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fr-FR" sz="3200" b="1" dirty="0" err="1">
                <a:solidFill>
                  <a:prstClr val="white">
                    <a:lumMod val="95000"/>
                  </a:prstClr>
                </a:solidFill>
                <a:latin typeface="Gotham Bold" pitchFamily="2" charset="0"/>
                <a:cs typeface="Gotham Bold" pitchFamily="2" charset="0"/>
              </a:rPr>
              <a:t>Datos</a:t>
            </a:r>
            <a:r>
              <a:rPr lang="fr-FR" sz="3200" b="1" dirty="0">
                <a:solidFill>
                  <a:prstClr val="white">
                    <a:lumMod val="95000"/>
                  </a:prstClr>
                </a:solidFill>
                <a:latin typeface="Gotham Bold" pitchFamily="2" charset="0"/>
                <a:cs typeface="Gotham Bold" pitchFamily="2" charset="0"/>
              </a:rPr>
              <a:t> de C</a:t>
            </a:r>
            <a:r>
              <a:rPr lang="fr-FR" sz="3200" b="1" dirty="0" err="1">
                <a:solidFill>
                  <a:prstClr val="white">
                    <a:lumMod val="95000"/>
                  </a:prstClr>
                </a:solidFill>
                <a:latin typeface="Gotham Bold" pitchFamily="2" charset="0"/>
                <a:cs typeface="Gotham Bold" pitchFamily="2" charset="0"/>
              </a:rPr>
              <a:t>alidad</a:t>
            </a:r>
            <a:r>
              <a:rPr lang="fr-FR" sz="3200" b="1" dirty="0">
                <a:solidFill>
                  <a:prstClr val="white">
                    <a:lumMod val="95000"/>
                  </a:prstClr>
                </a:solidFill>
                <a:latin typeface="Gotham Bold" pitchFamily="2" charset="0"/>
                <a:cs typeface="Gotham Bold" pitchFamily="2" charset="0"/>
              </a:rPr>
              <a:t> de Vida COLUMBUS</a:t>
            </a:r>
            <a:endParaRPr lang="es-ES" sz="3600" dirty="0">
              <a:solidFill>
                <a:prstClr val="white">
                  <a:lumMod val="95000"/>
                </a:prstClr>
              </a:solidFill>
              <a:latin typeface="Gotham Book" pitchFamily="2" charset="0"/>
              <a:cs typeface="Gotham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63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object 96"/>
          <p:cNvSpPr txBox="1"/>
          <p:nvPr/>
        </p:nvSpPr>
        <p:spPr>
          <a:xfrm>
            <a:off x="2073244" y="6368811"/>
            <a:ext cx="8435613" cy="340119"/>
          </a:xfrm>
          <a:prstGeom prst="rect">
            <a:avLst/>
          </a:prstGeom>
        </p:spPr>
        <p:txBody>
          <a:bodyPr vert="horz" wrap="square" lIns="0" tIns="17615" rIns="0" bIns="0" rtlCol="0">
            <a:spAutoFit/>
          </a:bodyPr>
          <a:lstStyle/>
          <a:p>
            <a:pPr marL="5775" algn="just">
              <a:spcBef>
                <a:spcPts val="139"/>
              </a:spcBef>
            </a:pPr>
            <a:r>
              <a:rPr sz="568" spc="-5" dirty="0">
                <a:solidFill>
                  <a:srgbClr val="014572"/>
                </a:solidFill>
                <a:latin typeface="Tahoma"/>
                <a:cs typeface="Tahoma"/>
              </a:rPr>
              <a:t>FACT-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M:</a:t>
            </a:r>
            <a:r>
              <a:rPr sz="568" spc="-6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5" dirty="0">
                <a:solidFill>
                  <a:srgbClr val="014572"/>
                </a:solidFill>
                <a:latin typeface="Tahoma"/>
                <a:cs typeface="Tahoma"/>
              </a:rPr>
              <a:t>Functional</a:t>
            </a:r>
            <a:r>
              <a:rPr sz="568" spc="-6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9" dirty="0">
                <a:solidFill>
                  <a:srgbClr val="014572"/>
                </a:solidFill>
                <a:latin typeface="Tahoma"/>
                <a:cs typeface="Tahoma"/>
              </a:rPr>
              <a:t>Assessment</a:t>
            </a:r>
            <a:r>
              <a:rPr sz="568" spc="-6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of</a:t>
            </a:r>
            <a:r>
              <a:rPr sz="568" spc="-64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5" dirty="0">
                <a:solidFill>
                  <a:srgbClr val="014572"/>
                </a:solidFill>
                <a:latin typeface="Tahoma"/>
                <a:cs typeface="Tahoma"/>
              </a:rPr>
              <a:t>CancerTherapy-Melanoma;</a:t>
            </a:r>
            <a:endParaRPr sz="568" dirty="0">
              <a:latin typeface="Tahoma"/>
              <a:cs typeface="Tahoma"/>
            </a:endParaRPr>
          </a:p>
          <a:p>
            <a:pPr marL="5775" algn="just">
              <a:spcBef>
                <a:spcPts val="99"/>
              </a:spcBef>
            </a:pP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EORTC</a:t>
            </a:r>
            <a:r>
              <a:rPr sz="568" spc="-64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QLQ-C30:</a:t>
            </a:r>
            <a:r>
              <a:rPr sz="568" spc="-64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5" dirty="0">
                <a:solidFill>
                  <a:srgbClr val="014572"/>
                </a:solidFill>
                <a:latin typeface="Tahoma"/>
                <a:cs typeface="Tahoma"/>
              </a:rPr>
              <a:t>European</a:t>
            </a:r>
            <a:r>
              <a:rPr sz="568" spc="-64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5" dirty="0">
                <a:solidFill>
                  <a:srgbClr val="014572"/>
                </a:solidFill>
                <a:latin typeface="Tahoma"/>
                <a:cs typeface="Tahoma"/>
              </a:rPr>
              <a:t>Organisation</a:t>
            </a:r>
            <a:r>
              <a:rPr sz="568" spc="-64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for</a:t>
            </a:r>
            <a:r>
              <a:rPr sz="568" spc="-64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9" dirty="0">
                <a:solidFill>
                  <a:srgbClr val="014572"/>
                </a:solidFill>
                <a:latin typeface="Tahoma"/>
                <a:cs typeface="Tahoma"/>
              </a:rPr>
              <a:t>Research</a:t>
            </a:r>
            <a:r>
              <a:rPr sz="568" spc="-61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5" dirty="0">
                <a:solidFill>
                  <a:srgbClr val="014572"/>
                </a:solidFill>
                <a:latin typeface="Tahoma"/>
                <a:cs typeface="Tahoma"/>
              </a:rPr>
              <a:t>and</a:t>
            </a:r>
            <a:r>
              <a:rPr sz="568" spc="-64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11" dirty="0">
                <a:solidFill>
                  <a:srgbClr val="014572"/>
                </a:solidFill>
                <a:latin typeface="Tahoma"/>
                <a:cs typeface="Tahoma"/>
              </a:rPr>
              <a:t>Treatment</a:t>
            </a:r>
            <a:r>
              <a:rPr sz="568" spc="-64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of</a:t>
            </a:r>
            <a:r>
              <a:rPr sz="568" spc="-64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Cancer</a:t>
            </a:r>
            <a:r>
              <a:rPr sz="568" spc="-64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Quality</a:t>
            </a:r>
            <a:r>
              <a:rPr sz="568" spc="-61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of</a:t>
            </a:r>
            <a:r>
              <a:rPr sz="568" spc="-64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5" dirty="0">
                <a:solidFill>
                  <a:srgbClr val="014572"/>
                </a:solidFill>
                <a:latin typeface="Tahoma"/>
                <a:cs typeface="Tahoma"/>
              </a:rPr>
              <a:t>Life;</a:t>
            </a:r>
            <a:endParaRPr sz="568" dirty="0">
              <a:latin typeface="Tahoma"/>
              <a:cs typeface="Tahoma"/>
            </a:endParaRPr>
          </a:p>
          <a:p>
            <a:pPr marL="5775" marR="2311" algn="just">
              <a:lnSpc>
                <a:spcPct val="123900"/>
              </a:lnSpc>
              <a:spcBef>
                <a:spcPts val="323"/>
              </a:spcBef>
            </a:pPr>
            <a:r>
              <a:rPr sz="568" spc="-80" dirty="0">
                <a:solidFill>
                  <a:srgbClr val="020203"/>
                </a:solidFill>
                <a:latin typeface="Tahoma"/>
                <a:cs typeface="Tahoma"/>
              </a:rPr>
              <a:t>*</a:t>
            </a:r>
            <a:r>
              <a:rPr sz="568" spc="-89" dirty="0">
                <a:solidFill>
                  <a:srgbClr val="020203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20203"/>
                </a:solidFill>
                <a:latin typeface="Tahoma"/>
                <a:cs typeface="Tahoma"/>
              </a:rPr>
              <a:t>Para</a:t>
            </a:r>
            <a:r>
              <a:rPr sz="568" spc="-89" dirty="0">
                <a:solidFill>
                  <a:srgbClr val="020203"/>
                </a:solidFill>
                <a:latin typeface="Tahoma"/>
                <a:cs typeface="Tahoma"/>
              </a:rPr>
              <a:t> </a:t>
            </a:r>
            <a:r>
              <a:rPr sz="568" spc="-3" dirty="0">
                <a:solidFill>
                  <a:srgbClr val="020203"/>
                </a:solidFill>
                <a:latin typeface="Tahoma"/>
                <a:cs typeface="Tahoma"/>
              </a:rPr>
              <a:t>disponer</a:t>
            </a:r>
            <a:r>
              <a:rPr sz="568" spc="-89" dirty="0">
                <a:solidFill>
                  <a:srgbClr val="020203"/>
                </a:solidFill>
                <a:latin typeface="Tahoma"/>
                <a:cs typeface="Tahoma"/>
              </a:rPr>
              <a:t> </a:t>
            </a:r>
            <a:r>
              <a:rPr sz="568" spc="3" dirty="0">
                <a:solidFill>
                  <a:srgbClr val="020203"/>
                </a:solidFill>
                <a:latin typeface="Tahoma"/>
                <a:cs typeface="Tahoma"/>
              </a:rPr>
              <a:t>de</a:t>
            </a:r>
            <a:r>
              <a:rPr sz="568" spc="-89" dirty="0">
                <a:solidFill>
                  <a:srgbClr val="020203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20203"/>
                </a:solidFill>
                <a:latin typeface="Tahoma"/>
                <a:cs typeface="Tahoma"/>
              </a:rPr>
              <a:t>la</a:t>
            </a:r>
            <a:r>
              <a:rPr sz="568" spc="-89" dirty="0">
                <a:solidFill>
                  <a:srgbClr val="020203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20203"/>
                </a:solidFill>
                <a:latin typeface="Tahoma"/>
                <a:cs typeface="Tahoma"/>
              </a:rPr>
              <a:t>información</a:t>
            </a:r>
            <a:r>
              <a:rPr sz="568" spc="-89" dirty="0">
                <a:solidFill>
                  <a:srgbClr val="020203"/>
                </a:solidFill>
                <a:latin typeface="Tahoma"/>
                <a:cs typeface="Tahoma"/>
              </a:rPr>
              <a:t> </a:t>
            </a:r>
            <a:r>
              <a:rPr sz="568" spc="-11" dirty="0">
                <a:solidFill>
                  <a:srgbClr val="020203"/>
                </a:solidFill>
                <a:latin typeface="Tahoma"/>
                <a:cs typeface="Tahoma"/>
              </a:rPr>
              <a:t>completa,</a:t>
            </a:r>
            <a:r>
              <a:rPr sz="568" spc="-89" dirty="0">
                <a:solidFill>
                  <a:srgbClr val="020203"/>
                </a:solidFill>
                <a:latin typeface="Tahoma"/>
                <a:cs typeface="Tahoma"/>
              </a:rPr>
              <a:t> </a:t>
            </a:r>
            <a:r>
              <a:rPr sz="568" spc="-9" dirty="0">
                <a:solidFill>
                  <a:srgbClr val="020203"/>
                </a:solidFill>
                <a:latin typeface="Tahoma"/>
                <a:cs typeface="Tahoma"/>
              </a:rPr>
              <a:t>consultar:</a:t>
            </a:r>
            <a:r>
              <a:rPr sz="568" spc="115" dirty="0">
                <a:solidFill>
                  <a:srgbClr val="020203"/>
                </a:solidFill>
                <a:latin typeface="Tahoma"/>
                <a:cs typeface="Tahoma"/>
              </a:rPr>
              <a:t> </a:t>
            </a:r>
            <a:r>
              <a:rPr sz="568" spc="-3" dirty="0">
                <a:solidFill>
                  <a:srgbClr val="020203"/>
                </a:solidFill>
                <a:latin typeface="Tahoma"/>
                <a:cs typeface="Tahoma"/>
              </a:rPr>
              <a:t>Gogas</a:t>
            </a:r>
            <a:r>
              <a:rPr sz="568" spc="-89" dirty="0">
                <a:solidFill>
                  <a:srgbClr val="020203"/>
                </a:solidFill>
                <a:latin typeface="Tahoma"/>
                <a:cs typeface="Tahoma"/>
              </a:rPr>
              <a:t> </a:t>
            </a:r>
            <a:r>
              <a:rPr sz="568" spc="-5" dirty="0">
                <a:solidFill>
                  <a:srgbClr val="020203"/>
                </a:solidFill>
                <a:latin typeface="Tahoma"/>
                <a:cs typeface="Tahoma"/>
              </a:rPr>
              <a:t>H,</a:t>
            </a:r>
            <a:r>
              <a:rPr sz="568" spc="-89" dirty="0">
                <a:solidFill>
                  <a:srgbClr val="020203"/>
                </a:solidFill>
                <a:latin typeface="Tahoma"/>
                <a:cs typeface="Tahoma"/>
              </a:rPr>
              <a:t> </a:t>
            </a:r>
            <a:r>
              <a:rPr sz="568" spc="5" dirty="0">
                <a:solidFill>
                  <a:srgbClr val="020203"/>
                </a:solidFill>
                <a:latin typeface="Tahoma"/>
                <a:cs typeface="Tahoma"/>
              </a:rPr>
              <a:t>Dummer</a:t>
            </a:r>
            <a:r>
              <a:rPr sz="568" spc="-89" dirty="0">
                <a:solidFill>
                  <a:srgbClr val="020203"/>
                </a:solidFill>
                <a:latin typeface="Tahoma"/>
                <a:cs typeface="Tahoma"/>
              </a:rPr>
              <a:t> </a:t>
            </a:r>
            <a:r>
              <a:rPr sz="568" spc="-20" dirty="0">
                <a:solidFill>
                  <a:srgbClr val="020203"/>
                </a:solidFill>
                <a:latin typeface="Tahoma"/>
                <a:cs typeface="Tahoma"/>
              </a:rPr>
              <a:t>R,</a:t>
            </a:r>
            <a:r>
              <a:rPr sz="568" spc="-89" dirty="0">
                <a:solidFill>
                  <a:srgbClr val="020203"/>
                </a:solidFill>
                <a:latin typeface="Tahoma"/>
                <a:cs typeface="Tahoma"/>
              </a:rPr>
              <a:t> </a:t>
            </a:r>
            <a:r>
              <a:rPr sz="568" spc="7" dirty="0" err="1">
                <a:solidFill>
                  <a:srgbClr val="020203"/>
                </a:solidFill>
                <a:latin typeface="Tahoma"/>
                <a:cs typeface="Tahoma"/>
              </a:rPr>
              <a:t>Ascierto</a:t>
            </a:r>
            <a:r>
              <a:rPr sz="568" spc="-89" dirty="0">
                <a:solidFill>
                  <a:srgbClr val="020203"/>
                </a:solidFill>
                <a:latin typeface="Tahoma"/>
                <a:cs typeface="Tahoma"/>
              </a:rPr>
              <a:t> </a:t>
            </a:r>
            <a:r>
              <a:rPr lang="es-ES" sz="568" spc="-7" dirty="0">
                <a:solidFill>
                  <a:srgbClr val="020203"/>
                </a:solidFill>
                <a:latin typeface="Tahoma"/>
                <a:cs typeface="Tahoma"/>
              </a:rPr>
              <a:t>PA </a:t>
            </a:r>
            <a:r>
              <a:rPr lang="es-ES" sz="568" spc="7" dirty="0">
                <a:solidFill>
                  <a:srgbClr val="020203"/>
                </a:solidFill>
                <a:latin typeface="Tahoma"/>
                <a:cs typeface="Tahoma"/>
              </a:rPr>
              <a:t>et al.</a:t>
            </a:r>
            <a:r>
              <a:rPr sz="568" spc="-15" dirty="0">
                <a:solidFill>
                  <a:srgbClr val="020203"/>
                </a:solidFill>
                <a:latin typeface="Tahoma"/>
                <a:cs typeface="Tahoma"/>
              </a:rPr>
              <a:t>,</a:t>
            </a:r>
            <a:r>
              <a:rPr sz="568" spc="-77" dirty="0">
                <a:solidFill>
                  <a:srgbClr val="020203"/>
                </a:solidFill>
                <a:latin typeface="Tahoma"/>
                <a:cs typeface="Tahoma"/>
              </a:rPr>
              <a:t> </a:t>
            </a:r>
            <a:r>
              <a:rPr sz="568" spc="15" dirty="0">
                <a:solidFill>
                  <a:srgbClr val="020203"/>
                </a:solidFill>
                <a:latin typeface="Tahoma"/>
                <a:cs typeface="Tahoma"/>
              </a:rPr>
              <a:t>Eur</a:t>
            </a:r>
            <a:r>
              <a:rPr sz="568" spc="-77" dirty="0">
                <a:solidFill>
                  <a:srgbClr val="020203"/>
                </a:solidFill>
                <a:latin typeface="Tahoma"/>
                <a:cs typeface="Tahoma"/>
              </a:rPr>
              <a:t> </a:t>
            </a:r>
            <a:r>
              <a:rPr sz="568" spc="20" dirty="0">
                <a:solidFill>
                  <a:srgbClr val="020203"/>
                </a:solidFill>
                <a:latin typeface="Tahoma"/>
                <a:cs typeface="Tahoma"/>
              </a:rPr>
              <a:t>J</a:t>
            </a:r>
            <a:r>
              <a:rPr sz="568" spc="-77" dirty="0">
                <a:solidFill>
                  <a:srgbClr val="020203"/>
                </a:solidFill>
                <a:latin typeface="Tahoma"/>
                <a:cs typeface="Tahoma"/>
              </a:rPr>
              <a:t> </a:t>
            </a:r>
            <a:r>
              <a:rPr sz="568" spc="-5" dirty="0">
                <a:solidFill>
                  <a:srgbClr val="020203"/>
                </a:solidFill>
                <a:latin typeface="Tahoma"/>
                <a:cs typeface="Tahoma"/>
              </a:rPr>
              <a:t>Cancer.</a:t>
            </a:r>
            <a:r>
              <a:rPr sz="568" spc="-51" dirty="0">
                <a:solidFill>
                  <a:srgbClr val="020203"/>
                </a:solidFill>
                <a:latin typeface="Tahoma"/>
                <a:cs typeface="Tahoma"/>
              </a:rPr>
              <a:t> </a:t>
            </a:r>
            <a:r>
              <a:rPr sz="568" spc="-3" dirty="0">
                <a:solidFill>
                  <a:srgbClr val="020203"/>
                </a:solidFill>
                <a:latin typeface="Tahoma"/>
                <a:cs typeface="Tahoma"/>
              </a:rPr>
              <a:t>2021;152:116–128.</a:t>
            </a:r>
            <a:r>
              <a:rPr sz="568" u="sng" spc="-3" dirty="0">
                <a:solidFill>
                  <a:srgbClr val="020203"/>
                </a:solidFill>
                <a:uFill>
                  <a:solidFill>
                    <a:srgbClr val="020203"/>
                  </a:solidFill>
                </a:uFill>
                <a:latin typeface="Tahoma"/>
                <a:cs typeface="Tahoma"/>
              </a:rPr>
              <a:t>https://doi.org/10.1016/j.ejca.2021.04.028</a:t>
            </a:r>
            <a:r>
              <a:rPr sz="568" spc="141" dirty="0">
                <a:solidFill>
                  <a:srgbClr val="020203"/>
                </a:solidFill>
                <a:latin typeface="Tahoma"/>
                <a:cs typeface="Tahoma"/>
              </a:rPr>
              <a:t> </a:t>
            </a:r>
            <a:r>
              <a:rPr sz="568" u="sng" spc="3" dirty="0">
                <a:solidFill>
                  <a:srgbClr val="020203"/>
                </a:solidFill>
                <a:uFill>
                  <a:solidFill>
                    <a:srgbClr val="020203"/>
                  </a:solidFill>
                </a:uFill>
                <a:latin typeface="Tahoma"/>
                <a:cs typeface="Tahoma"/>
              </a:rPr>
              <a:t>https://clinicaltrials.gov/ct2/show/NCT01909453</a:t>
            </a:r>
            <a:endParaRPr sz="568" dirty="0">
              <a:latin typeface="Tahoma"/>
              <a:cs typeface="Tahoma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3296325" y="1143584"/>
            <a:ext cx="6573863" cy="226208"/>
          </a:xfrm>
          <a:prstGeom prst="rect">
            <a:avLst/>
          </a:prstGeom>
        </p:spPr>
        <p:txBody>
          <a:bodyPr vert="horz" wrap="square" lIns="0" tIns="5199" rIns="0" bIns="0" rtlCol="0">
            <a:spAutoFit/>
          </a:bodyPr>
          <a:lstStyle/>
          <a:p>
            <a:pPr marL="5775" marR="2311">
              <a:lnSpc>
                <a:spcPct val="119200"/>
              </a:lnSpc>
              <a:spcBef>
                <a:spcPts val="41"/>
              </a:spcBef>
            </a:pPr>
            <a:r>
              <a:rPr sz="637" spc="-5" dirty="0">
                <a:solidFill>
                  <a:srgbClr val="FFFFFF"/>
                </a:solidFill>
                <a:latin typeface="Tahoma"/>
                <a:cs typeface="Tahoma"/>
              </a:rPr>
              <a:t>Gogas</a:t>
            </a:r>
            <a:r>
              <a:rPr sz="637" spc="-8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spc="-5" dirty="0">
                <a:solidFill>
                  <a:srgbClr val="FFFFFF"/>
                </a:solidFill>
                <a:latin typeface="Tahoma"/>
                <a:cs typeface="Tahoma"/>
              </a:rPr>
              <a:t>H,</a:t>
            </a:r>
            <a:r>
              <a:rPr sz="637" spc="-8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dirty="0">
                <a:solidFill>
                  <a:srgbClr val="FFFFFF"/>
                </a:solidFill>
                <a:latin typeface="Tahoma"/>
                <a:cs typeface="Tahoma"/>
              </a:rPr>
              <a:t>Dummer</a:t>
            </a:r>
            <a:r>
              <a:rPr sz="637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spc="-27" dirty="0">
                <a:solidFill>
                  <a:srgbClr val="FFFFFF"/>
                </a:solidFill>
                <a:latin typeface="Tahoma"/>
                <a:cs typeface="Tahoma"/>
              </a:rPr>
              <a:t>R,</a:t>
            </a:r>
            <a:r>
              <a:rPr sz="637" spc="-8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dirty="0">
                <a:solidFill>
                  <a:srgbClr val="FFFFFF"/>
                </a:solidFill>
                <a:latin typeface="Tahoma"/>
                <a:cs typeface="Tahoma"/>
              </a:rPr>
              <a:t>Ascierto</a:t>
            </a:r>
            <a:r>
              <a:rPr sz="637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spc="-11" dirty="0">
                <a:solidFill>
                  <a:srgbClr val="FFFFFF"/>
                </a:solidFill>
                <a:latin typeface="Tahoma"/>
                <a:cs typeface="Tahoma"/>
              </a:rPr>
              <a:t>PA,</a:t>
            </a:r>
            <a:r>
              <a:rPr sz="637" spc="-8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dirty="0">
                <a:solidFill>
                  <a:srgbClr val="FFFFFF"/>
                </a:solidFill>
                <a:latin typeface="Tahoma"/>
                <a:cs typeface="Tahoma"/>
              </a:rPr>
              <a:t>Arance</a:t>
            </a:r>
            <a:r>
              <a:rPr sz="637" spc="-8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spc="-7" dirty="0">
                <a:solidFill>
                  <a:srgbClr val="FFFFFF"/>
                </a:solidFill>
                <a:latin typeface="Tahoma"/>
                <a:cs typeface="Tahoma"/>
              </a:rPr>
              <a:t>A,</a:t>
            </a:r>
            <a:r>
              <a:rPr sz="637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dirty="0">
                <a:solidFill>
                  <a:srgbClr val="FFFFFF"/>
                </a:solidFill>
                <a:latin typeface="Tahoma"/>
                <a:cs typeface="Tahoma"/>
              </a:rPr>
              <a:t>Mandalà</a:t>
            </a:r>
            <a:r>
              <a:rPr sz="637" spc="-8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dirty="0">
                <a:solidFill>
                  <a:srgbClr val="FFFFFF"/>
                </a:solidFill>
                <a:latin typeface="Tahoma"/>
                <a:cs typeface="Tahoma"/>
              </a:rPr>
              <a:t>M,</a:t>
            </a:r>
            <a:r>
              <a:rPr sz="637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spc="-5" dirty="0">
                <a:solidFill>
                  <a:srgbClr val="FFFFFF"/>
                </a:solidFill>
                <a:latin typeface="Tahoma"/>
                <a:cs typeface="Tahoma"/>
              </a:rPr>
              <a:t>Liszkay</a:t>
            </a:r>
            <a:r>
              <a:rPr sz="637" spc="-8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spc="-15" dirty="0">
                <a:solidFill>
                  <a:srgbClr val="FFFFFF"/>
                </a:solidFill>
                <a:latin typeface="Tahoma"/>
                <a:cs typeface="Tahoma"/>
              </a:rPr>
              <a:t>G,</a:t>
            </a:r>
            <a:r>
              <a:rPr sz="637" spc="-8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dirty="0">
                <a:solidFill>
                  <a:srgbClr val="FFFFFF"/>
                </a:solidFill>
                <a:latin typeface="Tahoma"/>
                <a:cs typeface="Tahoma"/>
              </a:rPr>
              <a:t>Garbe</a:t>
            </a:r>
            <a:r>
              <a:rPr sz="637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spc="-5" dirty="0">
                <a:solidFill>
                  <a:srgbClr val="FFFFFF"/>
                </a:solidFill>
                <a:latin typeface="Tahoma"/>
                <a:cs typeface="Tahoma"/>
              </a:rPr>
              <a:t>C,</a:t>
            </a:r>
            <a:r>
              <a:rPr sz="637" spc="-8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spc="-9" dirty="0">
                <a:solidFill>
                  <a:srgbClr val="FFFFFF"/>
                </a:solidFill>
                <a:latin typeface="Tahoma"/>
                <a:cs typeface="Tahoma"/>
              </a:rPr>
              <a:t>Schadendorf</a:t>
            </a:r>
            <a:r>
              <a:rPr sz="637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spc="-19" dirty="0">
                <a:solidFill>
                  <a:srgbClr val="FFFFFF"/>
                </a:solidFill>
                <a:latin typeface="Tahoma"/>
                <a:cs typeface="Tahoma"/>
              </a:rPr>
              <a:t>D,</a:t>
            </a:r>
            <a:r>
              <a:rPr sz="637" spc="-8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spc="-5" dirty="0">
                <a:solidFill>
                  <a:srgbClr val="FFFFFF"/>
                </a:solidFill>
                <a:latin typeface="Tahoma"/>
                <a:cs typeface="Tahoma"/>
              </a:rPr>
              <a:t>Krajsová</a:t>
            </a:r>
            <a:r>
              <a:rPr sz="637" spc="-8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spc="-57" dirty="0">
                <a:solidFill>
                  <a:srgbClr val="FFFFFF"/>
                </a:solidFill>
                <a:latin typeface="Tahoma"/>
                <a:cs typeface="Tahoma"/>
              </a:rPr>
              <a:t>I,</a:t>
            </a:r>
            <a:r>
              <a:rPr sz="637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dirty="0">
                <a:solidFill>
                  <a:srgbClr val="FFFFFF"/>
                </a:solidFill>
                <a:latin typeface="Tahoma"/>
                <a:cs typeface="Tahoma"/>
              </a:rPr>
              <a:t>Gutzmer</a:t>
            </a:r>
            <a:r>
              <a:rPr sz="637" spc="-8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spc="-27" dirty="0">
                <a:solidFill>
                  <a:srgbClr val="FFFFFF"/>
                </a:solidFill>
                <a:latin typeface="Tahoma"/>
                <a:cs typeface="Tahoma"/>
              </a:rPr>
              <a:t>R,</a:t>
            </a:r>
            <a:r>
              <a:rPr sz="637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dirty="0">
                <a:solidFill>
                  <a:srgbClr val="FFFFFF"/>
                </a:solidFill>
                <a:latin typeface="Tahoma"/>
                <a:cs typeface="Tahoma"/>
              </a:rPr>
              <a:t>Chiarion</a:t>
            </a:r>
            <a:r>
              <a:rPr sz="637" spc="-8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spc="-5" dirty="0">
                <a:solidFill>
                  <a:srgbClr val="FFFFFF"/>
                </a:solidFill>
                <a:latin typeface="Tahoma"/>
                <a:cs typeface="Tahoma"/>
              </a:rPr>
              <a:t>Sileni</a:t>
            </a:r>
            <a:r>
              <a:rPr sz="637" spc="-8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spc="-39" dirty="0">
                <a:solidFill>
                  <a:srgbClr val="FFFFFF"/>
                </a:solidFill>
                <a:latin typeface="Tahoma"/>
                <a:cs typeface="Tahoma"/>
              </a:rPr>
              <a:t>V,</a:t>
            </a:r>
            <a:r>
              <a:rPr sz="637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dirty="0">
                <a:solidFill>
                  <a:srgbClr val="FFFFFF"/>
                </a:solidFill>
                <a:latin typeface="Tahoma"/>
                <a:cs typeface="Tahoma"/>
              </a:rPr>
              <a:t>Dutriaux</a:t>
            </a:r>
            <a:r>
              <a:rPr sz="637" spc="-8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spc="-5" dirty="0">
                <a:solidFill>
                  <a:srgbClr val="FFFFFF"/>
                </a:solidFill>
                <a:latin typeface="Tahoma"/>
                <a:cs typeface="Tahoma"/>
              </a:rPr>
              <a:t>C,</a:t>
            </a:r>
            <a:r>
              <a:rPr sz="637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spc="-9" dirty="0">
                <a:solidFill>
                  <a:srgbClr val="FFFFFF"/>
                </a:solidFill>
                <a:latin typeface="Tahoma"/>
                <a:cs typeface="Tahoma"/>
              </a:rPr>
              <a:t>Yamazaki</a:t>
            </a:r>
            <a:r>
              <a:rPr sz="637" spc="-8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spc="-5" dirty="0">
                <a:solidFill>
                  <a:srgbClr val="FFFFFF"/>
                </a:solidFill>
                <a:latin typeface="Tahoma"/>
                <a:cs typeface="Tahoma"/>
              </a:rPr>
              <a:t>N,</a:t>
            </a:r>
            <a:r>
              <a:rPr sz="637" spc="-8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spc="-5" dirty="0">
                <a:solidFill>
                  <a:srgbClr val="FFFFFF"/>
                </a:solidFill>
                <a:latin typeface="Tahoma"/>
                <a:cs typeface="Tahoma"/>
              </a:rPr>
              <a:t>Loquai</a:t>
            </a:r>
            <a:r>
              <a:rPr sz="637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spc="-5" dirty="0">
                <a:solidFill>
                  <a:srgbClr val="FFFFFF"/>
                </a:solidFill>
                <a:latin typeface="Tahoma"/>
                <a:cs typeface="Tahoma"/>
              </a:rPr>
              <a:t>C,</a:t>
            </a:r>
            <a:r>
              <a:rPr sz="637" spc="-8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dirty="0">
                <a:solidFill>
                  <a:srgbClr val="FFFFFF"/>
                </a:solidFill>
                <a:latin typeface="Tahoma"/>
                <a:cs typeface="Tahoma"/>
              </a:rPr>
              <a:t>Queirolo</a:t>
            </a:r>
            <a:r>
              <a:rPr sz="637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spc="-57" dirty="0">
                <a:solidFill>
                  <a:srgbClr val="FFFFFF"/>
                </a:solidFill>
                <a:latin typeface="Tahoma"/>
                <a:cs typeface="Tahoma"/>
              </a:rPr>
              <a:t>P,</a:t>
            </a:r>
            <a:r>
              <a:rPr sz="637" spc="-8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spc="-5" dirty="0">
                <a:solidFill>
                  <a:srgbClr val="FFFFFF"/>
                </a:solidFill>
                <a:latin typeface="Tahoma"/>
                <a:cs typeface="Tahoma"/>
              </a:rPr>
              <a:t>Jan</a:t>
            </a:r>
            <a:r>
              <a:rPr sz="637" spc="-8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dirty="0">
                <a:solidFill>
                  <a:srgbClr val="FFFFFF"/>
                </a:solidFill>
                <a:latin typeface="Tahoma"/>
                <a:cs typeface="Tahoma"/>
              </a:rPr>
              <a:t>de</a:t>
            </a:r>
            <a:r>
              <a:rPr sz="637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spc="-5" dirty="0">
                <a:solidFill>
                  <a:srgbClr val="FFFFFF"/>
                </a:solidFill>
                <a:latin typeface="Tahoma"/>
                <a:cs typeface="Tahoma"/>
              </a:rPr>
              <a:t>Willem </a:t>
            </a:r>
            <a:r>
              <a:rPr sz="637" spc="-15" dirty="0">
                <a:solidFill>
                  <a:srgbClr val="FFFFFF"/>
                </a:solidFill>
                <a:latin typeface="Tahoma"/>
                <a:cs typeface="Tahoma"/>
              </a:rPr>
              <a:t>G,</a:t>
            </a:r>
            <a:r>
              <a:rPr sz="637" spc="-77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spc="-16" dirty="0">
                <a:solidFill>
                  <a:srgbClr val="FFFFFF"/>
                </a:solidFill>
                <a:latin typeface="Tahoma"/>
                <a:cs typeface="Tahoma"/>
              </a:rPr>
              <a:t>Tadmouri</a:t>
            </a:r>
            <a:r>
              <a:rPr sz="637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dirty="0">
                <a:solidFill>
                  <a:srgbClr val="FFFFFF"/>
                </a:solidFill>
                <a:latin typeface="Tahoma"/>
                <a:cs typeface="Tahoma"/>
              </a:rPr>
              <a:t>Sellier</a:t>
            </a:r>
            <a:r>
              <a:rPr sz="637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spc="-7" dirty="0">
                <a:solidFill>
                  <a:srgbClr val="FFFFFF"/>
                </a:solidFill>
                <a:latin typeface="Tahoma"/>
                <a:cs typeface="Tahoma"/>
              </a:rPr>
              <a:t>A,</a:t>
            </a:r>
            <a:r>
              <a:rPr sz="637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spc="-11" dirty="0">
                <a:solidFill>
                  <a:srgbClr val="FFFFFF"/>
                </a:solidFill>
                <a:latin typeface="Tahoma"/>
                <a:cs typeface="Tahoma"/>
              </a:rPr>
              <a:t>Suissa</a:t>
            </a:r>
            <a:r>
              <a:rPr sz="637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spc="-36" dirty="0">
                <a:solidFill>
                  <a:srgbClr val="FFFFFF"/>
                </a:solidFill>
                <a:latin typeface="Tahoma"/>
                <a:cs typeface="Tahoma"/>
              </a:rPr>
              <a:t>J,</a:t>
            </a:r>
            <a:r>
              <a:rPr sz="637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dirty="0">
                <a:solidFill>
                  <a:srgbClr val="FFFFFF"/>
                </a:solidFill>
                <a:latin typeface="Tahoma"/>
                <a:cs typeface="Tahoma"/>
              </a:rPr>
              <a:t>Murris</a:t>
            </a:r>
            <a:r>
              <a:rPr sz="637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spc="-36" dirty="0">
                <a:solidFill>
                  <a:srgbClr val="FFFFFF"/>
                </a:solidFill>
                <a:latin typeface="Tahoma"/>
                <a:cs typeface="Tahoma"/>
              </a:rPr>
              <a:t>J,</a:t>
            </a:r>
            <a:r>
              <a:rPr sz="637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dirty="0">
                <a:solidFill>
                  <a:srgbClr val="FFFFFF"/>
                </a:solidFill>
                <a:latin typeface="Tahoma"/>
                <a:cs typeface="Tahoma"/>
              </a:rPr>
              <a:t>Gollerkeri</a:t>
            </a:r>
            <a:r>
              <a:rPr sz="637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spc="-7" dirty="0">
                <a:solidFill>
                  <a:srgbClr val="FFFFFF"/>
                </a:solidFill>
                <a:latin typeface="Tahoma"/>
                <a:cs typeface="Tahoma"/>
              </a:rPr>
              <a:t>A,</a:t>
            </a:r>
            <a:r>
              <a:rPr sz="637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dirty="0">
                <a:solidFill>
                  <a:srgbClr val="FFFFFF"/>
                </a:solidFill>
                <a:latin typeface="Tahoma"/>
                <a:cs typeface="Tahoma"/>
              </a:rPr>
              <a:t>Robert</a:t>
            </a:r>
            <a:r>
              <a:rPr sz="637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spc="-5" dirty="0">
                <a:solidFill>
                  <a:srgbClr val="FFFFFF"/>
                </a:solidFill>
                <a:latin typeface="Tahoma"/>
                <a:cs typeface="Tahoma"/>
              </a:rPr>
              <a:t>C,</a:t>
            </a:r>
            <a:r>
              <a:rPr sz="637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dirty="0">
                <a:solidFill>
                  <a:srgbClr val="FFFFFF"/>
                </a:solidFill>
                <a:latin typeface="Tahoma"/>
                <a:cs typeface="Tahoma"/>
              </a:rPr>
              <a:t>Flaherty</a:t>
            </a:r>
            <a:r>
              <a:rPr sz="637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spc="-25" dirty="0">
                <a:solidFill>
                  <a:srgbClr val="FFFFFF"/>
                </a:solidFill>
                <a:latin typeface="Tahoma"/>
                <a:cs typeface="Tahoma"/>
              </a:rPr>
              <a:t>KT,</a:t>
            </a:r>
            <a:r>
              <a:rPr sz="637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dirty="0">
                <a:solidFill>
                  <a:srgbClr val="FFFFFF"/>
                </a:solidFill>
                <a:latin typeface="Tahoma"/>
                <a:cs typeface="Tahoma"/>
              </a:rPr>
              <a:t>Eur</a:t>
            </a:r>
            <a:r>
              <a:rPr sz="637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dirty="0">
                <a:solidFill>
                  <a:srgbClr val="FFFFFF"/>
                </a:solidFill>
                <a:latin typeface="Tahoma"/>
                <a:cs typeface="Tahoma"/>
              </a:rPr>
              <a:t>J</a:t>
            </a:r>
            <a:r>
              <a:rPr sz="637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spc="-16" dirty="0">
                <a:solidFill>
                  <a:srgbClr val="FFFFFF"/>
                </a:solidFill>
                <a:latin typeface="Tahoma"/>
                <a:cs typeface="Tahoma"/>
              </a:rPr>
              <a:t>Cancer.</a:t>
            </a:r>
            <a:r>
              <a:rPr sz="637" spc="-77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37" spc="-5" dirty="0">
                <a:solidFill>
                  <a:srgbClr val="FFFFFF"/>
                </a:solidFill>
                <a:latin typeface="Tahoma"/>
                <a:cs typeface="Tahoma"/>
              </a:rPr>
              <a:t>2021;152:116–128.</a:t>
            </a:r>
            <a:endParaRPr sz="637">
              <a:latin typeface="Tahoma"/>
              <a:cs typeface="Tahoma"/>
            </a:endParaRPr>
          </a:p>
        </p:txBody>
      </p:sp>
      <p:sp>
        <p:nvSpPr>
          <p:cNvPr id="123" name="object 123"/>
          <p:cNvSpPr txBox="1">
            <a:spLocks noGrp="1"/>
          </p:cNvSpPr>
          <p:nvPr>
            <p:ph type="title"/>
          </p:nvPr>
        </p:nvSpPr>
        <p:spPr>
          <a:xfrm>
            <a:off x="283241" y="277945"/>
            <a:ext cx="11999615" cy="1109496"/>
          </a:xfrm>
          <a:prstGeom prst="rect">
            <a:avLst/>
          </a:prstGeom>
        </p:spPr>
        <p:txBody>
          <a:bodyPr vert="horz" wrap="square" lIns="0" tIns="2311" rIns="0" bIns="0" rtlCol="0" anchor="ctr" anchorCtr="0">
            <a:spAutoFit/>
          </a:bodyPr>
          <a:lstStyle/>
          <a:p>
            <a:pPr marL="5775" marR="2311">
              <a:lnSpc>
                <a:spcPct val="101299"/>
              </a:lnSpc>
              <a:spcBef>
                <a:spcPts val="19"/>
              </a:spcBef>
            </a:pPr>
            <a:r>
              <a:rPr sz="2400" dirty="0">
                <a:solidFill>
                  <a:srgbClr val="2C969C"/>
                </a:solidFill>
                <a:latin typeface="Gotham Bold" pitchFamily="2" charset="0"/>
              </a:rPr>
              <a:t>Calidad de </a:t>
            </a:r>
            <a:r>
              <a:rPr lang="es-ES" sz="2400" dirty="0">
                <a:solidFill>
                  <a:srgbClr val="2C969C"/>
                </a:solidFill>
                <a:latin typeface="Gotham Bold" pitchFamily="2" charset="0"/>
              </a:rPr>
              <a:t>V</a:t>
            </a:r>
            <a:r>
              <a:rPr sz="2400" dirty="0" err="1">
                <a:solidFill>
                  <a:srgbClr val="2C969C"/>
                </a:solidFill>
                <a:latin typeface="Gotham Bold" pitchFamily="2" charset="0"/>
              </a:rPr>
              <a:t>ida</a:t>
            </a:r>
            <a:r>
              <a:rPr sz="2400" dirty="0">
                <a:solidFill>
                  <a:srgbClr val="2C969C"/>
                </a:solidFill>
                <a:latin typeface="Gotham Bold" pitchFamily="2" charset="0"/>
              </a:rPr>
              <a:t> de los pacientes con melanoma con la mutación de BRAF tratados con la combinación de </a:t>
            </a:r>
            <a:r>
              <a:rPr sz="2400" dirty="0" err="1">
                <a:solidFill>
                  <a:srgbClr val="2C969C"/>
                </a:solidFill>
                <a:latin typeface="Gotham Bold" pitchFamily="2" charset="0"/>
              </a:rPr>
              <a:t>encorafenib</a:t>
            </a:r>
            <a:r>
              <a:rPr sz="2400" dirty="0">
                <a:solidFill>
                  <a:srgbClr val="2C969C"/>
                </a:solidFill>
                <a:latin typeface="Gotham Bold" pitchFamily="2" charset="0"/>
              </a:rPr>
              <a:t> </a:t>
            </a:r>
            <a:r>
              <a:rPr lang="es-ES" sz="2400" dirty="0">
                <a:solidFill>
                  <a:srgbClr val="2C969C"/>
                </a:solidFill>
                <a:latin typeface="Gotham Bold" pitchFamily="2" charset="0"/>
              </a:rPr>
              <a:t>+</a:t>
            </a:r>
            <a:r>
              <a:rPr sz="2400" dirty="0">
                <a:solidFill>
                  <a:srgbClr val="2C969C"/>
                </a:solidFill>
                <a:latin typeface="Gotham Bold" pitchFamily="2" charset="0"/>
              </a:rPr>
              <a:t> binimetinib: Resultados de un estudio de fase III multicéntrico, aleatorizado y abierto (COLUMBUS)*</a:t>
            </a:r>
          </a:p>
        </p:txBody>
      </p:sp>
      <p:pic>
        <p:nvPicPr>
          <p:cNvPr id="160" name="Imagen 159">
            <a:extLst>
              <a:ext uri="{FF2B5EF4-FFF2-40B4-BE49-F238E27FC236}">
                <a16:creationId xmlns:a16="http://schemas.microsoft.com/office/drawing/2014/main" id="{8E47630E-5545-B323-B3FD-6CCDCDA70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059" y="1471132"/>
            <a:ext cx="8627884" cy="4813987"/>
          </a:xfrm>
          <a:prstGeom prst="round2SameRect">
            <a:avLst>
              <a:gd name="adj1" fmla="val 3246"/>
              <a:gd name="adj2" fmla="val 0"/>
            </a:avLst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rupo 167">
            <a:extLst>
              <a:ext uri="{FF2B5EF4-FFF2-40B4-BE49-F238E27FC236}">
                <a16:creationId xmlns:a16="http://schemas.microsoft.com/office/drawing/2014/main" id="{67632E2C-4D68-CFC4-25CF-E9726E27E782}"/>
              </a:ext>
            </a:extLst>
          </p:cNvPr>
          <p:cNvGrpSpPr/>
          <p:nvPr/>
        </p:nvGrpSpPr>
        <p:grpSpPr>
          <a:xfrm>
            <a:off x="721933" y="618945"/>
            <a:ext cx="10877648" cy="772427"/>
            <a:chOff x="3178839" y="650566"/>
            <a:chExt cx="5727223" cy="772427"/>
          </a:xfrm>
        </p:grpSpPr>
        <p:sp>
          <p:nvSpPr>
            <p:cNvPr id="65" name="object 65"/>
            <p:cNvSpPr/>
            <p:nvPr/>
          </p:nvSpPr>
          <p:spPr>
            <a:xfrm>
              <a:off x="3178839" y="650566"/>
              <a:ext cx="5727223" cy="772427"/>
            </a:xfrm>
            <a:custGeom>
              <a:avLst/>
              <a:gdLst/>
              <a:ahLst/>
              <a:cxnLst/>
              <a:rect l="l" t="t" r="r" b="b"/>
              <a:pathLst>
                <a:path w="12594590" h="1698625">
                  <a:moveTo>
                    <a:pt x="12241119" y="0"/>
                  </a:moveTo>
                  <a:lnTo>
                    <a:pt x="353392" y="0"/>
                  </a:lnTo>
                  <a:lnTo>
                    <a:pt x="305439" y="3226"/>
                  </a:lnTo>
                  <a:lnTo>
                    <a:pt x="259447" y="12623"/>
                  </a:lnTo>
                  <a:lnTo>
                    <a:pt x="215837" y="27771"/>
                  </a:lnTo>
                  <a:lnTo>
                    <a:pt x="175029" y="48248"/>
                  </a:lnTo>
                  <a:lnTo>
                    <a:pt x="137445" y="73634"/>
                  </a:lnTo>
                  <a:lnTo>
                    <a:pt x="103507" y="103507"/>
                  </a:lnTo>
                  <a:lnTo>
                    <a:pt x="73634" y="137445"/>
                  </a:lnTo>
                  <a:lnTo>
                    <a:pt x="48248" y="175029"/>
                  </a:lnTo>
                  <a:lnTo>
                    <a:pt x="27771" y="215837"/>
                  </a:lnTo>
                  <a:lnTo>
                    <a:pt x="12623" y="259447"/>
                  </a:lnTo>
                  <a:lnTo>
                    <a:pt x="3226" y="305439"/>
                  </a:lnTo>
                  <a:lnTo>
                    <a:pt x="0" y="353392"/>
                  </a:lnTo>
                  <a:lnTo>
                    <a:pt x="0" y="1344854"/>
                  </a:lnTo>
                  <a:lnTo>
                    <a:pt x="3226" y="1392807"/>
                  </a:lnTo>
                  <a:lnTo>
                    <a:pt x="12623" y="1438799"/>
                  </a:lnTo>
                  <a:lnTo>
                    <a:pt x="27771" y="1482409"/>
                  </a:lnTo>
                  <a:lnTo>
                    <a:pt x="48248" y="1523217"/>
                  </a:lnTo>
                  <a:lnTo>
                    <a:pt x="73634" y="1560800"/>
                  </a:lnTo>
                  <a:lnTo>
                    <a:pt x="103507" y="1594739"/>
                  </a:lnTo>
                  <a:lnTo>
                    <a:pt x="137445" y="1624612"/>
                  </a:lnTo>
                  <a:lnTo>
                    <a:pt x="175029" y="1649997"/>
                  </a:lnTo>
                  <a:lnTo>
                    <a:pt x="215837" y="1670475"/>
                  </a:lnTo>
                  <a:lnTo>
                    <a:pt x="259447" y="1685623"/>
                  </a:lnTo>
                  <a:lnTo>
                    <a:pt x="305439" y="1695020"/>
                  </a:lnTo>
                  <a:lnTo>
                    <a:pt x="353392" y="1698246"/>
                  </a:lnTo>
                  <a:lnTo>
                    <a:pt x="12241119" y="1698246"/>
                  </a:lnTo>
                  <a:lnTo>
                    <a:pt x="12289072" y="1695020"/>
                  </a:lnTo>
                  <a:lnTo>
                    <a:pt x="12335064" y="1685623"/>
                  </a:lnTo>
                  <a:lnTo>
                    <a:pt x="12378674" y="1670475"/>
                  </a:lnTo>
                  <a:lnTo>
                    <a:pt x="12419482" y="1649997"/>
                  </a:lnTo>
                  <a:lnTo>
                    <a:pt x="12457065" y="1624612"/>
                  </a:lnTo>
                  <a:lnTo>
                    <a:pt x="12491004" y="1594739"/>
                  </a:lnTo>
                  <a:lnTo>
                    <a:pt x="12520877" y="1560800"/>
                  </a:lnTo>
                  <a:lnTo>
                    <a:pt x="12546262" y="1523217"/>
                  </a:lnTo>
                  <a:lnTo>
                    <a:pt x="12566740" y="1482409"/>
                  </a:lnTo>
                  <a:lnTo>
                    <a:pt x="12581888" y="1438799"/>
                  </a:lnTo>
                  <a:lnTo>
                    <a:pt x="12591285" y="1392807"/>
                  </a:lnTo>
                  <a:lnTo>
                    <a:pt x="12594511" y="1344854"/>
                  </a:lnTo>
                  <a:lnTo>
                    <a:pt x="12594511" y="353392"/>
                  </a:lnTo>
                  <a:lnTo>
                    <a:pt x="12591285" y="305439"/>
                  </a:lnTo>
                  <a:lnTo>
                    <a:pt x="12581888" y="259447"/>
                  </a:lnTo>
                  <a:lnTo>
                    <a:pt x="12566740" y="215837"/>
                  </a:lnTo>
                  <a:lnTo>
                    <a:pt x="12546262" y="175029"/>
                  </a:lnTo>
                  <a:lnTo>
                    <a:pt x="12520877" y="137445"/>
                  </a:lnTo>
                  <a:lnTo>
                    <a:pt x="12491004" y="103507"/>
                  </a:lnTo>
                  <a:lnTo>
                    <a:pt x="12457065" y="73634"/>
                  </a:lnTo>
                  <a:lnTo>
                    <a:pt x="12419482" y="48248"/>
                  </a:lnTo>
                  <a:lnTo>
                    <a:pt x="12378674" y="27771"/>
                  </a:lnTo>
                  <a:lnTo>
                    <a:pt x="12335064" y="12623"/>
                  </a:lnTo>
                  <a:lnTo>
                    <a:pt x="12289072" y="3226"/>
                  </a:lnTo>
                  <a:lnTo>
                    <a:pt x="12241119" y="0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33" name="object 133"/>
            <p:cNvSpPr txBox="1"/>
            <p:nvPr/>
          </p:nvSpPr>
          <p:spPr>
            <a:xfrm>
              <a:off x="3641905" y="841628"/>
              <a:ext cx="4817590" cy="3666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0" tIns="5487" rIns="0" bIns="0" rtlCol="0" anchor="ctr">
              <a:spAutoFit/>
            </a:bodyPr>
            <a:lstStyle/>
            <a:p>
              <a:pPr marL="17324" marR="13858" indent="269960">
                <a:lnSpc>
                  <a:spcPct val="100899"/>
                </a:lnSpc>
                <a:spcBef>
                  <a:spcPts val="43"/>
                </a:spcBef>
              </a:pPr>
              <a:r>
                <a:rPr sz="2400" b="1" spc="-39" dirty="0">
                  <a:solidFill>
                    <a:srgbClr val="FFFFFF"/>
                  </a:solidFill>
                  <a:latin typeface="Gotham Bold"/>
                  <a:cs typeface="Tahoma"/>
                </a:rPr>
                <a:t>COLUMBUS:</a:t>
              </a:r>
              <a:r>
                <a:rPr sz="2400" b="1" spc="-115" dirty="0">
                  <a:solidFill>
                    <a:srgbClr val="FFFFFF"/>
                  </a:solidFill>
                  <a:latin typeface="Gotham Bold"/>
                  <a:cs typeface="Tahoma"/>
                </a:rPr>
                <a:t> </a:t>
              </a:r>
              <a:r>
                <a:rPr sz="2400" b="1" spc="-87" dirty="0">
                  <a:solidFill>
                    <a:srgbClr val="FFFFFF"/>
                  </a:solidFill>
                  <a:latin typeface="Gotham Bold"/>
                  <a:cs typeface="Tahoma"/>
                </a:rPr>
                <a:t>Estudio</a:t>
              </a:r>
              <a:r>
                <a:rPr sz="2400" b="1" spc="-151" dirty="0">
                  <a:solidFill>
                    <a:srgbClr val="FFFFFF"/>
                  </a:solidFill>
                  <a:latin typeface="Gotham Bold"/>
                  <a:cs typeface="Tahoma"/>
                </a:rPr>
                <a:t> </a:t>
              </a:r>
              <a:r>
                <a:rPr sz="2400" b="1" spc="-93" dirty="0">
                  <a:solidFill>
                    <a:srgbClr val="FFFFFF"/>
                  </a:solidFill>
                  <a:latin typeface="Gotham Bold"/>
                  <a:cs typeface="Tahoma"/>
                </a:rPr>
                <a:t>de</a:t>
              </a:r>
              <a:r>
                <a:rPr sz="2400" b="1" spc="-148" dirty="0">
                  <a:solidFill>
                    <a:srgbClr val="FFFFFF"/>
                  </a:solidFill>
                  <a:latin typeface="Gotham Bold"/>
                  <a:cs typeface="Tahoma"/>
                </a:rPr>
                <a:t> </a:t>
              </a:r>
              <a:r>
                <a:rPr sz="2400" b="1" spc="-103" dirty="0" err="1">
                  <a:solidFill>
                    <a:srgbClr val="FFFFFF"/>
                  </a:solidFill>
                  <a:latin typeface="Gotham Bold"/>
                  <a:cs typeface="Tahoma"/>
                </a:rPr>
                <a:t>fase</a:t>
              </a:r>
              <a:r>
                <a:rPr sz="2400" b="1" spc="-151" dirty="0">
                  <a:solidFill>
                    <a:srgbClr val="FFFFFF"/>
                  </a:solidFill>
                  <a:latin typeface="Gotham Bold"/>
                  <a:cs typeface="Tahoma"/>
                </a:rPr>
                <a:t> </a:t>
              </a:r>
              <a:r>
                <a:rPr lang="es-ES" sz="2400" b="1" spc="-267" dirty="0">
                  <a:solidFill>
                    <a:srgbClr val="FFFFFF"/>
                  </a:solidFill>
                  <a:latin typeface="Gotham Bold"/>
                  <a:cs typeface="Tahoma"/>
                </a:rPr>
                <a:t>I </a:t>
              </a:r>
              <a:r>
                <a:rPr lang="es-ES" sz="2400" b="1" spc="-267" dirty="0" err="1">
                  <a:solidFill>
                    <a:srgbClr val="FFFFFF"/>
                  </a:solidFill>
                  <a:latin typeface="Gotham Bold"/>
                  <a:cs typeface="Tahoma"/>
                </a:rPr>
                <a:t>I</a:t>
              </a:r>
              <a:r>
                <a:rPr lang="es-ES" sz="2400" b="1" spc="-267" dirty="0">
                  <a:solidFill>
                    <a:srgbClr val="FFFFFF"/>
                  </a:solidFill>
                  <a:latin typeface="Gotham Bold"/>
                  <a:cs typeface="Tahoma"/>
                </a:rPr>
                <a:t> </a:t>
              </a:r>
              <a:r>
                <a:rPr lang="es-ES" sz="2400" b="1" spc="-267" dirty="0" err="1">
                  <a:solidFill>
                    <a:srgbClr val="FFFFFF"/>
                  </a:solidFill>
                  <a:latin typeface="Gotham Bold"/>
                  <a:cs typeface="Tahoma"/>
                </a:rPr>
                <a:t>I</a:t>
              </a:r>
              <a:r>
                <a:rPr sz="2400" b="1" spc="-267" dirty="0">
                  <a:solidFill>
                    <a:srgbClr val="FFFFFF"/>
                  </a:solidFill>
                  <a:latin typeface="Gotham Bold"/>
                  <a:cs typeface="Tahoma"/>
                </a:rPr>
                <a:t> </a:t>
              </a:r>
              <a:r>
                <a:rPr lang="es-ES" sz="2400" b="1" spc="-267" dirty="0">
                  <a:solidFill>
                    <a:srgbClr val="FFFFFF"/>
                  </a:solidFill>
                  <a:latin typeface="Gotham Bold"/>
                  <a:cs typeface="Tahoma"/>
                </a:rPr>
                <a:t> </a:t>
              </a:r>
              <a:r>
                <a:rPr sz="2400" b="1" spc="-89" dirty="0" err="1">
                  <a:solidFill>
                    <a:srgbClr val="FFFFFF"/>
                  </a:solidFill>
                  <a:latin typeface="Gotham Bold"/>
                  <a:cs typeface="Tahoma"/>
                </a:rPr>
                <a:t>multicéntrico</a:t>
              </a:r>
              <a:r>
                <a:rPr sz="2400" b="1" spc="-89" dirty="0">
                  <a:solidFill>
                    <a:srgbClr val="FFFFFF"/>
                  </a:solidFill>
                  <a:latin typeface="Gotham Bold"/>
                  <a:cs typeface="Tahoma"/>
                </a:rPr>
                <a:t>,</a:t>
              </a:r>
              <a:r>
                <a:rPr sz="2400" b="1" spc="-136" dirty="0">
                  <a:solidFill>
                    <a:srgbClr val="FFFFFF"/>
                  </a:solidFill>
                  <a:latin typeface="Gotham Bold"/>
                  <a:cs typeface="Tahoma"/>
                </a:rPr>
                <a:t> </a:t>
              </a:r>
              <a:r>
                <a:rPr sz="2400" b="1" spc="-89" dirty="0">
                  <a:solidFill>
                    <a:srgbClr val="FFFFFF"/>
                  </a:solidFill>
                  <a:latin typeface="Gotham Bold"/>
                  <a:cs typeface="Tahoma"/>
                </a:rPr>
                <a:t>aleatorizado</a:t>
              </a:r>
              <a:r>
                <a:rPr sz="2400" b="1" spc="-133" dirty="0">
                  <a:solidFill>
                    <a:srgbClr val="FFFFFF"/>
                  </a:solidFill>
                  <a:latin typeface="Gotham Bold"/>
                  <a:cs typeface="Tahoma"/>
                </a:rPr>
                <a:t> </a:t>
              </a:r>
              <a:r>
                <a:rPr sz="2400" b="1" spc="-59" dirty="0">
                  <a:solidFill>
                    <a:srgbClr val="FFFFFF"/>
                  </a:solidFill>
                  <a:latin typeface="Gotham Bold"/>
                  <a:cs typeface="Tahoma"/>
                </a:rPr>
                <a:t>y</a:t>
              </a:r>
              <a:r>
                <a:rPr sz="2400" b="1" spc="-136" dirty="0">
                  <a:solidFill>
                    <a:srgbClr val="FFFFFF"/>
                  </a:solidFill>
                  <a:latin typeface="Gotham Bold"/>
                  <a:cs typeface="Tahoma"/>
                </a:rPr>
                <a:t> </a:t>
              </a:r>
              <a:r>
                <a:rPr sz="2400" b="1" spc="-61" dirty="0">
                  <a:solidFill>
                    <a:srgbClr val="FFFFFF"/>
                  </a:solidFill>
                  <a:latin typeface="Gotham Bold"/>
                  <a:cs typeface="Tahoma"/>
                </a:rPr>
                <a:t>abierto</a:t>
              </a:r>
              <a:r>
                <a:rPr sz="2000" b="1" spc="-92" baseline="32407" dirty="0">
                  <a:solidFill>
                    <a:srgbClr val="FFFFFF"/>
                  </a:solidFill>
                  <a:latin typeface="Gotham Bold"/>
                  <a:cs typeface="Tahoma"/>
                </a:rPr>
                <a:t>3,6</a:t>
              </a:r>
              <a:endParaRPr sz="2000" baseline="32407" dirty="0">
                <a:latin typeface="Gotham Bold"/>
                <a:cs typeface="Tahoma"/>
              </a:endParaRPr>
            </a:p>
          </p:txBody>
        </p:sp>
      </p:grpSp>
      <p:grpSp>
        <p:nvGrpSpPr>
          <p:cNvPr id="167" name="Grupo 166">
            <a:extLst>
              <a:ext uri="{FF2B5EF4-FFF2-40B4-BE49-F238E27FC236}">
                <a16:creationId xmlns:a16="http://schemas.microsoft.com/office/drawing/2014/main" id="{FA1C5A94-40AE-DA88-9AAD-C2F705B04269}"/>
              </a:ext>
            </a:extLst>
          </p:cNvPr>
          <p:cNvGrpSpPr/>
          <p:nvPr/>
        </p:nvGrpSpPr>
        <p:grpSpPr>
          <a:xfrm>
            <a:off x="2244125" y="1784829"/>
            <a:ext cx="7208595" cy="4765504"/>
            <a:chOff x="2244125" y="1784828"/>
            <a:chExt cx="7208595" cy="4765503"/>
          </a:xfrm>
        </p:grpSpPr>
        <p:grpSp>
          <p:nvGrpSpPr>
            <p:cNvPr id="8" name="object 8"/>
            <p:cNvGrpSpPr/>
            <p:nvPr/>
          </p:nvGrpSpPr>
          <p:grpSpPr>
            <a:xfrm>
              <a:off x="2244125" y="1784828"/>
              <a:ext cx="3566448" cy="1142904"/>
              <a:chOff x="1581491" y="3924969"/>
              <a:chExt cx="7842884" cy="2513330"/>
            </a:xfrm>
          </p:grpSpPr>
          <p:sp>
            <p:nvSpPr>
              <p:cNvPr id="9" name="object 9"/>
              <p:cNvSpPr/>
              <p:nvPr/>
            </p:nvSpPr>
            <p:spPr>
              <a:xfrm>
                <a:off x="1596736" y="3940214"/>
                <a:ext cx="7812405" cy="2482850"/>
              </a:xfrm>
              <a:custGeom>
                <a:avLst/>
                <a:gdLst/>
                <a:ahLst/>
                <a:cxnLst/>
                <a:rect l="l" t="t" r="r" b="b"/>
                <a:pathLst>
                  <a:path w="7812405" h="2482850">
                    <a:moveTo>
                      <a:pt x="7474749" y="0"/>
                    </a:moveTo>
                    <a:lnTo>
                      <a:pt x="337067" y="0"/>
                    </a:lnTo>
                    <a:lnTo>
                      <a:pt x="291329" y="3076"/>
                    </a:lnTo>
                    <a:lnTo>
                      <a:pt x="247461" y="12040"/>
                    </a:lnTo>
                    <a:lnTo>
                      <a:pt x="205864" y="26488"/>
                    </a:lnTo>
                    <a:lnTo>
                      <a:pt x="166942" y="46019"/>
                    </a:lnTo>
                    <a:lnTo>
                      <a:pt x="131094" y="70231"/>
                    </a:lnTo>
                    <a:lnTo>
                      <a:pt x="98724" y="98724"/>
                    </a:lnTo>
                    <a:lnTo>
                      <a:pt x="70231" y="131094"/>
                    </a:lnTo>
                    <a:lnTo>
                      <a:pt x="46019" y="166942"/>
                    </a:lnTo>
                    <a:lnTo>
                      <a:pt x="26488" y="205864"/>
                    </a:lnTo>
                    <a:lnTo>
                      <a:pt x="12040" y="247461"/>
                    </a:lnTo>
                    <a:lnTo>
                      <a:pt x="3076" y="291329"/>
                    </a:lnTo>
                    <a:lnTo>
                      <a:pt x="0" y="337067"/>
                    </a:lnTo>
                    <a:lnTo>
                      <a:pt x="0" y="2145454"/>
                    </a:lnTo>
                    <a:lnTo>
                      <a:pt x="3076" y="2191193"/>
                    </a:lnTo>
                    <a:lnTo>
                      <a:pt x="12040" y="2235061"/>
                    </a:lnTo>
                    <a:lnTo>
                      <a:pt x="26488" y="2276657"/>
                    </a:lnTo>
                    <a:lnTo>
                      <a:pt x="46019" y="2315580"/>
                    </a:lnTo>
                    <a:lnTo>
                      <a:pt x="70231" y="2351427"/>
                    </a:lnTo>
                    <a:lnTo>
                      <a:pt x="98724" y="2383798"/>
                    </a:lnTo>
                    <a:lnTo>
                      <a:pt x="131094" y="2412290"/>
                    </a:lnTo>
                    <a:lnTo>
                      <a:pt x="166942" y="2436503"/>
                    </a:lnTo>
                    <a:lnTo>
                      <a:pt x="205864" y="2456034"/>
                    </a:lnTo>
                    <a:lnTo>
                      <a:pt x="247461" y="2470482"/>
                    </a:lnTo>
                    <a:lnTo>
                      <a:pt x="291329" y="2479445"/>
                    </a:lnTo>
                    <a:lnTo>
                      <a:pt x="337067" y="2482522"/>
                    </a:lnTo>
                    <a:lnTo>
                      <a:pt x="7474749" y="2482522"/>
                    </a:lnTo>
                    <a:lnTo>
                      <a:pt x="7520488" y="2479445"/>
                    </a:lnTo>
                    <a:lnTo>
                      <a:pt x="7564356" y="2470482"/>
                    </a:lnTo>
                    <a:lnTo>
                      <a:pt x="7605952" y="2456034"/>
                    </a:lnTo>
                    <a:lnTo>
                      <a:pt x="7644874" y="2436503"/>
                    </a:lnTo>
                    <a:lnTo>
                      <a:pt x="7680722" y="2412290"/>
                    </a:lnTo>
                    <a:lnTo>
                      <a:pt x="7713093" y="2383798"/>
                    </a:lnTo>
                    <a:lnTo>
                      <a:pt x="7741585" y="2351427"/>
                    </a:lnTo>
                    <a:lnTo>
                      <a:pt x="7765797" y="2315580"/>
                    </a:lnTo>
                    <a:lnTo>
                      <a:pt x="7785328" y="2276657"/>
                    </a:lnTo>
                    <a:lnTo>
                      <a:pt x="7799776" y="2235061"/>
                    </a:lnTo>
                    <a:lnTo>
                      <a:pt x="7808740" y="2191193"/>
                    </a:lnTo>
                    <a:lnTo>
                      <a:pt x="7811817" y="2145454"/>
                    </a:lnTo>
                    <a:lnTo>
                      <a:pt x="7811817" y="337067"/>
                    </a:lnTo>
                    <a:lnTo>
                      <a:pt x="7808740" y="291329"/>
                    </a:lnTo>
                    <a:lnTo>
                      <a:pt x="7799776" y="247461"/>
                    </a:lnTo>
                    <a:lnTo>
                      <a:pt x="7785328" y="205864"/>
                    </a:lnTo>
                    <a:lnTo>
                      <a:pt x="7765797" y="166942"/>
                    </a:lnTo>
                    <a:lnTo>
                      <a:pt x="7741585" y="131094"/>
                    </a:lnTo>
                    <a:lnTo>
                      <a:pt x="7713093" y="98724"/>
                    </a:lnTo>
                    <a:lnTo>
                      <a:pt x="7680722" y="70231"/>
                    </a:lnTo>
                    <a:lnTo>
                      <a:pt x="7644874" y="46019"/>
                    </a:lnTo>
                    <a:lnTo>
                      <a:pt x="7605952" y="26488"/>
                    </a:lnTo>
                    <a:lnTo>
                      <a:pt x="7564356" y="12040"/>
                    </a:lnTo>
                    <a:lnTo>
                      <a:pt x="7520488" y="3076"/>
                    </a:lnTo>
                    <a:lnTo>
                      <a:pt x="747474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800"/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1596736" y="3940214"/>
                <a:ext cx="7812405" cy="2482850"/>
              </a:xfrm>
              <a:custGeom>
                <a:avLst/>
                <a:gdLst/>
                <a:ahLst/>
                <a:cxnLst/>
                <a:rect l="l" t="t" r="r" b="b"/>
                <a:pathLst>
                  <a:path w="7812405" h="2482850">
                    <a:moveTo>
                      <a:pt x="337067" y="0"/>
                    </a:moveTo>
                    <a:lnTo>
                      <a:pt x="291329" y="3076"/>
                    </a:lnTo>
                    <a:lnTo>
                      <a:pt x="247461" y="12040"/>
                    </a:lnTo>
                    <a:lnTo>
                      <a:pt x="205864" y="26488"/>
                    </a:lnTo>
                    <a:lnTo>
                      <a:pt x="166942" y="46019"/>
                    </a:lnTo>
                    <a:lnTo>
                      <a:pt x="131094" y="70231"/>
                    </a:lnTo>
                    <a:lnTo>
                      <a:pt x="98724" y="98724"/>
                    </a:lnTo>
                    <a:lnTo>
                      <a:pt x="70231" y="131094"/>
                    </a:lnTo>
                    <a:lnTo>
                      <a:pt x="46019" y="166942"/>
                    </a:lnTo>
                    <a:lnTo>
                      <a:pt x="26488" y="205864"/>
                    </a:lnTo>
                    <a:lnTo>
                      <a:pt x="12040" y="247461"/>
                    </a:lnTo>
                    <a:lnTo>
                      <a:pt x="3076" y="291329"/>
                    </a:lnTo>
                    <a:lnTo>
                      <a:pt x="0" y="337067"/>
                    </a:lnTo>
                    <a:lnTo>
                      <a:pt x="0" y="2145454"/>
                    </a:lnTo>
                    <a:lnTo>
                      <a:pt x="3076" y="2191193"/>
                    </a:lnTo>
                    <a:lnTo>
                      <a:pt x="12040" y="2235061"/>
                    </a:lnTo>
                    <a:lnTo>
                      <a:pt x="26488" y="2276657"/>
                    </a:lnTo>
                    <a:lnTo>
                      <a:pt x="46019" y="2315580"/>
                    </a:lnTo>
                    <a:lnTo>
                      <a:pt x="70231" y="2351427"/>
                    </a:lnTo>
                    <a:lnTo>
                      <a:pt x="98724" y="2383798"/>
                    </a:lnTo>
                    <a:lnTo>
                      <a:pt x="131094" y="2412290"/>
                    </a:lnTo>
                    <a:lnTo>
                      <a:pt x="166942" y="2436503"/>
                    </a:lnTo>
                    <a:lnTo>
                      <a:pt x="205864" y="2456034"/>
                    </a:lnTo>
                    <a:lnTo>
                      <a:pt x="247461" y="2470482"/>
                    </a:lnTo>
                    <a:lnTo>
                      <a:pt x="291329" y="2479445"/>
                    </a:lnTo>
                    <a:lnTo>
                      <a:pt x="337067" y="2482522"/>
                    </a:lnTo>
                    <a:lnTo>
                      <a:pt x="7474749" y="2482522"/>
                    </a:lnTo>
                    <a:lnTo>
                      <a:pt x="7520488" y="2479445"/>
                    </a:lnTo>
                    <a:lnTo>
                      <a:pt x="7564356" y="2470482"/>
                    </a:lnTo>
                    <a:lnTo>
                      <a:pt x="7605952" y="2456034"/>
                    </a:lnTo>
                    <a:lnTo>
                      <a:pt x="7644874" y="2436503"/>
                    </a:lnTo>
                    <a:lnTo>
                      <a:pt x="7680722" y="2412290"/>
                    </a:lnTo>
                    <a:lnTo>
                      <a:pt x="7713093" y="2383798"/>
                    </a:lnTo>
                    <a:lnTo>
                      <a:pt x="7741585" y="2351427"/>
                    </a:lnTo>
                    <a:lnTo>
                      <a:pt x="7765797" y="2315580"/>
                    </a:lnTo>
                    <a:lnTo>
                      <a:pt x="7785328" y="2276657"/>
                    </a:lnTo>
                    <a:lnTo>
                      <a:pt x="7799776" y="2235061"/>
                    </a:lnTo>
                    <a:lnTo>
                      <a:pt x="7808740" y="2191193"/>
                    </a:lnTo>
                    <a:lnTo>
                      <a:pt x="7811817" y="2145454"/>
                    </a:lnTo>
                    <a:lnTo>
                      <a:pt x="7811817" y="337067"/>
                    </a:lnTo>
                    <a:lnTo>
                      <a:pt x="7808740" y="291329"/>
                    </a:lnTo>
                    <a:lnTo>
                      <a:pt x="7799776" y="247461"/>
                    </a:lnTo>
                    <a:lnTo>
                      <a:pt x="7785328" y="205864"/>
                    </a:lnTo>
                    <a:lnTo>
                      <a:pt x="7765797" y="166942"/>
                    </a:lnTo>
                    <a:lnTo>
                      <a:pt x="7741585" y="131094"/>
                    </a:lnTo>
                    <a:lnTo>
                      <a:pt x="7713093" y="98724"/>
                    </a:lnTo>
                    <a:lnTo>
                      <a:pt x="7680722" y="70231"/>
                    </a:lnTo>
                    <a:lnTo>
                      <a:pt x="7644874" y="46019"/>
                    </a:lnTo>
                    <a:lnTo>
                      <a:pt x="7605952" y="26488"/>
                    </a:lnTo>
                    <a:lnTo>
                      <a:pt x="7564356" y="12040"/>
                    </a:lnTo>
                    <a:lnTo>
                      <a:pt x="7520488" y="3076"/>
                    </a:lnTo>
                    <a:lnTo>
                      <a:pt x="7474749" y="0"/>
                    </a:lnTo>
                    <a:lnTo>
                      <a:pt x="337067" y="0"/>
                    </a:lnTo>
                    <a:close/>
                  </a:path>
                </a:pathLst>
              </a:custGeom>
              <a:ln w="30489">
                <a:solidFill>
                  <a:srgbClr val="B7D1E5"/>
                </a:solidFill>
              </a:ln>
            </p:spPr>
            <p:txBody>
              <a:bodyPr wrap="square" lIns="0" tIns="0" rIns="0" bIns="0" rtlCol="0"/>
              <a:lstStyle/>
              <a:p>
                <a:endParaRPr sz="900"/>
              </a:p>
            </p:txBody>
          </p:sp>
        </p:grpSp>
        <p:sp>
          <p:nvSpPr>
            <p:cNvPr id="11" name="object 11"/>
            <p:cNvSpPr/>
            <p:nvPr/>
          </p:nvSpPr>
          <p:spPr>
            <a:xfrm>
              <a:off x="4115303" y="3235238"/>
              <a:ext cx="1681148" cy="827291"/>
            </a:xfrm>
            <a:custGeom>
              <a:avLst/>
              <a:gdLst/>
              <a:ahLst/>
              <a:cxnLst/>
              <a:rect l="l" t="t" r="r" b="b"/>
              <a:pathLst>
                <a:path w="3696970" h="1819275">
                  <a:moveTo>
                    <a:pt x="3403099" y="0"/>
                  </a:moveTo>
                  <a:lnTo>
                    <a:pt x="293855" y="0"/>
                  </a:lnTo>
                  <a:lnTo>
                    <a:pt x="246189" y="3845"/>
                  </a:lnTo>
                  <a:lnTo>
                    <a:pt x="200973" y="14980"/>
                  </a:lnTo>
                  <a:lnTo>
                    <a:pt x="158810" y="32798"/>
                  </a:lnTo>
                  <a:lnTo>
                    <a:pt x="120306" y="56696"/>
                  </a:lnTo>
                  <a:lnTo>
                    <a:pt x="86066" y="86066"/>
                  </a:lnTo>
                  <a:lnTo>
                    <a:pt x="56696" y="120306"/>
                  </a:lnTo>
                  <a:lnTo>
                    <a:pt x="32798" y="158810"/>
                  </a:lnTo>
                  <a:lnTo>
                    <a:pt x="14980" y="200973"/>
                  </a:lnTo>
                  <a:lnTo>
                    <a:pt x="3845" y="246189"/>
                  </a:lnTo>
                  <a:lnTo>
                    <a:pt x="0" y="293855"/>
                  </a:lnTo>
                  <a:lnTo>
                    <a:pt x="0" y="1525143"/>
                  </a:lnTo>
                  <a:lnTo>
                    <a:pt x="3845" y="1572809"/>
                  </a:lnTo>
                  <a:lnTo>
                    <a:pt x="14980" y="1618025"/>
                  </a:lnTo>
                  <a:lnTo>
                    <a:pt x="32798" y="1660188"/>
                  </a:lnTo>
                  <a:lnTo>
                    <a:pt x="56696" y="1698692"/>
                  </a:lnTo>
                  <a:lnTo>
                    <a:pt x="86066" y="1732931"/>
                  </a:lnTo>
                  <a:lnTo>
                    <a:pt x="120306" y="1762302"/>
                  </a:lnTo>
                  <a:lnTo>
                    <a:pt x="158810" y="1786199"/>
                  </a:lnTo>
                  <a:lnTo>
                    <a:pt x="200973" y="1804018"/>
                  </a:lnTo>
                  <a:lnTo>
                    <a:pt x="246189" y="1815152"/>
                  </a:lnTo>
                  <a:lnTo>
                    <a:pt x="293855" y="1818998"/>
                  </a:lnTo>
                  <a:lnTo>
                    <a:pt x="3403099" y="1818998"/>
                  </a:lnTo>
                  <a:lnTo>
                    <a:pt x="3450765" y="1815152"/>
                  </a:lnTo>
                  <a:lnTo>
                    <a:pt x="3495982" y="1804018"/>
                  </a:lnTo>
                  <a:lnTo>
                    <a:pt x="3538145" y="1786199"/>
                  </a:lnTo>
                  <a:lnTo>
                    <a:pt x="3576648" y="1762302"/>
                  </a:lnTo>
                  <a:lnTo>
                    <a:pt x="3610888" y="1732931"/>
                  </a:lnTo>
                  <a:lnTo>
                    <a:pt x="3640259" y="1698692"/>
                  </a:lnTo>
                  <a:lnTo>
                    <a:pt x="3664156" y="1660188"/>
                  </a:lnTo>
                  <a:lnTo>
                    <a:pt x="3681974" y="1618025"/>
                  </a:lnTo>
                  <a:lnTo>
                    <a:pt x="3693109" y="1572809"/>
                  </a:lnTo>
                  <a:lnTo>
                    <a:pt x="3696955" y="1525143"/>
                  </a:lnTo>
                  <a:lnTo>
                    <a:pt x="3696955" y="293855"/>
                  </a:lnTo>
                  <a:lnTo>
                    <a:pt x="3693109" y="246189"/>
                  </a:lnTo>
                  <a:lnTo>
                    <a:pt x="3681974" y="200973"/>
                  </a:lnTo>
                  <a:lnTo>
                    <a:pt x="3664156" y="158810"/>
                  </a:lnTo>
                  <a:lnTo>
                    <a:pt x="3640259" y="120306"/>
                  </a:lnTo>
                  <a:lnTo>
                    <a:pt x="3610888" y="86066"/>
                  </a:lnTo>
                  <a:lnTo>
                    <a:pt x="3576648" y="56696"/>
                  </a:lnTo>
                  <a:lnTo>
                    <a:pt x="3538145" y="32798"/>
                  </a:lnTo>
                  <a:lnTo>
                    <a:pt x="3495982" y="14980"/>
                  </a:lnTo>
                  <a:lnTo>
                    <a:pt x="3450765" y="3845"/>
                  </a:lnTo>
                  <a:lnTo>
                    <a:pt x="3403099" y="0"/>
                  </a:lnTo>
                  <a:close/>
                </a:path>
              </a:pathLst>
            </a:custGeom>
            <a:solidFill>
              <a:srgbClr val="2F6DAA"/>
            </a:solidFill>
          </p:spPr>
          <p:txBody>
            <a:bodyPr wrap="square" lIns="0" tIns="0" rIns="0" bIns="0" rtlCol="0"/>
            <a:lstStyle/>
            <a:p>
              <a:endParaRPr sz="8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4115303" y="4374489"/>
              <a:ext cx="1681148" cy="636134"/>
            </a:xfrm>
            <a:custGeom>
              <a:avLst/>
              <a:gdLst/>
              <a:ahLst/>
              <a:cxnLst/>
              <a:rect l="l" t="t" r="r" b="b"/>
              <a:pathLst>
                <a:path w="3696970" h="1398904">
                  <a:moveTo>
                    <a:pt x="3403099" y="0"/>
                  </a:moveTo>
                  <a:lnTo>
                    <a:pt x="293855" y="0"/>
                  </a:lnTo>
                  <a:lnTo>
                    <a:pt x="246189" y="3845"/>
                  </a:lnTo>
                  <a:lnTo>
                    <a:pt x="200973" y="14980"/>
                  </a:lnTo>
                  <a:lnTo>
                    <a:pt x="158810" y="32798"/>
                  </a:lnTo>
                  <a:lnTo>
                    <a:pt x="120306" y="56696"/>
                  </a:lnTo>
                  <a:lnTo>
                    <a:pt x="86066" y="86066"/>
                  </a:lnTo>
                  <a:lnTo>
                    <a:pt x="56696" y="120306"/>
                  </a:lnTo>
                  <a:lnTo>
                    <a:pt x="32798" y="158810"/>
                  </a:lnTo>
                  <a:lnTo>
                    <a:pt x="14980" y="200973"/>
                  </a:lnTo>
                  <a:lnTo>
                    <a:pt x="3845" y="246189"/>
                  </a:lnTo>
                  <a:lnTo>
                    <a:pt x="0" y="293855"/>
                  </a:lnTo>
                  <a:lnTo>
                    <a:pt x="0" y="1104783"/>
                  </a:lnTo>
                  <a:lnTo>
                    <a:pt x="3845" y="1152448"/>
                  </a:lnTo>
                  <a:lnTo>
                    <a:pt x="14980" y="1197665"/>
                  </a:lnTo>
                  <a:lnTo>
                    <a:pt x="32798" y="1239828"/>
                  </a:lnTo>
                  <a:lnTo>
                    <a:pt x="56696" y="1278331"/>
                  </a:lnTo>
                  <a:lnTo>
                    <a:pt x="86066" y="1312571"/>
                  </a:lnTo>
                  <a:lnTo>
                    <a:pt x="120306" y="1341942"/>
                  </a:lnTo>
                  <a:lnTo>
                    <a:pt x="158810" y="1365839"/>
                  </a:lnTo>
                  <a:lnTo>
                    <a:pt x="200973" y="1383658"/>
                  </a:lnTo>
                  <a:lnTo>
                    <a:pt x="246189" y="1394792"/>
                  </a:lnTo>
                  <a:lnTo>
                    <a:pt x="293855" y="1398638"/>
                  </a:lnTo>
                  <a:lnTo>
                    <a:pt x="3403099" y="1398638"/>
                  </a:lnTo>
                  <a:lnTo>
                    <a:pt x="3450765" y="1394792"/>
                  </a:lnTo>
                  <a:lnTo>
                    <a:pt x="3495982" y="1383658"/>
                  </a:lnTo>
                  <a:lnTo>
                    <a:pt x="3538145" y="1365839"/>
                  </a:lnTo>
                  <a:lnTo>
                    <a:pt x="3576648" y="1341942"/>
                  </a:lnTo>
                  <a:lnTo>
                    <a:pt x="3610888" y="1312571"/>
                  </a:lnTo>
                  <a:lnTo>
                    <a:pt x="3640259" y="1278331"/>
                  </a:lnTo>
                  <a:lnTo>
                    <a:pt x="3664156" y="1239828"/>
                  </a:lnTo>
                  <a:lnTo>
                    <a:pt x="3681974" y="1197665"/>
                  </a:lnTo>
                  <a:lnTo>
                    <a:pt x="3693109" y="1152448"/>
                  </a:lnTo>
                  <a:lnTo>
                    <a:pt x="3696955" y="1104783"/>
                  </a:lnTo>
                  <a:lnTo>
                    <a:pt x="3696955" y="293855"/>
                  </a:lnTo>
                  <a:lnTo>
                    <a:pt x="3693109" y="246189"/>
                  </a:lnTo>
                  <a:lnTo>
                    <a:pt x="3681974" y="200973"/>
                  </a:lnTo>
                  <a:lnTo>
                    <a:pt x="3664156" y="158810"/>
                  </a:lnTo>
                  <a:lnTo>
                    <a:pt x="3640259" y="120306"/>
                  </a:lnTo>
                  <a:lnTo>
                    <a:pt x="3610888" y="86066"/>
                  </a:lnTo>
                  <a:lnTo>
                    <a:pt x="3576648" y="56696"/>
                  </a:lnTo>
                  <a:lnTo>
                    <a:pt x="3538145" y="32798"/>
                  </a:lnTo>
                  <a:lnTo>
                    <a:pt x="3495982" y="14980"/>
                  </a:lnTo>
                  <a:lnTo>
                    <a:pt x="3450765" y="3845"/>
                  </a:lnTo>
                  <a:lnTo>
                    <a:pt x="3403099" y="0"/>
                  </a:lnTo>
                  <a:close/>
                </a:path>
              </a:pathLst>
            </a:custGeom>
            <a:solidFill>
              <a:srgbClr val="A1C638"/>
            </a:solidFill>
          </p:spPr>
          <p:txBody>
            <a:bodyPr wrap="square" lIns="0" tIns="0" rIns="0" bIns="0" rtlCol="0"/>
            <a:lstStyle/>
            <a:p>
              <a:endParaRPr sz="8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4115303" y="5355050"/>
              <a:ext cx="1681148" cy="636134"/>
            </a:xfrm>
            <a:custGeom>
              <a:avLst/>
              <a:gdLst/>
              <a:ahLst/>
              <a:cxnLst/>
              <a:rect l="l" t="t" r="r" b="b"/>
              <a:pathLst>
                <a:path w="3696970" h="1398905">
                  <a:moveTo>
                    <a:pt x="3403099" y="0"/>
                  </a:moveTo>
                  <a:lnTo>
                    <a:pt x="293855" y="0"/>
                  </a:lnTo>
                  <a:lnTo>
                    <a:pt x="246189" y="3845"/>
                  </a:lnTo>
                  <a:lnTo>
                    <a:pt x="200973" y="14980"/>
                  </a:lnTo>
                  <a:lnTo>
                    <a:pt x="158810" y="32798"/>
                  </a:lnTo>
                  <a:lnTo>
                    <a:pt x="120306" y="56696"/>
                  </a:lnTo>
                  <a:lnTo>
                    <a:pt x="86066" y="86066"/>
                  </a:lnTo>
                  <a:lnTo>
                    <a:pt x="56696" y="120306"/>
                  </a:lnTo>
                  <a:lnTo>
                    <a:pt x="32798" y="158810"/>
                  </a:lnTo>
                  <a:lnTo>
                    <a:pt x="14980" y="200973"/>
                  </a:lnTo>
                  <a:lnTo>
                    <a:pt x="3845" y="246189"/>
                  </a:lnTo>
                  <a:lnTo>
                    <a:pt x="0" y="293855"/>
                  </a:lnTo>
                  <a:lnTo>
                    <a:pt x="0" y="1104783"/>
                  </a:lnTo>
                  <a:lnTo>
                    <a:pt x="3845" y="1152448"/>
                  </a:lnTo>
                  <a:lnTo>
                    <a:pt x="14980" y="1197665"/>
                  </a:lnTo>
                  <a:lnTo>
                    <a:pt x="32798" y="1239828"/>
                  </a:lnTo>
                  <a:lnTo>
                    <a:pt x="56696" y="1278331"/>
                  </a:lnTo>
                  <a:lnTo>
                    <a:pt x="86066" y="1312571"/>
                  </a:lnTo>
                  <a:lnTo>
                    <a:pt x="120306" y="1341942"/>
                  </a:lnTo>
                  <a:lnTo>
                    <a:pt x="158810" y="1365839"/>
                  </a:lnTo>
                  <a:lnTo>
                    <a:pt x="200973" y="1383658"/>
                  </a:lnTo>
                  <a:lnTo>
                    <a:pt x="246189" y="1394792"/>
                  </a:lnTo>
                  <a:lnTo>
                    <a:pt x="293855" y="1398638"/>
                  </a:lnTo>
                  <a:lnTo>
                    <a:pt x="3403099" y="1398638"/>
                  </a:lnTo>
                  <a:lnTo>
                    <a:pt x="3450765" y="1394792"/>
                  </a:lnTo>
                  <a:lnTo>
                    <a:pt x="3495982" y="1383658"/>
                  </a:lnTo>
                  <a:lnTo>
                    <a:pt x="3538145" y="1365839"/>
                  </a:lnTo>
                  <a:lnTo>
                    <a:pt x="3576648" y="1341942"/>
                  </a:lnTo>
                  <a:lnTo>
                    <a:pt x="3610888" y="1312571"/>
                  </a:lnTo>
                  <a:lnTo>
                    <a:pt x="3640259" y="1278331"/>
                  </a:lnTo>
                  <a:lnTo>
                    <a:pt x="3664156" y="1239828"/>
                  </a:lnTo>
                  <a:lnTo>
                    <a:pt x="3681974" y="1197665"/>
                  </a:lnTo>
                  <a:lnTo>
                    <a:pt x="3693109" y="1152448"/>
                  </a:lnTo>
                  <a:lnTo>
                    <a:pt x="3696955" y="1104783"/>
                  </a:lnTo>
                  <a:lnTo>
                    <a:pt x="3696955" y="293855"/>
                  </a:lnTo>
                  <a:lnTo>
                    <a:pt x="3693109" y="246189"/>
                  </a:lnTo>
                  <a:lnTo>
                    <a:pt x="3681974" y="200973"/>
                  </a:lnTo>
                  <a:lnTo>
                    <a:pt x="3664156" y="158810"/>
                  </a:lnTo>
                  <a:lnTo>
                    <a:pt x="3640259" y="120306"/>
                  </a:lnTo>
                  <a:lnTo>
                    <a:pt x="3610888" y="86066"/>
                  </a:lnTo>
                  <a:lnTo>
                    <a:pt x="3576648" y="56696"/>
                  </a:lnTo>
                  <a:lnTo>
                    <a:pt x="3538145" y="32798"/>
                  </a:lnTo>
                  <a:lnTo>
                    <a:pt x="3495982" y="14980"/>
                  </a:lnTo>
                  <a:lnTo>
                    <a:pt x="3450765" y="3845"/>
                  </a:lnTo>
                  <a:lnTo>
                    <a:pt x="3403099" y="0"/>
                  </a:lnTo>
                  <a:close/>
                </a:path>
              </a:pathLst>
            </a:custGeom>
            <a:solidFill>
              <a:srgbClr val="9D9D9C"/>
            </a:solidFill>
          </p:spPr>
          <p:txBody>
            <a:bodyPr wrap="square" lIns="0" tIns="0" rIns="0" bIns="0" rtlCol="0"/>
            <a:lstStyle/>
            <a:p>
              <a:endParaRPr sz="800"/>
            </a:p>
          </p:txBody>
        </p:sp>
        <p:grpSp>
          <p:nvGrpSpPr>
            <p:cNvPr id="14" name="object 14"/>
            <p:cNvGrpSpPr/>
            <p:nvPr/>
          </p:nvGrpSpPr>
          <p:grpSpPr>
            <a:xfrm>
              <a:off x="3640023" y="4593850"/>
              <a:ext cx="482803" cy="235338"/>
              <a:chOff x="4651175" y="10102216"/>
              <a:chExt cx="1061720" cy="517525"/>
            </a:xfrm>
          </p:grpSpPr>
          <p:sp>
            <p:nvSpPr>
              <p:cNvPr id="15" name="object 15"/>
              <p:cNvSpPr/>
              <p:nvPr/>
            </p:nvSpPr>
            <p:spPr>
              <a:xfrm>
                <a:off x="4666732" y="10360731"/>
                <a:ext cx="10306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030604">
                    <a:moveTo>
                      <a:pt x="0" y="0"/>
                    </a:moveTo>
                    <a:lnTo>
                      <a:pt x="1030452" y="0"/>
                    </a:lnTo>
                  </a:path>
                </a:pathLst>
              </a:custGeom>
              <a:ln w="30489">
                <a:solidFill>
                  <a:srgbClr val="014A79"/>
                </a:solidFill>
              </a:ln>
            </p:spPr>
            <p:txBody>
              <a:bodyPr wrap="square" lIns="0" tIns="0" rIns="0" bIns="0" rtlCol="0"/>
              <a:lstStyle/>
              <a:p>
                <a:endParaRPr sz="800"/>
              </a:p>
            </p:txBody>
          </p:sp>
          <p:sp>
            <p:nvSpPr>
              <p:cNvPr id="16" name="object 16"/>
              <p:cNvSpPr/>
              <p:nvPr/>
            </p:nvSpPr>
            <p:spPr>
              <a:xfrm>
                <a:off x="4842510" y="10102227"/>
                <a:ext cx="517525" cy="517525"/>
              </a:xfrm>
              <a:custGeom>
                <a:avLst/>
                <a:gdLst/>
                <a:ahLst/>
                <a:cxnLst/>
                <a:rect l="l" t="t" r="r" b="b"/>
                <a:pathLst>
                  <a:path w="517525" h="517525">
                    <a:moveTo>
                      <a:pt x="517029" y="79946"/>
                    </a:moveTo>
                    <a:lnTo>
                      <a:pt x="510755" y="48818"/>
                    </a:lnTo>
                    <a:lnTo>
                      <a:pt x="493610" y="23406"/>
                    </a:lnTo>
                    <a:lnTo>
                      <a:pt x="468198" y="6273"/>
                    </a:lnTo>
                    <a:lnTo>
                      <a:pt x="437083" y="0"/>
                    </a:lnTo>
                    <a:lnTo>
                      <a:pt x="79946" y="0"/>
                    </a:lnTo>
                    <a:lnTo>
                      <a:pt x="48831" y="6273"/>
                    </a:lnTo>
                    <a:lnTo>
                      <a:pt x="23418" y="23406"/>
                    </a:lnTo>
                    <a:lnTo>
                      <a:pt x="6286" y="48818"/>
                    </a:lnTo>
                    <a:lnTo>
                      <a:pt x="0" y="79946"/>
                    </a:lnTo>
                    <a:lnTo>
                      <a:pt x="0" y="437083"/>
                    </a:lnTo>
                    <a:lnTo>
                      <a:pt x="6286" y="468198"/>
                    </a:lnTo>
                    <a:lnTo>
                      <a:pt x="23418" y="493610"/>
                    </a:lnTo>
                    <a:lnTo>
                      <a:pt x="48831" y="510743"/>
                    </a:lnTo>
                    <a:lnTo>
                      <a:pt x="79946" y="517029"/>
                    </a:lnTo>
                    <a:lnTo>
                      <a:pt x="437083" y="517029"/>
                    </a:lnTo>
                    <a:lnTo>
                      <a:pt x="468198" y="510743"/>
                    </a:lnTo>
                    <a:lnTo>
                      <a:pt x="493610" y="493610"/>
                    </a:lnTo>
                    <a:lnTo>
                      <a:pt x="510755" y="468198"/>
                    </a:lnTo>
                    <a:lnTo>
                      <a:pt x="517029" y="437083"/>
                    </a:lnTo>
                    <a:lnTo>
                      <a:pt x="517029" y="79946"/>
                    </a:lnTo>
                    <a:close/>
                  </a:path>
                </a:pathLst>
              </a:custGeom>
              <a:solidFill>
                <a:srgbClr val="014A79"/>
              </a:solidFill>
            </p:spPr>
            <p:txBody>
              <a:bodyPr wrap="square" lIns="0" tIns="0" rIns="0" bIns="0" rtlCol="0"/>
              <a:lstStyle/>
              <a:p>
                <a:endParaRPr sz="800"/>
              </a:p>
            </p:txBody>
          </p:sp>
        </p:grpSp>
        <p:sp>
          <p:nvSpPr>
            <p:cNvPr id="17" name="object 17"/>
            <p:cNvSpPr txBox="1"/>
            <p:nvPr/>
          </p:nvSpPr>
          <p:spPr>
            <a:xfrm>
              <a:off x="2251057" y="4199294"/>
              <a:ext cx="1338775" cy="947962"/>
            </a:xfrm>
            <a:prstGeom prst="rect">
              <a:avLst/>
            </a:prstGeom>
          </p:spPr>
          <p:txBody>
            <a:bodyPr vert="horz" wrap="square" lIns="0" tIns="22235" rIns="0" bIns="0" rtlCol="0">
              <a:spAutoFit/>
            </a:bodyPr>
            <a:lstStyle/>
            <a:p>
              <a:pPr marL="17324" marR="13858" algn="ctr">
                <a:lnSpc>
                  <a:spcPts val="1200"/>
                </a:lnSpc>
                <a:spcBef>
                  <a:spcPts val="175"/>
                </a:spcBef>
              </a:pPr>
              <a:r>
                <a:rPr sz="1200" spc="-5" dirty="0">
                  <a:solidFill>
                    <a:srgbClr val="014A79"/>
                  </a:solidFill>
                  <a:latin typeface="Gotham Bold"/>
                  <a:cs typeface="Tahoma"/>
                </a:rPr>
                <a:t>Melanoma </a:t>
              </a:r>
              <a:r>
                <a:rPr sz="1200" spc="-9" dirty="0">
                  <a:solidFill>
                    <a:srgbClr val="014A79"/>
                  </a:solidFill>
                  <a:latin typeface="Gotham Bold"/>
                  <a:cs typeface="Tahoma"/>
                </a:rPr>
                <a:t>localmente</a:t>
              </a:r>
              <a:r>
                <a:rPr sz="1200" spc="-115" dirty="0">
                  <a:solidFill>
                    <a:srgbClr val="014A79"/>
                  </a:solidFill>
                  <a:latin typeface="Gotham Bold"/>
                  <a:cs typeface="Tahoma"/>
                </a:rPr>
                <a:t> </a:t>
              </a:r>
              <a:r>
                <a:rPr sz="1200" spc="-16" dirty="0">
                  <a:solidFill>
                    <a:srgbClr val="014A79"/>
                  </a:solidFill>
                  <a:latin typeface="Gotham Bold"/>
                  <a:cs typeface="Tahoma"/>
                </a:rPr>
                <a:t>avanzado </a:t>
              </a:r>
              <a:r>
                <a:rPr sz="1200" spc="-5" dirty="0">
                  <a:solidFill>
                    <a:srgbClr val="014A79"/>
                  </a:solidFill>
                  <a:latin typeface="Gotham Bold"/>
                  <a:cs typeface="Tahoma"/>
                </a:rPr>
                <a:t>irresecable</a:t>
              </a:r>
              <a:r>
                <a:rPr sz="1200" spc="-115" dirty="0">
                  <a:solidFill>
                    <a:srgbClr val="014A79"/>
                  </a:solidFill>
                  <a:latin typeface="Gotham Bold"/>
                  <a:cs typeface="Tahoma"/>
                </a:rPr>
                <a:t> </a:t>
              </a:r>
              <a:r>
                <a:rPr sz="1200" spc="-23" dirty="0">
                  <a:solidFill>
                    <a:srgbClr val="014A79"/>
                  </a:solidFill>
                  <a:latin typeface="Gotham Bold"/>
                  <a:cs typeface="Tahoma"/>
                </a:rPr>
                <a:t>o </a:t>
              </a:r>
              <a:r>
                <a:rPr sz="1200" spc="-15" dirty="0">
                  <a:solidFill>
                    <a:srgbClr val="014A79"/>
                  </a:solidFill>
                  <a:latin typeface="Gotham Bold"/>
                  <a:cs typeface="Tahoma"/>
                </a:rPr>
                <a:t>metastásico</a:t>
              </a:r>
              <a:r>
                <a:rPr sz="1200" spc="-120" dirty="0">
                  <a:solidFill>
                    <a:srgbClr val="014A79"/>
                  </a:solidFill>
                  <a:latin typeface="Gotham Bold"/>
                  <a:cs typeface="Tahoma"/>
                </a:rPr>
                <a:t> </a:t>
              </a:r>
              <a:r>
                <a:rPr sz="1200" spc="-11" dirty="0">
                  <a:solidFill>
                    <a:srgbClr val="014A79"/>
                  </a:solidFill>
                  <a:latin typeface="Gotham Bold"/>
                  <a:cs typeface="Tahoma"/>
                </a:rPr>
                <a:t>con </a:t>
              </a:r>
              <a:r>
                <a:rPr sz="1200" spc="-5" dirty="0">
                  <a:solidFill>
                    <a:srgbClr val="014A79"/>
                  </a:solidFill>
                  <a:latin typeface="Gotham Bold"/>
                  <a:cs typeface="Tahoma"/>
                </a:rPr>
                <a:t>mutación</a:t>
              </a:r>
              <a:r>
                <a:rPr sz="1200" spc="-152" dirty="0">
                  <a:solidFill>
                    <a:srgbClr val="014A79"/>
                  </a:solidFill>
                  <a:latin typeface="Gotham Bold"/>
                  <a:cs typeface="Tahoma"/>
                </a:rPr>
                <a:t> </a:t>
              </a:r>
              <a:r>
                <a:rPr sz="1200" i="1" spc="-5" dirty="0">
                  <a:solidFill>
                    <a:srgbClr val="014A79"/>
                  </a:solidFill>
                  <a:latin typeface="Gotham Bold"/>
                  <a:cs typeface="Trebuchet MS"/>
                </a:rPr>
                <a:t>BRAF</a:t>
              </a:r>
              <a:r>
                <a:rPr sz="1051" i="1" spc="-7" baseline="31746" dirty="0">
                  <a:solidFill>
                    <a:srgbClr val="014A79"/>
                  </a:solidFill>
                  <a:latin typeface="Gotham Bold"/>
                  <a:cs typeface="Trebuchet MS"/>
                </a:rPr>
                <a:t>V600</a:t>
              </a:r>
              <a:r>
                <a:rPr sz="1051" spc="-7" baseline="31746" dirty="0">
                  <a:solidFill>
                    <a:srgbClr val="014A79"/>
                  </a:solidFill>
                  <a:latin typeface="Gotham Bold"/>
                  <a:cs typeface="Tahoma"/>
                </a:rPr>
                <a:t>E </a:t>
              </a:r>
              <a:r>
                <a:rPr sz="1200" spc="-5" dirty="0">
                  <a:solidFill>
                    <a:srgbClr val="014A79"/>
                  </a:solidFill>
                  <a:latin typeface="Gotham Bold"/>
                  <a:cs typeface="Tahoma"/>
                </a:rPr>
                <a:t>N=577</a:t>
              </a:r>
              <a:endParaRPr sz="1200" dirty="0">
                <a:latin typeface="Gotham Bold"/>
                <a:cs typeface="Tahoma"/>
              </a:endParaRPr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4166458" y="3266744"/>
              <a:ext cx="1587880" cy="754766"/>
            </a:xfrm>
            <a:prstGeom prst="rect">
              <a:avLst/>
            </a:prstGeom>
          </p:spPr>
          <p:txBody>
            <a:bodyPr vert="horz" wrap="square" lIns="0" tIns="31187" rIns="0" bIns="0" rtlCol="0">
              <a:spAutoFit/>
            </a:bodyPr>
            <a:lstStyle/>
            <a:p>
              <a:pPr algn="ctr">
                <a:spcBef>
                  <a:spcPts val="247"/>
                </a:spcBef>
              </a:pPr>
              <a:r>
                <a:rPr sz="1100" b="1" spc="-59" dirty="0">
                  <a:solidFill>
                    <a:srgbClr val="FFFFFF"/>
                  </a:solidFill>
                  <a:latin typeface="Gotham Bold"/>
                  <a:cs typeface="Tahoma"/>
                </a:rPr>
                <a:t>BRAFTOVI</a:t>
              </a:r>
              <a:r>
                <a:rPr sz="1100" b="1" spc="-115" dirty="0">
                  <a:solidFill>
                    <a:srgbClr val="FFFFFF"/>
                  </a:solidFill>
                  <a:latin typeface="Gotham Bold"/>
                  <a:cs typeface="Tahoma"/>
                </a:rPr>
                <a:t> </a:t>
              </a:r>
              <a:r>
                <a:rPr sz="1100" b="1" spc="-268" dirty="0">
                  <a:solidFill>
                    <a:srgbClr val="FFFFFF"/>
                  </a:solidFill>
                  <a:latin typeface="Gotham Bold"/>
                  <a:cs typeface="Tahoma"/>
                </a:rPr>
                <a:t>+</a:t>
              </a:r>
              <a:r>
                <a:rPr sz="1100" b="1" spc="-115" dirty="0">
                  <a:solidFill>
                    <a:srgbClr val="FFFFFF"/>
                  </a:solidFill>
                  <a:latin typeface="Gotham Bold"/>
                  <a:cs typeface="Tahoma"/>
                </a:rPr>
                <a:t> </a:t>
              </a:r>
              <a:r>
                <a:rPr sz="1100" b="1" spc="-5" dirty="0">
                  <a:solidFill>
                    <a:srgbClr val="FFFFFF"/>
                  </a:solidFill>
                  <a:latin typeface="Gotham Bold"/>
                  <a:cs typeface="Tahoma"/>
                </a:rPr>
                <a:t>MEKTOVI</a:t>
              </a:r>
              <a:endParaRPr sz="1100" dirty="0">
                <a:latin typeface="Gotham Bold"/>
                <a:cs typeface="Tahoma"/>
              </a:endParaRPr>
            </a:p>
            <a:p>
              <a:pPr algn="ctr">
                <a:lnSpc>
                  <a:spcPts val="1255"/>
                </a:lnSpc>
                <a:spcBef>
                  <a:spcPts val="200"/>
                </a:spcBef>
              </a:pPr>
              <a:r>
                <a:rPr sz="1100" spc="-20" dirty="0">
                  <a:solidFill>
                    <a:srgbClr val="FFFFFF"/>
                  </a:solidFill>
                  <a:latin typeface="Gotham Bold"/>
                  <a:cs typeface="Tahoma"/>
                </a:rPr>
                <a:t>Encorafenib</a:t>
              </a:r>
              <a:r>
                <a:rPr sz="1100" spc="-180" dirty="0">
                  <a:solidFill>
                    <a:srgbClr val="FFFFFF"/>
                  </a:solidFill>
                  <a:latin typeface="Gotham Bold"/>
                  <a:cs typeface="Tahoma"/>
                </a:rPr>
                <a:t> </a:t>
              </a:r>
              <a:r>
                <a:rPr sz="1100" dirty="0">
                  <a:solidFill>
                    <a:srgbClr val="FFFFFF"/>
                  </a:solidFill>
                  <a:latin typeface="Gotham Bold"/>
                  <a:cs typeface="Tahoma"/>
                </a:rPr>
                <a:t>450</a:t>
              </a:r>
              <a:r>
                <a:rPr sz="1100" spc="-180" dirty="0">
                  <a:solidFill>
                    <a:srgbClr val="FFFFFF"/>
                  </a:solidFill>
                  <a:latin typeface="Gotham Bold"/>
                  <a:cs typeface="Tahoma"/>
                </a:rPr>
                <a:t> </a:t>
              </a:r>
              <a:r>
                <a:rPr sz="1100" spc="-23" dirty="0">
                  <a:solidFill>
                    <a:srgbClr val="FFFFFF"/>
                  </a:solidFill>
                  <a:latin typeface="Gotham Bold"/>
                  <a:cs typeface="Tahoma"/>
                </a:rPr>
                <a:t>mg</a:t>
              </a:r>
              <a:r>
                <a:rPr sz="1100" spc="16" dirty="0">
                  <a:solidFill>
                    <a:srgbClr val="FFFFFF"/>
                  </a:solidFill>
                  <a:latin typeface="Gotham Bold"/>
                  <a:cs typeface="Tahoma"/>
                </a:rPr>
                <a:t> </a:t>
              </a:r>
              <a:r>
                <a:rPr sz="1100" spc="35" dirty="0">
                  <a:solidFill>
                    <a:srgbClr val="FFFFFF"/>
                  </a:solidFill>
                  <a:latin typeface="Gotham Bold"/>
                  <a:cs typeface="Tahoma"/>
                </a:rPr>
                <a:t>1</a:t>
              </a:r>
              <a:r>
                <a:rPr sz="1100" spc="-180" dirty="0">
                  <a:solidFill>
                    <a:srgbClr val="FFFFFF"/>
                  </a:solidFill>
                  <a:latin typeface="Gotham Bold"/>
                  <a:cs typeface="Tahoma"/>
                </a:rPr>
                <a:t> </a:t>
              </a:r>
              <a:r>
                <a:rPr sz="1100" spc="-57" dirty="0">
                  <a:solidFill>
                    <a:srgbClr val="FFFFFF"/>
                  </a:solidFill>
                  <a:latin typeface="Gotham Bold"/>
                  <a:cs typeface="Tahoma"/>
                </a:rPr>
                <a:t>v/d</a:t>
              </a:r>
              <a:r>
                <a:rPr sz="1100" spc="-177" dirty="0">
                  <a:solidFill>
                    <a:srgbClr val="FFFFFF"/>
                  </a:solidFill>
                  <a:latin typeface="Gotham Bold"/>
                  <a:cs typeface="Tahoma"/>
                </a:rPr>
                <a:t> </a:t>
              </a:r>
              <a:r>
                <a:rPr sz="1100" spc="-191" dirty="0">
                  <a:solidFill>
                    <a:srgbClr val="FFFFFF"/>
                  </a:solidFill>
                  <a:latin typeface="Gotham Bold"/>
                  <a:cs typeface="Tahoma"/>
                </a:rPr>
                <a:t>+</a:t>
              </a:r>
              <a:endParaRPr sz="1100" dirty="0">
                <a:latin typeface="Gotham Bold"/>
                <a:cs typeface="Tahoma"/>
              </a:endParaRPr>
            </a:p>
            <a:p>
              <a:pPr algn="ctr">
                <a:lnSpc>
                  <a:spcPts val="1255"/>
                </a:lnSpc>
              </a:pPr>
              <a:r>
                <a:rPr sz="1100" spc="-19" dirty="0">
                  <a:solidFill>
                    <a:srgbClr val="FFFFFF"/>
                  </a:solidFill>
                  <a:latin typeface="Gotham Bold"/>
                  <a:cs typeface="Tahoma"/>
                </a:rPr>
                <a:t>binimetinib</a:t>
              </a:r>
              <a:r>
                <a:rPr sz="1100" spc="-167" dirty="0">
                  <a:solidFill>
                    <a:srgbClr val="FFFFFF"/>
                  </a:solidFill>
                  <a:latin typeface="Gotham Bold"/>
                  <a:cs typeface="Tahoma"/>
                </a:rPr>
                <a:t> </a:t>
              </a:r>
              <a:r>
                <a:rPr sz="1100" dirty="0">
                  <a:solidFill>
                    <a:srgbClr val="FFFFFF"/>
                  </a:solidFill>
                  <a:latin typeface="Gotham Bold"/>
                  <a:cs typeface="Tahoma"/>
                </a:rPr>
                <a:t>45</a:t>
              </a:r>
              <a:r>
                <a:rPr sz="1100" spc="-167" dirty="0">
                  <a:solidFill>
                    <a:srgbClr val="FFFFFF"/>
                  </a:solidFill>
                  <a:latin typeface="Gotham Bold"/>
                  <a:cs typeface="Tahoma"/>
                </a:rPr>
                <a:t> </a:t>
              </a:r>
              <a:r>
                <a:rPr sz="1100" spc="-55" dirty="0">
                  <a:solidFill>
                    <a:srgbClr val="FFFFFF"/>
                  </a:solidFill>
                  <a:latin typeface="Gotham Bold"/>
                  <a:cs typeface="Tahoma"/>
                </a:rPr>
                <a:t>mg</a:t>
              </a:r>
              <a:r>
                <a:rPr sz="1100" spc="-167" dirty="0">
                  <a:solidFill>
                    <a:srgbClr val="FFFFFF"/>
                  </a:solidFill>
                  <a:latin typeface="Gotham Bold"/>
                  <a:cs typeface="Tahoma"/>
                </a:rPr>
                <a:t> </a:t>
              </a:r>
              <a:r>
                <a:rPr sz="1100" spc="35" dirty="0">
                  <a:solidFill>
                    <a:srgbClr val="FFFFFF"/>
                  </a:solidFill>
                  <a:latin typeface="Gotham Bold"/>
                  <a:cs typeface="Tahoma"/>
                </a:rPr>
                <a:t>2</a:t>
              </a:r>
              <a:r>
                <a:rPr sz="1100" spc="-164" dirty="0">
                  <a:solidFill>
                    <a:srgbClr val="FFFFFF"/>
                  </a:solidFill>
                  <a:latin typeface="Gotham Bold"/>
                  <a:cs typeface="Tahoma"/>
                </a:rPr>
                <a:t> </a:t>
              </a:r>
              <a:r>
                <a:rPr sz="1100" spc="-11" dirty="0">
                  <a:solidFill>
                    <a:srgbClr val="FFFFFF"/>
                  </a:solidFill>
                  <a:latin typeface="Gotham Bold"/>
                  <a:cs typeface="Tahoma"/>
                </a:rPr>
                <a:t>v/d</a:t>
              </a:r>
              <a:endParaRPr sz="1100" dirty="0">
                <a:latin typeface="Gotham Bold"/>
                <a:cs typeface="Tahoma"/>
              </a:endParaRPr>
            </a:p>
            <a:p>
              <a:pPr algn="ctr">
                <a:spcBef>
                  <a:spcPts val="200"/>
                </a:spcBef>
              </a:pPr>
              <a:r>
                <a:rPr sz="1100" spc="-9" dirty="0">
                  <a:solidFill>
                    <a:srgbClr val="FFFFFF"/>
                  </a:solidFill>
                  <a:latin typeface="Gotham Bold"/>
                  <a:cs typeface="Tahoma"/>
                </a:rPr>
                <a:t>n</a:t>
              </a:r>
              <a:r>
                <a:rPr sz="1100" spc="-184" dirty="0">
                  <a:solidFill>
                    <a:srgbClr val="FFFFFF"/>
                  </a:solidFill>
                  <a:latin typeface="Gotham Bold"/>
                  <a:cs typeface="Tahoma"/>
                </a:rPr>
                <a:t> </a:t>
              </a:r>
              <a:r>
                <a:rPr sz="1100" spc="-168" dirty="0">
                  <a:solidFill>
                    <a:srgbClr val="FFFFFF"/>
                  </a:solidFill>
                  <a:latin typeface="Gotham Bold"/>
                  <a:cs typeface="Tahoma"/>
                </a:rPr>
                <a:t>=</a:t>
              </a:r>
              <a:r>
                <a:rPr sz="1100" spc="-187" dirty="0">
                  <a:solidFill>
                    <a:srgbClr val="FFFFFF"/>
                  </a:solidFill>
                  <a:latin typeface="Gotham Bold"/>
                  <a:cs typeface="Tahoma"/>
                </a:rPr>
                <a:t> </a:t>
              </a:r>
              <a:r>
                <a:rPr sz="1100" spc="-11" dirty="0">
                  <a:solidFill>
                    <a:srgbClr val="FFFFFF"/>
                  </a:solidFill>
                  <a:latin typeface="Gotham Bold"/>
                  <a:cs typeface="Tahoma"/>
                </a:rPr>
                <a:t>192</a:t>
              </a:r>
              <a:endParaRPr sz="1100" dirty="0">
                <a:latin typeface="Gotham Bold"/>
                <a:cs typeface="Tahoma"/>
              </a:endParaRPr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2542604" y="1853495"/>
              <a:ext cx="1102189" cy="637957"/>
            </a:xfrm>
            <a:prstGeom prst="rect">
              <a:avLst/>
            </a:prstGeom>
          </p:spPr>
          <p:txBody>
            <a:bodyPr vert="horz" wrap="square" lIns="0" tIns="45047" rIns="0" bIns="0" rtlCol="0">
              <a:spAutoFit/>
            </a:bodyPr>
            <a:lstStyle/>
            <a:p>
              <a:pPr marL="43887" indent="-38402">
                <a:spcBef>
                  <a:spcPts val="355"/>
                </a:spcBef>
              </a:pPr>
              <a:r>
                <a:rPr sz="1200" b="1" spc="-64" dirty="0">
                  <a:solidFill>
                    <a:srgbClr val="014572"/>
                  </a:solidFill>
                  <a:latin typeface="Gotham Bold"/>
                  <a:cs typeface="Tahoma"/>
                </a:rPr>
                <a:t>Objetivo</a:t>
              </a:r>
              <a:r>
                <a:rPr sz="1200" b="1" spc="-115" dirty="0">
                  <a:solidFill>
                    <a:srgbClr val="014572"/>
                  </a:solidFill>
                  <a:latin typeface="Gotham Bold"/>
                  <a:cs typeface="Tahoma"/>
                </a:rPr>
                <a:t> </a:t>
              </a:r>
              <a:r>
                <a:rPr sz="1200" b="1" spc="-55" dirty="0">
                  <a:solidFill>
                    <a:srgbClr val="014572"/>
                  </a:solidFill>
                  <a:latin typeface="Gotham Bold"/>
                  <a:cs typeface="Tahoma"/>
                </a:rPr>
                <a:t>Primario</a:t>
              </a:r>
              <a:endParaRPr sz="1200" dirty="0">
                <a:latin typeface="Gotham Bold"/>
                <a:cs typeface="Tahoma"/>
              </a:endParaRPr>
            </a:p>
            <a:p>
              <a:pPr marL="93836" marR="41288" indent="-50237">
                <a:spcBef>
                  <a:spcPts val="309"/>
                </a:spcBef>
              </a:pPr>
              <a:r>
                <a:rPr sz="1200" dirty="0">
                  <a:solidFill>
                    <a:srgbClr val="014572"/>
                  </a:solidFill>
                  <a:latin typeface="Gotham Bold"/>
                  <a:cs typeface="Tahoma"/>
                </a:rPr>
                <a:t>SLP</a:t>
              </a:r>
              <a:r>
                <a:rPr sz="1200" spc="-125" dirty="0">
                  <a:solidFill>
                    <a:srgbClr val="014572"/>
                  </a:solidFill>
                  <a:latin typeface="Gotham Bold"/>
                  <a:cs typeface="Tahoma"/>
                </a:rPr>
                <a:t> </a:t>
              </a:r>
              <a:r>
                <a:rPr sz="1200" spc="-20" dirty="0">
                  <a:solidFill>
                    <a:srgbClr val="014572"/>
                  </a:solidFill>
                  <a:latin typeface="Gotham Bold"/>
                  <a:cs typeface="Tahoma"/>
                </a:rPr>
                <a:t>evaluada</a:t>
              </a:r>
              <a:r>
                <a:rPr sz="1200" spc="-125" dirty="0">
                  <a:solidFill>
                    <a:srgbClr val="014572"/>
                  </a:solidFill>
                  <a:latin typeface="Gotham Bold"/>
                  <a:cs typeface="Tahoma"/>
                </a:rPr>
                <a:t> </a:t>
              </a:r>
              <a:r>
                <a:rPr sz="1200" spc="-11" dirty="0">
                  <a:solidFill>
                    <a:srgbClr val="014572"/>
                  </a:solidFill>
                  <a:latin typeface="Gotham Bold"/>
                  <a:cs typeface="Tahoma"/>
                </a:rPr>
                <a:t>por </a:t>
              </a:r>
              <a:r>
                <a:rPr sz="1200" spc="-5" dirty="0">
                  <a:solidFill>
                    <a:srgbClr val="014572"/>
                  </a:solidFill>
                  <a:latin typeface="Gotham Bold"/>
                  <a:cs typeface="Tahoma"/>
                </a:rPr>
                <a:t>revisión</a:t>
              </a:r>
              <a:r>
                <a:rPr sz="1200" spc="-119" dirty="0">
                  <a:solidFill>
                    <a:srgbClr val="014572"/>
                  </a:solidFill>
                  <a:latin typeface="Gotham Bold"/>
                  <a:cs typeface="Tahoma"/>
                </a:rPr>
                <a:t> </a:t>
              </a:r>
              <a:r>
                <a:rPr sz="1200" spc="-5" dirty="0">
                  <a:solidFill>
                    <a:srgbClr val="014572"/>
                  </a:solidFill>
                  <a:latin typeface="Gotham Bold"/>
                  <a:cs typeface="Tahoma"/>
                </a:rPr>
                <a:t>central</a:t>
              </a:r>
              <a:endParaRPr sz="1200" dirty="0">
                <a:latin typeface="Gotham Bold"/>
                <a:cs typeface="Tahoma"/>
              </a:endParaRPr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2502033" y="2499335"/>
              <a:ext cx="1157629" cy="375163"/>
            </a:xfrm>
            <a:prstGeom prst="rect">
              <a:avLst/>
            </a:prstGeom>
          </p:spPr>
          <p:txBody>
            <a:bodyPr vert="horz" wrap="square" lIns="0" tIns="5775" rIns="0" bIns="0" rtlCol="0">
              <a:spAutoFit/>
            </a:bodyPr>
            <a:lstStyle/>
            <a:p>
              <a:pPr marL="5775" marR="2311" indent="170926">
                <a:spcBef>
                  <a:spcPts val="45"/>
                </a:spcBef>
              </a:pPr>
              <a:r>
                <a:rPr sz="1200" dirty="0">
                  <a:solidFill>
                    <a:srgbClr val="014572"/>
                  </a:solidFill>
                  <a:latin typeface="Gotham Bold"/>
                  <a:cs typeface="Tahoma"/>
                </a:rPr>
                <a:t>(BRAFTOVI</a:t>
              </a:r>
              <a:r>
                <a:rPr sz="1200" spc="-100" dirty="0">
                  <a:solidFill>
                    <a:srgbClr val="014572"/>
                  </a:solidFill>
                  <a:latin typeface="Gotham Bold"/>
                  <a:cs typeface="Tahoma"/>
                </a:rPr>
                <a:t> </a:t>
              </a:r>
              <a:r>
                <a:rPr sz="1200" spc="-191" dirty="0">
                  <a:solidFill>
                    <a:srgbClr val="014572"/>
                  </a:solidFill>
                  <a:latin typeface="Gotham Bold"/>
                  <a:cs typeface="Tahoma"/>
                </a:rPr>
                <a:t>+ </a:t>
              </a:r>
              <a:r>
                <a:rPr sz="1200" spc="32" dirty="0">
                  <a:solidFill>
                    <a:srgbClr val="014572"/>
                  </a:solidFill>
                  <a:latin typeface="Gotham Bold"/>
                  <a:cs typeface="Tahoma"/>
                </a:rPr>
                <a:t>MEKTOVI</a:t>
              </a:r>
              <a:r>
                <a:rPr sz="1200" spc="-143" dirty="0">
                  <a:solidFill>
                    <a:srgbClr val="014572"/>
                  </a:solidFill>
                  <a:latin typeface="Gotham Bold"/>
                  <a:cs typeface="Tahoma"/>
                </a:rPr>
                <a:t> </a:t>
              </a:r>
              <a:r>
                <a:rPr sz="1200" i="1" spc="-83" dirty="0">
                  <a:solidFill>
                    <a:srgbClr val="014572"/>
                  </a:solidFill>
                  <a:latin typeface="Gotham Bold"/>
                  <a:cs typeface="Trebuchet MS"/>
                </a:rPr>
                <a:t>vs.</a:t>
              </a:r>
              <a:r>
                <a:rPr sz="1200" i="1" spc="-132" dirty="0">
                  <a:solidFill>
                    <a:srgbClr val="014572"/>
                  </a:solidFill>
                  <a:latin typeface="Gotham Bold"/>
                  <a:cs typeface="Trebuchet MS"/>
                </a:rPr>
                <a:t> </a:t>
              </a:r>
              <a:r>
                <a:rPr sz="1200" spc="23" dirty="0">
                  <a:solidFill>
                    <a:srgbClr val="014572"/>
                  </a:solidFill>
                  <a:latin typeface="Gotham Bold"/>
                  <a:cs typeface="Tahoma"/>
                </a:rPr>
                <a:t>VEM)</a:t>
              </a:r>
              <a:endParaRPr sz="1200" dirty="0">
                <a:latin typeface="Gotham Bold"/>
                <a:cs typeface="Tahoma"/>
              </a:endParaRPr>
            </a:p>
          </p:txBody>
        </p:sp>
        <p:sp>
          <p:nvSpPr>
            <p:cNvPr id="21" name="object 21"/>
            <p:cNvSpPr txBox="1"/>
            <p:nvPr/>
          </p:nvSpPr>
          <p:spPr>
            <a:xfrm>
              <a:off x="4160774" y="1853495"/>
              <a:ext cx="1357451" cy="637957"/>
            </a:xfrm>
            <a:prstGeom prst="rect">
              <a:avLst/>
            </a:prstGeom>
          </p:spPr>
          <p:txBody>
            <a:bodyPr vert="horz" wrap="square" lIns="0" tIns="45047" rIns="0" bIns="0" rtlCol="0">
              <a:spAutoFit/>
            </a:bodyPr>
            <a:lstStyle/>
            <a:p>
              <a:pPr algn="ctr">
                <a:spcBef>
                  <a:spcPts val="355"/>
                </a:spcBef>
              </a:pPr>
              <a:r>
                <a:rPr sz="1200" b="1" spc="-71" dirty="0">
                  <a:solidFill>
                    <a:srgbClr val="014572"/>
                  </a:solidFill>
                  <a:latin typeface="Gotham Bold"/>
                  <a:cs typeface="Tahoma"/>
                </a:rPr>
                <a:t>Objetivos</a:t>
              </a:r>
              <a:r>
                <a:rPr sz="1200" b="1" spc="-93" dirty="0">
                  <a:solidFill>
                    <a:srgbClr val="014572"/>
                  </a:solidFill>
                  <a:latin typeface="Gotham Bold"/>
                  <a:cs typeface="Tahoma"/>
                </a:rPr>
                <a:t> </a:t>
              </a:r>
              <a:r>
                <a:rPr sz="1200" b="1" spc="-68" dirty="0">
                  <a:solidFill>
                    <a:srgbClr val="014572"/>
                  </a:solidFill>
                  <a:latin typeface="Gotham Bold"/>
                  <a:cs typeface="Tahoma"/>
                </a:rPr>
                <a:t>secundarios</a:t>
              </a:r>
              <a:endParaRPr sz="1200" dirty="0">
                <a:latin typeface="Gotham Bold"/>
                <a:cs typeface="Tahoma"/>
              </a:endParaRPr>
            </a:p>
            <a:p>
              <a:pPr algn="ctr">
                <a:spcBef>
                  <a:spcPts val="309"/>
                </a:spcBef>
              </a:pPr>
              <a:r>
                <a:rPr sz="1200" spc="-61" dirty="0">
                  <a:solidFill>
                    <a:srgbClr val="014572"/>
                  </a:solidFill>
                  <a:latin typeface="Gotham Bold"/>
                  <a:cs typeface="Tahoma"/>
                </a:rPr>
                <a:t>SLP,</a:t>
              </a:r>
              <a:r>
                <a:rPr sz="1200" spc="-139" dirty="0">
                  <a:solidFill>
                    <a:srgbClr val="014572"/>
                  </a:solidFill>
                  <a:latin typeface="Gotham Bold"/>
                  <a:cs typeface="Tahoma"/>
                </a:rPr>
                <a:t> </a:t>
              </a:r>
              <a:r>
                <a:rPr sz="1200" spc="-35" dirty="0">
                  <a:solidFill>
                    <a:srgbClr val="014572"/>
                  </a:solidFill>
                  <a:latin typeface="Gotham Bold"/>
                  <a:cs typeface="Tahoma"/>
                </a:rPr>
                <a:t>SG,</a:t>
              </a:r>
              <a:r>
                <a:rPr sz="1200" spc="-139" dirty="0">
                  <a:solidFill>
                    <a:srgbClr val="014572"/>
                  </a:solidFill>
                  <a:latin typeface="Gotham Bold"/>
                  <a:cs typeface="Tahoma"/>
                </a:rPr>
                <a:t> </a:t>
              </a:r>
              <a:r>
                <a:rPr sz="1200" spc="-20" dirty="0">
                  <a:solidFill>
                    <a:srgbClr val="014572"/>
                  </a:solidFill>
                  <a:latin typeface="Gotham Bold"/>
                  <a:cs typeface="Tahoma"/>
                </a:rPr>
                <a:t>TRG,</a:t>
              </a:r>
              <a:r>
                <a:rPr sz="1200" spc="-136" dirty="0">
                  <a:solidFill>
                    <a:srgbClr val="014572"/>
                  </a:solidFill>
                  <a:latin typeface="Gotham Bold"/>
                  <a:cs typeface="Tahoma"/>
                </a:rPr>
                <a:t> </a:t>
              </a:r>
              <a:r>
                <a:rPr sz="1200" spc="25" dirty="0">
                  <a:solidFill>
                    <a:srgbClr val="014572"/>
                  </a:solidFill>
                  <a:latin typeface="Gotham Bold"/>
                  <a:cs typeface="Tahoma"/>
                </a:rPr>
                <a:t>DR</a:t>
              </a:r>
              <a:endParaRPr sz="1200" dirty="0">
                <a:latin typeface="Gotham Bold"/>
                <a:cs typeface="Tahoma"/>
              </a:endParaRPr>
            </a:p>
            <a:p>
              <a:pPr algn="ctr">
                <a:lnSpc>
                  <a:spcPct val="100000"/>
                </a:lnSpc>
              </a:pPr>
              <a:r>
                <a:rPr sz="1200" spc="-16" dirty="0">
                  <a:solidFill>
                    <a:srgbClr val="014572"/>
                  </a:solidFill>
                  <a:latin typeface="Gotham Bold"/>
                  <a:cs typeface="Tahoma"/>
                </a:rPr>
                <a:t>en</a:t>
              </a:r>
              <a:r>
                <a:rPr sz="1200" spc="-148" dirty="0">
                  <a:solidFill>
                    <a:srgbClr val="014572"/>
                  </a:solidFill>
                  <a:latin typeface="Gotham Bold"/>
                  <a:cs typeface="Tahoma"/>
                </a:rPr>
                <a:t> </a:t>
              </a:r>
              <a:r>
                <a:rPr sz="1200" dirty="0">
                  <a:solidFill>
                    <a:srgbClr val="014572"/>
                  </a:solidFill>
                  <a:latin typeface="Gotham Bold"/>
                  <a:cs typeface="Tahoma"/>
                </a:rPr>
                <a:t>todos</a:t>
              </a:r>
              <a:r>
                <a:rPr sz="1200" spc="-147" dirty="0">
                  <a:solidFill>
                    <a:srgbClr val="014572"/>
                  </a:solidFill>
                  <a:latin typeface="Gotham Bold"/>
                  <a:cs typeface="Tahoma"/>
                </a:rPr>
                <a:t> </a:t>
              </a:r>
              <a:r>
                <a:rPr sz="1200" dirty="0">
                  <a:solidFill>
                    <a:srgbClr val="014572"/>
                  </a:solidFill>
                  <a:latin typeface="Gotham Bold"/>
                  <a:cs typeface="Tahoma"/>
                </a:rPr>
                <a:t>los</a:t>
              </a:r>
              <a:r>
                <a:rPr sz="1200" spc="-147" dirty="0">
                  <a:solidFill>
                    <a:srgbClr val="014572"/>
                  </a:solidFill>
                  <a:latin typeface="Gotham Bold"/>
                  <a:cs typeface="Tahoma"/>
                </a:rPr>
                <a:t> </a:t>
              </a:r>
              <a:r>
                <a:rPr sz="1200" spc="-5" dirty="0">
                  <a:solidFill>
                    <a:srgbClr val="014572"/>
                  </a:solidFill>
                  <a:latin typeface="Gotham Bold"/>
                  <a:cs typeface="Tahoma"/>
                </a:rPr>
                <a:t>grupos,</a:t>
              </a:r>
              <a:endParaRPr sz="1200" dirty="0">
                <a:latin typeface="Gotham Bold"/>
                <a:cs typeface="Tahoma"/>
              </a:endParaRPr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4493254" y="2431107"/>
              <a:ext cx="693019" cy="375163"/>
            </a:xfrm>
            <a:prstGeom prst="rect">
              <a:avLst/>
            </a:prstGeom>
          </p:spPr>
          <p:txBody>
            <a:bodyPr vert="horz" wrap="square" lIns="0" tIns="5775" rIns="0" bIns="0" rtlCol="0">
              <a:spAutoFit/>
            </a:bodyPr>
            <a:lstStyle/>
            <a:p>
              <a:pPr algn="ctr">
                <a:spcBef>
                  <a:spcPts val="45"/>
                </a:spcBef>
              </a:pPr>
              <a:r>
                <a:rPr sz="1200" spc="-15" dirty="0">
                  <a:solidFill>
                    <a:srgbClr val="014572"/>
                  </a:solidFill>
                  <a:latin typeface="Gotham Bold"/>
                  <a:cs typeface="Tahoma"/>
                </a:rPr>
                <a:t>seguridad</a:t>
              </a:r>
              <a:r>
                <a:rPr sz="1200" spc="-120" dirty="0">
                  <a:solidFill>
                    <a:srgbClr val="014572"/>
                  </a:solidFill>
                  <a:latin typeface="Gotham Bold"/>
                  <a:cs typeface="Tahoma"/>
                </a:rPr>
                <a:t> </a:t>
              </a:r>
              <a:r>
                <a:rPr sz="1200" spc="-23" dirty="0">
                  <a:solidFill>
                    <a:srgbClr val="014572"/>
                  </a:solidFill>
                  <a:latin typeface="Gotham Bold"/>
                  <a:cs typeface="Tahoma"/>
                </a:rPr>
                <a:t>y</a:t>
              </a:r>
              <a:endParaRPr sz="1200" dirty="0">
                <a:latin typeface="Gotham Bold"/>
                <a:cs typeface="Tahoma"/>
              </a:endParaRPr>
            </a:p>
            <a:p>
              <a:pPr algn="ctr">
                <a:lnSpc>
                  <a:spcPct val="100000"/>
                </a:lnSpc>
              </a:pPr>
              <a:r>
                <a:rPr sz="1200" b="1" spc="-5" dirty="0">
                  <a:solidFill>
                    <a:srgbClr val="014572"/>
                  </a:solidFill>
                  <a:latin typeface="Gotham Bold"/>
                  <a:cs typeface="Tahoma"/>
                </a:rPr>
                <a:t>CdVRS</a:t>
              </a:r>
              <a:endParaRPr sz="1200" dirty="0">
                <a:latin typeface="Gotham Bold"/>
                <a:cs typeface="Tahoma"/>
              </a:endParaRPr>
            </a:p>
          </p:txBody>
        </p:sp>
        <p:sp>
          <p:nvSpPr>
            <p:cNvPr id="23" name="object 23"/>
            <p:cNvSpPr txBox="1"/>
            <p:nvPr/>
          </p:nvSpPr>
          <p:spPr>
            <a:xfrm>
              <a:off x="4199458" y="4386470"/>
              <a:ext cx="1514535" cy="590619"/>
            </a:xfrm>
            <a:prstGeom prst="rect">
              <a:avLst/>
            </a:prstGeom>
          </p:spPr>
          <p:txBody>
            <a:bodyPr vert="horz" wrap="square" lIns="0" tIns="31187" rIns="0" bIns="0" rtlCol="0">
              <a:spAutoFit/>
            </a:bodyPr>
            <a:lstStyle/>
            <a:p>
              <a:pPr algn="ctr">
                <a:spcBef>
                  <a:spcPts val="247"/>
                </a:spcBef>
              </a:pPr>
              <a:r>
                <a:rPr sz="1100" b="1" spc="-11" dirty="0">
                  <a:solidFill>
                    <a:srgbClr val="FFFFFF"/>
                  </a:solidFill>
                  <a:latin typeface="Gotham Bold"/>
                  <a:cs typeface="Tahoma"/>
                </a:rPr>
                <a:t>VEM</a:t>
              </a:r>
              <a:endParaRPr sz="1100">
                <a:latin typeface="Gotham Bold"/>
                <a:cs typeface="Tahoma"/>
              </a:endParaRPr>
            </a:p>
            <a:p>
              <a:pPr algn="ctr">
                <a:spcBef>
                  <a:spcPts val="200"/>
                </a:spcBef>
              </a:pPr>
              <a:r>
                <a:rPr sz="1100" spc="-25" dirty="0">
                  <a:solidFill>
                    <a:srgbClr val="FFFFFF"/>
                  </a:solidFill>
                  <a:latin typeface="Gotham Bold"/>
                  <a:cs typeface="Tahoma"/>
                </a:rPr>
                <a:t>Vemurafenib</a:t>
              </a:r>
              <a:r>
                <a:rPr sz="1100" spc="-167" dirty="0">
                  <a:solidFill>
                    <a:srgbClr val="FFFFFF"/>
                  </a:solidFill>
                  <a:latin typeface="Gotham Bold"/>
                  <a:cs typeface="Tahoma"/>
                </a:rPr>
                <a:t> </a:t>
              </a:r>
              <a:r>
                <a:rPr sz="1100" dirty="0">
                  <a:solidFill>
                    <a:srgbClr val="FFFFFF"/>
                  </a:solidFill>
                  <a:latin typeface="Gotham Bold"/>
                  <a:cs typeface="Tahoma"/>
                </a:rPr>
                <a:t>960</a:t>
              </a:r>
              <a:r>
                <a:rPr sz="1100" spc="-164" dirty="0">
                  <a:solidFill>
                    <a:srgbClr val="FFFFFF"/>
                  </a:solidFill>
                  <a:latin typeface="Gotham Bold"/>
                  <a:cs typeface="Tahoma"/>
                </a:rPr>
                <a:t> </a:t>
              </a:r>
              <a:r>
                <a:rPr sz="1100" spc="-55" dirty="0">
                  <a:solidFill>
                    <a:srgbClr val="FFFFFF"/>
                  </a:solidFill>
                  <a:latin typeface="Gotham Bold"/>
                  <a:cs typeface="Tahoma"/>
                </a:rPr>
                <a:t>mg</a:t>
              </a:r>
              <a:r>
                <a:rPr sz="1100" spc="-164" dirty="0">
                  <a:solidFill>
                    <a:srgbClr val="FFFFFF"/>
                  </a:solidFill>
                  <a:latin typeface="Gotham Bold"/>
                  <a:cs typeface="Tahoma"/>
                </a:rPr>
                <a:t> </a:t>
              </a:r>
              <a:r>
                <a:rPr sz="1100" spc="35" dirty="0">
                  <a:solidFill>
                    <a:srgbClr val="FFFFFF"/>
                  </a:solidFill>
                  <a:latin typeface="Gotham Bold"/>
                  <a:cs typeface="Tahoma"/>
                </a:rPr>
                <a:t>2</a:t>
              </a:r>
              <a:r>
                <a:rPr sz="1100" spc="-164" dirty="0">
                  <a:solidFill>
                    <a:srgbClr val="FFFFFF"/>
                  </a:solidFill>
                  <a:latin typeface="Gotham Bold"/>
                  <a:cs typeface="Tahoma"/>
                </a:rPr>
                <a:t> </a:t>
              </a:r>
              <a:r>
                <a:rPr sz="1100" spc="-11" dirty="0">
                  <a:solidFill>
                    <a:srgbClr val="FFFFFF"/>
                  </a:solidFill>
                  <a:latin typeface="Gotham Bold"/>
                  <a:cs typeface="Tahoma"/>
                </a:rPr>
                <a:t>v/d</a:t>
              </a:r>
              <a:endParaRPr sz="1100">
                <a:latin typeface="Gotham Bold"/>
                <a:cs typeface="Tahoma"/>
              </a:endParaRPr>
            </a:p>
            <a:p>
              <a:pPr algn="ctr">
                <a:spcBef>
                  <a:spcPts val="200"/>
                </a:spcBef>
              </a:pPr>
              <a:r>
                <a:rPr sz="1100" spc="-9" dirty="0">
                  <a:solidFill>
                    <a:srgbClr val="FFFFFF"/>
                  </a:solidFill>
                  <a:latin typeface="Gotham Bold"/>
                  <a:cs typeface="Tahoma"/>
                </a:rPr>
                <a:t>n</a:t>
              </a:r>
              <a:r>
                <a:rPr sz="1100" spc="-184" dirty="0">
                  <a:solidFill>
                    <a:srgbClr val="FFFFFF"/>
                  </a:solidFill>
                  <a:latin typeface="Gotham Bold"/>
                  <a:cs typeface="Tahoma"/>
                </a:rPr>
                <a:t> </a:t>
              </a:r>
              <a:r>
                <a:rPr sz="1100" spc="-168" dirty="0">
                  <a:solidFill>
                    <a:srgbClr val="FFFFFF"/>
                  </a:solidFill>
                  <a:latin typeface="Gotham Bold"/>
                  <a:cs typeface="Tahoma"/>
                </a:rPr>
                <a:t>=</a:t>
              </a:r>
              <a:r>
                <a:rPr sz="1100" spc="-187" dirty="0">
                  <a:solidFill>
                    <a:srgbClr val="FFFFFF"/>
                  </a:solidFill>
                  <a:latin typeface="Gotham Bold"/>
                  <a:cs typeface="Tahoma"/>
                </a:rPr>
                <a:t> </a:t>
              </a:r>
              <a:r>
                <a:rPr sz="1100" spc="-11" dirty="0">
                  <a:solidFill>
                    <a:srgbClr val="FFFFFF"/>
                  </a:solidFill>
                  <a:latin typeface="Gotham Bold"/>
                  <a:cs typeface="Tahoma"/>
                </a:rPr>
                <a:t>191</a:t>
              </a:r>
              <a:endParaRPr sz="1100">
                <a:latin typeface="Gotham Bold"/>
                <a:cs typeface="Tahoma"/>
              </a:endParaRPr>
            </a:p>
          </p:txBody>
        </p:sp>
        <p:sp>
          <p:nvSpPr>
            <p:cNvPr id="24" name="object 24"/>
            <p:cNvSpPr txBox="1"/>
            <p:nvPr/>
          </p:nvSpPr>
          <p:spPr>
            <a:xfrm>
              <a:off x="3746060" y="4606010"/>
              <a:ext cx="196355" cy="316815"/>
            </a:xfrm>
            <a:prstGeom prst="rect">
              <a:avLst/>
            </a:prstGeom>
          </p:spPr>
          <p:txBody>
            <a:bodyPr vert="horz" wrap="square" lIns="0" tIns="8951" rIns="0" bIns="0" rtlCol="0">
              <a:spAutoFit/>
            </a:bodyPr>
            <a:lstStyle/>
            <a:p>
              <a:pPr marL="5775" marR="2311" indent="62942">
                <a:lnSpc>
                  <a:spcPts val="787"/>
                </a:lnSpc>
                <a:spcBef>
                  <a:spcPts val="71"/>
                </a:spcBef>
              </a:pPr>
              <a:r>
                <a:rPr sz="700" b="1" spc="-23" dirty="0">
                  <a:solidFill>
                    <a:srgbClr val="FFFFFF"/>
                  </a:solidFill>
                  <a:latin typeface="Tahoma"/>
                  <a:cs typeface="Tahoma"/>
                </a:rPr>
                <a:t>A </a:t>
              </a:r>
              <a:r>
                <a:rPr sz="700" b="1" spc="-64" dirty="0">
                  <a:solidFill>
                    <a:srgbClr val="FFFFFF"/>
                  </a:solidFill>
                  <a:latin typeface="Tahoma"/>
                  <a:cs typeface="Tahoma"/>
                </a:rPr>
                <a:t>1:1:1</a:t>
              </a:r>
              <a:endParaRPr sz="700">
                <a:latin typeface="Tahoma"/>
                <a:cs typeface="Tahoma"/>
              </a:endParaRPr>
            </a:p>
          </p:txBody>
        </p:sp>
        <p:sp>
          <p:nvSpPr>
            <p:cNvPr id="25" name="object 25"/>
            <p:cNvSpPr txBox="1"/>
            <p:nvPr/>
          </p:nvSpPr>
          <p:spPr>
            <a:xfrm>
              <a:off x="4221942" y="5386902"/>
              <a:ext cx="1464291" cy="559841"/>
            </a:xfrm>
            <a:prstGeom prst="rect">
              <a:avLst/>
            </a:prstGeom>
          </p:spPr>
          <p:txBody>
            <a:bodyPr vert="horz" wrap="square" lIns="0" tIns="31187" rIns="0" bIns="0" rtlCol="0">
              <a:spAutoFit/>
            </a:bodyPr>
            <a:lstStyle/>
            <a:p>
              <a:pPr algn="ctr">
                <a:spcBef>
                  <a:spcPts val="247"/>
                </a:spcBef>
              </a:pPr>
              <a:r>
                <a:rPr sz="1100" b="1" spc="-5" dirty="0">
                  <a:solidFill>
                    <a:srgbClr val="FFFFFF"/>
                  </a:solidFill>
                  <a:latin typeface="Gotham Bold"/>
                  <a:cs typeface="Tahoma"/>
                </a:rPr>
                <a:t>ENCO300</a:t>
              </a:r>
              <a:endParaRPr sz="1100">
                <a:latin typeface="Gotham Bold"/>
                <a:cs typeface="Tahoma"/>
              </a:endParaRPr>
            </a:p>
            <a:p>
              <a:pPr algn="ctr">
                <a:lnSpc>
                  <a:spcPts val="1255"/>
                </a:lnSpc>
                <a:spcBef>
                  <a:spcPts val="200"/>
                </a:spcBef>
              </a:pPr>
              <a:r>
                <a:rPr sz="1100" spc="-20" dirty="0">
                  <a:solidFill>
                    <a:srgbClr val="FFFFFF"/>
                  </a:solidFill>
                  <a:latin typeface="Gotham Bold"/>
                  <a:cs typeface="Tahoma"/>
                </a:rPr>
                <a:t>Encorafenib</a:t>
              </a:r>
              <a:r>
                <a:rPr sz="1100" spc="-161" dirty="0">
                  <a:solidFill>
                    <a:srgbClr val="FFFFFF"/>
                  </a:solidFill>
                  <a:latin typeface="Gotham Bold"/>
                  <a:cs typeface="Tahoma"/>
                </a:rPr>
                <a:t> </a:t>
              </a:r>
              <a:r>
                <a:rPr sz="1100" dirty="0">
                  <a:solidFill>
                    <a:srgbClr val="FFFFFF"/>
                  </a:solidFill>
                  <a:latin typeface="Gotham Bold"/>
                  <a:cs typeface="Tahoma"/>
                </a:rPr>
                <a:t>300</a:t>
              </a:r>
              <a:r>
                <a:rPr sz="1100" spc="-161" dirty="0">
                  <a:solidFill>
                    <a:srgbClr val="FFFFFF"/>
                  </a:solidFill>
                  <a:latin typeface="Gotham Bold"/>
                  <a:cs typeface="Tahoma"/>
                </a:rPr>
                <a:t> </a:t>
              </a:r>
              <a:r>
                <a:rPr sz="1100" spc="-55" dirty="0">
                  <a:solidFill>
                    <a:srgbClr val="FFFFFF"/>
                  </a:solidFill>
                  <a:latin typeface="Gotham Bold"/>
                  <a:cs typeface="Tahoma"/>
                </a:rPr>
                <a:t>mg</a:t>
              </a:r>
              <a:r>
                <a:rPr sz="1100" spc="-161" dirty="0">
                  <a:solidFill>
                    <a:srgbClr val="FFFFFF"/>
                  </a:solidFill>
                  <a:latin typeface="Gotham Bold"/>
                  <a:cs typeface="Tahoma"/>
                </a:rPr>
                <a:t> </a:t>
              </a:r>
              <a:r>
                <a:rPr sz="1100" spc="35" dirty="0">
                  <a:solidFill>
                    <a:srgbClr val="FFFFFF"/>
                  </a:solidFill>
                  <a:latin typeface="Gotham Bold"/>
                  <a:cs typeface="Tahoma"/>
                </a:rPr>
                <a:t>1</a:t>
              </a:r>
              <a:r>
                <a:rPr sz="1100" spc="-161" dirty="0">
                  <a:solidFill>
                    <a:srgbClr val="FFFFFF"/>
                  </a:solidFill>
                  <a:latin typeface="Gotham Bold"/>
                  <a:cs typeface="Tahoma"/>
                </a:rPr>
                <a:t> </a:t>
              </a:r>
              <a:r>
                <a:rPr sz="1100" spc="-19" dirty="0">
                  <a:solidFill>
                    <a:srgbClr val="FFFFFF"/>
                  </a:solidFill>
                  <a:latin typeface="Gotham Bold"/>
                  <a:cs typeface="Tahoma"/>
                </a:rPr>
                <a:t>v/d</a:t>
              </a:r>
              <a:endParaRPr sz="1100">
                <a:latin typeface="Gotham Bold"/>
                <a:cs typeface="Tahoma"/>
              </a:endParaRPr>
            </a:p>
            <a:p>
              <a:pPr algn="ctr">
                <a:lnSpc>
                  <a:spcPts val="1255"/>
                </a:lnSpc>
              </a:pPr>
              <a:r>
                <a:rPr sz="1100" spc="-9" dirty="0">
                  <a:solidFill>
                    <a:srgbClr val="FFFFFF"/>
                  </a:solidFill>
                  <a:latin typeface="Gotham Bold"/>
                  <a:cs typeface="Tahoma"/>
                </a:rPr>
                <a:t>n</a:t>
              </a:r>
              <a:r>
                <a:rPr sz="1100" spc="-184" dirty="0">
                  <a:solidFill>
                    <a:srgbClr val="FFFFFF"/>
                  </a:solidFill>
                  <a:latin typeface="Gotham Bold"/>
                  <a:cs typeface="Tahoma"/>
                </a:rPr>
                <a:t> </a:t>
              </a:r>
              <a:r>
                <a:rPr sz="1100" spc="-168" dirty="0">
                  <a:solidFill>
                    <a:srgbClr val="FFFFFF"/>
                  </a:solidFill>
                  <a:latin typeface="Gotham Bold"/>
                  <a:cs typeface="Tahoma"/>
                </a:rPr>
                <a:t>=</a:t>
              </a:r>
              <a:r>
                <a:rPr sz="1100" spc="-187" dirty="0">
                  <a:solidFill>
                    <a:srgbClr val="FFFFFF"/>
                  </a:solidFill>
                  <a:latin typeface="Gotham Bold"/>
                  <a:cs typeface="Tahoma"/>
                </a:rPr>
                <a:t> </a:t>
              </a:r>
              <a:r>
                <a:rPr sz="1100" spc="-11" dirty="0">
                  <a:solidFill>
                    <a:srgbClr val="FFFFFF"/>
                  </a:solidFill>
                  <a:latin typeface="Gotham Bold"/>
                  <a:cs typeface="Tahoma"/>
                </a:rPr>
                <a:t>194</a:t>
              </a:r>
              <a:endParaRPr sz="1100">
                <a:latin typeface="Gotham Bold"/>
                <a:cs typeface="Tahoma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3946492" y="1925726"/>
              <a:ext cx="0" cy="886775"/>
            </a:xfrm>
            <a:custGeom>
              <a:avLst/>
              <a:gdLst/>
              <a:ahLst/>
              <a:cxnLst/>
              <a:rect l="l" t="t" r="r" b="b"/>
              <a:pathLst>
                <a:path h="1950085">
                  <a:moveTo>
                    <a:pt x="0" y="0"/>
                  </a:moveTo>
                  <a:lnTo>
                    <a:pt x="0" y="1950038"/>
                  </a:lnTo>
                </a:path>
              </a:pathLst>
            </a:custGeom>
            <a:ln w="30489">
              <a:solidFill>
                <a:srgbClr val="B7D1E5"/>
              </a:solidFill>
            </a:ln>
          </p:spPr>
          <p:txBody>
            <a:bodyPr wrap="square" lIns="0" tIns="0" rIns="0" bIns="0" rtlCol="0"/>
            <a:lstStyle/>
            <a:p>
              <a:endParaRPr sz="800"/>
            </a:p>
          </p:txBody>
        </p:sp>
        <p:sp>
          <p:nvSpPr>
            <p:cNvPr id="27" name="object 27"/>
            <p:cNvSpPr/>
            <p:nvPr/>
          </p:nvSpPr>
          <p:spPr>
            <a:xfrm>
              <a:off x="4039808" y="3686897"/>
              <a:ext cx="75943" cy="2027947"/>
            </a:xfrm>
            <a:custGeom>
              <a:avLst/>
              <a:gdLst/>
              <a:ahLst/>
              <a:cxnLst/>
              <a:rect l="l" t="t" r="r" b="b"/>
              <a:pathLst>
                <a:path w="167004" h="4459605">
                  <a:moveTo>
                    <a:pt x="166860" y="4459478"/>
                  </a:moveTo>
                  <a:lnTo>
                    <a:pt x="0" y="4459478"/>
                  </a:lnTo>
                  <a:lnTo>
                    <a:pt x="0" y="0"/>
                  </a:lnTo>
                  <a:lnTo>
                    <a:pt x="166575" y="0"/>
                  </a:lnTo>
                </a:path>
              </a:pathLst>
            </a:custGeom>
            <a:ln w="24560">
              <a:solidFill>
                <a:srgbClr val="014572"/>
              </a:solidFill>
            </a:ln>
          </p:spPr>
          <p:txBody>
            <a:bodyPr wrap="square" lIns="0" tIns="0" rIns="0" bIns="0" rtlCol="0"/>
            <a:lstStyle/>
            <a:p>
              <a:endParaRPr sz="800"/>
            </a:p>
          </p:txBody>
        </p:sp>
        <p:grpSp>
          <p:nvGrpSpPr>
            <p:cNvPr id="28" name="object 28"/>
            <p:cNvGrpSpPr/>
            <p:nvPr/>
          </p:nvGrpSpPr>
          <p:grpSpPr>
            <a:xfrm>
              <a:off x="6160757" y="2375407"/>
              <a:ext cx="1902915" cy="3456720"/>
              <a:chOff x="10194455" y="5223695"/>
              <a:chExt cx="4184650" cy="7601584"/>
            </a:xfrm>
          </p:grpSpPr>
          <p:sp>
            <p:nvSpPr>
              <p:cNvPr id="29" name="object 29"/>
              <p:cNvSpPr/>
              <p:nvPr/>
            </p:nvSpPr>
            <p:spPr>
              <a:xfrm>
                <a:off x="10194455" y="5223695"/>
                <a:ext cx="4184650" cy="2044064"/>
              </a:xfrm>
              <a:custGeom>
                <a:avLst/>
                <a:gdLst/>
                <a:ahLst/>
                <a:cxnLst/>
                <a:rect l="l" t="t" r="r" b="b"/>
                <a:pathLst>
                  <a:path w="4184650" h="2044065">
                    <a:moveTo>
                      <a:pt x="4084489" y="0"/>
                    </a:moveTo>
                    <a:lnTo>
                      <a:pt x="2115220" y="298184"/>
                    </a:lnTo>
                    <a:lnTo>
                      <a:pt x="2106994" y="299303"/>
                    </a:lnTo>
                    <a:lnTo>
                      <a:pt x="2098640" y="299303"/>
                    </a:lnTo>
                    <a:lnTo>
                      <a:pt x="2090414" y="298184"/>
                    </a:lnTo>
                    <a:lnTo>
                      <a:pt x="99538" y="0"/>
                    </a:lnTo>
                    <a:lnTo>
                      <a:pt x="61829" y="2656"/>
                    </a:lnTo>
                    <a:lnTo>
                      <a:pt x="30075" y="19158"/>
                    </a:lnTo>
                    <a:lnTo>
                      <a:pt x="8167" y="46337"/>
                    </a:lnTo>
                    <a:lnTo>
                      <a:pt x="0" y="81025"/>
                    </a:lnTo>
                    <a:lnTo>
                      <a:pt x="0" y="1659805"/>
                    </a:lnTo>
                    <a:lnTo>
                      <a:pt x="21283" y="1713411"/>
                    </a:lnTo>
                    <a:lnTo>
                      <a:pt x="74732" y="1740830"/>
                    </a:lnTo>
                    <a:lnTo>
                      <a:pt x="2090414" y="2042372"/>
                    </a:lnTo>
                    <a:lnTo>
                      <a:pt x="2098640" y="2043481"/>
                    </a:lnTo>
                    <a:lnTo>
                      <a:pt x="2106994" y="2043481"/>
                    </a:lnTo>
                    <a:lnTo>
                      <a:pt x="4109295" y="1740830"/>
                    </a:lnTo>
                    <a:lnTo>
                      <a:pt x="4162745" y="1713411"/>
                    </a:lnTo>
                    <a:lnTo>
                      <a:pt x="4184028" y="1659805"/>
                    </a:lnTo>
                    <a:lnTo>
                      <a:pt x="4184028" y="81025"/>
                    </a:lnTo>
                    <a:lnTo>
                      <a:pt x="4175860" y="46337"/>
                    </a:lnTo>
                    <a:lnTo>
                      <a:pt x="4153953" y="19158"/>
                    </a:lnTo>
                    <a:lnTo>
                      <a:pt x="4122198" y="2656"/>
                    </a:lnTo>
                    <a:lnTo>
                      <a:pt x="4084489" y="0"/>
                    </a:lnTo>
                    <a:close/>
                  </a:path>
                </a:pathLst>
              </a:custGeom>
              <a:solidFill>
                <a:srgbClr val="354C54"/>
              </a:solidFill>
            </p:spPr>
            <p:txBody>
              <a:bodyPr wrap="square" lIns="0" tIns="0" rIns="0" bIns="0" rtlCol="0"/>
              <a:lstStyle/>
              <a:p>
                <a:endParaRPr sz="900">
                  <a:latin typeface="Gotham Bold"/>
                </a:endParaRPr>
              </a:p>
            </p:txBody>
          </p:sp>
          <p:sp>
            <p:nvSpPr>
              <p:cNvPr id="30" name="object 30"/>
              <p:cNvSpPr/>
              <p:nvPr/>
            </p:nvSpPr>
            <p:spPr>
              <a:xfrm>
                <a:off x="10194455" y="7107458"/>
                <a:ext cx="4184650" cy="2044064"/>
              </a:xfrm>
              <a:custGeom>
                <a:avLst/>
                <a:gdLst/>
                <a:ahLst/>
                <a:cxnLst/>
                <a:rect l="l" t="t" r="r" b="b"/>
                <a:pathLst>
                  <a:path w="4184650" h="2044065">
                    <a:moveTo>
                      <a:pt x="4084489" y="0"/>
                    </a:moveTo>
                    <a:lnTo>
                      <a:pt x="2115220" y="298184"/>
                    </a:lnTo>
                    <a:lnTo>
                      <a:pt x="2106994" y="299293"/>
                    </a:lnTo>
                    <a:lnTo>
                      <a:pt x="2098640" y="299293"/>
                    </a:lnTo>
                    <a:lnTo>
                      <a:pt x="2090414" y="298184"/>
                    </a:lnTo>
                    <a:lnTo>
                      <a:pt x="99538" y="0"/>
                    </a:lnTo>
                    <a:lnTo>
                      <a:pt x="61829" y="2651"/>
                    </a:lnTo>
                    <a:lnTo>
                      <a:pt x="30075" y="19154"/>
                    </a:lnTo>
                    <a:lnTo>
                      <a:pt x="8167" y="46335"/>
                    </a:lnTo>
                    <a:lnTo>
                      <a:pt x="0" y="81025"/>
                    </a:lnTo>
                    <a:lnTo>
                      <a:pt x="0" y="1659805"/>
                    </a:lnTo>
                    <a:lnTo>
                      <a:pt x="21283" y="1713411"/>
                    </a:lnTo>
                    <a:lnTo>
                      <a:pt x="74732" y="1740830"/>
                    </a:lnTo>
                    <a:lnTo>
                      <a:pt x="2090414" y="2042372"/>
                    </a:lnTo>
                    <a:lnTo>
                      <a:pt x="2098640" y="2043491"/>
                    </a:lnTo>
                    <a:lnTo>
                      <a:pt x="2106994" y="2043491"/>
                    </a:lnTo>
                    <a:lnTo>
                      <a:pt x="4109295" y="1740830"/>
                    </a:lnTo>
                    <a:lnTo>
                      <a:pt x="4162745" y="1713411"/>
                    </a:lnTo>
                    <a:lnTo>
                      <a:pt x="4184028" y="1659805"/>
                    </a:lnTo>
                    <a:lnTo>
                      <a:pt x="4184028" y="81025"/>
                    </a:lnTo>
                    <a:lnTo>
                      <a:pt x="4175860" y="46335"/>
                    </a:lnTo>
                    <a:lnTo>
                      <a:pt x="4153953" y="19154"/>
                    </a:lnTo>
                    <a:lnTo>
                      <a:pt x="4122198" y="2651"/>
                    </a:lnTo>
                    <a:lnTo>
                      <a:pt x="4084489" y="0"/>
                    </a:lnTo>
                    <a:close/>
                  </a:path>
                </a:pathLst>
              </a:custGeom>
              <a:solidFill>
                <a:srgbClr val="014572"/>
              </a:solidFill>
            </p:spPr>
            <p:txBody>
              <a:bodyPr wrap="square" lIns="0" tIns="0" rIns="0" bIns="0" rtlCol="0"/>
              <a:lstStyle/>
              <a:p>
                <a:endParaRPr sz="800"/>
              </a:p>
            </p:txBody>
          </p:sp>
          <p:sp>
            <p:nvSpPr>
              <p:cNvPr id="31" name="object 31"/>
              <p:cNvSpPr/>
              <p:nvPr/>
            </p:nvSpPr>
            <p:spPr>
              <a:xfrm>
                <a:off x="10194455" y="8934377"/>
                <a:ext cx="4184650" cy="2044064"/>
              </a:xfrm>
              <a:custGeom>
                <a:avLst/>
                <a:gdLst/>
                <a:ahLst/>
                <a:cxnLst/>
                <a:rect l="l" t="t" r="r" b="b"/>
                <a:pathLst>
                  <a:path w="4184650" h="2044065">
                    <a:moveTo>
                      <a:pt x="4084489" y="0"/>
                    </a:moveTo>
                    <a:lnTo>
                      <a:pt x="2115220" y="298184"/>
                    </a:lnTo>
                    <a:lnTo>
                      <a:pt x="2106994" y="299303"/>
                    </a:lnTo>
                    <a:lnTo>
                      <a:pt x="2098640" y="299303"/>
                    </a:lnTo>
                    <a:lnTo>
                      <a:pt x="2090414" y="298184"/>
                    </a:lnTo>
                    <a:lnTo>
                      <a:pt x="99538" y="0"/>
                    </a:lnTo>
                    <a:lnTo>
                      <a:pt x="61829" y="2656"/>
                    </a:lnTo>
                    <a:lnTo>
                      <a:pt x="30075" y="19158"/>
                    </a:lnTo>
                    <a:lnTo>
                      <a:pt x="8167" y="46337"/>
                    </a:lnTo>
                    <a:lnTo>
                      <a:pt x="0" y="81025"/>
                    </a:lnTo>
                    <a:lnTo>
                      <a:pt x="0" y="1659815"/>
                    </a:lnTo>
                    <a:lnTo>
                      <a:pt x="21283" y="1713413"/>
                    </a:lnTo>
                    <a:lnTo>
                      <a:pt x="74732" y="1740830"/>
                    </a:lnTo>
                    <a:lnTo>
                      <a:pt x="2090414" y="2042382"/>
                    </a:lnTo>
                    <a:lnTo>
                      <a:pt x="2098640" y="2043491"/>
                    </a:lnTo>
                    <a:lnTo>
                      <a:pt x="2106994" y="2043491"/>
                    </a:lnTo>
                    <a:lnTo>
                      <a:pt x="4109295" y="1740830"/>
                    </a:lnTo>
                    <a:lnTo>
                      <a:pt x="4162745" y="1713413"/>
                    </a:lnTo>
                    <a:lnTo>
                      <a:pt x="4184028" y="1659815"/>
                    </a:lnTo>
                    <a:lnTo>
                      <a:pt x="4184028" y="81025"/>
                    </a:lnTo>
                    <a:lnTo>
                      <a:pt x="4175860" y="46337"/>
                    </a:lnTo>
                    <a:lnTo>
                      <a:pt x="4153953" y="19158"/>
                    </a:lnTo>
                    <a:lnTo>
                      <a:pt x="4122198" y="2656"/>
                    </a:lnTo>
                    <a:lnTo>
                      <a:pt x="4084489" y="0"/>
                    </a:lnTo>
                    <a:close/>
                  </a:path>
                </a:pathLst>
              </a:custGeom>
              <a:solidFill>
                <a:srgbClr val="0262A2"/>
              </a:solidFill>
            </p:spPr>
            <p:txBody>
              <a:bodyPr wrap="square" lIns="0" tIns="0" rIns="0" bIns="0" rtlCol="0"/>
              <a:lstStyle/>
              <a:p>
                <a:endParaRPr sz="800"/>
              </a:p>
            </p:txBody>
          </p:sp>
          <p:sp>
            <p:nvSpPr>
              <p:cNvPr id="32" name="object 32"/>
              <p:cNvSpPr/>
              <p:nvPr/>
            </p:nvSpPr>
            <p:spPr>
              <a:xfrm>
                <a:off x="10194455" y="10781606"/>
                <a:ext cx="4184650" cy="2044064"/>
              </a:xfrm>
              <a:custGeom>
                <a:avLst/>
                <a:gdLst/>
                <a:ahLst/>
                <a:cxnLst/>
                <a:rect l="l" t="t" r="r" b="b"/>
                <a:pathLst>
                  <a:path w="4184650" h="2044065">
                    <a:moveTo>
                      <a:pt x="4084489" y="0"/>
                    </a:moveTo>
                    <a:lnTo>
                      <a:pt x="2115220" y="298184"/>
                    </a:lnTo>
                    <a:lnTo>
                      <a:pt x="2106994" y="299293"/>
                    </a:lnTo>
                    <a:lnTo>
                      <a:pt x="2098640" y="299293"/>
                    </a:lnTo>
                    <a:lnTo>
                      <a:pt x="2090414" y="298184"/>
                    </a:lnTo>
                    <a:lnTo>
                      <a:pt x="99538" y="0"/>
                    </a:lnTo>
                    <a:lnTo>
                      <a:pt x="61829" y="2650"/>
                    </a:lnTo>
                    <a:lnTo>
                      <a:pt x="30075" y="19150"/>
                    </a:lnTo>
                    <a:lnTo>
                      <a:pt x="8167" y="46331"/>
                    </a:lnTo>
                    <a:lnTo>
                      <a:pt x="0" y="81025"/>
                    </a:lnTo>
                    <a:lnTo>
                      <a:pt x="0" y="1659805"/>
                    </a:lnTo>
                    <a:lnTo>
                      <a:pt x="21283" y="1713410"/>
                    </a:lnTo>
                    <a:lnTo>
                      <a:pt x="74732" y="1740820"/>
                    </a:lnTo>
                    <a:lnTo>
                      <a:pt x="2090414" y="2042372"/>
                    </a:lnTo>
                    <a:lnTo>
                      <a:pt x="2098640" y="2043481"/>
                    </a:lnTo>
                    <a:lnTo>
                      <a:pt x="2106994" y="2043481"/>
                    </a:lnTo>
                    <a:lnTo>
                      <a:pt x="4109295" y="1740820"/>
                    </a:lnTo>
                    <a:lnTo>
                      <a:pt x="4162745" y="1713410"/>
                    </a:lnTo>
                    <a:lnTo>
                      <a:pt x="4184028" y="1659805"/>
                    </a:lnTo>
                    <a:lnTo>
                      <a:pt x="4184028" y="81025"/>
                    </a:lnTo>
                    <a:lnTo>
                      <a:pt x="4175860" y="46331"/>
                    </a:lnTo>
                    <a:lnTo>
                      <a:pt x="4153953" y="19150"/>
                    </a:lnTo>
                    <a:lnTo>
                      <a:pt x="4122198" y="2650"/>
                    </a:lnTo>
                    <a:lnTo>
                      <a:pt x="4084489" y="0"/>
                    </a:lnTo>
                    <a:close/>
                  </a:path>
                </a:pathLst>
              </a:custGeom>
              <a:solidFill>
                <a:srgbClr val="31B3E8"/>
              </a:solidFill>
            </p:spPr>
            <p:txBody>
              <a:bodyPr wrap="square" lIns="0" tIns="0" rIns="0" bIns="0" rtlCol="0"/>
              <a:lstStyle/>
              <a:p>
                <a:endParaRPr sz="800"/>
              </a:p>
            </p:txBody>
          </p:sp>
        </p:grpSp>
        <p:sp>
          <p:nvSpPr>
            <p:cNvPr id="33" name="object 33"/>
            <p:cNvSpPr txBox="1"/>
            <p:nvPr/>
          </p:nvSpPr>
          <p:spPr>
            <a:xfrm>
              <a:off x="6775629" y="2776527"/>
              <a:ext cx="680891" cy="223025"/>
            </a:xfrm>
            <a:prstGeom prst="rect">
              <a:avLst/>
            </a:prstGeom>
          </p:spPr>
          <p:txBody>
            <a:bodyPr vert="horz" wrap="square" lIns="0" tIns="7508" rIns="0" bIns="0" rtlCol="0">
              <a:spAutoFit/>
            </a:bodyPr>
            <a:lstStyle/>
            <a:p>
              <a:pPr marL="5775">
                <a:spcBef>
                  <a:spcPts val="59"/>
                </a:spcBef>
              </a:pPr>
              <a:r>
                <a:rPr sz="1400" b="1" spc="-84" dirty="0">
                  <a:solidFill>
                    <a:srgbClr val="FFFFFF"/>
                  </a:solidFill>
                  <a:latin typeface="Gotham Bold"/>
                  <a:cs typeface="Tahoma"/>
                </a:rPr>
                <a:t>Screening</a:t>
              </a:r>
              <a:endParaRPr sz="1400" dirty="0">
                <a:latin typeface="Gotham Bold"/>
                <a:cs typeface="Tahoma"/>
              </a:endParaRPr>
            </a:p>
          </p:txBody>
        </p:sp>
        <p:sp>
          <p:nvSpPr>
            <p:cNvPr id="34" name="object 34"/>
            <p:cNvSpPr txBox="1"/>
            <p:nvPr/>
          </p:nvSpPr>
          <p:spPr>
            <a:xfrm>
              <a:off x="6486259" y="3629852"/>
              <a:ext cx="1290459" cy="223025"/>
            </a:xfrm>
            <a:prstGeom prst="rect">
              <a:avLst/>
            </a:prstGeom>
          </p:spPr>
          <p:txBody>
            <a:bodyPr vert="horz" wrap="square" lIns="0" tIns="7508" rIns="0" bIns="0" rtlCol="0">
              <a:spAutoFit/>
            </a:bodyPr>
            <a:lstStyle/>
            <a:p>
              <a:pPr marL="5775">
                <a:spcBef>
                  <a:spcPts val="59"/>
                </a:spcBef>
              </a:pPr>
              <a:r>
                <a:rPr sz="1400" b="1" spc="-75" dirty="0">
                  <a:solidFill>
                    <a:srgbClr val="FFFFFF"/>
                  </a:solidFill>
                  <a:latin typeface="Gotham Bold"/>
                  <a:cs typeface="Tahoma"/>
                </a:rPr>
                <a:t>Primeros</a:t>
              </a:r>
              <a:r>
                <a:rPr sz="1400" b="1" spc="-131" dirty="0">
                  <a:solidFill>
                    <a:srgbClr val="FFFFFF"/>
                  </a:solidFill>
                  <a:latin typeface="Gotham Bold"/>
                  <a:cs typeface="Tahoma"/>
                </a:rPr>
                <a:t> </a:t>
              </a:r>
              <a:r>
                <a:rPr sz="1400" b="1" spc="-68" dirty="0">
                  <a:solidFill>
                    <a:srgbClr val="FFFFFF"/>
                  </a:solidFill>
                  <a:latin typeface="Gotham Bold"/>
                  <a:cs typeface="Tahoma"/>
                </a:rPr>
                <a:t>24</a:t>
              </a:r>
              <a:r>
                <a:rPr sz="1400" b="1" spc="-131" dirty="0">
                  <a:solidFill>
                    <a:srgbClr val="FFFFFF"/>
                  </a:solidFill>
                  <a:latin typeface="Gotham Bold"/>
                  <a:cs typeface="Tahoma"/>
                </a:rPr>
                <a:t> </a:t>
              </a:r>
              <a:r>
                <a:rPr sz="1400" b="1" spc="-84" dirty="0">
                  <a:solidFill>
                    <a:srgbClr val="FFFFFF"/>
                  </a:solidFill>
                  <a:latin typeface="Gotham Bold"/>
                  <a:cs typeface="Tahoma"/>
                </a:rPr>
                <a:t>meses</a:t>
              </a:r>
              <a:endParaRPr sz="1400">
                <a:latin typeface="Gotham Bold"/>
                <a:cs typeface="Tahoma"/>
              </a:endParaRPr>
            </a:p>
          </p:txBody>
        </p:sp>
        <p:sp>
          <p:nvSpPr>
            <p:cNvPr id="35" name="object 35"/>
            <p:cNvSpPr txBox="1"/>
            <p:nvPr/>
          </p:nvSpPr>
          <p:spPr>
            <a:xfrm>
              <a:off x="6508855" y="4399850"/>
              <a:ext cx="1214516" cy="363625"/>
            </a:xfrm>
            <a:prstGeom prst="rect">
              <a:avLst/>
            </a:prstGeom>
          </p:spPr>
          <p:txBody>
            <a:bodyPr vert="horz" wrap="square" lIns="0" tIns="24256" rIns="0" bIns="0" rtlCol="0">
              <a:spAutoFit/>
            </a:bodyPr>
            <a:lstStyle/>
            <a:p>
              <a:pPr marL="395557" marR="2311" indent="-390070">
                <a:lnSpc>
                  <a:spcPts val="1341"/>
                </a:lnSpc>
                <a:spcBef>
                  <a:spcPts val="191"/>
                </a:spcBef>
              </a:pPr>
              <a:r>
                <a:rPr sz="1400" b="1" spc="-87" dirty="0">
                  <a:solidFill>
                    <a:srgbClr val="FFFFFF"/>
                  </a:solidFill>
                  <a:latin typeface="Gotham Bold"/>
                  <a:cs typeface="Tahoma"/>
                </a:rPr>
                <a:t>Después</a:t>
              </a:r>
              <a:r>
                <a:rPr sz="1400" b="1" spc="-127" dirty="0">
                  <a:solidFill>
                    <a:srgbClr val="FFFFFF"/>
                  </a:solidFill>
                  <a:latin typeface="Gotham Bold"/>
                  <a:cs typeface="Tahoma"/>
                </a:rPr>
                <a:t> </a:t>
              </a:r>
              <a:r>
                <a:rPr sz="1400" b="1" spc="-77" dirty="0">
                  <a:solidFill>
                    <a:srgbClr val="FFFFFF"/>
                  </a:solidFill>
                  <a:latin typeface="Gotham Bold"/>
                  <a:cs typeface="Tahoma"/>
                </a:rPr>
                <a:t>de</a:t>
              </a:r>
              <a:r>
                <a:rPr sz="1400" b="1" spc="-127" dirty="0">
                  <a:solidFill>
                    <a:srgbClr val="FFFFFF"/>
                  </a:solidFill>
                  <a:latin typeface="Gotham Bold"/>
                  <a:cs typeface="Tahoma"/>
                </a:rPr>
                <a:t> </a:t>
              </a:r>
              <a:r>
                <a:rPr sz="1400" b="1" spc="-73" dirty="0">
                  <a:solidFill>
                    <a:srgbClr val="FFFFFF"/>
                  </a:solidFill>
                  <a:latin typeface="Gotham Bold"/>
                  <a:cs typeface="Tahoma"/>
                </a:rPr>
                <a:t>los</a:t>
              </a:r>
              <a:r>
                <a:rPr sz="1400" b="1" spc="-127" dirty="0">
                  <a:solidFill>
                    <a:srgbClr val="FFFFFF"/>
                  </a:solidFill>
                  <a:latin typeface="Gotham Bold"/>
                  <a:cs typeface="Tahoma"/>
                </a:rPr>
                <a:t> </a:t>
              </a:r>
              <a:r>
                <a:rPr sz="1400" b="1" spc="-51" dirty="0">
                  <a:solidFill>
                    <a:srgbClr val="FFFFFF"/>
                  </a:solidFill>
                  <a:latin typeface="Gotham Bold"/>
                  <a:cs typeface="Tahoma"/>
                </a:rPr>
                <a:t>24 </a:t>
              </a:r>
              <a:r>
                <a:rPr sz="1400" b="1" spc="-15" dirty="0">
                  <a:solidFill>
                    <a:srgbClr val="FFFFFF"/>
                  </a:solidFill>
                  <a:latin typeface="Gotham Bold"/>
                  <a:cs typeface="Tahoma"/>
                </a:rPr>
                <a:t>meses</a:t>
              </a:r>
              <a:endParaRPr sz="1400">
                <a:latin typeface="Gotham Bold"/>
                <a:cs typeface="Tahoma"/>
              </a:endParaRPr>
            </a:p>
          </p:txBody>
        </p:sp>
        <p:sp>
          <p:nvSpPr>
            <p:cNvPr id="36" name="object 36"/>
            <p:cNvSpPr txBox="1"/>
            <p:nvPr/>
          </p:nvSpPr>
          <p:spPr>
            <a:xfrm>
              <a:off x="6329783" y="5258532"/>
              <a:ext cx="1569399" cy="223025"/>
            </a:xfrm>
            <a:prstGeom prst="rect">
              <a:avLst/>
            </a:prstGeom>
          </p:spPr>
          <p:txBody>
            <a:bodyPr vert="horz" wrap="square" lIns="0" tIns="7508" rIns="0" bIns="0" rtlCol="0">
              <a:spAutoFit/>
            </a:bodyPr>
            <a:lstStyle/>
            <a:p>
              <a:pPr marL="5775">
                <a:spcBef>
                  <a:spcPts val="59"/>
                </a:spcBef>
              </a:pPr>
              <a:r>
                <a:rPr sz="1400" b="1" spc="-48" dirty="0">
                  <a:solidFill>
                    <a:srgbClr val="FFFFFF"/>
                  </a:solidFill>
                  <a:latin typeface="Gotham Bold"/>
                  <a:cs typeface="Tahoma"/>
                </a:rPr>
                <a:t>PE</a:t>
              </a:r>
              <a:r>
                <a:rPr sz="1400" b="1" spc="-139" dirty="0">
                  <a:solidFill>
                    <a:srgbClr val="FFFFFF"/>
                  </a:solidFill>
                  <a:latin typeface="Gotham Bold"/>
                  <a:cs typeface="Tahoma"/>
                </a:rPr>
                <a:t> </a:t>
              </a:r>
              <a:r>
                <a:rPr sz="1400" b="1" spc="-231" dirty="0">
                  <a:solidFill>
                    <a:srgbClr val="FFFFFF"/>
                  </a:solidFill>
                  <a:latin typeface="Gotham Bold"/>
                  <a:cs typeface="Tahoma"/>
                </a:rPr>
                <a:t>/</a:t>
              </a:r>
              <a:r>
                <a:rPr sz="1400" b="1" spc="-139" dirty="0">
                  <a:solidFill>
                    <a:srgbClr val="FFFFFF"/>
                  </a:solidFill>
                  <a:latin typeface="Gotham Bold"/>
                  <a:cs typeface="Tahoma"/>
                </a:rPr>
                <a:t> </a:t>
              </a:r>
              <a:r>
                <a:rPr sz="1400" b="1" spc="-68" dirty="0">
                  <a:solidFill>
                    <a:srgbClr val="FFFFFF"/>
                  </a:solidFill>
                  <a:latin typeface="Gotham Bold"/>
                  <a:cs typeface="Tahoma"/>
                </a:rPr>
                <a:t>fin</a:t>
              </a:r>
              <a:r>
                <a:rPr sz="1400" b="1" spc="-136" dirty="0">
                  <a:solidFill>
                    <a:srgbClr val="FFFFFF"/>
                  </a:solidFill>
                  <a:latin typeface="Gotham Bold"/>
                  <a:cs typeface="Tahoma"/>
                </a:rPr>
                <a:t> </a:t>
              </a:r>
              <a:r>
                <a:rPr sz="1400" b="1" spc="-68" dirty="0">
                  <a:solidFill>
                    <a:srgbClr val="FFFFFF"/>
                  </a:solidFill>
                  <a:latin typeface="Gotham Bold"/>
                  <a:cs typeface="Tahoma"/>
                </a:rPr>
                <a:t>del</a:t>
              </a:r>
              <a:r>
                <a:rPr sz="1400" b="1" spc="-139" dirty="0">
                  <a:solidFill>
                    <a:srgbClr val="FFFFFF"/>
                  </a:solidFill>
                  <a:latin typeface="Gotham Bold"/>
                  <a:cs typeface="Tahoma"/>
                </a:rPr>
                <a:t> </a:t>
              </a:r>
              <a:r>
                <a:rPr sz="1400" b="1" spc="-68" dirty="0">
                  <a:solidFill>
                    <a:srgbClr val="FFFFFF"/>
                  </a:solidFill>
                  <a:latin typeface="Gotham Bold"/>
                  <a:cs typeface="Tahoma"/>
                </a:rPr>
                <a:t>tratamiento</a:t>
              </a:r>
              <a:endParaRPr sz="1400">
                <a:latin typeface="Gotham Bold"/>
                <a:cs typeface="Tahoma"/>
              </a:endParaRPr>
            </a:p>
          </p:txBody>
        </p:sp>
        <p:grpSp>
          <p:nvGrpSpPr>
            <p:cNvPr id="37" name="object 37"/>
            <p:cNvGrpSpPr/>
            <p:nvPr/>
          </p:nvGrpSpPr>
          <p:grpSpPr>
            <a:xfrm>
              <a:off x="8228622" y="2250027"/>
              <a:ext cx="293956" cy="293956"/>
              <a:chOff x="14741844" y="4947977"/>
              <a:chExt cx="646430" cy="646430"/>
            </a:xfrm>
          </p:grpSpPr>
          <p:sp>
            <p:nvSpPr>
              <p:cNvPr id="38" name="object 38"/>
              <p:cNvSpPr/>
              <p:nvPr/>
            </p:nvSpPr>
            <p:spPr>
              <a:xfrm>
                <a:off x="14755459" y="4961592"/>
                <a:ext cx="464184" cy="619125"/>
              </a:xfrm>
              <a:custGeom>
                <a:avLst/>
                <a:gdLst/>
                <a:ahLst/>
                <a:cxnLst/>
                <a:rect l="l" t="t" r="r" b="b"/>
                <a:pathLst>
                  <a:path w="464184" h="619125">
                    <a:moveTo>
                      <a:pt x="343418" y="619074"/>
                    </a:moveTo>
                    <a:lnTo>
                      <a:pt x="31628" y="619074"/>
                    </a:lnTo>
                    <a:lnTo>
                      <a:pt x="19319" y="616558"/>
                    </a:lnTo>
                    <a:lnTo>
                      <a:pt x="9265" y="609697"/>
                    </a:lnTo>
                    <a:lnTo>
                      <a:pt x="2486" y="599519"/>
                    </a:lnTo>
                    <a:lnTo>
                      <a:pt x="0" y="587053"/>
                    </a:lnTo>
                    <a:lnTo>
                      <a:pt x="0" y="96063"/>
                    </a:lnTo>
                    <a:lnTo>
                      <a:pt x="94905" y="0"/>
                    </a:lnTo>
                    <a:lnTo>
                      <a:pt x="432336" y="0"/>
                    </a:lnTo>
                    <a:lnTo>
                      <a:pt x="444651" y="2517"/>
                    </a:lnTo>
                    <a:lnTo>
                      <a:pt x="454708" y="9382"/>
                    </a:lnTo>
                    <a:lnTo>
                      <a:pt x="461488" y="19563"/>
                    </a:lnTo>
                    <a:lnTo>
                      <a:pt x="463974" y="32031"/>
                    </a:lnTo>
                    <a:lnTo>
                      <a:pt x="463974" y="288485"/>
                    </a:lnTo>
                  </a:path>
                  <a:path w="464184" h="619125">
                    <a:moveTo>
                      <a:pt x="115991" y="42701"/>
                    </a:moveTo>
                    <a:lnTo>
                      <a:pt x="115991" y="106744"/>
                    </a:lnTo>
                    <a:lnTo>
                      <a:pt x="52724" y="106744"/>
                    </a:lnTo>
                  </a:path>
                  <a:path w="464184" h="619125">
                    <a:moveTo>
                      <a:pt x="163443" y="234829"/>
                    </a:moveTo>
                    <a:lnTo>
                      <a:pt x="363797" y="234829"/>
                    </a:lnTo>
                  </a:path>
                  <a:path w="464184" h="619125">
                    <a:moveTo>
                      <a:pt x="163443" y="362904"/>
                    </a:moveTo>
                    <a:lnTo>
                      <a:pt x="324041" y="362904"/>
                    </a:lnTo>
                  </a:path>
                  <a:path w="464184" h="619125">
                    <a:moveTo>
                      <a:pt x="163443" y="490989"/>
                    </a:moveTo>
                    <a:lnTo>
                      <a:pt x="285010" y="490989"/>
                    </a:lnTo>
                  </a:path>
                </a:pathLst>
              </a:custGeom>
              <a:ln w="27230">
                <a:solidFill>
                  <a:srgbClr val="014572"/>
                </a:solidFill>
              </a:ln>
            </p:spPr>
            <p:txBody>
              <a:bodyPr wrap="square" lIns="0" tIns="0" rIns="0" bIns="0" rtlCol="0"/>
              <a:lstStyle/>
              <a:p>
                <a:endParaRPr sz="800"/>
              </a:p>
            </p:txBody>
          </p:sp>
          <p:sp>
            <p:nvSpPr>
              <p:cNvPr id="39" name="object 39"/>
              <p:cNvSpPr/>
              <p:nvPr/>
            </p:nvSpPr>
            <p:spPr>
              <a:xfrm>
                <a:off x="14821268" y="5171439"/>
                <a:ext cx="44450" cy="310515"/>
              </a:xfrm>
              <a:custGeom>
                <a:avLst/>
                <a:gdLst/>
                <a:ahLst/>
                <a:cxnLst/>
                <a:rect l="l" t="t" r="r" b="b"/>
                <a:pathLst>
                  <a:path w="44450" h="310514">
                    <a:moveTo>
                      <a:pt x="44310" y="288023"/>
                    </a:moveTo>
                    <a:lnTo>
                      <a:pt x="42570" y="279400"/>
                    </a:lnTo>
                    <a:lnTo>
                      <a:pt x="37820" y="272364"/>
                    </a:lnTo>
                    <a:lnTo>
                      <a:pt x="30784" y="267614"/>
                    </a:lnTo>
                    <a:lnTo>
                      <a:pt x="22148" y="265874"/>
                    </a:lnTo>
                    <a:lnTo>
                      <a:pt x="13525" y="267614"/>
                    </a:lnTo>
                    <a:lnTo>
                      <a:pt x="6489" y="272364"/>
                    </a:lnTo>
                    <a:lnTo>
                      <a:pt x="1739" y="279400"/>
                    </a:lnTo>
                    <a:lnTo>
                      <a:pt x="0" y="288023"/>
                    </a:lnTo>
                    <a:lnTo>
                      <a:pt x="1739" y="296659"/>
                    </a:lnTo>
                    <a:lnTo>
                      <a:pt x="6489" y="303695"/>
                    </a:lnTo>
                    <a:lnTo>
                      <a:pt x="13525" y="308444"/>
                    </a:lnTo>
                    <a:lnTo>
                      <a:pt x="22148" y="310184"/>
                    </a:lnTo>
                    <a:lnTo>
                      <a:pt x="30784" y="308444"/>
                    </a:lnTo>
                    <a:lnTo>
                      <a:pt x="37820" y="303695"/>
                    </a:lnTo>
                    <a:lnTo>
                      <a:pt x="42570" y="296659"/>
                    </a:lnTo>
                    <a:lnTo>
                      <a:pt x="44310" y="288023"/>
                    </a:lnTo>
                    <a:close/>
                  </a:path>
                  <a:path w="44450" h="310514">
                    <a:moveTo>
                      <a:pt x="44310" y="155092"/>
                    </a:moveTo>
                    <a:lnTo>
                      <a:pt x="42570" y="146469"/>
                    </a:lnTo>
                    <a:lnTo>
                      <a:pt x="37820" y="139420"/>
                    </a:lnTo>
                    <a:lnTo>
                      <a:pt x="30784" y="134670"/>
                    </a:lnTo>
                    <a:lnTo>
                      <a:pt x="22148" y="132930"/>
                    </a:lnTo>
                    <a:lnTo>
                      <a:pt x="13525" y="134670"/>
                    </a:lnTo>
                    <a:lnTo>
                      <a:pt x="6489" y="139420"/>
                    </a:lnTo>
                    <a:lnTo>
                      <a:pt x="1739" y="146469"/>
                    </a:lnTo>
                    <a:lnTo>
                      <a:pt x="0" y="155092"/>
                    </a:lnTo>
                    <a:lnTo>
                      <a:pt x="1739" y="163715"/>
                    </a:lnTo>
                    <a:lnTo>
                      <a:pt x="6489" y="170764"/>
                    </a:lnTo>
                    <a:lnTo>
                      <a:pt x="13525" y="175501"/>
                    </a:lnTo>
                    <a:lnTo>
                      <a:pt x="22148" y="177241"/>
                    </a:lnTo>
                    <a:lnTo>
                      <a:pt x="30784" y="175501"/>
                    </a:lnTo>
                    <a:lnTo>
                      <a:pt x="37820" y="170764"/>
                    </a:lnTo>
                    <a:lnTo>
                      <a:pt x="42570" y="163715"/>
                    </a:lnTo>
                    <a:lnTo>
                      <a:pt x="44310" y="155092"/>
                    </a:lnTo>
                    <a:close/>
                  </a:path>
                  <a:path w="44450" h="310514">
                    <a:moveTo>
                      <a:pt x="44310" y="22148"/>
                    </a:moveTo>
                    <a:lnTo>
                      <a:pt x="42570" y="13525"/>
                    </a:lnTo>
                    <a:lnTo>
                      <a:pt x="37820" y="6489"/>
                    </a:lnTo>
                    <a:lnTo>
                      <a:pt x="30784" y="1739"/>
                    </a:lnTo>
                    <a:lnTo>
                      <a:pt x="22148" y="0"/>
                    </a:lnTo>
                    <a:lnTo>
                      <a:pt x="13525" y="1739"/>
                    </a:lnTo>
                    <a:lnTo>
                      <a:pt x="6489" y="6489"/>
                    </a:lnTo>
                    <a:lnTo>
                      <a:pt x="1739" y="13525"/>
                    </a:lnTo>
                    <a:lnTo>
                      <a:pt x="0" y="22148"/>
                    </a:lnTo>
                    <a:lnTo>
                      <a:pt x="1739" y="30784"/>
                    </a:lnTo>
                    <a:lnTo>
                      <a:pt x="6489" y="37820"/>
                    </a:lnTo>
                    <a:lnTo>
                      <a:pt x="13525" y="42570"/>
                    </a:lnTo>
                    <a:lnTo>
                      <a:pt x="22148" y="44310"/>
                    </a:lnTo>
                    <a:lnTo>
                      <a:pt x="30784" y="42570"/>
                    </a:lnTo>
                    <a:lnTo>
                      <a:pt x="37820" y="37820"/>
                    </a:lnTo>
                    <a:lnTo>
                      <a:pt x="42570" y="30784"/>
                    </a:lnTo>
                    <a:lnTo>
                      <a:pt x="44310" y="22148"/>
                    </a:lnTo>
                    <a:close/>
                  </a:path>
                </a:pathLst>
              </a:custGeom>
              <a:solidFill>
                <a:srgbClr val="014572"/>
              </a:solidFill>
            </p:spPr>
            <p:txBody>
              <a:bodyPr wrap="square" lIns="0" tIns="0" rIns="0" bIns="0" rtlCol="0"/>
              <a:lstStyle/>
              <a:p>
                <a:endParaRPr sz="800"/>
              </a:p>
            </p:txBody>
          </p:sp>
          <p:sp>
            <p:nvSpPr>
              <p:cNvPr id="40" name="object 40"/>
              <p:cNvSpPr/>
              <p:nvPr/>
            </p:nvSpPr>
            <p:spPr>
              <a:xfrm>
                <a:off x="15109953" y="5316097"/>
                <a:ext cx="264795" cy="264795"/>
              </a:xfrm>
              <a:custGeom>
                <a:avLst/>
                <a:gdLst/>
                <a:ahLst/>
                <a:cxnLst/>
                <a:rect l="l" t="t" r="r" b="b"/>
                <a:pathLst>
                  <a:path w="264794" h="264795">
                    <a:moveTo>
                      <a:pt x="264573" y="132286"/>
                    </a:moveTo>
                    <a:lnTo>
                      <a:pt x="257829" y="90472"/>
                    </a:lnTo>
                    <a:lnTo>
                      <a:pt x="239050" y="54158"/>
                    </a:lnTo>
                    <a:lnTo>
                      <a:pt x="210415" y="25522"/>
                    </a:lnTo>
                    <a:lnTo>
                      <a:pt x="174100" y="6743"/>
                    </a:lnTo>
                    <a:lnTo>
                      <a:pt x="132286" y="0"/>
                    </a:lnTo>
                    <a:lnTo>
                      <a:pt x="90475" y="6743"/>
                    </a:lnTo>
                    <a:lnTo>
                      <a:pt x="54162" y="25522"/>
                    </a:lnTo>
                    <a:lnTo>
                      <a:pt x="25525" y="54158"/>
                    </a:lnTo>
                    <a:lnTo>
                      <a:pt x="6744" y="90472"/>
                    </a:lnTo>
                    <a:lnTo>
                      <a:pt x="0" y="132286"/>
                    </a:lnTo>
                    <a:lnTo>
                      <a:pt x="6744" y="174097"/>
                    </a:lnTo>
                    <a:lnTo>
                      <a:pt x="25525" y="210410"/>
                    </a:lnTo>
                    <a:lnTo>
                      <a:pt x="54162" y="239047"/>
                    </a:lnTo>
                    <a:lnTo>
                      <a:pt x="90475" y="257828"/>
                    </a:lnTo>
                    <a:lnTo>
                      <a:pt x="132286" y="264573"/>
                    </a:lnTo>
                    <a:lnTo>
                      <a:pt x="174100" y="257828"/>
                    </a:lnTo>
                    <a:lnTo>
                      <a:pt x="210415" y="239047"/>
                    </a:lnTo>
                    <a:lnTo>
                      <a:pt x="239050" y="210410"/>
                    </a:lnTo>
                    <a:lnTo>
                      <a:pt x="257829" y="174097"/>
                    </a:lnTo>
                    <a:lnTo>
                      <a:pt x="264573" y="132286"/>
                    </a:lnTo>
                    <a:close/>
                  </a:path>
                  <a:path w="264794" h="264795">
                    <a:moveTo>
                      <a:pt x="81407" y="137371"/>
                    </a:moveTo>
                    <a:lnTo>
                      <a:pt x="111937" y="167900"/>
                    </a:lnTo>
                    <a:lnTo>
                      <a:pt x="183165" y="96672"/>
                    </a:lnTo>
                  </a:path>
                </a:pathLst>
              </a:custGeom>
              <a:ln w="27230">
                <a:solidFill>
                  <a:srgbClr val="014572"/>
                </a:solidFill>
              </a:ln>
            </p:spPr>
            <p:txBody>
              <a:bodyPr wrap="square" lIns="0" tIns="0" rIns="0" bIns="0" rtlCol="0"/>
              <a:lstStyle/>
              <a:p>
                <a:endParaRPr sz="800"/>
              </a:p>
            </p:txBody>
          </p:sp>
        </p:grpSp>
        <p:grpSp>
          <p:nvGrpSpPr>
            <p:cNvPr id="41" name="object 41"/>
            <p:cNvGrpSpPr/>
            <p:nvPr/>
          </p:nvGrpSpPr>
          <p:grpSpPr>
            <a:xfrm>
              <a:off x="8255854" y="2708453"/>
              <a:ext cx="1190838" cy="2979693"/>
              <a:chOff x="14801730" y="5956089"/>
              <a:chExt cx="2618740" cy="6552565"/>
            </a:xfrm>
          </p:grpSpPr>
          <p:sp>
            <p:nvSpPr>
              <p:cNvPr id="42" name="object 42"/>
              <p:cNvSpPr/>
              <p:nvPr/>
            </p:nvSpPr>
            <p:spPr>
              <a:xfrm>
                <a:off x="16110871" y="6703619"/>
                <a:ext cx="0" cy="5791200"/>
              </a:xfrm>
              <a:custGeom>
                <a:avLst/>
                <a:gdLst/>
                <a:ahLst/>
                <a:cxnLst/>
                <a:rect l="l" t="t" r="r" b="b"/>
                <a:pathLst>
                  <a:path h="5791200">
                    <a:moveTo>
                      <a:pt x="0" y="5790677"/>
                    </a:moveTo>
                    <a:lnTo>
                      <a:pt x="0" y="0"/>
                    </a:lnTo>
                  </a:path>
                </a:pathLst>
              </a:custGeom>
              <a:ln w="27417">
                <a:solidFill>
                  <a:srgbClr val="014572"/>
                </a:solidFill>
              </a:ln>
            </p:spPr>
            <p:txBody>
              <a:bodyPr wrap="square" lIns="0" tIns="0" rIns="0" bIns="0" rtlCol="0"/>
              <a:lstStyle/>
              <a:p>
                <a:endParaRPr sz="800"/>
              </a:p>
            </p:txBody>
          </p:sp>
          <p:sp>
            <p:nvSpPr>
              <p:cNvPr id="43" name="object 43"/>
              <p:cNvSpPr/>
              <p:nvPr/>
            </p:nvSpPr>
            <p:spPr>
              <a:xfrm>
                <a:off x="14818875" y="5973234"/>
                <a:ext cx="2584450" cy="929640"/>
              </a:xfrm>
              <a:custGeom>
                <a:avLst/>
                <a:gdLst/>
                <a:ahLst/>
                <a:cxnLst/>
                <a:rect l="l" t="t" r="r" b="b"/>
                <a:pathLst>
                  <a:path w="2584450" h="929640">
                    <a:moveTo>
                      <a:pt x="2381383" y="0"/>
                    </a:moveTo>
                    <a:lnTo>
                      <a:pt x="202611" y="0"/>
                    </a:lnTo>
                    <a:lnTo>
                      <a:pt x="156155" y="5351"/>
                    </a:lnTo>
                    <a:lnTo>
                      <a:pt x="113508" y="20593"/>
                    </a:lnTo>
                    <a:lnTo>
                      <a:pt x="75889" y="44511"/>
                    </a:lnTo>
                    <a:lnTo>
                      <a:pt x="44511" y="75889"/>
                    </a:lnTo>
                    <a:lnTo>
                      <a:pt x="20593" y="113508"/>
                    </a:lnTo>
                    <a:lnTo>
                      <a:pt x="5351" y="156155"/>
                    </a:lnTo>
                    <a:lnTo>
                      <a:pt x="0" y="202611"/>
                    </a:lnTo>
                    <a:lnTo>
                      <a:pt x="0" y="726888"/>
                    </a:lnTo>
                    <a:lnTo>
                      <a:pt x="5351" y="773344"/>
                    </a:lnTo>
                    <a:lnTo>
                      <a:pt x="20593" y="815989"/>
                    </a:lnTo>
                    <a:lnTo>
                      <a:pt x="44511" y="853607"/>
                    </a:lnTo>
                    <a:lnTo>
                      <a:pt x="75889" y="884982"/>
                    </a:lnTo>
                    <a:lnTo>
                      <a:pt x="113508" y="908898"/>
                    </a:lnTo>
                    <a:lnTo>
                      <a:pt x="156155" y="924140"/>
                    </a:lnTo>
                    <a:lnTo>
                      <a:pt x="202611" y="929490"/>
                    </a:lnTo>
                    <a:lnTo>
                      <a:pt x="2381383" y="929490"/>
                    </a:lnTo>
                    <a:lnTo>
                      <a:pt x="2427836" y="924140"/>
                    </a:lnTo>
                    <a:lnTo>
                      <a:pt x="2470480" y="908898"/>
                    </a:lnTo>
                    <a:lnTo>
                      <a:pt x="2508098" y="884982"/>
                    </a:lnTo>
                    <a:lnTo>
                      <a:pt x="2539474" y="853607"/>
                    </a:lnTo>
                    <a:lnTo>
                      <a:pt x="2563391" y="815989"/>
                    </a:lnTo>
                    <a:lnTo>
                      <a:pt x="2578634" y="773344"/>
                    </a:lnTo>
                    <a:lnTo>
                      <a:pt x="2583985" y="726888"/>
                    </a:lnTo>
                    <a:lnTo>
                      <a:pt x="2583985" y="202611"/>
                    </a:lnTo>
                    <a:lnTo>
                      <a:pt x="2578634" y="156155"/>
                    </a:lnTo>
                    <a:lnTo>
                      <a:pt x="2563391" y="113508"/>
                    </a:lnTo>
                    <a:lnTo>
                      <a:pt x="2539474" y="75889"/>
                    </a:lnTo>
                    <a:lnTo>
                      <a:pt x="2508098" y="44511"/>
                    </a:lnTo>
                    <a:lnTo>
                      <a:pt x="2470480" y="20593"/>
                    </a:lnTo>
                    <a:lnTo>
                      <a:pt x="2427836" y="5351"/>
                    </a:lnTo>
                    <a:lnTo>
                      <a:pt x="238138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800"/>
              </a:p>
            </p:txBody>
          </p:sp>
          <p:sp>
            <p:nvSpPr>
              <p:cNvPr id="44" name="object 44"/>
              <p:cNvSpPr/>
              <p:nvPr/>
            </p:nvSpPr>
            <p:spPr>
              <a:xfrm>
                <a:off x="14818875" y="5973234"/>
                <a:ext cx="2584450" cy="929640"/>
              </a:xfrm>
              <a:custGeom>
                <a:avLst/>
                <a:gdLst/>
                <a:ahLst/>
                <a:cxnLst/>
                <a:rect l="l" t="t" r="r" b="b"/>
                <a:pathLst>
                  <a:path w="2584450" h="929640">
                    <a:moveTo>
                      <a:pt x="202611" y="0"/>
                    </a:moveTo>
                    <a:lnTo>
                      <a:pt x="156155" y="5351"/>
                    </a:lnTo>
                    <a:lnTo>
                      <a:pt x="113508" y="20593"/>
                    </a:lnTo>
                    <a:lnTo>
                      <a:pt x="75889" y="44511"/>
                    </a:lnTo>
                    <a:lnTo>
                      <a:pt x="44511" y="75889"/>
                    </a:lnTo>
                    <a:lnTo>
                      <a:pt x="20593" y="113508"/>
                    </a:lnTo>
                    <a:lnTo>
                      <a:pt x="5351" y="156155"/>
                    </a:lnTo>
                    <a:lnTo>
                      <a:pt x="0" y="202611"/>
                    </a:lnTo>
                    <a:lnTo>
                      <a:pt x="0" y="726888"/>
                    </a:lnTo>
                    <a:lnTo>
                      <a:pt x="5351" y="773344"/>
                    </a:lnTo>
                    <a:lnTo>
                      <a:pt x="20593" y="815989"/>
                    </a:lnTo>
                    <a:lnTo>
                      <a:pt x="44511" y="853607"/>
                    </a:lnTo>
                    <a:lnTo>
                      <a:pt x="75889" y="884982"/>
                    </a:lnTo>
                    <a:lnTo>
                      <a:pt x="113508" y="908898"/>
                    </a:lnTo>
                    <a:lnTo>
                      <a:pt x="156155" y="924140"/>
                    </a:lnTo>
                    <a:lnTo>
                      <a:pt x="202611" y="929490"/>
                    </a:lnTo>
                    <a:lnTo>
                      <a:pt x="2381383" y="929490"/>
                    </a:lnTo>
                    <a:lnTo>
                      <a:pt x="2427836" y="924140"/>
                    </a:lnTo>
                    <a:lnTo>
                      <a:pt x="2470480" y="908898"/>
                    </a:lnTo>
                    <a:lnTo>
                      <a:pt x="2508098" y="884982"/>
                    </a:lnTo>
                    <a:lnTo>
                      <a:pt x="2539474" y="853607"/>
                    </a:lnTo>
                    <a:lnTo>
                      <a:pt x="2563391" y="815989"/>
                    </a:lnTo>
                    <a:lnTo>
                      <a:pt x="2578634" y="773344"/>
                    </a:lnTo>
                    <a:lnTo>
                      <a:pt x="2583985" y="726888"/>
                    </a:lnTo>
                    <a:lnTo>
                      <a:pt x="2583985" y="202611"/>
                    </a:lnTo>
                    <a:lnTo>
                      <a:pt x="2578634" y="156155"/>
                    </a:lnTo>
                    <a:lnTo>
                      <a:pt x="2563391" y="113508"/>
                    </a:lnTo>
                    <a:lnTo>
                      <a:pt x="2539474" y="75889"/>
                    </a:lnTo>
                    <a:lnTo>
                      <a:pt x="2508098" y="44511"/>
                    </a:lnTo>
                    <a:lnTo>
                      <a:pt x="2470480" y="20593"/>
                    </a:lnTo>
                    <a:lnTo>
                      <a:pt x="2427836" y="5351"/>
                    </a:lnTo>
                    <a:lnTo>
                      <a:pt x="2381383" y="0"/>
                    </a:lnTo>
                    <a:lnTo>
                      <a:pt x="202611" y="0"/>
                    </a:lnTo>
                    <a:close/>
                  </a:path>
                </a:pathLst>
              </a:custGeom>
              <a:ln w="34033">
                <a:solidFill>
                  <a:srgbClr val="354C54"/>
                </a:solidFill>
              </a:ln>
            </p:spPr>
            <p:txBody>
              <a:bodyPr wrap="square" lIns="0" tIns="0" rIns="0" bIns="0" rtlCol="0"/>
              <a:lstStyle/>
              <a:p>
                <a:endParaRPr sz="800"/>
              </a:p>
            </p:txBody>
          </p:sp>
        </p:grpSp>
        <p:sp>
          <p:nvSpPr>
            <p:cNvPr id="45" name="object 45"/>
            <p:cNvSpPr txBox="1"/>
            <p:nvPr/>
          </p:nvSpPr>
          <p:spPr>
            <a:xfrm>
              <a:off x="8517513" y="2744211"/>
              <a:ext cx="665587" cy="369155"/>
            </a:xfrm>
            <a:prstGeom prst="rect">
              <a:avLst/>
            </a:prstGeom>
          </p:spPr>
          <p:txBody>
            <a:bodyPr vert="horz" wrap="square" lIns="0" tIns="7508" rIns="0" bIns="0" rtlCol="0">
              <a:spAutoFit/>
            </a:bodyPr>
            <a:lstStyle/>
            <a:p>
              <a:pPr marL="1732" algn="ctr">
                <a:lnSpc>
                  <a:spcPts val="1395"/>
                </a:lnSpc>
                <a:spcBef>
                  <a:spcPts val="59"/>
                </a:spcBef>
              </a:pPr>
              <a:r>
                <a:rPr sz="1400" b="1" spc="-77" dirty="0">
                  <a:solidFill>
                    <a:srgbClr val="354C54"/>
                  </a:solidFill>
                  <a:latin typeface="Gotham Bold"/>
                  <a:cs typeface="Tahoma"/>
                </a:rPr>
                <a:t>En</a:t>
              </a:r>
              <a:r>
                <a:rPr sz="1400" b="1" spc="-139" dirty="0">
                  <a:solidFill>
                    <a:srgbClr val="354C54"/>
                  </a:solidFill>
                  <a:latin typeface="Gotham Bold"/>
                  <a:cs typeface="Tahoma"/>
                </a:rPr>
                <a:t> </a:t>
              </a:r>
              <a:r>
                <a:rPr sz="1400" b="1" spc="-11" dirty="0">
                  <a:solidFill>
                    <a:srgbClr val="354C54"/>
                  </a:solidFill>
                  <a:latin typeface="Gotham Bold"/>
                  <a:cs typeface="Tahoma"/>
                </a:rPr>
                <a:t>el</a:t>
              </a:r>
              <a:endParaRPr sz="1400" dirty="0">
                <a:latin typeface="Gotham Bold"/>
                <a:cs typeface="Tahoma"/>
              </a:endParaRPr>
            </a:p>
            <a:p>
              <a:pPr algn="ctr">
                <a:lnSpc>
                  <a:spcPts val="1395"/>
                </a:lnSpc>
              </a:pPr>
              <a:r>
                <a:rPr sz="1400" b="1" spc="-77" dirty="0">
                  <a:solidFill>
                    <a:srgbClr val="354C54"/>
                  </a:solidFill>
                  <a:latin typeface="Gotham Bold"/>
                  <a:cs typeface="Tahoma"/>
                </a:rPr>
                <a:t>screening</a:t>
              </a:r>
              <a:endParaRPr sz="1400" dirty="0">
                <a:latin typeface="Gotham Bold"/>
                <a:cs typeface="Tahoma"/>
              </a:endParaRPr>
            </a:p>
          </p:txBody>
        </p:sp>
        <p:grpSp>
          <p:nvGrpSpPr>
            <p:cNvPr id="46" name="object 46"/>
            <p:cNvGrpSpPr/>
            <p:nvPr/>
          </p:nvGrpSpPr>
          <p:grpSpPr>
            <a:xfrm>
              <a:off x="8255854" y="3562360"/>
              <a:ext cx="1190838" cy="438334"/>
              <a:chOff x="14801730" y="7833893"/>
              <a:chExt cx="2618740" cy="963930"/>
            </a:xfrm>
          </p:grpSpPr>
          <p:sp>
            <p:nvSpPr>
              <p:cNvPr id="47" name="object 47"/>
              <p:cNvSpPr/>
              <p:nvPr/>
            </p:nvSpPr>
            <p:spPr>
              <a:xfrm>
                <a:off x="14818875" y="7851038"/>
                <a:ext cx="2584450" cy="929640"/>
              </a:xfrm>
              <a:custGeom>
                <a:avLst/>
                <a:gdLst/>
                <a:ahLst/>
                <a:cxnLst/>
                <a:rect l="l" t="t" r="r" b="b"/>
                <a:pathLst>
                  <a:path w="2584450" h="929640">
                    <a:moveTo>
                      <a:pt x="2381383" y="0"/>
                    </a:moveTo>
                    <a:lnTo>
                      <a:pt x="202611" y="0"/>
                    </a:lnTo>
                    <a:lnTo>
                      <a:pt x="156155" y="5351"/>
                    </a:lnTo>
                    <a:lnTo>
                      <a:pt x="113508" y="20593"/>
                    </a:lnTo>
                    <a:lnTo>
                      <a:pt x="75889" y="44511"/>
                    </a:lnTo>
                    <a:lnTo>
                      <a:pt x="44511" y="75889"/>
                    </a:lnTo>
                    <a:lnTo>
                      <a:pt x="20593" y="113508"/>
                    </a:lnTo>
                    <a:lnTo>
                      <a:pt x="5351" y="156155"/>
                    </a:lnTo>
                    <a:lnTo>
                      <a:pt x="0" y="202611"/>
                    </a:lnTo>
                    <a:lnTo>
                      <a:pt x="0" y="726888"/>
                    </a:lnTo>
                    <a:lnTo>
                      <a:pt x="5351" y="773344"/>
                    </a:lnTo>
                    <a:lnTo>
                      <a:pt x="20593" y="815989"/>
                    </a:lnTo>
                    <a:lnTo>
                      <a:pt x="44511" y="853607"/>
                    </a:lnTo>
                    <a:lnTo>
                      <a:pt x="75889" y="884982"/>
                    </a:lnTo>
                    <a:lnTo>
                      <a:pt x="113508" y="908898"/>
                    </a:lnTo>
                    <a:lnTo>
                      <a:pt x="156155" y="924140"/>
                    </a:lnTo>
                    <a:lnTo>
                      <a:pt x="202611" y="929490"/>
                    </a:lnTo>
                    <a:lnTo>
                      <a:pt x="2381383" y="929490"/>
                    </a:lnTo>
                    <a:lnTo>
                      <a:pt x="2427836" y="924140"/>
                    </a:lnTo>
                    <a:lnTo>
                      <a:pt x="2470480" y="908898"/>
                    </a:lnTo>
                    <a:lnTo>
                      <a:pt x="2508098" y="884982"/>
                    </a:lnTo>
                    <a:lnTo>
                      <a:pt x="2539474" y="853607"/>
                    </a:lnTo>
                    <a:lnTo>
                      <a:pt x="2563391" y="815989"/>
                    </a:lnTo>
                    <a:lnTo>
                      <a:pt x="2578634" y="773344"/>
                    </a:lnTo>
                    <a:lnTo>
                      <a:pt x="2583985" y="726888"/>
                    </a:lnTo>
                    <a:lnTo>
                      <a:pt x="2583985" y="202611"/>
                    </a:lnTo>
                    <a:lnTo>
                      <a:pt x="2578634" y="156155"/>
                    </a:lnTo>
                    <a:lnTo>
                      <a:pt x="2563391" y="113508"/>
                    </a:lnTo>
                    <a:lnTo>
                      <a:pt x="2539474" y="75889"/>
                    </a:lnTo>
                    <a:lnTo>
                      <a:pt x="2508098" y="44511"/>
                    </a:lnTo>
                    <a:lnTo>
                      <a:pt x="2470480" y="20593"/>
                    </a:lnTo>
                    <a:lnTo>
                      <a:pt x="2427836" y="5351"/>
                    </a:lnTo>
                    <a:lnTo>
                      <a:pt x="238138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800"/>
              </a:p>
            </p:txBody>
          </p:sp>
          <p:sp>
            <p:nvSpPr>
              <p:cNvPr id="48" name="object 48"/>
              <p:cNvSpPr/>
              <p:nvPr/>
            </p:nvSpPr>
            <p:spPr>
              <a:xfrm>
                <a:off x="14818875" y="7851038"/>
                <a:ext cx="2584450" cy="929640"/>
              </a:xfrm>
              <a:custGeom>
                <a:avLst/>
                <a:gdLst/>
                <a:ahLst/>
                <a:cxnLst/>
                <a:rect l="l" t="t" r="r" b="b"/>
                <a:pathLst>
                  <a:path w="2584450" h="929640">
                    <a:moveTo>
                      <a:pt x="202611" y="0"/>
                    </a:moveTo>
                    <a:lnTo>
                      <a:pt x="156155" y="5351"/>
                    </a:lnTo>
                    <a:lnTo>
                      <a:pt x="113508" y="20593"/>
                    </a:lnTo>
                    <a:lnTo>
                      <a:pt x="75889" y="44511"/>
                    </a:lnTo>
                    <a:lnTo>
                      <a:pt x="44511" y="75889"/>
                    </a:lnTo>
                    <a:lnTo>
                      <a:pt x="20593" y="113508"/>
                    </a:lnTo>
                    <a:lnTo>
                      <a:pt x="5351" y="156155"/>
                    </a:lnTo>
                    <a:lnTo>
                      <a:pt x="0" y="202611"/>
                    </a:lnTo>
                    <a:lnTo>
                      <a:pt x="0" y="726888"/>
                    </a:lnTo>
                    <a:lnTo>
                      <a:pt x="5351" y="773344"/>
                    </a:lnTo>
                    <a:lnTo>
                      <a:pt x="20593" y="815989"/>
                    </a:lnTo>
                    <a:lnTo>
                      <a:pt x="44511" y="853607"/>
                    </a:lnTo>
                    <a:lnTo>
                      <a:pt x="75889" y="884982"/>
                    </a:lnTo>
                    <a:lnTo>
                      <a:pt x="113508" y="908898"/>
                    </a:lnTo>
                    <a:lnTo>
                      <a:pt x="156155" y="924140"/>
                    </a:lnTo>
                    <a:lnTo>
                      <a:pt x="202611" y="929490"/>
                    </a:lnTo>
                    <a:lnTo>
                      <a:pt x="2381383" y="929490"/>
                    </a:lnTo>
                    <a:lnTo>
                      <a:pt x="2427836" y="924140"/>
                    </a:lnTo>
                    <a:lnTo>
                      <a:pt x="2470480" y="908898"/>
                    </a:lnTo>
                    <a:lnTo>
                      <a:pt x="2508098" y="884982"/>
                    </a:lnTo>
                    <a:lnTo>
                      <a:pt x="2539474" y="853607"/>
                    </a:lnTo>
                    <a:lnTo>
                      <a:pt x="2563391" y="815989"/>
                    </a:lnTo>
                    <a:lnTo>
                      <a:pt x="2578634" y="773344"/>
                    </a:lnTo>
                    <a:lnTo>
                      <a:pt x="2583985" y="726888"/>
                    </a:lnTo>
                    <a:lnTo>
                      <a:pt x="2583985" y="202611"/>
                    </a:lnTo>
                    <a:lnTo>
                      <a:pt x="2578634" y="156155"/>
                    </a:lnTo>
                    <a:lnTo>
                      <a:pt x="2563391" y="113508"/>
                    </a:lnTo>
                    <a:lnTo>
                      <a:pt x="2539474" y="75889"/>
                    </a:lnTo>
                    <a:lnTo>
                      <a:pt x="2508098" y="44511"/>
                    </a:lnTo>
                    <a:lnTo>
                      <a:pt x="2470480" y="20593"/>
                    </a:lnTo>
                    <a:lnTo>
                      <a:pt x="2427836" y="5351"/>
                    </a:lnTo>
                    <a:lnTo>
                      <a:pt x="2381383" y="0"/>
                    </a:lnTo>
                    <a:lnTo>
                      <a:pt x="202611" y="0"/>
                    </a:lnTo>
                    <a:close/>
                  </a:path>
                </a:pathLst>
              </a:custGeom>
              <a:ln w="34033">
                <a:solidFill>
                  <a:srgbClr val="014572"/>
                </a:solidFill>
              </a:ln>
            </p:spPr>
            <p:txBody>
              <a:bodyPr wrap="square" lIns="0" tIns="0" rIns="0" bIns="0" rtlCol="0"/>
              <a:lstStyle/>
              <a:p>
                <a:endParaRPr sz="800"/>
              </a:p>
            </p:txBody>
          </p:sp>
        </p:grpSp>
        <p:sp>
          <p:nvSpPr>
            <p:cNvPr id="49" name="object 49"/>
            <p:cNvSpPr txBox="1"/>
            <p:nvPr/>
          </p:nvSpPr>
          <p:spPr>
            <a:xfrm>
              <a:off x="8555163" y="3599467"/>
              <a:ext cx="591953" cy="361293"/>
            </a:xfrm>
            <a:prstGeom prst="rect">
              <a:avLst/>
            </a:prstGeom>
          </p:spPr>
          <p:txBody>
            <a:bodyPr vert="horz" wrap="square" lIns="0" tIns="21947" rIns="0" bIns="0" rtlCol="0">
              <a:spAutoFit/>
            </a:bodyPr>
            <a:lstStyle/>
            <a:p>
              <a:pPr marL="5775" marR="2311" indent="60633">
                <a:lnSpc>
                  <a:spcPts val="1341"/>
                </a:lnSpc>
                <a:spcBef>
                  <a:spcPts val="173"/>
                </a:spcBef>
              </a:pPr>
              <a:r>
                <a:rPr sz="1400" b="1" spc="-83" dirty="0">
                  <a:solidFill>
                    <a:srgbClr val="014572"/>
                  </a:solidFill>
                  <a:latin typeface="Gotham Bold"/>
                  <a:cs typeface="Tahoma"/>
                </a:rPr>
                <a:t>Cada</a:t>
              </a:r>
              <a:r>
                <a:rPr sz="1400" b="1" spc="-139" dirty="0">
                  <a:solidFill>
                    <a:srgbClr val="014572"/>
                  </a:solidFill>
                  <a:latin typeface="Gotham Bold"/>
                  <a:cs typeface="Tahoma"/>
                </a:rPr>
                <a:t> </a:t>
              </a:r>
              <a:r>
                <a:rPr sz="1400" b="1" spc="-23" dirty="0">
                  <a:solidFill>
                    <a:srgbClr val="014572"/>
                  </a:solidFill>
                  <a:latin typeface="Gotham Bold"/>
                  <a:cs typeface="Tahoma"/>
                </a:rPr>
                <a:t>8 </a:t>
              </a:r>
              <a:r>
                <a:rPr sz="1400" b="1" spc="-120" dirty="0">
                  <a:solidFill>
                    <a:srgbClr val="014572"/>
                  </a:solidFill>
                  <a:latin typeface="Gotham Bold"/>
                  <a:cs typeface="Tahoma"/>
                </a:rPr>
                <a:t>semanas</a:t>
              </a:r>
              <a:endParaRPr sz="1400">
                <a:latin typeface="Gotham Bold"/>
                <a:cs typeface="Tahoma"/>
              </a:endParaRPr>
            </a:p>
          </p:txBody>
        </p:sp>
        <p:grpSp>
          <p:nvGrpSpPr>
            <p:cNvPr id="50" name="object 50"/>
            <p:cNvGrpSpPr/>
            <p:nvPr/>
          </p:nvGrpSpPr>
          <p:grpSpPr>
            <a:xfrm>
              <a:off x="8255854" y="4401574"/>
              <a:ext cx="1190838" cy="438334"/>
              <a:chOff x="14801730" y="9679387"/>
              <a:chExt cx="2618740" cy="963930"/>
            </a:xfrm>
          </p:grpSpPr>
          <p:sp>
            <p:nvSpPr>
              <p:cNvPr id="51" name="object 51"/>
              <p:cNvSpPr/>
              <p:nvPr/>
            </p:nvSpPr>
            <p:spPr>
              <a:xfrm>
                <a:off x="14818875" y="9696532"/>
                <a:ext cx="2584450" cy="929640"/>
              </a:xfrm>
              <a:custGeom>
                <a:avLst/>
                <a:gdLst/>
                <a:ahLst/>
                <a:cxnLst/>
                <a:rect l="l" t="t" r="r" b="b"/>
                <a:pathLst>
                  <a:path w="2584450" h="929640">
                    <a:moveTo>
                      <a:pt x="2381383" y="0"/>
                    </a:moveTo>
                    <a:lnTo>
                      <a:pt x="202611" y="0"/>
                    </a:lnTo>
                    <a:lnTo>
                      <a:pt x="156155" y="5351"/>
                    </a:lnTo>
                    <a:lnTo>
                      <a:pt x="113508" y="20593"/>
                    </a:lnTo>
                    <a:lnTo>
                      <a:pt x="75889" y="44511"/>
                    </a:lnTo>
                    <a:lnTo>
                      <a:pt x="44511" y="75889"/>
                    </a:lnTo>
                    <a:lnTo>
                      <a:pt x="20593" y="113508"/>
                    </a:lnTo>
                    <a:lnTo>
                      <a:pt x="5351" y="156155"/>
                    </a:lnTo>
                    <a:lnTo>
                      <a:pt x="0" y="202611"/>
                    </a:lnTo>
                    <a:lnTo>
                      <a:pt x="0" y="726888"/>
                    </a:lnTo>
                    <a:lnTo>
                      <a:pt x="5351" y="773344"/>
                    </a:lnTo>
                    <a:lnTo>
                      <a:pt x="20593" y="815989"/>
                    </a:lnTo>
                    <a:lnTo>
                      <a:pt x="44511" y="853607"/>
                    </a:lnTo>
                    <a:lnTo>
                      <a:pt x="75889" y="884982"/>
                    </a:lnTo>
                    <a:lnTo>
                      <a:pt x="113508" y="908898"/>
                    </a:lnTo>
                    <a:lnTo>
                      <a:pt x="156155" y="924140"/>
                    </a:lnTo>
                    <a:lnTo>
                      <a:pt x="202611" y="929490"/>
                    </a:lnTo>
                    <a:lnTo>
                      <a:pt x="2381383" y="929490"/>
                    </a:lnTo>
                    <a:lnTo>
                      <a:pt x="2427836" y="924140"/>
                    </a:lnTo>
                    <a:lnTo>
                      <a:pt x="2470480" y="908898"/>
                    </a:lnTo>
                    <a:lnTo>
                      <a:pt x="2508098" y="884982"/>
                    </a:lnTo>
                    <a:lnTo>
                      <a:pt x="2539474" y="853607"/>
                    </a:lnTo>
                    <a:lnTo>
                      <a:pt x="2563391" y="815989"/>
                    </a:lnTo>
                    <a:lnTo>
                      <a:pt x="2578634" y="773344"/>
                    </a:lnTo>
                    <a:lnTo>
                      <a:pt x="2583985" y="726888"/>
                    </a:lnTo>
                    <a:lnTo>
                      <a:pt x="2583985" y="202611"/>
                    </a:lnTo>
                    <a:lnTo>
                      <a:pt x="2578634" y="156155"/>
                    </a:lnTo>
                    <a:lnTo>
                      <a:pt x="2563391" y="113508"/>
                    </a:lnTo>
                    <a:lnTo>
                      <a:pt x="2539474" y="75889"/>
                    </a:lnTo>
                    <a:lnTo>
                      <a:pt x="2508098" y="44511"/>
                    </a:lnTo>
                    <a:lnTo>
                      <a:pt x="2470480" y="20593"/>
                    </a:lnTo>
                    <a:lnTo>
                      <a:pt x="2427836" y="5351"/>
                    </a:lnTo>
                    <a:lnTo>
                      <a:pt x="238138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800"/>
              </a:p>
            </p:txBody>
          </p:sp>
          <p:sp>
            <p:nvSpPr>
              <p:cNvPr id="52" name="object 52"/>
              <p:cNvSpPr/>
              <p:nvPr/>
            </p:nvSpPr>
            <p:spPr>
              <a:xfrm>
                <a:off x="14818875" y="9696532"/>
                <a:ext cx="2584450" cy="929640"/>
              </a:xfrm>
              <a:custGeom>
                <a:avLst/>
                <a:gdLst/>
                <a:ahLst/>
                <a:cxnLst/>
                <a:rect l="l" t="t" r="r" b="b"/>
                <a:pathLst>
                  <a:path w="2584450" h="929640">
                    <a:moveTo>
                      <a:pt x="202611" y="0"/>
                    </a:moveTo>
                    <a:lnTo>
                      <a:pt x="156155" y="5351"/>
                    </a:lnTo>
                    <a:lnTo>
                      <a:pt x="113508" y="20593"/>
                    </a:lnTo>
                    <a:lnTo>
                      <a:pt x="75889" y="44511"/>
                    </a:lnTo>
                    <a:lnTo>
                      <a:pt x="44511" y="75889"/>
                    </a:lnTo>
                    <a:lnTo>
                      <a:pt x="20593" y="113508"/>
                    </a:lnTo>
                    <a:lnTo>
                      <a:pt x="5351" y="156155"/>
                    </a:lnTo>
                    <a:lnTo>
                      <a:pt x="0" y="202611"/>
                    </a:lnTo>
                    <a:lnTo>
                      <a:pt x="0" y="726888"/>
                    </a:lnTo>
                    <a:lnTo>
                      <a:pt x="5351" y="773344"/>
                    </a:lnTo>
                    <a:lnTo>
                      <a:pt x="20593" y="815989"/>
                    </a:lnTo>
                    <a:lnTo>
                      <a:pt x="44511" y="853607"/>
                    </a:lnTo>
                    <a:lnTo>
                      <a:pt x="75889" y="884982"/>
                    </a:lnTo>
                    <a:lnTo>
                      <a:pt x="113508" y="908898"/>
                    </a:lnTo>
                    <a:lnTo>
                      <a:pt x="156155" y="924140"/>
                    </a:lnTo>
                    <a:lnTo>
                      <a:pt x="202611" y="929490"/>
                    </a:lnTo>
                    <a:lnTo>
                      <a:pt x="2381383" y="929490"/>
                    </a:lnTo>
                    <a:lnTo>
                      <a:pt x="2427836" y="924140"/>
                    </a:lnTo>
                    <a:lnTo>
                      <a:pt x="2470480" y="908898"/>
                    </a:lnTo>
                    <a:lnTo>
                      <a:pt x="2508098" y="884982"/>
                    </a:lnTo>
                    <a:lnTo>
                      <a:pt x="2539474" y="853607"/>
                    </a:lnTo>
                    <a:lnTo>
                      <a:pt x="2563391" y="815989"/>
                    </a:lnTo>
                    <a:lnTo>
                      <a:pt x="2578634" y="773344"/>
                    </a:lnTo>
                    <a:lnTo>
                      <a:pt x="2583985" y="726888"/>
                    </a:lnTo>
                    <a:lnTo>
                      <a:pt x="2583985" y="202611"/>
                    </a:lnTo>
                    <a:lnTo>
                      <a:pt x="2578634" y="156155"/>
                    </a:lnTo>
                    <a:lnTo>
                      <a:pt x="2563391" y="113508"/>
                    </a:lnTo>
                    <a:lnTo>
                      <a:pt x="2539474" y="75889"/>
                    </a:lnTo>
                    <a:lnTo>
                      <a:pt x="2508098" y="44511"/>
                    </a:lnTo>
                    <a:lnTo>
                      <a:pt x="2470480" y="20593"/>
                    </a:lnTo>
                    <a:lnTo>
                      <a:pt x="2427836" y="5351"/>
                    </a:lnTo>
                    <a:lnTo>
                      <a:pt x="2381383" y="0"/>
                    </a:lnTo>
                    <a:lnTo>
                      <a:pt x="202611" y="0"/>
                    </a:lnTo>
                    <a:close/>
                  </a:path>
                </a:pathLst>
              </a:custGeom>
              <a:ln w="34033">
                <a:solidFill>
                  <a:srgbClr val="0262A2"/>
                </a:solidFill>
              </a:ln>
            </p:spPr>
            <p:txBody>
              <a:bodyPr wrap="square" lIns="0" tIns="0" rIns="0" bIns="0" rtlCol="0"/>
              <a:lstStyle/>
              <a:p>
                <a:endParaRPr sz="800"/>
              </a:p>
            </p:txBody>
          </p:sp>
        </p:grpSp>
        <p:sp>
          <p:nvSpPr>
            <p:cNvPr id="53" name="object 53"/>
            <p:cNvSpPr txBox="1"/>
            <p:nvPr/>
          </p:nvSpPr>
          <p:spPr>
            <a:xfrm>
              <a:off x="8555163" y="4438680"/>
              <a:ext cx="591953" cy="361293"/>
            </a:xfrm>
            <a:prstGeom prst="rect">
              <a:avLst/>
            </a:prstGeom>
          </p:spPr>
          <p:txBody>
            <a:bodyPr vert="horz" wrap="square" lIns="0" tIns="21947" rIns="0" bIns="0" rtlCol="0">
              <a:spAutoFit/>
            </a:bodyPr>
            <a:lstStyle/>
            <a:p>
              <a:pPr marL="5775" marR="2311" indent="17034">
                <a:lnSpc>
                  <a:spcPts val="1341"/>
                </a:lnSpc>
                <a:spcBef>
                  <a:spcPts val="173"/>
                </a:spcBef>
              </a:pPr>
              <a:r>
                <a:rPr sz="1400" b="1" spc="-83" dirty="0">
                  <a:solidFill>
                    <a:srgbClr val="0262A2"/>
                  </a:solidFill>
                  <a:latin typeface="Gotham Bold"/>
                  <a:cs typeface="Tahoma"/>
                </a:rPr>
                <a:t>Cada</a:t>
              </a:r>
              <a:r>
                <a:rPr sz="1400" b="1" spc="-139" dirty="0">
                  <a:solidFill>
                    <a:srgbClr val="0262A2"/>
                  </a:solidFill>
                  <a:latin typeface="Gotham Bold"/>
                  <a:cs typeface="Tahoma"/>
                </a:rPr>
                <a:t> </a:t>
              </a:r>
              <a:r>
                <a:rPr sz="1400" b="1" spc="-11" dirty="0">
                  <a:solidFill>
                    <a:srgbClr val="0262A2"/>
                  </a:solidFill>
                  <a:latin typeface="Gotham Bold"/>
                  <a:cs typeface="Tahoma"/>
                </a:rPr>
                <a:t>12 </a:t>
              </a:r>
              <a:r>
                <a:rPr sz="1400" b="1" spc="-120" dirty="0">
                  <a:solidFill>
                    <a:srgbClr val="0262A2"/>
                  </a:solidFill>
                  <a:latin typeface="Gotham Bold"/>
                  <a:cs typeface="Tahoma"/>
                </a:rPr>
                <a:t>semanas</a:t>
              </a:r>
              <a:endParaRPr sz="1400">
                <a:latin typeface="Gotham Bold"/>
                <a:cs typeface="Tahoma"/>
              </a:endParaRPr>
            </a:p>
          </p:txBody>
        </p:sp>
        <p:grpSp>
          <p:nvGrpSpPr>
            <p:cNvPr id="54" name="object 54"/>
            <p:cNvGrpSpPr/>
            <p:nvPr/>
          </p:nvGrpSpPr>
          <p:grpSpPr>
            <a:xfrm>
              <a:off x="8255913" y="5273394"/>
              <a:ext cx="1190549" cy="438334"/>
              <a:chOff x="14801859" y="11596584"/>
              <a:chExt cx="2618105" cy="963930"/>
            </a:xfrm>
          </p:grpSpPr>
          <p:sp>
            <p:nvSpPr>
              <p:cNvPr id="55" name="object 55"/>
              <p:cNvSpPr/>
              <p:nvPr/>
            </p:nvSpPr>
            <p:spPr>
              <a:xfrm>
                <a:off x="14818876" y="11613601"/>
                <a:ext cx="2584450" cy="929640"/>
              </a:xfrm>
              <a:custGeom>
                <a:avLst/>
                <a:gdLst/>
                <a:ahLst/>
                <a:cxnLst/>
                <a:rect l="l" t="t" r="r" b="b"/>
                <a:pathLst>
                  <a:path w="2584450" h="929640">
                    <a:moveTo>
                      <a:pt x="2381383" y="0"/>
                    </a:moveTo>
                    <a:lnTo>
                      <a:pt x="202611" y="0"/>
                    </a:lnTo>
                    <a:lnTo>
                      <a:pt x="156155" y="5351"/>
                    </a:lnTo>
                    <a:lnTo>
                      <a:pt x="113508" y="20593"/>
                    </a:lnTo>
                    <a:lnTo>
                      <a:pt x="75889" y="44511"/>
                    </a:lnTo>
                    <a:lnTo>
                      <a:pt x="44511" y="75889"/>
                    </a:lnTo>
                    <a:lnTo>
                      <a:pt x="20593" y="113508"/>
                    </a:lnTo>
                    <a:lnTo>
                      <a:pt x="5351" y="156155"/>
                    </a:lnTo>
                    <a:lnTo>
                      <a:pt x="0" y="202611"/>
                    </a:lnTo>
                    <a:lnTo>
                      <a:pt x="0" y="726888"/>
                    </a:lnTo>
                    <a:lnTo>
                      <a:pt x="5351" y="773344"/>
                    </a:lnTo>
                    <a:lnTo>
                      <a:pt x="20593" y="815989"/>
                    </a:lnTo>
                    <a:lnTo>
                      <a:pt x="44511" y="853607"/>
                    </a:lnTo>
                    <a:lnTo>
                      <a:pt x="75889" y="884982"/>
                    </a:lnTo>
                    <a:lnTo>
                      <a:pt x="113508" y="908898"/>
                    </a:lnTo>
                    <a:lnTo>
                      <a:pt x="156155" y="924140"/>
                    </a:lnTo>
                    <a:lnTo>
                      <a:pt x="202611" y="929490"/>
                    </a:lnTo>
                    <a:lnTo>
                      <a:pt x="2381383" y="929490"/>
                    </a:lnTo>
                    <a:lnTo>
                      <a:pt x="2427836" y="924140"/>
                    </a:lnTo>
                    <a:lnTo>
                      <a:pt x="2470480" y="908898"/>
                    </a:lnTo>
                    <a:lnTo>
                      <a:pt x="2508098" y="884982"/>
                    </a:lnTo>
                    <a:lnTo>
                      <a:pt x="2539474" y="853607"/>
                    </a:lnTo>
                    <a:lnTo>
                      <a:pt x="2563391" y="815989"/>
                    </a:lnTo>
                    <a:lnTo>
                      <a:pt x="2578634" y="773344"/>
                    </a:lnTo>
                    <a:lnTo>
                      <a:pt x="2583985" y="726888"/>
                    </a:lnTo>
                    <a:lnTo>
                      <a:pt x="2583985" y="202611"/>
                    </a:lnTo>
                    <a:lnTo>
                      <a:pt x="2578634" y="156155"/>
                    </a:lnTo>
                    <a:lnTo>
                      <a:pt x="2563391" y="113508"/>
                    </a:lnTo>
                    <a:lnTo>
                      <a:pt x="2539474" y="75889"/>
                    </a:lnTo>
                    <a:lnTo>
                      <a:pt x="2508098" y="44511"/>
                    </a:lnTo>
                    <a:lnTo>
                      <a:pt x="2470480" y="20593"/>
                    </a:lnTo>
                    <a:lnTo>
                      <a:pt x="2427836" y="5351"/>
                    </a:lnTo>
                    <a:lnTo>
                      <a:pt x="238138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800"/>
              </a:p>
            </p:txBody>
          </p:sp>
          <p:sp>
            <p:nvSpPr>
              <p:cNvPr id="56" name="object 56"/>
              <p:cNvSpPr/>
              <p:nvPr/>
            </p:nvSpPr>
            <p:spPr>
              <a:xfrm>
                <a:off x="14818876" y="11613601"/>
                <a:ext cx="2584450" cy="929640"/>
              </a:xfrm>
              <a:custGeom>
                <a:avLst/>
                <a:gdLst/>
                <a:ahLst/>
                <a:cxnLst/>
                <a:rect l="l" t="t" r="r" b="b"/>
                <a:pathLst>
                  <a:path w="2584450" h="929640">
                    <a:moveTo>
                      <a:pt x="202611" y="0"/>
                    </a:moveTo>
                    <a:lnTo>
                      <a:pt x="156155" y="5351"/>
                    </a:lnTo>
                    <a:lnTo>
                      <a:pt x="113508" y="20593"/>
                    </a:lnTo>
                    <a:lnTo>
                      <a:pt x="75889" y="44511"/>
                    </a:lnTo>
                    <a:lnTo>
                      <a:pt x="44511" y="75889"/>
                    </a:lnTo>
                    <a:lnTo>
                      <a:pt x="20593" y="113508"/>
                    </a:lnTo>
                    <a:lnTo>
                      <a:pt x="5351" y="156155"/>
                    </a:lnTo>
                    <a:lnTo>
                      <a:pt x="0" y="202611"/>
                    </a:lnTo>
                    <a:lnTo>
                      <a:pt x="0" y="726888"/>
                    </a:lnTo>
                    <a:lnTo>
                      <a:pt x="5351" y="773344"/>
                    </a:lnTo>
                    <a:lnTo>
                      <a:pt x="20593" y="815989"/>
                    </a:lnTo>
                    <a:lnTo>
                      <a:pt x="44511" y="853607"/>
                    </a:lnTo>
                    <a:lnTo>
                      <a:pt x="75889" y="884982"/>
                    </a:lnTo>
                    <a:lnTo>
                      <a:pt x="113508" y="908898"/>
                    </a:lnTo>
                    <a:lnTo>
                      <a:pt x="156155" y="924140"/>
                    </a:lnTo>
                    <a:lnTo>
                      <a:pt x="202611" y="929490"/>
                    </a:lnTo>
                    <a:lnTo>
                      <a:pt x="2381383" y="929490"/>
                    </a:lnTo>
                    <a:lnTo>
                      <a:pt x="2427836" y="924140"/>
                    </a:lnTo>
                    <a:lnTo>
                      <a:pt x="2470480" y="908898"/>
                    </a:lnTo>
                    <a:lnTo>
                      <a:pt x="2508098" y="884982"/>
                    </a:lnTo>
                    <a:lnTo>
                      <a:pt x="2539474" y="853607"/>
                    </a:lnTo>
                    <a:lnTo>
                      <a:pt x="2563391" y="815989"/>
                    </a:lnTo>
                    <a:lnTo>
                      <a:pt x="2578634" y="773344"/>
                    </a:lnTo>
                    <a:lnTo>
                      <a:pt x="2583985" y="726888"/>
                    </a:lnTo>
                    <a:lnTo>
                      <a:pt x="2583985" y="202611"/>
                    </a:lnTo>
                    <a:lnTo>
                      <a:pt x="2578634" y="156155"/>
                    </a:lnTo>
                    <a:lnTo>
                      <a:pt x="2563391" y="113508"/>
                    </a:lnTo>
                    <a:lnTo>
                      <a:pt x="2539474" y="75889"/>
                    </a:lnTo>
                    <a:lnTo>
                      <a:pt x="2508098" y="44511"/>
                    </a:lnTo>
                    <a:lnTo>
                      <a:pt x="2470480" y="20593"/>
                    </a:lnTo>
                    <a:lnTo>
                      <a:pt x="2427836" y="5351"/>
                    </a:lnTo>
                    <a:lnTo>
                      <a:pt x="2381383" y="0"/>
                    </a:lnTo>
                    <a:lnTo>
                      <a:pt x="202611" y="0"/>
                    </a:lnTo>
                    <a:close/>
                  </a:path>
                </a:pathLst>
              </a:custGeom>
              <a:ln w="34033">
                <a:solidFill>
                  <a:srgbClr val="31B3E8"/>
                </a:solidFill>
              </a:ln>
            </p:spPr>
            <p:txBody>
              <a:bodyPr wrap="square" lIns="0" tIns="0" rIns="0" bIns="0" rtlCol="0"/>
              <a:lstStyle/>
              <a:p>
                <a:endParaRPr sz="800"/>
              </a:p>
            </p:txBody>
          </p:sp>
        </p:grpSp>
        <p:sp>
          <p:nvSpPr>
            <p:cNvPr id="57" name="object 57"/>
            <p:cNvSpPr txBox="1"/>
            <p:nvPr/>
          </p:nvSpPr>
          <p:spPr>
            <a:xfrm>
              <a:off x="8395447" y="5310441"/>
              <a:ext cx="911031" cy="361293"/>
            </a:xfrm>
            <a:prstGeom prst="rect">
              <a:avLst/>
            </a:prstGeom>
          </p:spPr>
          <p:txBody>
            <a:bodyPr vert="horz" wrap="square" lIns="0" tIns="21947" rIns="0" bIns="0" rtlCol="0">
              <a:spAutoFit/>
            </a:bodyPr>
            <a:lstStyle/>
            <a:p>
              <a:pPr marL="5775" marR="2311" indent="138878">
                <a:lnSpc>
                  <a:spcPts val="1341"/>
                </a:lnSpc>
                <a:spcBef>
                  <a:spcPts val="173"/>
                </a:spcBef>
              </a:pPr>
              <a:r>
                <a:rPr sz="1400" b="1" spc="-67" dirty="0">
                  <a:solidFill>
                    <a:srgbClr val="31B3E8"/>
                  </a:solidFill>
                  <a:latin typeface="Gotham Bold"/>
                  <a:cs typeface="Tahoma"/>
                </a:rPr>
                <a:t>Fin</a:t>
              </a:r>
              <a:r>
                <a:rPr sz="1400" b="1" spc="-141" dirty="0">
                  <a:solidFill>
                    <a:srgbClr val="31B3E8"/>
                  </a:solidFill>
                  <a:latin typeface="Gotham Bold"/>
                  <a:cs typeface="Tahoma"/>
                </a:rPr>
                <a:t> </a:t>
              </a:r>
              <a:r>
                <a:rPr sz="1400" b="1" spc="-87" dirty="0">
                  <a:solidFill>
                    <a:srgbClr val="31B3E8"/>
                  </a:solidFill>
                  <a:latin typeface="Gotham Bold"/>
                  <a:cs typeface="Tahoma"/>
                </a:rPr>
                <a:t>de</a:t>
              </a:r>
              <a:r>
                <a:rPr sz="1400" b="1" spc="-141" dirty="0">
                  <a:solidFill>
                    <a:srgbClr val="31B3E8"/>
                  </a:solidFill>
                  <a:latin typeface="Gotham Bold"/>
                  <a:cs typeface="Tahoma"/>
                </a:rPr>
                <a:t> </a:t>
              </a:r>
              <a:r>
                <a:rPr sz="1400" b="1" spc="-11" dirty="0">
                  <a:solidFill>
                    <a:srgbClr val="31B3E8"/>
                  </a:solidFill>
                  <a:latin typeface="Gotham Bold"/>
                  <a:cs typeface="Tahoma"/>
                </a:rPr>
                <a:t>los </a:t>
              </a:r>
              <a:r>
                <a:rPr sz="1400" b="1" spc="-83" dirty="0">
                  <a:solidFill>
                    <a:srgbClr val="31B3E8"/>
                  </a:solidFill>
                  <a:latin typeface="Gotham Bold"/>
                  <a:cs typeface="Tahoma"/>
                </a:rPr>
                <a:t>cuestionarios</a:t>
              </a:r>
              <a:endParaRPr sz="1400">
                <a:latin typeface="Gotham Bold"/>
                <a:cs typeface="Tahoma"/>
              </a:endParaRPr>
            </a:p>
          </p:txBody>
        </p:sp>
        <p:sp>
          <p:nvSpPr>
            <p:cNvPr id="61" name="object 61"/>
            <p:cNvSpPr txBox="1"/>
            <p:nvPr/>
          </p:nvSpPr>
          <p:spPr>
            <a:xfrm>
              <a:off x="6871245" y="1904187"/>
              <a:ext cx="2508729" cy="530801"/>
            </a:xfrm>
            <a:prstGeom prst="rect">
              <a:avLst/>
            </a:prstGeom>
          </p:spPr>
          <p:txBody>
            <a:bodyPr vert="horz" wrap="square" lIns="0" tIns="7508" rIns="0" bIns="0" rtlCol="0">
              <a:spAutoFit/>
            </a:bodyPr>
            <a:lstStyle/>
            <a:p>
              <a:pPr marL="17324">
                <a:spcBef>
                  <a:spcPts val="59"/>
                </a:spcBef>
              </a:pPr>
              <a:r>
                <a:rPr sz="1400" b="1" spc="-87" dirty="0">
                  <a:solidFill>
                    <a:srgbClr val="0262A2"/>
                  </a:solidFill>
                  <a:latin typeface="Gotham Bold"/>
                  <a:cs typeface="Tahoma"/>
                </a:rPr>
                <a:t>Evaluaciones</a:t>
              </a:r>
              <a:r>
                <a:rPr sz="1400" b="1" spc="-133" dirty="0">
                  <a:solidFill>
                    <a:srgbClr val="0262A2"/>
                  </a:solidFill>
                  <a:latin typeface="Gotham Bold"/>
                  <a:cs typeface="Tahoma"/>
                </a:rPr>
                <a:t> </a:t>
              </a:r>
              <a:r>
                <a:rPr sz="1400" b="1" spc="-87" dirty="0">
                  <a:solidFill>
                    <a:srgbClr val="0262A2"/>
                  </a:solidFill>
                  <a:latin typeface="Gotham Bold"/>
                  <a:cs typeface="Tahoma"/>
                </a:rPr>
                <a:t>de</a:t>
              </a:r>
              <a:r>
                <a:rPr sz="1400" b="1" spc="-133" dirty="0">
                  <a:solidFill>
                    <a:srgbClr val="0262A2"/>
                  </a:solidFill>
                  <a:latin typeface="Gotham Bold"/>
                  <a:cs typeface="Tahoma"/>
                </a:rPr>
                <a:t> </a:t>
              </a:r>
              <a:r>
                <a:rPr sz="1400" b="1" spc="-11" dirty="0">
                  <a:solidFill>
                    <a:srgbClr val="0262A2"/>
                  </a:solidFill>
                  <a:latin typeface="Gotham Bold"/>
                  <a:cs typeface="Tahoma"/>
                </a:rPr>
                <a:t>CdVRS</a:t>
              </a:r>
              <a:r>
                <a:rPr sz="1200" b="1" spc="-17" baseline="31986" dirty="0">
                  <a:solidFill>
                    <a:srgbClr val="0262A2"/>
                  </a:solidFill>
                  <a:latin typeface="Gotham Bold"/>
                  <a:cs typeface="Tahoma"/>
                </a:rPr>
                <a:t>3,6</a:t>
              </a:r>
              <a:r>
                <a:rPr sz="1400" b="1" spc="-11" dirty="0">
                  <a:solidFill>
                    <a:srgbClr val="0262A2"/>
                  </a:solidFill>
                  <a:latin typeface="Gotham Bold"/>
                  <a:cs typeface="Tahoma"/>
                </a:rPr>
                <a:t>:</a:t>
              </a:r>
              <a:endParaRPr sz="1400" dirty="0">
                <a:latin typeface="Gotham Bold"/>
                <a:cs typeface="Tahoma"/>
              </a:endParaRPr>
            </a:p>
            <a:p>
              <a:pPr marR="13858" algn="r">
                <a:spcBef>
                  <a:spcPts val="1163"/>
                </a:spcBef>
              </a:pPr>
              <a:r>
                <a:rPr sz="1000" b="1" spc="-39" dirty="0">
                  <a:solidFill>
                    <a:srgbClr val="014572"/>
                  </a:solidFill>
                  <a:latin typeface="Gotham Bold"/>
                  <a:cs typeface="Tahoma"/>
                </a:rPr>
                <a:t>Cuestionarios</a:t>
              </a:r>
              <a:endParaRPr sz="1000" dirty="0">
                <a:latin typeface="Gotham Bold"/>
                <a:cs typeface="Tahoma"/>
              </a:endParaRPr>
            </a:p>
          </p:txBody>
        </p:sp>
        <p:sp>
          <p:nvSpPr>
            <p:cNvPr id="62" name="object 62"/>
            <p:cNvSpPr txBox="1"/>
            <p:nvPr/>
          </p:nvSpPr>
          <p:spPr>
            <a:xfrm>
              <a:off x="8548619" y="2386365"/>
              <a:ext cx="904101" cy="160303"/>
            </a:xfrm>
            <a:prstGeom prst="rect">
              <a:avLst/>
            </a:prstGeom>
          </p:spPr>
          <p:txBody>
            <a:bodyPr vert="horz" wrap="square" lIns="0" tIns="6353" rIns="0" bIns="0" rtlCol="0">
              <a:spAutoFit/>
            </a:bodyPr>
            <a:lstStyle/>
            <a:p>
              <a:pPr marL="5775">
                <a:spcBef>
                  <a:spcPts val="51"/>
                </a:spcBef>
              </a:pPr>
              <a:r>
                <a:rPr sz="1000" b="1" spc="-87" dirty="0">
                  <a:solidFill>
                    <a:srgbClr val="014572"/>
                  </a:solidFill>
                  <a:latin typeface="Gotham Bold"/>
                  <a:cs typeface="Tahoma"/>
                </a:rPr>
                <a:t>cumplimentados:</a:t>
              </a:r>
              <a:endParaRPr sz="1000">
                <a:latin typeface="Gotham Bold"/>
                <a:cs typeface="Tahoma"/>
              </a:endParaRPr>
            </a:p>
          </p:txBody>
        </p:sp>
        <p:sp>
          <p:nvSpPr>
            <p:cNvPr id="164" name="object 164"/>
            <p:cNvSpPr txBox="1"/>
            <p:nvPr/>
          </p:nvSpPr>
          <p:spPr>
            <a:xfrm>
              <a:off x="4494785" y="6193456"/>
              <a:ext cx="4601358" cy="356875"/>
            </a:xfrm>
            <a:prstGeom prst="rect">
              <a:avLst/>
            </a:prstGeom>
          </p:spPr>
          <p:txBody>
            <a:bodyPr vert="horz" wrap="square" lIns="0" tIns="41004" rIns="0" bIns="0" rtlCol="0">
              <a:spAutoFit/>
            </a:bodyPr>
            <a:lstStyle/>
            <a:p>
              <a:pPr marL="5775">
                <a:spcBef>
                  <a:spcPts val="323"/>
                </a:spcBef>
              </a:pPr>
              <a:r>
                <a:rPr sz="600" spc="-16" dirty="0">
                  <a:solidFill>
                    <a:srgbClr val="014572"/>
                  </a:solidFill>
                  <a:latin typeface="Tahoma"/>
                  <a:cs typeface="Tahoma"/>
                </a:rPr>
                <a:t>SLP:</a:t>
              </a:r>
              <a:r>
                <a:rPr sz="600" spc="-77" dirty="0">
                  <a:solidFill>
                    <a:srgbClr val="014572"/>
                  </a:solidFill>
                  <a:latin typeface="Tahoma"/>
                  <a:cs typeface="Tahoma"/>
                </a:rPr>
                <a:t> </a:t>
              </a:r>
              <a:r>
                <a:rPr sz="600" spc="-5" dirty="0">
                  <a:solidFill>
                    <a:srgbClr val="014572"/>
                  </a:solidFill>
                  <a:latin typeface="Tahoma"/>
                  <a:cs typeface="Tahoma"/>
                </a:rPr>
                <a:t>supervivencia</a:t>
              </a:r>
              <a:r>
                <a:rPr sz="600" spc="-75" dirty="0">
                  <a:solidFill>
                    <a:srgbClr val="014572"/>
                  </a:solidFill>
                  <a:latin typeface="Tahoma"/>
                  <a:cs typeface="Tahoma"/>
                </a:rPr>
                <a:t> </a:t>
              </a:r>
              <a:r>
                <a:rPr sz="600" dirty="0">
                  <a:solidFill>
                    <a:srgbClr val="014572"/>
                  </a:solidFill>
                  <a:latin typeface="Tahoma"/>
                  <a:cs typeface="Tahoma"/>
                </a:rPr>
                <a:t>libre</a:t>
              </a:r>
              <a:r>
                <a:rPr sz="600" spc="-75" dirty="0">
                  <a:solidFill>
                    <a:srgbClr val="014572"/>
                  </a:solidFill>
                  <a:latin typeface="Tahoma"/>
                  <a:cs typeface="Tahoma"/>
                </a:rPr>
                <a:t> </a:t>
              </a:r>
              <a:r>
                <a:rPr sz="600" dirty="0">
                  <a:solidFill>
                    <a:srgbClr val="014572"/>
                  </a:solidFill>
                  <a:latin typeface="Tahoma"/>
                  <a:cs typeface="Tahoma"/>
                </a:rPr>
                <a:t>de</a:t>
              </a:r>
              <a:r>
                <a:rPr sz="600" spc="-75" dirty="0">
                  <a:solidFill>
                    <a:srgbClr val="014572"/>
                  </a:solidFill>
                  <a:latin typeface="Tahoma"/>
                  <a:cs typeface="Tahoma"/>
                </a:rPr>
                <a:t> </a:t>
              </a:r>
              <a:r>
                <a:rPr sz="600" spc="-15" dirty="0">
                  <a:solidFill>
                    <a:srgbClr val="014572"/>
                  </a:solidFill>
                  <a:latin typeface="Tahoma"/>
                  <a:cs typeface="Tahoma"/>
                </a:rPr>
                <a:t>progresión;</a:t>
              </a:r>
              <a:r>
                <a:rPr sz="600" spc="-75" dirty="0">
                  <a:solidFill>
                    <a:srgbClr val="014572"/>
                  </a:solidFill>
                  <a:latin typeface="Tahoma"/>
                  <a:cs typeface="Tahoma"/>
                </a:rPr>
                <a:t> </a:t>
              </a:r>
              <a:r>
                <a:rPr sz="600" dirty="0">
                  <a:solidFill>
                    <a:srgbClr val="014572"/>
                  </a:solidFill>
                  <a:latin typeface="Tahoma"/>
                  <a:cs typeface="Tahoma"/>
                </a:rPr>
                <a:t>VEM:</a:t>
              </a:r>
              <a:r>
                <a:rPr sz="600" spc="-75" dirty="0">
                  <a:solidFill>
                    <a:srgbClr val="014572"/>
                  </a:solidFill>
                  <a:latin typeface="Tahoma"/>
                  <a:cs typeface="Tahoma"/>
                </a:rPr>
                <a:t> </a:t>
              </a:r>
              <a:r>
                <a:rPr sz="600" spc="-9" dirty="0">
                  <a:solidFill>
                    <a:srgbClr val="014572"/>
                  </a:solidFill>
                  <a:latin typeface="Tahoma"/>
                  <a:cs typeface="Tahoma"/>
                </a:rPr>
                <a:t>vemurafenib</a:t>
              </a:r>
              <a:r>
                <a:rPr sz="600" spc="-77" dirty="0">
                  <a:solidFill>
                    <a:srgbClr val="014572"/>
                  </a:solidFill>
                  <a:latin typeface="Tahoma"/>
                  <a:cs typeface="Tahoma"/>
                </a:rPr>
                <a:t> </a:t>
              </a:r>
              <a:r>
                <a:rPr sz="600" spc="-57" dirty="0">
                  <a:solidFill>
                    <a:srgbClr val="014572"/>
                  </a:solidFill>
                  <a:latin typeface="Tahoma"/>
                  <a:cs typeface="Tahoma"/>
                </a:rPr>
                <a:t>;</a:t>
              </a:r>
              <a:r>
                <a:rPr sz="600" spc="-75" dirty="0">
                  <a:solidFill>
                    <a:srgbClr val="014572"/>
                  </a:solidFill>
                  <a:latin typeface="Tahoma"/>
                  <a:cs typeface="Tahoma"/>
                </a:rPr>
                <a:t> </a:t>
              </a:r>
              <a:r>
                <a:rPr sz="600" spc="-20" dirty="0">
                  <a:solidFill>
                    <a:srgbClr val="014572"/>
                  </a:solidFill>
                  <a:latin typeface="Tahoma"/>
                  <a:cs typeface="Tahoma"/>
                </a:rPr>
                <a:t>SG:</a:t>
              </a:r>
              <a:r>
                <a:rPr sz="600" spc="-75" dirty="0">
                  <a:solidFill>
                    <a:srgbClr val="014572"/>
                  </a:solidFill>
                  <a:latin typeface="Tahoma"/>
                  <a:cs typeface="Tahoma"/>
                </a:rPr>
                <a:t> </a:t>
              </a:r>
              <a:r>
                <a:rPr sz="600" spc="-5" dirty="0">
                  <a:solidFill>
                    <a:srgbClr val="014572"/>
                  </a:solidFill>
                  <a:latin typeface="Tahoma"/>
                  <a:cs typeface="Tahoma"/>
                </a:rPr>
                <a:t>supervivencia</a:t>
              </a:r>
              <a:r>
                <a:rPr sz="600" spc="-75" dirty="0">
                  <a:solidFill>
                    <a:srgbClr val="014572"/>
                  </a:solidFill>
                  <a:latin typeface="Tahoma"/>
                  <a:cs typeface="Tahoma"/>
                </a:rPr>
                <a:t> </a:t>
              </a:r>
              <a:r>
                <a:rPr sz="600" spc="-20" dirty="0">
                  <a:solidFill>
                    <a:srgbClr val="014572"/>
                  </a:solidFill>
                  <a:latin typeface="Tahoma"/>
                  <a:cs typeface="Tahoma"/>
                </a:rPr>
                <a:t>global;</a:t>
              </a:r>
              <a:r>
                <a:rPr sz="600" spc="-75" dirty="0">
                  <a:solidFill>
                    <a:srgbClr val="014572"/>
                  </a:solidFill>
                  <a:latin typeface="Tahoma"/>
                  <a:cs typeface="Tahoma"/>
                </a:rPr>
                <a:t> </a:t>
              </a:r>
              <a:r>
                <a:rPr sz="600" spc="-11" dirty="0">
                  <a:solidFill>
                    <a:srgbClr val="014572"/>
                  </a:solidFill>
                  <a:latin typeface="Tahoma"/>
                  <a:cs typeface="Tahoma"/>
                </a:rPr>
                <a:t>TRG:</a:t>
              </a:r>
              <a:r>
                <a:rPr sz="600" spc="-75" dirty="0">
                  <a:solidFill>
                    <a:srgbClr val="014572"/>
                  </a:solidFill>
                  <a:latin typeface="Tahoma"/>
                  <a:cs typeface="Tahoma"/>
                </a:rPr>
                <a:t> </a:t>
              </a:r>
              <a:r>
                <a:rPr sz="600" spc="-9" dirty="0">
                  <a:solidFill>
                    <a:srgbClr val="014572"/>
                  </a:solidFill>
                  <a:latin typeface="Tahoma"/>
                  <a:cs typeface="Tahoma"/>
                </a:rPr>
                <a:t>tasa</a:t>
              </a:r>
              <a:r>
                <a:rPr sz="600" spc="-75" dirty="0">
                  <a:solidFill>
                    <a:srgbClr val="014572"/>
                  </a:solidFill>
                  <a:latin typeface="Tahoma"/>
                  <a:cs typeface="Tahoma"/>
                </a:rPr>
                <a:t> </a:t>
              </a:r>
              <a:r>
                <a:rPr sz="600" dirty="0">
                  <a:solidFill>
                    <a:srgbClr val="014572"/>
                  </a:solidFill>
                  <a:latin typeface="Tahoma"/>
                  <a:cs typeface="Tahoma"/>
                </a:rPr>
                <a:t>de</a:t>
              </a:r>
              <a:r>
                <a:rPr sz="600" spc="-77" dirty="0">
                  <a:solidFill>
                    <a:srgbClr val="014572"/>
                  </a:solidFill>
                  <a:latin typeface="Tahoma"/>
                  <a:cs typeface="Tahoma"/>
                </a:rPr>
                <a:t> </a:t>
              </a:r>
              <a:r>
                <a:rPr sz="600" spc="-9" dirty="0">
                  <a:solidFill>
                    <a:srgbClr val="014572"/>
                  </a:solidFill>
                  <a:latin typeface="Tahoma"/>
                  <a:cs typeface="Tahoma"/>
                </a:rPr>
                <a:t>respuesta</a:t>
              </a:r>
              <a:r>
                <a:rPr sz="600" spc="-75" dirty="0">
                  <a:solidFill>
                    <a:srgbClr val="014572"/>
                  </a:solidFill>
                  <a:latin typeface="Tahoma"/>
                  <a:cs typeface="Tahoma"/>
                </a:rPr>
                <a:t> </a:t>
              </a:r>
              <a:r>
                <a:rPr sz="600" spc="-5" dirty="0">
                  <a:solidFill>
                    <a:srgbClr val="014572"/>
                  </a:solidFill>
                  <a:latin typeface="Tahoma"/>
                  <a:cs typeface="Tahoma"/>
                </a:rPr>
                <a:t>global;</a:t>
              </a:r>
              <a:endParaRPr sz="600" dirty="0">
                <a:latin typeface="Tahoma"/>
                <a:cs typeface="Tahoma"/>
              </a:endParaRPr>
            </a:p>
            <a:p>
              <a:pPr marL="5775">
                <a:spcBef>
                  <a:spcPts val="284"/>
                </a:spcBef>
              </a:pPr>
              <a:r>
                <a:rPr sz="600" spc="-5" dirty="0">
                  <a:solidFill>
                    <a:srgbClr val="014572"/>
                  </a:solidFill>
                  <a:latin typeface="Tahoma"/>
                  <a:cs typeface="Tahoma"/>
                </a:rPr>
                <a:t>DR:</a:t>
              </a:r>
              <a:r>
                <a:rPr sz="600" spc="-91" dirty="0">
                  <a:solidFill>
                    <a:srgbClr val="014572"/>
                  </a:solidFill>
                  <a:latin typeface="Tahoma"/>
                  <a:cs typeface="Tahoma"/>
                </a:rPr>
                <a:t> </a:t>
              </a:r>
              <a:r>
                <a:rPr sz="600" spc="-5" dirty="0">
                  <a:solidFill>
                    <a:srgbClr val="014572"/>
                  </a:solidFill>
                  <a:latin typeface="Tahoma"/>
                  <a:cs typeface="Tahoma"/>
                </a:rPr>
                <a:t>duración</a:t>
              </a:r>
              <a:r>
                <a:rPr sz="600" spc="-89" dirty="0">
                  <a:solidFill>
                    <a:srgbClr val="014572"/>
                  </a:solidFill>
                  <a:latin typeface="Tahoma"/>
                  <a:cs typeface="Tahoma"/>
                </a:rPr>
                <a:t> </a:t>
              </a:r>
              <a:r>
                <a:rPr sz="600" dirty="0">
                  <a:solidFill>
                    <a:srgbClr val="014572"/>
                  </a:solidFill>
                  <a:latin typeface="Tahoma"/>
                  <a:cs typeface="Tahoma"/>
                </a:rPr>
                <a:t>de</a:t>
              </a:r>
              <a:r>
                <a:rPr sz="600" spc="-91" dirty="0">
                  <a:solidFill>
                    <a:srgbClr val="014572"/>
                  </a:solidFill>
                  <a:latin typeface="Tahoma"/>
                  <a:cs typeface="Tahoma"/>
                </a:rPr>
                <a:t> </a:t>
              </a:r>
              <a:r>
                <a:rPr sz="600" dirty="0">
                  <a:solidFill>
                    <a:srgbClr val="014572"/>
                  </a:solidFill>
                  <a:latin typeface="Tahoma"/>
                  <a:cs typeface="Tahoma"/>
                </a:rPr>
                <a:t>la</a:t>
              </a:r>
              <a:r>
                <a:rPr sz="600" spc="-89" dirty="0">
                  <a:solidFill>
                    <a:srgbClr val="014572"/>
                  </a:solidFill>
                  <a:latin typeface="Tahoma"/>
                  <a:cs typeface="Tahoma"/>
                </a:rPr>
                <a:t> </a:t>
              </a:r>
              <a:r>
                <a:rPr sz="600" spc="-16" dirty="0">
                  <a:solidFill>
                    <a:srgbClr val="014572"/>
                  </a:solidFill>
                  <a:latin typeface="Tahoma"/>
                  <a:cs typeface="Tahoma"/>
                </a:rPr>
                <a:t>respuesta;</a:t>
              </a:r>
              <a:r>
                <a:rPr sz="600" spc="-91" dirty="0">
                  <a:solidFill>
                    <a:srgbClr val="014572"/>
                  </a:solidFill>
                  <a:latin typeface="Tahoma"/>
                  <a:cs typeface="Tahoma"/>
                </a:rPr>
                <a:t> </a:t>
              </a:r>
              <a:r>
                <a:rPr sz="600" dirty="0">
                  <a:solidFill>
                    <a:srgbClr val="014572"/>
                  </a:solidFill>
                  <a:latin typeface="Tahoma"/>
                  <a:cs typeface="Tahoma"/>
                </a:rPr>
                <a:t>CdVRS:</a:t>
              </a:r>
              <a:r>
                <a:rPr sz="600" spc="-89" dirty="0">
                  <a:solidFill>
                    <a:srgbClr val="014572"/>
                  </a:solidFill>
                  <a:latin typeface="Tahoma"/>
                  <a:cs typeface="Tahoma"/>
                </a:rPr>
                <a:t> </a:t>
              </a:r>
              <a:r>
                <a:rPr sz="600" spc="-5" dirty="0">
                  <a:solidFill>
                    <a:srgbClr val="014572"/>
                  </a:solidFill>
                  <a:latin typeface="Tahoma"/>
                  <a:cs typeface="Tahoma"/>
                </a:rPr>
                <a:t>calidad</a:t>
              </a:r>
              <a:r>
                <a:rPr sz="600" spc="-91" dirty="0">
                  <a:solidFill>
                    <a:srgbClr val="014572"/>
                  </a:solidFill>
                  <a:latin typeface="Tahoma"/>
                  <a:cs typeface="Tahoma"/>
                </a:rPr>
                <a:t> </a:t>
              </a:r>
              <a:r>
                <a:rPr sz="600" dirty="0">
                  <a:solidFill>
                    <a:srgbClr val="014572"/>
                  </a:solidFill>
                  <a:latin typeface="Tahoma"/>
                  <a:cs typeface="Tahoma"/>
                </a:rPr>
                <a:t>de</a:t>
              </a:r>
              <a:r>
                <a:rPr sz="600" spc="-89" dirty="0">
                  <a:solidFill>
                    <a:srgbClr val="014572"/>
                  </a:solidFill>
                  <a:latin typeface="Tahoma"/>
                  <a:cs typeface="Tahoma"/>
                </a:rPr>
                <a:t> </a:t>
              </a:r>
              <a:r>
                <a:rPr sz="600" spc="-5" dirty="0">
                  <a:solidFill>
                    <a:srgbClr val="014572"/>
                  </a:solidFill>
                  <a:latin typeface="Tahoma"/>
                  <a:cs typeface="Tahoma"/>
                </a:rPr>
                <a:t>vida</a:t>
              </a:r>
              <a:r>
                <a:rPr sz="600" spc="-91" dirty="0">
                  <a:solidFill>
                    <a:srgbClr val="014572"/>
                  </a:solidFill>
                  <a:latin typeface="Tahoma"/>
                  <a:cs typeface="Tahoma"/>
                </a:rPr>
                <a:t> </a:t>
              </a:r>
              <a:r>
                <a:rPr sz="600" spc="-5" dirty="0">
                  <a:solidFill>
                    <a:srgbClr val="014572"/>
                  </a:solidFill>
                  <a:latin typeface="Tahoma"/>
                  <a:cs typeface="Tahoma"/>
                </a:rPr>
                <a:t>relacionada</a:t>
              </a:r>
              <a:r>
                <a:rPr sz="600" spc="-89" dirty="0">
                  <a:solidFill>
                    <a:srgbClr val="014572"/>
                  </a:solidFill>
                  <a:latin typeface="Tahoma"/>
                  <a:cs typeface="Tahoma"/>
                </a:rPr>
                <a:t> </a:t>
              </a:r>
              <a:r>
                <a:rPr sz="600" dirty="0">
                  <a:solidFill>
                    <a:srgbClr val="014572"/>
                  </a:solidFill>
                  <a:latin typeface="Tahoma"/>
                  <a:cs typeface="Tahoma"/>
                </a:rPr>
                <a:t>con</a:t>
              </a:r>
              <a:r>
                <a:rPr sz="600" spc="-91" dirty="0">
                  <a:solidFill>
                    <a:srgbClr val="014572"/>
                  </a:solidFill>
                  <a:latin typeface="Tahoma"/>
                  <a:cs typeface="Tahoma"/>
                </a:rPr>
                <a:t> </a:t>
              </a:r>
              <a:r>
                <a:rPr sz="600" dirty="0">
                  <a:solidFill>
                    <a:srgbClr val="014572"/>
                  </a:solidFill>
                  <a:latin typeface="Tahoma"/>
                  <a:cs typeface="Tahoma"/>
                </a:rPr>
                <a:t>la</a:t>
              </a:r>
              <a:r>
                <a:rPr sz="600" spc="-89" dirty="0">
                  <a:solidFill>
                    <a:srgbClr val="014572"/>
                  </a:solidFill>
                  <a:latin typeface="Tahoma"/>
                  <a:cs typeface="Tahoma"/>
                </a:rPr>
                <a:t> </a:t>
              </a:r>
              <a:r>
                <a:rPr sz="600" spc="-11" dirty="0">
                  <a:solidFill>
                    <a:srgbClr val="014572"/>
                  </a:solidFill>
                  <a:latin typeface="Tahoma"/>
                  <a:cs typeface="Tahoma"/>
                </a:rPr>
                <a:t>salud;</a:t>
              </a:r>
              <a:r>
                <a:rPr sz="600" spc="15" dirty="0">
                  <a:solidFill>
                    <a:srgbClr val="014572"/>
                  </a:solidFill>
                  <a:latin typeface="Tahoma"/>
                  <a:cs typeface="Tahoma"/>
                </a:rPr>
                <a:t> </a:t>
              </a:r>
              <a:r>
                <a:rPr sz="600" spc="-27" dirty="0">
                  <a:solidFill>
                    <a:srgbClr val="014572"/>
                  </a:solidFill>
                  <a:latin typeface="Tahoma"/>
                  <a:cs typeface="Tahoma"/>
                </a:rPr>
                <a:t>1v/d:</a:t>
              </a:r>
              <a:r>
                <a:rPr sz="600" spc="-89" dirty="0">
                  <a:solidFill>
                    <a:srgbClr val="014572"/>
                  </a:solidFill>
                  <a:latin typeface="Tahoma"/>
                  <a:cs typeface="Tahoma"/>
                </a:rPr>
                <a:t> </a:t>
              </a:r>
              <a:r>
                <a:rPr sz="600" spc="-11" dirty="0">
                  <a:solidFill>
                    <a:srgbClr val="014572"/>
                  </a:solidFill>
                  <a:latin typeface="Tahoma"/>
                  <a:cs typeface="Tahoma"/>
                </a:rPr>
                <a:t>una</a:t>
              </a:r>
              <a:r>
                <a:rPr sz="600" spc="-91" dirty="0">
                  <a:solidFill>
                    <a:srgbClr val="014572"/>
                  </a:solidFill>
                  <a:latin typeface="Tahoma"/>
                  <a:cs typeface="Tahoma"/>
                </a:rPr>
                <a:t> </a:t>
              </a:r>
              <a:r>
                <a:rPr sz="600" spc="-5" dirty="0">
                  <a:solidFill>
                    <a:srgbClr val="014572"/>
                  </a:solidFill>
                  <a:latin typeface="Tahoma"/>
                  <a:cs typeface="Tahoma"/>
                </a:rPr>
                <a:t>vez</a:t>
              </a:r>
              <a:r>
                <a:rPr sz="600" spc="-89" dirty="0">
                  <a:solidFill>
                    <a:srgbClr val="014572"/>
                  </a:solidFill>
                  <a:latin typeface="Tahoma"/>
                  <a:cs typeface="Tahoma"/>
                </a:rPr>
                <a:t> </a:t>
              </a:r>
              <a:r>
                <a:rPr sz="600" dirty="0">
                  <a:solidFill>
                    <a:srgbClr val="014572"/>
                  </a:solidFill>
                  <a:latin typeface="Tahoma"/>
                  <a:cs typeface="Tahoma"/>
                </a:rPr>
                <a:t>al</a:t>
              </a:r>
              <a:r>
                <a:rPr sz="600" spc="-91" dirty="0">
                  <a:solidFill>
                    <a:srgbClr val="014572"/>
                  </a:solidFill>
                  <a:latin typeface="Tahoma"/>
                  <a:cs typeface="Tahoma"/>
                </a:rPr>
                <a:t> </a:t>
              </a:r>
              <a:r>
                <a:rPr sz="600" spc="-11" dirty="0">
                  <a:solidFill>
                    <a:srgbClr val="014572"/>
                  </a:solidFill>
                  <a:latin typeface="Tahoma"/>
                  <a:cs typeface="Tahoma"/>
                </a:rPr>
                <a:t>día;</a:t>
              </a:r>
              <a:r>
                <a:rPr sz="600" spc="16" dirty="0">
                  <a:solidFill>
                    <a:srgbClr val="014572"/>
                  </a:solidFill>
                  <a:latin typeface="Tahoma"/>
                  <a:cs typeface="Tahoma"/>
                </a:rPr>
                <a:t> </a:t>
              </a:r>
              <a:r>
                <a:rPr sz="600" spc="-27" dirty="0">
                  <a:solidFill>
                    <a:srgbClr val="014572"/>
                  </a:solidFill>
                  <a:latin typeface="Tahoma"/>
                  <a:cs typeface="Tahoma"/>
                </a:rPr>
                <a:t>2v/d:</a:t>
              </a:r>
              <a:r>
                <a:rPr sz="600" spc="-91" dirty="0">
                  <a:solidFill>
                    <a:srgbClr val="014572"/>
                  </a:solidFill>
                  <a:latin typeface="Tahoma"/>
                  <a:cs typeface="Tahoma"/>
                </a:rPr>
                <a:t> </a:t>
              </a:r>
              <a:r>
                <a:rPr sz="600" spc="-11" dirty="0">
                  <a:solidFill>
                    <a:srgbClr val="014572"/>
                  </a:solidFill>
                  <a:latin typeface="Tahoma"/>
                  <a:cs typeface="Tahoma"/>
                </a:rPr>
                <a:t>una</a:t>
              </a:r>
              <a:r>
                <a:rPr sz="600" spc="-89" dirty="0">
                  <a:solidFill>
                    <a:srgbClr val="014572"/>
                  </a:solidFill>
                  <a:latin typeface="Tahoma"/>
                  <a:cs typeface="Tahoma"/>
                </a:rPr>
                <a:t> </a:t>
              </a:r>
              <a:r>
                <a:rPr sz="600" spc="-5" dirty="0">
                  <a:solidFill>
                    <a:srgbClr val="014572"/>
                  </a:solidFill>
                  <a:latin typeface="Tahoma"/>
                  <a:cs typeface="Tahoma"/>
                </a:rPr>
                <a:t>vez</a:t>
              </a:r>
              <a:r>
                <a:rPr sz="600" spc="-91" dirty="0">
                  <a:solidFill>
                    <a:srgbClr val="014572"/>
                  </a:solidFill>
                  <a:latin typeface="Tahoma"/>
                  <a:cs typeface="Tahoma"/>
                </a:rPr>
                <a:t> </a:t>
              </a:r>
              <a:r>
                <a:rPr sz="600" dirty="0">
                  <a:solidFill>
                    <a:srgbClr val="014572"/>
                  </a:solidFill>
                  <a:latin typeface="Tahoma"/>
                  <a:cs typeface="Tahoma"/>
                </a:rPr>
                <a:t>al</a:t>
              </a:r>
              <a:r>
                <a:rPr sz="600" spc="-89" dirty="0">
                  <a:solidFill>
                    <a:srgbClr val="014572"/>
                  </a:solidFill>
                  <a:latin typeface="Tahoma"/>
                  <a:cs typeface="Tahoma"/>
                </a:rPr>
                <a:t> </a:t>
              </a:r>
              <a:r>
                <a:rPr sz="600" spc="-23" dirty="0">
                  <a:solidFill>
                    <a:srgbClr val="014572"/>
                  </a:solidFill>
                  <a:latin typeface="Tahoma"/>
                  <a:cs typeface="Tahoma"/>
                </a:rPr>
                <a:t>día;</a:t>
              </a:r>
              <a:r>
                <a:rPr sz="600" spc="-91" dirty="0">
                  <a:solidFill>
                    <a:srgbClr val="014572"/>
                  </a:solidFill>
                  <a:latin typeface="Tahoma"/>
                  <a:cs typeface="Tahoma"/>
                </a:rPr>
                <a:t> </a:t>
              </a:r>
              <a:r>
                <a:rPr sz="600" spc="-11" dirty="0">
                  <a:solidFill>
                    <a:srgbClr val="014572"/>
                  </a:solidFill>
                  <a:latin typeface="Tahoma"/>
                  <a:cs typeface="Tahoma"/>
                </a:rPr>
                <a:t>PE:</a:t>
              </a:r>
              <a:r>
                <a:rPr sz="600" spc="-89" dirty="0">
                  <a:solidFill>
                    <a:srgbClr val="014572"/>
                  </a:solidFill>
                  <a:latin typeface="Tahoma"/>
                  <a:cs typeface="Tahoma"/>
                </a:rPr>
                <a:t> </a:t>
              </a:r>
              <a:r>
                <a:rPr sz="600" spc="-5" dirty="0">
                  <a:solidFill>
                    <a:srgbClr val="014572"/>
                  </a:solidFill>
                  <a:latin typeface="Tahoma"/>
                  <a:cs typeface="Tahoma"/>
                </a:rPr>
                <a:t>progresión</a:t>
              </a:r>
              <a:r>
                <a:rPr sz="600" spc="-91" dirty="0">
                  <a:solidFill>
                    <a:srgbClr val="014572"/>
                  </a:solidFill>
                  <a:latin typeface="Tahoma"/>
                  <a:cs typeface="Tahoma"/>
                </a:rPr>
                <a:t> </a:t>
              </a:r>
              <a:r>
                <a:rPr sz="600" dirty="0">
                  <a:solidFill>
                    <a:srgbClr val="014572"/>
                  </a:solidFill>
                  <a:latin typeface="Tahoma"/>
                  <a:cs typeface="Tahoma"/>
                </a:rPr>
                <a:t>de</a:t>
              </a:r>
              <a:r>
                <a:rPr sz="600" spc="-89" dirty="0">
                  <a:solidFill>
                    <a:srgbClr val="014572"/>
                  </a:solidFill>
                  <a:latin typeface="Tahoma"/>
                  <a:cs typeface="Tahoma"/>
                </a:rPr>
                <a:t> </a:t>
              </a:r>
              <a:r>
                <a:rPr sz="600" dirty="0">
                  <a:solidFill>
                    <a:srgbClr val="014572"/>
                  </a:solidFill>
                  <a:latin typeface="Tahoma"/>
                  <a:cs typeface="Tahoma"/>
                </a:rPr>
                <a:t>la</a:t>
              </a:r>
              <a:r>
                <a:rPr sz="600" spc="-91" dirty="0">
                  <a:solidFill>
                    <a:srgbClr val="014572"/>
                  </a:solidFill>
                  <a:latin typeface="Tahoma"/>
                  <a:cs typeface="Tahoma"/>
                </a:rPr>
                <a:t> </a:t>
              </a:r>
              <a:r>
                <a:rPr sz="600" spc="-5" dirty="0">
                  <a:solidFill>
                    <a:srgbClr val="014572"/>
                  </a:solidFill>
                  <a:latin typeface="Tahoma"/>
                  <a:cs typeface="Tahoma"/>
                </a:rPr>
                <a:t>enfermedad.</a:t>
              </a:r>
              <a:endParaRPr sz="600" dirty="0">
                <a:latin typeface="Tahoma"/>
                <a:cs typeface="Tahoma"/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07E11FF7-F4A3-FFCD-8529-F6767E555125}"/>
              </a:ext>
            </a:extLst>
          </p:cNvPr>
          <p:cNvSpPr txBox="1"/>
          <p:nvPr/>
        </p:nvSpPr>
        <p:spPr>
          <a:xfrm>
            <a:off x="4040103" y="6574399"/>
            <a:ext cx="7718157" cy="20005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r>
              <a:rPr lang="es-ES" sz="7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3. </a:t>
            </a:r>
            <a:r>
              <a:rPr lang="es-ES" sz="700" b="0" i="0" u="none" strike="noStrike" baseline="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Gogas</a:t>
            </a:r>
            <a:r>
              <a:rPr lang="es-ES" sz="7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H, et al. </a:t>
            </a:r>
            <a:r>
              <a:rPr lang="es-ES" sz="700" b="0" i="0" u="none" strike="noStrike" baseline="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Eur</a:t>
            </a:r>
            <a:r>
              <a:rPr lang="es-ES" sz="7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J </a:t>
            </a:r>
            <a:r>
              <a:rPr lang="es-ES" sz="700" b="0" i="0" u="none" strike="noStrike" baseline="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Cancer</a:t>
            </a:r>
            <a:r>
              <a:rPr lang="es-ES" sz="7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2021;152:116–128. 6. </a:t>
            </a:r>
            <a:r>
              <a:rPr lang="es-ES" sz="700" b="0" i="0" u="none" strike="noStrike" baseline="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Gogas</a:t>
            </a:r>
            <a:r>
              <a:rPr lang="es-ES" sz="7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H, et al. </a:t>
            </a:r>
            <a:r>
              <a:rPr lang="es-ES" sz="700" b="0" i="0" u="none" strike="noStrike" baseline="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Pigment</a:t>
            </a:r>
            <a:r>
              <a:rPr lang="es-ES" sz="7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Cell Melanoma Res 2019;33:179. </a:t>
            </a:r>
            <a:endParaRPr lang="es-ES" sz="7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object 62"/>
          <p:cNvSpPr txBox="1"/>
          <p:nvPr/>
        </p:nvSpPr>
        <p:spPr>
          <a:xfrm>
            <a:off x="10101638" y="5788192"/>
            <a:ext cx="1513419" cy="330164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algn="just">
              <a:spcBef>
                <a:spcPts val="55"/>
              </a:spcBef>
            </a:pPr>
            <a:r>
              <a:rPr sz="700" spc="-55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*La</a:t>
            </a:r>
            <a:r>
              <a:rPr sz="700" spc="-111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 </a:t>
            </a:r>
            <a:r>
              <a:rPr sz="700" spc="-5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lista</a:t>
            </a:r>
            <a:r>
              <a:rPr sz="700" spc="-111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 </a:t>
            </a:r>
            <a:r>
              <a:rPr sz="700" spc="-5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no</a:t>
            </a:r>
            <a:r>
              <a:rPr sz="700" spc="-111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 </a:t>
            </a:r>
            <a:r>
              <a:rPr sz="700" spc="-16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es</a:t>
            </a:r>
            <a:r>
              <a:rPr sz="700" spc="-111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 </a:t>
            </a:r>
            <a:r>
              <a:rPr sz="700" spc="-25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exhaustiva.</a:t>
            </a:r>
            <a:r>
              <a:rPr sz="700" spc="-111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 </a:t>
            </a:r>
            <a:r>
              <a:rPr sz="700" spc="-9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Consúltese</a:t>
            </a:r>
            <a:r>
              <a:rPr sz="700" spc="-111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 </a:t>
            </a:r>
            <a:r>
              <a:rPr sz="700" spc="-5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la</a:t>
            </a:r>
            <a:r>
              <a:rPr sz="700" spc="-111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 </a:t>
            </a:r>
            <a:r>
              <a:rPr sz="700" spc="-15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publicación</a:t>
            </a:r>
            <a:r>
              <a:rPr sz="700" spc="-111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 </a:t>
            </a:r>
            <a:r>
              <a:rPr sz="700" spc="-19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para</a:t>
            </a:r>
            <a:r>
              <a:rPr sz="700" spc="-111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 </a:t>
            </a:r>
            <a:r>
              <a:rPr sz="700" spc="-5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conocer</a:t>
            </a:r>
            <a:r>
              <a:rPr sz="700" spc="-111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 </a:t>
            </a:r>
            <a:r>
              <a:rPr sz="700" spc="-9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todas</a:t>
            </a:r>
            <a:r>
              <a:rPr sz="700" spc="-111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 </a:t>
            </a:r>
            <a:r>
              <a:rPr sz="700" spc="-16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las</a:t>
            </a:r>
            <a:r>
              <a:rPr sz="700" spc="-111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 </a:t>
            </a:r>
            <a:r>
              <a:rPr sz="700" spc="-11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características</a:t>
            </a:r>
            <a:r>
              <a:rPr sz="700" spc="-111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 </a:t>
            </a:r>
            <a:r>
              <a:rPr sz="700" spc="-9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de</a:t>
            </a:r>
            <a:r>
              <a:rPr sz="700" spc="-111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 </a:t>
            </a:r>
            <a:r>
              <a:rPr sz="700" spc="-5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los</a:t>
            </a:r>
            <a:r>
              <a:rPr sz="700" spc="-111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 </a:t>
            </a:r>
            <a:r>
              <a:rPr sz="700" spc="-5" dirty="0" err="1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pacientes</a:t>
            </a:r>
            <a:r>
              <a:rPr sz="700" spc="-5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.</a:t>
            </a:r>
            <a:endParaRPr sz="700" dirty="0">
              <a:solidFill>
                <a:schemeClr val="bg1">
                  <a:lumMod val="65000"/>
                </a:schemeClr>
              </a:solidFill>
              <a:latin typeface="Tahoma"/>
              <a:cs typeface="Tahoma"/>
            </a:endParaRPr>
          </a:p>
        </p:txBody>
      </p:sp>
      <p:pic>
        <p:nvPicPr>
          <p:cNvPr id="167" name="Imagen 166">
            <a:extLst>
              <a:ext uri="{FF2B5EF4-FFF2-40B4-BE49-F238E27FC236}">
                <a16:creationId xmlns:a16="http://schemas.microsoft.com/office/drawing/2014/main" id="{A28EABFE-CBFC-ADEB-D22A-5E3D83E26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361" y="1246378"/>
            <a:ext cx="8011277" cy="5025335"/>
          </a:xfrm>
          <a:prstGeom prst="roundRect">
            <a:avLst>
              <a:gd name="adj" fmla="val 4320"/>
            </a:avLst>
          </a:prstGeom>
        </p:spPr>
      </p:pic>
      <p:sp>
        <p:nvSpPr>
          <p:cNvPr id="9" name="Título 39">
            <a:extLst>
              <a:ext uri="{FF2B5EF4-FFF2-40B4-BE49-F238E27FC236}">
                <a16:creationId xmlns:a16="http://schemas.microsoft.com/office/drawing/2014/main" id="{8EB6F84B-B0DA-4A2E-958D-5B0D94A80722}"/>
              </a:ext>
            </a:extLst>
          </p:cNvPr>
          <p:cNvSpPr txBox="1">
            <a:spLocks/>
          </p:cNvSpPr>
          <p:nvPr/>
        </p:nvSpPr>
        <p:spPr>
          <a:xfrm>
            <a:off x="457823" y="401547"/>
            <a:ext cx="11007311" cy="11199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21914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 baseline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s-ES" sz="280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Los pacientes evaluados en el estudio COLUMBUS eran representativos de los que se pueden encontrar en la práctica clínica</a:t>
            </a:r>
            <a:r>
              <a:rPr lang="es-ES" sz="2800" spc="-61" baseline="32407" dirty="0">
                <a:solidFill>
                  <a:schemeClr val="accent3"/>
                </a:solidFill>
                <a:latin typeface="Gotham Bold"/>
                <a:cs typeface="Tahoma"/>
              </a:rPr>
              <a:t>7,8</a:t>
            </a:r>
            <a:br>
              <a:rPr lang="es-ES" sz="280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</a:br>
            <a:endParaRPr lang="es-ES_tradnl" sz="2800" dirty="0">
              <a:solidFill>
                <a:srgbClr val="2C969C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50A148D-E97F-4FCF-2D93-81608576E32E}"/>
              </a:ext>
            </a:extLst>
          </p:cNvPr>
          <p:cNvSpPr txBox="1"/>
          <p:nvPr/>
        </p:nvSpPr>
        <p:spPr>
          <a:xfrm>
            <a:off x="1955840" y="6504057"/>
            <a:ext cx="10034165" cy="307777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r>
              <a:rPr lang="es-ES" sz="7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7. </a:t>
            </a:r>
            <a:r>
              <a:rPr lang="es-ES" sz="700" b="0" i="0" u="none" strike="noStrike" baseline="0" dirty="0" err="1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Dummer</a:t>
            </a:r>
            <a:r>
              <a:rPr lang="es-ES" sz="7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 R, </a:t>
            </a:r>
            <a:r>
              <a:rPr lang="es-ES" sz="700" b="0" i="0" u="none" strike="noStrike" baseline="0" dirty="0" err="1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Ascierto</a:t>
            </a:r>
            <a:r>
              <a:rPr lang="es-ES" sz="7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 PA, </a:t>
            </a:r>
            <a:r>
              <a:rPr lang="es-ES" sz="700" b="0" i="0" u="none" strike="noStrike" baseline="0" dirty="0" err="1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Gogas</a:t>
            </a:r>
            <a:r>
              <a:rPr lang="es-ES" sz="7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 HJ, et al. </a:t>
            </a:r>
            <a:r>
              <a:rPr lang="es-ES" sz="700" b="0" i="0" u="none" strike="noStrike" baseline="0" dirty="0" err="1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Encorafenib</a:t>
            </a:r>
            <a:r>
              <a:rPr lang="es-ES" sz="7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 plus </a:t>
            </a:r>
            <a:r>
              <a:rPr lang="es-ES" sz="700" b="0" i="0" u="none" strike="noStrike" baseline="0" dirty="0" err="1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binimetinib</a:t>
            </a:r>
            <a:r>
              <a:rPr lang="es-ES" sz="7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 versus vemurafenib </a:t>
            </a:r>
            <a:r>
              <a:rPr lang="es-ES" sz="700" b="0" i="0" u="none" strike="noStrike" baseline="0" dirty="0" err="1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or</a:t>
            </a:r>
            <a:r>
              <a:rPr lang="es-ES" sz="7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 </a:t>
            </a:r>
            <a:r>
              <a:rPr lang="es-ES" sz="700" b="0" i="0" u="none" strike="noStrike" baseline="0" dirty="0" err="1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encorafenib</a:t>
            </a:r>
            <a:r>
              <a:rPr lang="es-ES" sz="7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 in </a:t>
            </a:r>
            <a:r>
              <a:rPr lang="es-ES" sz="700" b="0" i="0" u="none" strike="noStrike" baseline="0" dirty="0" err="1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patients</a:t>
            </a:r>
            <a:r>
              <a:rPr lang="es-ES" sz="7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 </a:t>
            </a:r>
            <a:r>
              <a:rPr lang="es-ES" sz="700" b="0" i="0" u="none" strike="noStrike" baseline="0" dirty="0" err="1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with</a:t>
            </a:r>
            <a:r>
              <a:rPr lang="es-ES" sz="7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 BRAF-</a:t>
            </a:r>
            <a:r>
              <a:rPr lang="es-ES" sz="700" b="0" i="0" u="none" strike="noStrike" baseline="0" dirty="0" err="1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mutant</a:t>
            </a:r>
            <a:r>
              <a:rPr lang="es-ES" sz="7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 melanoma (COLUMBUS): a </a:t>
            </a:r>
            <a:r>
              <a:rPr lang="es-ES" sz="700" b="0" i="0" u="none" strike="noStrike" baseline="0" dirty="0" err="1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multicentre</a:t>
            </a:r>
            <a:r>
              <a:rPr lang="es-ES" sz="7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, open-</a:t>
            </a:r>
            <a:r>
              <a:rPr lang="es-ES" sz="700" b="0" i="0" u="none" strike="noStrike" baseline="0" dirty="0" err="1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label</a:t>
            </a:r>
            <a:r>
              <a:rPr lang="es-ES" sz="7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, </a:t>
            </a:r>
            <a:r>
              <a:rPr lang="es-ES" sz="700" b="0" i="0" u="none" strike="noStrike" baseline="0" dirty="0" err="1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randomised</a:t>
            </a:r>
            <a:r>
              <a:rPr lang="es-ES" sz="7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 </a:t>
            </a:r>
            <a:r>
              <a:rPr lang="es-ES" sz="700" b="0" i="0" u="none" strike="noStrike" baseline="0" dirty="0" err="1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phase</a:t>
            </a:r>
            <a:r>
              <a:rPr lang="es-ES" sz="7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 3 trial. Lancet Oncol. 2018;19(5):603-615. 8. </a:t>
            </a:r>
            <a:r>
              <a:rPr lang="es-ES" sz="700" b="0" i="0" u="none" strike="noStrike" baseline="0" dirty="0" err="1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Lebbe</a:t>
            </a:r>
            <a:r>
              <a:rPr lang="es-ES" sz="7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 C, </a:t>
            </a:r>
            <a:r>
              <a:rPr lang="es-ES" sz="700" b="0" i="0" u="none" strike="noStrike" baseline="0" dirty="0" err="1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Lorigan</a:t>
            </a:r>
            <a:r>
              <a:rPr lang="es-ES" sz="7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 P, </a:t>
            </a:r>
            <a:r>
              <a:rPr lang="es-ES" sz="700" b="0" i="0" u="none" strike="noStrike" baseline="0" dirty="0" err="1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Ascierto</a:t>
            </a:r>
            <a:r>
              <a:rPr lang="es-ES" sz="7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 P, et al. </a:t>
            </a:r>
            <a:r>
              <a:rPr lang="es-ES" sz="700" b="0" i="0" u="none" strike="noStrike" baseline="0" dirty="0" err="1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Treatment</a:t>
            </a:r>
            <a:r>
              <a:rPr lang="es-ES" sz="7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 </a:t>
            </a:r>
            <a:r>
              <a:rPr lang="es-ES" sz="700" b="0" i="0" u="none" strike="noStrike" baseline="0" dirty="0" err="1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patterns</a:t>
            </a:r>
            <a:r>
              <a:rPr lang="es-ES" sz="7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 and </a:t>
            </a:r>
            <a:r>
              <a:rPr lang="es-ES" sz="700" b="0" i="0" u="none" strike="noStrike" baseline="0" dirty="0" err="1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outcomes</a:t>
            </a:r>
            <a:r>
              <a:rPr lang="es-ES" sz="7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 </a:t>
            </a:r>
            <a:r>
              <a:rPr lang="es-ES" sz="700" b="0" i="0" u="none" strike="noStrike" baseline="0" dirty="0" err="1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among</a:t>
            </a:r>
            <a:r>
              <a:rPr lang="es-ES" sz="7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 </a:t>
            </a:r>
            <a:r>
              <a:rPr lang="es-ES" sz="700" b="0" i="0" u="none" strike="noStrike" baseline="0" dirty="0" err="1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patients</a:t>
            </a:r>
            <a:r>
              <a:rPr lang="es-ES" sz="7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 </a:t>
            </a:r>
            <a:r>
              <a:rPr lang="es-ES" sz="700" b="0" i="0" u="none" strike="noStrike" baseline="0" dirty="0" err="1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diagnosed</a:t>
            </a:r>
            <a:r>
              <a:rPr lang="es-ES" sz="7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 </a:t>
            </a:r>
            <a:r>
              <a:rPr lang="es-ES" sz="700" b="0" i="0" u="none" strike="noStrike" baseline="0" dirty="0" err="1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with</a:t>
            </a:r>
            <a:r>
              <a:rPr lang="es-ES" sz="7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 </a:t>
            </a:r>
            <a:r>
              <a:rPr lang="es-ES" sz="700" b="0" i="0" u="none" strike="noStrike" baseline="0" dirty="0" err="1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unresectable</a:t>
            </a:r>
            <a:r>
              <a:rPr lang="es-ES" sz="7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 </a:t>
            </a:r>
            <a:r>
              <a:rPr lang="es-ES" sz="700" b="0" i="0" u="none" strike="noStrike" baseline="0" dirty="0" err="1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stage</a:t>
            </a:r>
            <a:r>
              <a:rPr lang="es-ES" sz="7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 III </a:t>
            </a:r>
            <a:r>
              <a:rPr lang="es-ES" sz="700" b="0" i="0" u="none" strike="noStrike" baseline="0" dirty="0" err="1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or</a:t>
            </a:r>
            <a:r>
              <a:rPr lang="es-ES" sz="7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 IV melanoma in </a:t>
            </a:r>
            <a:r>
              <a:rPr lang="es-ES" sz="700" b="0" i="0" u="none" strike="noStrike" baseline="0" dirty="0" err="1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Europe</a:t>
            </a:r>
            <a:r>
              <a:rPr lang="es-ES" sz="7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: a retrospective, longitudinal </a:t>
            </a:r>
            <a:r>
              <a:rPr lang="es-ES" sz="700" b="0" i="0" u="none" strike="noStrike" baseline="0" dirty="0" err="1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survey</a:t>
            </a:r>
            <a:r>
              <a:rPr lang="es-ES" sz="7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 (MELODY </a:t>
            </a:r>
            <a:r>
              <a:rPr lang="es-ES" sz="700" b="0" i="0" u="none" strike="noStrike" baseline="0" dirty="0" err="1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study</a:t>
            </a:r>
            <a:r>
              <a:rPr lang="es-ES" sz="7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). </a:t>
            </a:r>
            <a:r>
              <a:rPr lang="es-ES" sz="700" b="0" i="0" u="none" strike="noStrike" baseline="0" dirty="0" err="1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Eur</a:t>
            </a:r>
            <a:r>
              <a:rPr lang="es-ES" sz="7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 J </a:t>
            </a:r>
            <a:r>
              <a:rPr lang="es-ES" sz="700" b="0" i="0" u="none" strike="noStrike" baseline="0" dirty="0" err="1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Cancer</a:t>
            </a:r>
            <a:r>
              <a:rPr lang="es-ES" sz="700" b="0" i="0" u="none" strike="noStrike" baseline="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. 2012;48(17):3205-3214. </a:t>
            </a:r>
            <a:endParaRPr lang="es-ES" sz="7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2853FB9-8440-A0B4-E626-0FE4147F2E69}"/>
              </a:ext>
            </a:extLst>
          </p:cNvPr>
          <p:cNvSpPr txBox="1"/>
          <p:nvPr/>
        </p:nvSpPr>
        <p:spPr>
          <a:xfrm>
            <a:off x="1415144" y="6230549"/>
            <a:ext cx="12181114" cy="243593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marL="5775" marR="708537">
              <a:lnSpc>
                <a:spcPct val="141400"/>
              </a:lnSpc>
              <a:spcBef>
                <a:spcPts val="425"/>
              </a:spcBef>
            </a:pPr>
            <a:r>
              <a:rPr lang="en-GB" sz="800" spc="35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ECOG</a:t>
            </a:r>
            <a:r>
              <a:rPr lang="en-GB" sz="800" spc="-84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 </a:t>
            </a:r>
            <a:r>
              <a:rPr lang="en-GB" sz="800" spc="-20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PS:</a:t>
            </a:r>
            <a:r>
              <a:rPr lang="en-GB" sz="800" spc="-83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 </a:t>
            </a:r>
            <a:r>
              <a:rPr lang="en-GB" sz="800" spc="-9" dirty="0" err="1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estado</a:t>
            </a:r>
            <a:r>
              <a:rPr lang="en-GB" sz="800" spc="-83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 </a:t>
            </a:r>
            <a:r>
              <a:rPr lang="en-GB" sz="800" spc="-5" dirty="0" err="1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funcional</a:t>
            </a:r>
            <a:r>
              <a:rPr lang="en-GB" sz="800" spc="-83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 </a:t>
            </a:r>
            <a:r>
              <a:rPr lang="en-GB" sz="800" spc="-16" dirty="0" err="1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según</a:t>
            </a:r>
            <a:r>
              <a:rPr lang="en-GB" sz="800" spc="-83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 </a:t>
            </a:r>
            <a:r>
              <a:rPr lang="en-GB" sz="800" dirty="0" err="1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el</a:t>
            </a:r>
            <a:r>
              <a:rPr lang="en-GB" sz="800" spc="-83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 </a:t>
            </a:r>
            <a:r>
              <a:rPr lang="en-GB" sz="800" spc="-5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Eastern</a:t>
            </a:r>
            <a:r>
              <a:rPr lang="en-GB" sz="800" spc="-83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 </a:t>
            </a:r>
            <a:r>
              <a:rPr lang="en-GB" sz="800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Cooperative</a:t>
            </a:r>
            <a:r>
              <a:rPr lang="en-GB" sz="800" spc="-83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 </a:t>
            </a:r>
            <a:r>
              <a:rPr lang="en-GB" sz="800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Oncology</a:t>
            </a:r>
            <a:r>
              <a:rPr lang="en-GB" sz="800" spc="-83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 </a:t>
            </a:r>
            <a:r>
              <a:rPr lang="en-GB" sz="800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Group;</a:t>
            </a:r>
            <a:r>
              <a:rPr lang="en-GB" sz="800" spc="32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 </a:t>
            </a:r>
            <a:r>
              <a:rPr lang="en-GB" sz="800" spc="-5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FACT-</a:t>
            </a:r>
            <a:r>
              <a:rPr lang="en-GB" sz="800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M:</a:t>
            </a:r>
            <a:r>
              <a:rPr lang="en-GB" sz="800" spc="-83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 </a:t>
            </a:r>
            <a:r>
              <a:rPr lang="en-GB" sz="800" spc="-5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Functional</a:t>
            </a:r>
            <a:r>
              <a:rPr lang="en-GB" sz="800" spc="-83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 </a:t>
            </a:r>
            <a:r>
              <a:rPr lang="en-GB" sz="800" spc="-9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Assessment</a:t>
            </a:r>
            <a:r>
              <a:rPr lang="en-GB" sz="800" spc="-83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 </a:t>
            </a:r>
            <a:r>
              <a:rPr lang="en-GB" sz="800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of</a:t>
            </a:r>
            <a:r>
              <a:rPr lang="en-GB" sz="800" spc="-83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 </a:t>
            </a:r>
            <a:r>
              <a:rPr lang="en-GB" sz="800" spc="-5" dirty="0" err="1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CancerTherapy</a:t>
            </a:r>
            <a:r>
              <a:rPr lang="en-GB" sz="800" spc="-5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-Melanoma; </a:t>
            </a:r>
            <a:r>
              <a:rPr lang="en-GB" sz="800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EORTC</a:t>
            </a:r>
            <a:r>
              <a:rPr lang="en-GB" sz="800" spc="-64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 </a:t>
            </a:r>
            <a:r>
              <a:rPr lang="en-GB" sz="800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QLQ-C30:</a:t>
            </a:r>
            <a:r>
              <a:rPr lang="en-GB" sz="800" spc="-64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 </a:t>
            </a:r>
            <a:r>
              <a:rPr lang="en-GB" sz="800" spc="-5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European</a:t>
            </a:r>
            <a:r>
              <a:rPr lang="en-GB" sz="800" spc="-64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 </a:t>
            </a:r>
            <a:r>
              <a:rPr lang="en-GB" sz="800" spc="-5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Organisation</a:t>
            </a:r>
            <a:r>
              <a:rPr lang="en-GB" sz="800" spc="-64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 </a:t>
            </a:r>
            <a:r>
              <a:rPr lang="en-GB" sz="800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for</a:t>
            </a:r>
            <a:r>
              <a:rPr lang="en-GB" sz="800" spc="-64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 </a:t>
            </a:r>
            <a:r>
              <a:rPr lang="en-GB" sz="800" spc="-9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Research</a:t>
            </a:r>
            <a:r>
              <a:rPr lang="en-GB" sz="800" spc="-61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 </a:t>
            </a:r>
            <a:r>
              <a:rPr lang="en-GB" sz="800" spc="-5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and</a:t>
            </a:r>
            <a:r>
              <a:rPr lang="en-GB" sz="800" spc="-64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 </a:t>
            </a:r>
            <a:r>
              <a:rPr lang="en-GB" sz="800" spc="-11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Treatment</a:t>
            </a:r>
            <a:r>
              <a:rPr lang="en-GB" sz="800" spc="-64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 </a:t>
            </a:r>
            <a:r>
              <a:rPr lang="en-GB" sz="800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of</a:t>
            </a:r>
            <a:r>
              <a:rPr lang="en-GB" sz="800" spc="-64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 </a:t>
            </a:r>
            <a:r>
              <a:rPr lang="en-GB" sz="800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Cancer</a:t>
            </a:r>
            <a:r>
              <a:rPr lang="en-GB" sz="800" spc="-64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 </a:t>
            </a:r>
            <a:r>
              <a:rPr lang="en-GB" sz="800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Quality</a:t>
            </a:r>
            <a:r>
              <a:rPr lang="en-GB" sz="800" spc="-61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 </a:t>
            </a:r>
            <a:r>
              <a:rPr lang="en-GB" sz="800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of</a:t>
            </a:r>
            <a:r>
              <a:rPr lang="en-GB" sz="800" spc="-64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 </a:t>
            </a:r>
            <a:r>
              <a:rPr lang="en-GB" sz="800" spc="-5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Life.</a:t>
            </a:r>
            <a:endParaRPr lang="en-GB" sz="800" dirty="0">
              <a:solidFill>
                <a:schemeClr val="bg1">
                  <a:lumMod val="65000"/>
                </a:schemeClr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2283824" y="1910555"/>
            <a:ext cx="1796923" cy="3035712"/>
          </a:xfrm>
          <a:custGeom>
            <a:avLst/>
            <a:gdLst/>
            <a:ahLst/>
            <a:cxnLst/>
            <a:rect l="l" t="t" r="r" b="b"/>
            <a:pathLst>
              <a:path w="3570604" h="6675755">
                <a:moveTo>
                  <a:pt x="3570414" y="4517771"/>
                </a:moveTo>
                <a:lnTo>
                  <a:pt x="2839758" y="4517771"/>
                </a:lnTo>
                <a:lnTo>
                  <a:pt x="2839758" y="0"/>
                </a:lnTo>
                <a:lnTo>
                  <a:pt x="730669" y="0"/>
                </a:lnTo>
                <a:lnTo>
                  <a:pt x="730669" y="4517771"/>
                </a:lnTo>
                <a:lnTo>
                  <a:pt x="0" y="4517771"/>
                </a:lnTo>
                <a:lnTo>
                  <a:pt x="1785213" y="6675221"/>
                </a:lnTo>
                <a:lnTo>
                  <a:pt x="3570414" y="4517771"/>
                </a:lnTo>
                <a:close/>
              </a:path>
            </a:pathLst>
          </a:custGeom>
          <a:solidFill>
            <a:srgbClr val="E3E3E3">
              <a:alpha val="50000"/>
            </a:srgbClr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7" name="object 7"/>
          <p:cNvSpPr txBox="1"/>
          <p:nvPr/>
        </p:nvSpPr>
        <p:spPr>
          <a:xfrm>
            <a:off x="2696179" y="6059845"/>
            <a:ext cx="5093112" cy="565536"/>
          </a:xfrm>
          <a:prstGeom prst="rect">
            <a:avLst/>
          </a:prstGeom>
        </p:spPr>
        <p:txBody>
          <a:bodyPr vert="horz" wrap="square" lIns="0" tIns="5775" rIns="0" bIns="0" rtlCol="0">
            <a:spAutoFit/>
          </a:bodyPr>
          <a:lstStyle/>
          <a:p>
            <a:pPr marL="23098">
              <a:spcBef>
                <a:spcPts val="45"/>
              </a:spcBef>
            </a:pPr>
            <a:r>
              <a:rPr sz="819" spc="37" baseline="32407" dirty="0">
                <a:solidFill>
                  <a:srgbClr val="014572"/>
                </a:solidFill>
                <a:latin typeface="Tahoma"/>
                <a:cs typeface="Tahoma"/>
              </a:rPr>
              <a:t>†</a:t>
            </a:r>
            <a:r>
              <a:rPr sz="932" spc="25" dirty="0">
                <a:solidFill>
                  <a:srgbClr val="014572"/>
                </a:solidFill>
                <a:latin typeface="Tahoma"/>
                <a:cs typeface="Tahoma"/>
              </a:rPr>
              <a:t>HR</a:t>
            </a:r>
            <a:r>
              <a:rPr sz="932" spc="-136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32" spc="-143" dirty="0">
                <a:solidFill>
                  <a:srgbClr val="014572"/>
                </a:solidFill>
                <a:latin typeface="Tahoma"/>
                <a:cs typeface="Tahoma"/>
              </a:rPr>
              <a:t>=</a:t>
            </a:r>
            <a:r>
              <a:rPr sz="932" spc="-133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32" spc="-19" dirty="0">
                <a:solidFill>
                  <a:srgbClr val="014572"/>
                </a:solidFill>
                <a:latin typeface="Tahoma"/>
                <a:cs typeface="Tahoma"/>
              </a:rPr>
              <a:t>0,48</a:t>
            </a:r>
            <a:r>
              <a:rPr sz="932" spc="-133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32" spc="-39" dirty="0">
                <a:solidFill>
                  <a:srgbClr val="014572"/>
                </a:solidFill>
                <a:latin typeface="Tahoma"/>
                <a:cs typeface="Tahoma"/>
              </a:rPr>
              <a:t>(IC</a:t>
            </a:r>
            <a:r>
              <a:rPr sz="932" spc="-133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32" spc="-75" dirty="0">
                <a:solidFill>
                  <a:srgbClr val="014572"/>
                </a:solidFill>
                <a:latin typeface="Tahoma"/>
                <a:cs typeface="Tahoma"/>
              </a:rPr>
              <a:t>95%:</a:t>
            </a:r>
            <a:r>
              <a:rPr sz="932" spc="-133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32" spc="-35" dirty="0">
                <a:solidFill>
                  <a:srgbClr val="014572"/>
                </a:solidFill>
                <a:latin typeface="Tahoma"/>
                <a:cs typeface="Tahoma"/>
              </a:rPr>
              <a:t>0,33–0,68);</a:t>
            </a:r>
            <a:r>
              <a:rPr sz="932" spc="-133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819" baseline="32407" dirty="0">
                <a:solidFill>
                  <a:srgbClr val="014572"/>
                </a:solidFill>
                <a:latin typeface="Tahoma"/>
                <a:cs typeface="Tahoma"/>
              </a:rPr>
              <a:t>‡</a:t>
            </a:r>
            <a:r>
              <a:rPr sz="819" spc="-119" baseline="3240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32" spc="-9" dirty="0">
                <a:solidFill>
                  <a:srgbClr val="014572"/>
                </a:solidFill>
                <a:latin typeface="Tahoma"/>
                <a:cs typeface="Tahoma"/>
              </a:rPr>
              <a:t>Cuestionarios</a:t>
            </a:r>
            <a:r>
              <a:rPr sz="932" spc="-133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32" spc="-5" dirty="0">
                <a:solidFill>
                  <a:srgbClr val="014572"/>
                </a:solidFill>
                <a:latin typeface="Tahoma"/>
                <a:cs typeface="Tahoma"/>
              </a:rPr>
              <a:t>cumplimentados.</a:t>
            </a:r>
            <a:endParaRPr sz="932" dirty="0">
              <a:latin typeface="Tahoma"/>
              <a:cs typeface="Tahoma"/>
            </a:endParaRPr>
          </a:p>
          <a:p>
            <a:pPr>
              <a:spcBef>
                <a:spcPts val="15"/>
              </a:spcBef>
            </a:pPr>
            <a:endParaRPr sz="1319" dirty="0">
              <a:latin typeface="Tahoma"/>
              <a:cs typeface="Tahoma"/>
            </a:endParaRPr>
          </a:p>
          <a:p>
            <a:pPr marL="23098"/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CdV:</a:t>
            </a:r>
            <a:r>
              <a:rPr sz="568" spc="-83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5" dirty="0">
                <a:solidFill>
                  <a:srgbClr val="014572"/>
                </a:solidFill>
                <a:latin typeface="Tahoma"/>
                <a:cs typeface="Tahoma"/>
              </a:rPr>
              <a:t>calidad</a:t>
            </a:r>
            <a:r>
              <a:rPr sz="568" spc="-83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de</a:t>
            </a:r>
            <a:r>
              <a:rPr sz="568" spc="-80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9" dirty="0">
                <a:solidFill>
                  <a:srgbClr val="014572"/>
                </a:solidFill>
                <a:latin typeface="Tahoma"/>
                <a:cs typeface="Tahoma"/>
              </a:rPr>
              <a:t>vida;</a:t>
            </a:r>
            <a:r>
              <a:rPr sz="568" spc="35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CdVRS:</a:t>
            </a:r>
            <a:r>
              <a:rPr sz="568" spc="-83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5" dirty="0">
                <a:solidFill>
                  <a:srgbClr val="014572"/>
                </a:solidFill>
                <a:latin typeface="Tahoma"/>
                <a:cs typeface="Tahoma"/>
              </a:rPr>
              <a:t>calidad</a:t>
            </a:r>
            <a:r>
              <a:rPr sz="568" spc="-80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de</a:t>
            </a:r>
            <a:r>
              <a:rPr sz="568" spc="-83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5" dirty="0">
                <a:solidFill>
                  <a:srgbClr val="014572"/>
                </a:solidFill>
                <a:latin typeface="Tahoma"/>
                <a:cs typeface="Tahoma"/>
              </a:rPr>
              <a:t>vida</a:t>
            </a:r>
            <a:r>
              <a:rPr sz="568" spc="-80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5" dirty="0">
                <a:solidFill>
                  <a:srgbClr val="014572"/>
                </a:solidFill>
                <a:latin typeface="Tahoma"/>
                <a:cs typeface="Tahoma"/>
              </a:rPr>
              <a:t>relacionada</a:t>
            </a:r>
            <a:r>
              <a:rPr sz="568" spc="-83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con</a:t>
            </a:r>
            <a:r>
              <a:rPr sz="568" spc="-83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la</a:t>
            </a:r>
            <a:r>
              <a:rPr sz="568" spc="-80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11" dirty="0">
                <a:solidFill>
                  <a:srgbClr val="014572"/>
                </a:solidFill>
                <a:latin typeface="Tahoma"/>
                <a:cs typeface="Tahoma"/>
              </a:rPr>
              <a:t>salud;</a:t>
            </a:r>
            <a:r>
              <a:rPr sz="568" spc="35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EORTC</a:t>
            </a:r>
            <a:r>
              <a:rPr sz="568" spc="-83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QLQ-C30:</a:t>
            </a:r>
            <a:r>
              <a:rPr sz="568" spc="-80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5" dirty="0">
                <a:solidFill>
                  <a:srgbClr val="014572"/>
                </a:solidFill>
                <a:latin typeface="Tahoma"/>
                <a:cs typeface="Tahoma"/>
              </a:rPr>
              <a:t>European</a:t>
            </a:r>
            <a:r>
              <a:rPr sz="568" spc="-83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5" dirty="0">
                <a:solidFill>
                  <a:srgbClr val="014572"/>
                </a:solidFill>
                <a:latin typeface="Tahoma"/>
                <a:cs typeface="Tahoma"/>
              </a:rPr>
              <a:t>Organisation</a:t>
            </a:r>
            <a:r>
              <a:rPr sz="568" spc="-80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for</a:t>
            </a:r>
            <a:r>
              <a:rPr sz="568" spc="-83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9" dirty="0">
                <a:solidFill>
                  <a:srgbClr val="014572"/>
                </a:solidFill>
                <a:latin typeface="Tahoma"/>
                <a:cs typeface="Tahoma"/>
              </a:rPr>
              <a:t>Research</a:t>
            </a:r>
            <a:r>
              <a:rPr sz="568" spc="-83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5" dirty="0">
                <a:solidFill>
                  <a:srgbClr val="014572"/>
                </a:solidFill>
                <a:latin typeface="Tahoma"/>
                <a:cs typeface="Tahoma"/>
              </a:rPr>
              <a:t>and</a:t>
            </a:r>
            <a:r>
              <a:rPr sz="568" spc="-80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11" dirty="0">
                <a:solidFill>
                  <a:srgbClr val="014572"/>
                </a:solidFill>
                <a:latin typeface="Tahoma"/>
                <a:cs typeface="Tahoma"/>
              </a:rPr>
              <a:t>Treatment</a:t>
            </a:r>
            <a:r>
              <a:rPr sz="568" spc="-83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of</a:t>
            </a:r>
            <a:r>
              <a:rPr sz="568" spc="-80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Cancer</a:t>
            </a:r>
            <a:r>
              <a:rPr sz="568" spc="-83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Quality</a:t>
            </a:r>
            <a:r>
              <a:rPr sz="568" spc="-80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of</a:t>
            </a:r>
            <a:r>
              <a:rPr sz="568" spc="-83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5" dirty="0">
                <a:solidFill>
                  <a:srgbClr val="014572"/>
                </a:solidFill>
                <a:latin typeface="Tahoma"/>
                <a:cs typeface="Tahoma"/>
              </a:rPr>
              <a:t>Life;</a:t>
            </a:r>
            <a:endParaRPr sz="568" dirty="0">
              <a:latin typeface="Tahoma"/>
              <a:cs typeface="Tahoma"/>
            </a:endParaRPr>
          </a:p>
          <a:p>
            <a:pPr marL="23098">
              <a:spcBef>
                <a:spcPts val="283"/>
              </a:spcBef>
            </a:pPr>
            <a:r>
              <a:rPr sz="568" spc="-5" dirty="0">
                <a:solidFill>
                  <a:srgbClr val="014572"/>
                </a:solidFill>
                <a:latin typeface="Tahoma"/>
                <a:cs typeface="Tahoma"/>
              </a:rPr>
              <a:t>HR:</a:t>
            </a:r>
            <a:r>
              <a:rPr sz="568" spc="-84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9" dirty="0">
                <a:solidFill>
                  <a:srgbClr val="014572"/>
                </a:solidFill>
                <a:latin typeface="Tahoma"/>
                <a:cs typeface="Tahoma"/>
              </a:rPr>
              <a:t>hazard</a:t>
            </a:r>
            <a:r>
              <a:rPr sz="568" spc="-83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15" dirty="0">
                <a:solidFill>
                  <a:srgbClr val="014572"/>
                </a:solidFill>
                <a:latin typeface="Tahoma"/>
                <a:cs typeface="Tahoma"/>
              </a:rPr>
              <a:t>ratio;</a:t>
            </a:r>
            <a:r>
              <a:rPr sz="568" spc="-83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25" dirty="0">
                <a:solidFill>
                  <a:srgbClr val="014572"/>
                </a:solidFill>
                <a:latin typeface="Tahoma"/>
                <a:cs typeface="Tahoma"/>
              </a:rPr>
              <a:t>IC:</a:t>
            </a:r>
            <a:r>
              <a:rPr sz="568" spc="-83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intervalo</a:t>
            </a:r>
            <a:r>
              <a:rPr sz="568" spc="-83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de</a:t>
            </a:r>
            <a:r>
              <a:rPr sz="568" spc="-84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9" dirty="0">
                <a:solidFill>
                  <a:srgbClr val="014572"/>
                </a:solidFill>
                <a:latin typeface="Tahoma"/>
                <a:cs typeface="Tahoma"/>
              </a:rPr>
              <a:t>confianza;</a:t>
            </a:r>
            <a:r>
              <a:rPr sz="568" spc="32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VEM:</a:t>
            </a:r>
            <a:r>
              <a:rPr sz="568" spc="-83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5" dirty="0">
                <a:solidFill>
                  <a:srgbClr val="014572"/>
                </a:solidFill>
                <a:latin typeface="Tahoma"/>
                <a:cs typeface="Tahoma"/>
              </a:rPr>
              <a:t>vemurafenib.</a:t>
            </a:r>
            <a:endParaRPr sz="568" dirty="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224676" y="2504699"/>
            <a:ext cx="906411" cy="841440"/>
          </a:xfrm>
          <a:custGeom>
            <a:avLst/>
            <a:gdLst/>
            <a:ahLst/>
            <a:cxnLst/>
            <a:rect l="l" t="t" r="r" b="b"/>
            <a:pathLst>
              <a:path w="1993265" h="1850390">
                <a:moveTo>
                  <a:pt x="1846514" y="0"/>
                </a:moveTo>
                <a:lnTo>
                  <a:pt x="1719764" y="0"/>
                </a:lnTo>
                <a:lnTo>
                  <a:pt x="1719764" y="120163"/>
                </a:lnTo>
                <a:lnTo>
                  <a:pt x="1737195" y="143307"/>
                </a:lnTo>
                <a:lnTo>
                  <a:pt x="1750267" y="169355"/>
                </a:lnTo>
                <a:lnTo>
                  <a:pt x="1758478" y="197815"/>
                </a:lnTo>
                <a:lnTo>
                  <a:pt x="1761327" y="228193"/>
                </a:lnTo>
                <a:lnTo>
                  <a:pt x="1755475" y="271282"/>
                </a:lnTo>
                <a:lnTo>
                  <a:pt x="1738961" y="310009"/>
                </a:lnTo>
                <a:lnTo>
                  <a:pt x="1713348" y="342827"/>
                </a:lnTo>
                <a:lnTo>
                  <a:pt x="1680198" y="368186"/>
                </a:lnTo>
                <a:lnTo>
                  <a:pt x="1641074" y="384537"/>
                </a:lnTo>
                <a:lnTo>
                  <a:pt x="1597539" y="390331"/>
                </a:lnTo>
                <a:lnTo>
                  <a:pt x="1554008" y="384537"/>
                </a:lnTo>
                <a:lnTo>
                  <a:pt x="1514885" y="368186"/>
                </a:lnTo>
                <a:lnTo>
                  <a:pt x="1481734" y="342827"/>
                </a:lnTo>
                <a:lnTo>
                  <a:pt x="1456120" y="310009"/>
                </a:lnTo>
                <a:lnTo>
                  <a:pt x="1439604" y="271282"/>
                </a:lnTo>
                <a:lnTo>
                  <a:pt x="1433752" y="228193"/>
                </a:lnTo>
                <a:lnTo>
                  <a:pt x="1436615" y="197815"/>
                </a:lnTo>
                <a:lnTo>
                  <a:pt x="1444852" y="169355"/>
                </a:lnTo>
                <a:lnTo>
                  <a:pt x="1457929" y="143307"/>
                </a:lnTo>
                <a:lnTo>
                  <a:pt x="1475315" y="120163"/>
                </a:lnTo>
                <a:lnTo>
                  <a:pt x="1475315" y="0"/>
                </a:lnTo>
                <a:lnTo>
                  <a:pt x="530353" y="0"/>
                </a:lnTo>
                <a:lnTo>
                  <a:pt x="530353" y="120163"/>
                </a:lnTo>
                <a:lnTo>
                  <a:pt x="547760" y="143307"/>
                </a:lnTo>
                <a:lnTo>
                  <a:pt x="560874" y="169355"/>
                </a:lnTo>
                <a:lnTo>
                  <a:pt x="569145" y="197815"/>
                </a:lnTo>
                <a:lnTo>
                  <a:pt x="572024" y="228193"/>
                </a:lnTo>
                <a:lnTo>
                  <a:pt x="566171" y="271282"/>
                </a:lnTo>
                <a:lnTo>
                  <a:pt x="549652" y="310009"/>
                </a:lnTo>
                <a:lnTo>
                  <a:pt x="524028" y="342827"/>
                </a:lnTo>
                <a:lnTo>
                  <a:pt x="490859" y="368186"/>
                </a:lnTo>
                <a:lnTo>
                  <a:pt x="451705" y="384537"/>
                </a:lnTo>
                <a:lnTo>
                  <a:pt x="408128" y="390331"/>
                </a:lnTo>
                <a:lnTo>
                  <a:pt x="364597" y="384537"/>
                </a:lnTo>
                <a:lnTo>
                  <a:pt x="325474" y="368186"/>
                </a:lnTo>
                <a:lnTo>
                  <a:pt x="292324" y="342827"/>
                </a:lnTo>
                <a:lnTo>
                  <a:pt x="266709" y="310009"/>
                </a:lnTo>
                <a:lnTo>
                  <a:pt x="250193" y="271282"/>
                </a:lnTo>
                <a:lnTo>
                  <a:pt x="244341" y="228193"/>
                </a:lnTo>
                <a:lnTo>
                  <a:pt x="247205" y="197815"/>
                </a:lnTo>
                <a:lnTo>
                  <a:pt x="255451" y="169355"/>
                </a:lnTo>
                <a:lnTo>
                  <a:pt x="268559" y="143307"/>
                </a:lnTo>
                <a:lnTo>
                  <a:pt x="286012" y="120163"/>
                </a:lnTo>
                <a:lnTo>
                  <a:pt x="286012" y="0"/>
                </a:lnTo>
                <a:lnTo>
                  <a:pt x="146500" y="0"/>
                </a:lnTo>
                <a:lnTo>
                  <a:pt x="100332" y="7422"/>
                </a:lnTo>
                <a:lnTo>
                  <a:pt x="60133" y="28070"/>
                </a:lnTo>
                <a:lnTo>
                  <a:pt x="28368" y="59514"/>
                </a:lnTo>
                <a:lnTo>
                  <a:pt x="7502" y="99323"/>
                </a:lnTo>
                <a:lnTo>
                  <a:pt x="0" y="145067"/>
                </a:lnTo>
                <a:lnTo>
                  <a:pt x="0" y="1704951"/>
                </a:lnTo>
                <a:lnTo>
                  <a:pt x="7502" y="1750695"/>
                </a:lnTo>
                <a:lnTo>
                  <a:pt x="28368" y="1790504"/>
                </a:lnTo>
                <a:lnTo>
                  <a:pt x="60133" y="1821948"/>
                </a:lnTo>
                <a:lnTo>
                  <a:pt x="100332" y="1842596"/>
                </a:lnTo>
                <a:lnTo>
                  <a:pt x="146500" y="1850018"/>
                </a:lnTo>
                <a:lnTo>
                  <a:pt x="1846514" y="1850018"/>
                </a:lnTo>
                <a:lnTo>
                  <a:pt x="1892635" y="1842596"/>
                </a:lnTo>
                <a:lnTo>
                  <a:pt x="1932805" y="1821948"/>
                </a:lnTo>
                <a:lnTo>
                  <a:pt x="1964554" y="1790504"/>
                </a:lnTo>
                <a:lnTo>
                  <a:pt x="1985414" y="1750695"/>
                </a:lnTo>
                <a:lnTo>
                  <a:pt x="1992917" y="1704951"/>
                </a:lnTo>
                <a:lnTo>
                  <a:pt x="1992917" y="145067"/>
                </a:lnTo>
                <a:lnTo>
                  <a:pt x="1985414" y="99323"/>
                </a:lnTo>
                <a:lnTo>
                  <a:pt x="1964554" y="59514"/>
                </a:lnTo>
                <a:lnTo>
                  <a:pt x="1932805" y="28070"/>
                </a:lnTo>
                <a:lnTo>
                  <a:pt x="1892635" y="7422"/>
                </a:lnTo>
                <a:lnTo>
                  <a:pt x="1846514" y="0"/>
                </a:lnTo>
                <a:close/>
              </a:path>
            </a:pathLst>
          </a:custGeom>
          <a:solidFill>
            <a:srgbClr val="0262A2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9" name="object 9"/>
          <p:cNvSpPr/>
          <p:nvPr/>
        </p:nvSpPr>
        <p:spPr>
          <a:xfrm>
            <a:off x="4363122" y="2418185"/>
            <a:ext cx="93268" cy="246023"/>
          </a:xfrm>
          <a:custGeom>
            <a:avLst/>
            <a:gdLst/>
            <a:ahLst/>
            <a:cxnLst/>
            <a:rect l="l" t="t" r="r" b="b"/>
            <a:pathLst>
              <a:path w="205104" h="541020">
                <a:moveTo>
                  <a:pt x="102365" y="0"/>
                </a:moveTo>
                <a:lnTo>
                  <a:pt x="62629" y="7992"/>
                </a:lnTo>
                <a:lnTo>
                  <a:pt x="30078" y="29759"/>
                </a:lnTo>
                <a:lnTo>
                  <a:pt x="8080" y="61983"/>
                </a:lnTo>
                <a:lnTo>
                  <a:pt x="0" y="101345"/>
                </a:lnTo>
                <a:lnTo>
                  <a:pt x="0" y="439305"/>
                </a:lnTo>
                <a:lnTo>
                  <a:pt x="8080" y="478724"/>
                </a:lnTo>
                <a:lnTo>
                  <a:pt x="30078" y="510977"/>
                </a:lnTo>
                <a:lnTo>
                  <a:pt x="62629" y="532754"/>
                </a:lnTo>
                <a:lnTo>
                  <a:pt x="102365" y="540749"/>
                </a:lnTo>
                <a:lnTo>
                  <a:pt x="142102" y="532754"/>
                </a:lnTo>
                <a:lnTo>
                  <a:pt x="174653" y="510977"/>
                </a:lnTo>
                <a:lnTo>
                  <a:pt x="196651" y="478724"/>
                </a:lnTo>
                <a:lnTo>
                  <a:pt x="204731" y="439305"/>
                </a:lnTo>
                <a:lnTo>
                  <a:pt x="204731" y="101345"/>
                </a:lnTo>
                <a:lnTo>
                  <a:pt x="196651" y="61983"/>
                </a:lnTo>
                <a:lnTo>
                  <a:pt x="174653" y="29759"/>
                </a:lnTo>
                <a:lnTo>
                  <a:pt x="142102" y="7992"/>
                </a:lnTo>
                <a:lnTo>
                  <a:pt x="102365" y="0"/>
                </a:lnTo>
                <a:close/>
              </a:path>
            </a:pathLst>
          </a:custGeom>
          <a:solidFill>
            <a:srgbClr val="0262A2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10" name="object 10"/>
          <p:cNvSpPr/>
          <p:nvPr/>
        </p:nvSpPr>
        <p:spPr>
          <a:xfrm>
            <a:off x="4903993" y="2418185"/>
            <a:ext cx="93268" cy="246023"/>
          </a:xfrm>
          <a:custGeom>
            <a:avLst/>
            <a:gdLst/>
            <a:ahLst/>
            <a:cxnLst/>
            <a:rect l="l" t="t" r="r" b="b"/>
            <a:pathLst>
              <a:path w="205104" h="541020">
                <a:moveTo>
                  <a:pt x="102365" y="0"/>
                </a:moveTo>
                <a:lnTo>
                  <a:pt x="62629" y="7992"/>
                </a:lnTo>
                <a:lnTo>
                  <a:pt x="30078" y="29759"/>
                </a:lnTo>
                <a:lnTo>
                  <a:pt x="8080" y="61983"/>
                </a:lnTo>
                <a:lnTo>
                  <a:pt x="0" y="101345"/>
                </a:lnTo>
                <a:lnTo>
                  <a:pt x="0" y="439305"/>
                </a:lnTo>
                <a:lnTo>
                  <a:pt x="8080" y="478724"/>
                </a:lnTo>
                <a:lnTo>
                  <a:pt x="30078" y="510977"/>
                </a:lnTo>
                <a:lnTo>
                  <a:pt x="62629" y="532754"/>
                </a:lnTo>
                <a:lnTo>
                  <a:pt x="102365" y="540749"/>
                </a:lnTo>
                <a:lnTo>
                  <a:pt x="142144" y="532754"/>
                </a:lnTo>
                <a:lnTo>
                  <a:pt x="174689" y="510977"/>
                </a:lnTo>
                <a:lnTo>
                  <a:pt x="196665" y="478724"/>
                </a:lnTo>
                <a:lnTo>
                  <a:pt x="204731" y="439305"/>
                </a:lnTo>
                <a:lnTo>
                  <a:pt x="204731" y="101345"/>
                </a:lnTo>
                <a:lnTo>
                  <a:pt x="196665" y="61983"/>
                </a:lnTo>
                <a:lnTo>
                  <a:pt x="174689" y="29759"/>
                </a:lnTo>
                <a:lnTo>
                  <a:pt x="142144" y="7992"/>
                </a:lnTo>
                <a:lnTo>
                  <a:pt x="102365" y="0"/>
                </a:lnTo>
                <a:close/>
              </a:path>
            </a:pathLst>
          </a:custGeom>
          <a:solidFill>
            <a:srgbClr val="0262A2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grpSp>
        <p:nvGrpSpPr>
          <p:cNvPr id="11" name="object 11"/>
          <p:cNvGrpSpPr/>
          <p:nvPr/>
        </p:nvGrpSpPr>
        <p:grpSpPr>
          <a:xfrm>
            <a:off x="4269786" y="2756997"/>
            <a:ext cx="815164" cy="546619"/>
            <a:chOff x="6036068" y="6062840"/>
            <a:chExt cx="1792605" cy="1202055"/>
          </a:xfrm>
        </p:grpSpPr>
        <p:sp>
          <p:nvSpPr>
            <p:cNvPr id="12" name="object 12"/>
            <p:cNvSpPr/>
            <p:nvPr/>
          </p:nvSpPr>
          <p:spPr>
            <a:xfrm>
              <a:off x="6036068" y="6062840"/>
              <a:ext cx="1792605" cy="1202055"/>
            </a:xfrm>
            <a:custGeom>
              <a:avLst/>
              <a:gdLst/>
              <a:ahLst/>
              <a:cxnLst/>
              <a:rect l="l" t="t" r="r" b="b"/>
              <a:pathLst>
                <a:path w="1792604" h="1202054">
                  <a:moveTo>
                    <a:pt x="1791993" y="0"/>
                  </a:moveTo>
                  <a:lnTo>
                    <a:pt x="0" y="0"/>
                  </a:lnTo>
                  <a:lnTo>
                    <a:pt x="0" y="1072231"/>
                  </a:lnTo>
                  <a:lnTo>
                    <a:pt x="10391" y="1122488"/>
                  </a:lnTo>
                  <a:lnTo>
                    <a:pt x="38684" y="1163642"/>
                  </a:lnTo>
                  <a:lnTo>
                    <a:pt x="80556" y="1191449"/>
                  </a:lnTo>
                  <a:lnTo>
                    <a:pt x="131687" y="1201661"/>
                  </a:lnTo>
                  <a:lnTo>
                    <a:pt x="1660207" y="1201661"/>
                  </a:lnTo>
                  <a:lnTo>
                    <a:pt x="1711354" y="1191449"/>
                  </a:lnTo>
                  <a:lnTo>
                    <a:pt x="1753260" y="1163642"/>
                  </a:lnTo>
                  <a:lnTo>
                    <a:pt x="1781587" y="1122488"/>
                  </a:lnTo>
                  <a:lnTo>
                    <a:pt x="1791993" y="1072231"/>
                  </a:lnTo>
                  <a:lnTo>
                    <a:pt x="17919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3" name="object 13"/>
            <p:cNvSpPr/>
            <p:nvPr/>
          </p:nvSpPr>
          <p:spPr>
            <a:xfrm>
              <a:off x="6189675" y="6218707"/>
              <a:ext cx="1485265" cy="890269"/>
            </a:xfrm>
            <a:custGeom>
              <a:avLst/>
              <a:gdLst/>
              <a:ahLst/>
              <a:cxnLst/>
              <a:rect l="l" t="t" r="r" b="b"/>
              <a:pathLst>
                <a:path w="1485265" h="890270">
                  <a:moveTo>
                    <a:pt x="265417" y="684364"/>
                  </a:moveTo>
                  <a:lnTo>
                    <a:pt x="263499" y="676325"/>
                  </a:lnTo>
                  <a:lnTo>
                    <a:pt x="258267" y="669747"/>
                  </a:lnTo>
                  <a:lnTo>
                    <a:pt x="250532" y="665314"/>
                  </a:lnTo>
                  <a:lnTo>
                    <a:pt x="241147" y="663689"/>
                  </a:lnTo>
                  <a:lnTo>
                    <a:pt x="24269" y="663689"/>
                  </a:lnTo>
                  <a:lnTo>
                    <a:pt x="14833" y="665314"/>
                  </a:lnTo>
                  <a:lnTo>
                    <a:pt x="7124" y="669747"/>
                  </a:lnTo>
                  <a:lnTo>
                    <a:pt x="1905" y="676325"/>
                  </a:lnTo>
                  <a:lnTo>
                    <a:pt x="0" y="684364"/>
                  </a:lnTo>
                  <a:lnTo>
                    <a:pt x="0" y="869251"/>
                  </a:lnTo>
                  <a:lnTo>
                    <a:pt x="1905" y="877252"/>
                  </a:lnTo>
                  <a:lnTo>
                    <a:pt x="7124" y="883831"/>
                  </a:lnTo>
                  <a:lnTo>
                    <a:pt x="14833" y="888288"/>
                  </a:lnTo>
                  <a:lnTo>
                    <a:pt x="24269" y="889927"/>
                  </a:lnTo>
                  <a:lnTo>
                    <a:pt x="241147" y="889927"/>
                  </a:lnTo>
                  <a:lnTo>
                    <a:pt x="250532" y="888288"/>
                  </a:lnTo>
                  <a:lnTo>
                    <a:pt x="258267" y="883831"/>
                  </a:lnTo>
                  <a:lnTo>
                    <a:pt x="263499" y="877252"/>
                  </a:lnTo>
                  <a:lnTo>
                    <a:pt x="265417" y="869251"/>
                  </a:lnTo>
                  <a:lnTo>
                    <a:pt x="265417" y="684364"/>
                  </a:lnTo>
                  <a:close/>
                </a:path>
                <a:path w="1485265" h="890270">
                  <a:moveTo>
                    <a:pt x="265417" y="352577"/>
                  </a:moveTo>
                  <a:lnTo>
                    <a:pt x="263499" y="344525"/>
                  </a:lnTo>
                  <a:lnTo>
                    <a:pt x="258267" y="337959"/>
                  </a:lnTo>
                  <a:lnTo>
                    <a:pt x="250532" y="333527"/>
                  </a:lnTo>
                  <a:lnTo>
                    <a:pt x="241147" y="331901"/>
                  </a:lnTo>
                  <a:lnTo>
                    <a:pt x="24269" y="331901"/>
                  </a:lnTo>
                  <a:lnTo>
                    <a:pt x="14833" y="333527"/>
                  </a:lnTo>
                  <a:lnTo>
                    <a:pt x="7124" y="337959"/>
                  </a:lnTo>
                  <a:lnTo>
                    <a:pt x="1905" y="344525"/>
                  </a:lnTo>
                  <a:lnTo>
                    <a:pt x="0" y="352577"/>
                  </a:lnTo>
                  <a:lnTo>
                    <a:pt x="0" y="537451"/>
                  </a:lnTo>
                  <a:lnTo>
                    <a:pt x="1905" y="545503"/>
                  </a:lnTo>
                  <a:lnTo>
                    <a:pt x="7124" y="552081"/>
                  </a:lnTo>
                  <a:lnTo>
                    <a:pt x="14833" y="556514"/>
                  </a:lnTo>
                  <a:lnTo>
                    <a:pt x="24269" y="558139"/>
                  </a:lnTo>
                  <a:lnTo>
                    <a:pt x="241147" y="558139"/>
                  </a:lnTo>
                  <a:lnTo>
                    <a:pt x="250532" y="556514"/>
                  </a:lnTo>
                  <a:lnTo>
                    <a:pt x="258267" y="552081"/>
                  </a:lnTo>
                  <a:lnTo>
                    <a:pt x="263499" y="545503"/>
                  </a:lnTo>
                  <a:lnTo>
                    <a:pt x="265417" y="537451"/>
                  </a:lnTo>
                  <a:lnTo>
                    <a:pt x="265417" y="352577"/>
                  </a:lnTo>
                  <a:close/>
                </a:path>
                <a:path w="1485265" h="890270">
                  <a:moveTo>
                    <a:pt x="265417" y="29756"/>
                  </a:moveTo>
                  <a:lnTo>
                    <a:pt x="263499" y="21704"/>
                  </a:lnTo>
                  <a:lnTo>
                    <a:pt x="258267" y="15138"/>
                  </a:lnTo>
                  <a:lnTo>
                    <a:pt x="250532" y="10706"/>
                  </a:lnTo>
                  <a:lnTo>
                    <a:pt x="241147" y="9080"/>
                  </a:lnTo>
                  <a:lnTo>
                    <a:pt x="24269" y="9080"/>
                  </a:lnTo>
                  <a:lnTo>
                    <a:pt x="14833" y="10706"/>
                  </a:lnTo>
                  <a:lnTo>
                    <a:pt x="7124" y="15138"/>
                  </a:lnTo>
                  <a:lnTo>
                    <a:pt x="1905" y="21704"/>
                  </a:lnTo>
                  <a:lnTo>
                    <a:pt x="0" y="29756"/>
                  </a:lnTo>
                  <a:lnTo>
                    <a:pt x="0" y="214630"/>
                  </a:lnTo>
                  <a:lnTo>
                    <a:pt x="1905" y="222681"/>
                  </a:lnTo>
                  <a:lnTo>
                    <a:pt x="7124" y="229260"/>
                  </a:lnTo>
                  <a:lnTo>
                    <a:pt x="14833" y="233692"/>
                  </a:lnTo>
                  <a:lnTo>
                    <a:pt x="24269" y="235318"/>
                  </a:lnTo>
                  <a:lnTo>
                    <a:pt x="241147" y="235318"/>
                  </a:lnTo>
                  <a:lnTo>
                    <a:pt x="250532" y="233692"/>
                  </a:lnTo>
                  <a:lnTo>
                    <a:pt x="258267" y="229260"/>
                  </a:lnTo>
                  <a:lnTo>
                    <a:pt x="263499" y="222681"/>
                  </a:lnTo>
                  <a:lnTo>
                    <a:pt x="265417" y="214630"/>
                  </a:lnTo>
                  <a:lnTo>
                    <a:pt x="265417" y="29756"/>
                  </a:lnTo>
                  <a:close/>
                </a:path>
                <a:path w="1485265" h="890270">
                  <a:moveTo>
                    <a:pt x="671804" y="684364"/>
                  </a:moveTo>
                  <a:lnTo>
                    <a:pt x="669899" y="676325"/>
                  </a:lnTo>
                  <a:lnTo>
                    <a:pt x="664692" y="669747"/>
                  </a:lnTo>
                  <a:lnTo>
                    <a:pt x="657009" y="665314"/>
                  </a:lnTo>
                  <a:lnTo>
                    <a:pt x="647636" y="663689"/>
                  </a:lnTo>
                  <a:lnTo>
                    <a:pt x="430758" y="663689"/>
                  </a:lnTo>
                  <a:lnTo>
                    <a:pt x="421309" y="665314"/>
                  </a:lnTo>
                  <a:lnTo>
                    <a:pt x="413550" y="669747"/>
                  </a:lnTo>
                  <a:lnTo>
                    <a:pt x="408305" y="676325"/>
                  </a:lnTo>
                  <a:lnTo>
                    <a:pt x="406374" y="684364"/>
                  </a:lnTo>
                  <a:lnTo>
                    <a:pt x="406374" y="869251"/>
                  </a:lnTo>
                  <a:lnTo>
                    <a:pt x="408305" y="877252"/>
                  </a:lnTo>
                  <a:lnTo>
                    <a:pt x="413550" y="883831"/>
                  </a:lnTo>
                  <a:lnTo>
                    <a:pt x="421309" y="888288"/>
                  </a:lnTo>
                  <a:lnTo>
                    <a:pt x="430758" y="889927"/>
                  </a:lnTo>
                  <a:lnTo>
                    <a:pt x="647636" y="889927"/>
                  </a:lnTo>
                  <a:lnTo>
                    <a:pt x="657009" y="888288"/>
                  </a:lnTo>
                  <a:lnTo>
                    <a:pt x="664692" y="883831"/>
                  </a:lnTo>
                  <a:lnTo>
                    <a:pt x="669899" y="877252"/>
                  </a:lnTo>
                  <a:lnTo>
                    <a:pt x="671804" y="869251"/>
                  </a:lnTo>
                  <a:lnTo>
                    <a:pt x="671804" y="684364"/>
                  </a:lnTo>
                  <a:close/>
                </a:path>
                <a:path w="1485265" h="890270">
                  <a:moveTo>
                    <a:pt x="671804" y="352577"/>
                  </a:moveTo>
                  <a:lnTo>
                    <a:pt x="669899" y="344525"/>
                  </a:lnTo>
                  <a:lnTo>
                    <a:pt x="664692" y="337959"/>
                  </a:lnTo>
                  <a:lnTo>
                    <a:pt x="657009" y="333527"/>
                  </a:lnTo>
                  <a:lnTo>
                    <a:pt x="647636" y="331901"/>
                  </a:lnTo>
                  <a:lnTo>
                    <a:pt x="430758" y="331901"/>
                  </a:lnTo>
                  <a:lnTo>
                    <a:pt x="421309" y="333527"/>
                  </a:lnTo>
                  <a:lnTo>
                    <a:pt x="413550" y="337959"/>
                  </a:lnTo>
                  <a:lnTo>
                    <a:pt x="408305" y="344525"/>
                  </a:lnTo>
                  <a:lnTo>
                    <a:pt x="406374" y="352577"/>
                  </a:lnTo>
                  <a:lnTo>
                    <a:pt x="406374" y="537451"/>
                  </a:lnTo>
                  <a:lnTo>
                    <a:pt x="408305" y="545503"/>
                  </a:lnTo>
                  <a:lnTo>
                    <a:pt x="413550" y="552081"/>
                  </a:lnTo>
                  <a:lnTo>
                    <a:pt x="421309" y="556514"/>
                  </a:lnTo>
                  <a:lnTo>
                    <a:pt x="430758" y="558139"/>
                  </a:lnTo>
                  <a:lnTo>
                    <a:pt x="647636" y="558139"/>
                  </a:lnTo>
                  <a:lnTo>
                    <a:pt x="657009" y="556514"/>
                  </a:lnTo>
                  <a:lnTo>
                    <a:pt x="664692" y="552081"/>
                  </a:lnTo>
                  <a:lnTo>
                    <a:pt x="669899" y="545503"/>
                  </a:lnTo>
                  <a:lnTo>
                    <a:pt x="671804" y="537451"/>
                  </a:lnTo>
                  <a:lnTo>
                    <a:pt x="671804" y="352577"/>
                  </a:lnTo>
                  <a:close/>
                </a:path>
                <a:path w="1485265" h="890270">
                  <a:moveTo>
                    <a:pt x="671804" y="20789"/>
                  </a:moveTo>
                  <a:lnTo>
                    <a:pt x="669899" y="12725"/>
                  </a:lnTo>
                  <a:lnTo>
                    <a:pt x="664692" y="6108"/>
                  </a:lnTo>
                  <a:lnTo>
                    <a:pt x="657009" y="1651"/>
                  </a:lnTo>
                  <a:lnTo>
                    <a:pt x="647636" y="0"/>
                  </a:lnTo>
                  <a:lnTo>
                    <a:pt x="430758" y="0"/>
                  </a:lnTo>
                  <a:lnTo>
                    <a:pt x="421309" y="1651"/>
                  </a:lnTo>
                  <a:lnTo>
                    <a:pt x="413550" y="6108"/>
                  </a:lnTo>
                  <a:lnTo>
                    <a:pt x="408305" y="12725"/>
                  </a:lnTo>
                  <a:lnTo>
                    <a:pt x="406374" y="20789"/>
                  </a:lnTo>
                  <a:lnTo>
                    <a:pt x="406374" y="205663"/>
                  </a:lnTo>
                  <a:lnTo>
                    <a:pt x="408305" y="213664"/>
                  </a:lnTo>
                  <a:lnTo>
                    <a:pt x="413550" y="220243"/>
                  </a:lnTo>
                  <a:lnTo>
                    <a:pt x="421309" y="224701"/>
                  </a:lnTo>
                  <a:lnTo>
                    <a:pt x="430758" y="226339"/>
                  </a:lnTo>
                  <a:lnTo>
                    <a:pt x="647636" y="226339"/>
                  </a:lnTo>
                  <a:lnTo>
                    <a:pt x="657009" y="224701"/>
                  </a:lnTo>
                  <a:lnTo>
                    <a:pt x="664692" y="220243"/>
                  </a:lnTo>
                  <a:lnTo>
                    <a:pt x="669899" y="213664"/>
                  </a:lnTo>
                  <a:lnTo>
                    <a:pt x="671804" y="205663"/>
                  </a:lnTo>
                  <a:lnTo>
                    <a:pt x="671804" y="20789"/>
                  </a:lnTo>
                  <a:close/>
                </a:path>
                <a:path w="1485265" h="890270">
                  <a:moveTo>
                    <a:pt x="1078306" y="684364"/>
                  </a:moveTo>
                  <a:lnTo>
                    <a:pt x="1076388" y="676325"/>
                  </a:lnTo>
                  <a:lnTo>
                    <a:pt x="1071168" y="669747"/>
                  </a:lnTo>
                  <a:lnTo>
                    <a:pt x="1063447" y="665314"/>
                  </a:lnTo>
                  <a:lnTo>
                    <a:pt x="1054011" y="663689"/>
                  </a:lnTo>
                  <a:lnTo>
                    <a:pt x="837133" y="663689"/>
                  </a:lnTo>
                  <a:lnTo>
                    <a:pt x="827709" y="665314"/>
                  </a:lnTo>
                  <a:lnTo>
                    <a:pt x="819988" y="669747"/>
                  </a:lnTo>
                  <a:lnTo>
                    <a:pt x="814781" y="676325"/>
                  </a:lnTo>
                  <a:lnTo>
                    <a:pt x="812863" y="684364"/>
                  </a:lnTo>
                  <a:lnTo>
                    <a:pt x="812863" y="869251"/>
                  </a:lnTo>
                  <a:lnTo>
                    <a:pt x="814781" y="877252"/>
                  </a:lnTo>
                  <a:lnTo>
                    <a:pt x="819988" y="883831"/>
                  </a:lnTo>
                  <a:lnTo>
                    <a:pt x="827709" y="888288"/>
                  </a:lnTo>
                  <a:lnTo>
                    <a:pt x="837133" y="889927"/>
                  </a:lnTo>
                  <a:lnTo>
                    <a:pt x="1054011" y="889927"/>
                  </a:lnTo>
                  <a:lnTo>
                    <a:pt x="1063447" y="888288"/>
                  </a:lnTo>
                  <a:lnTo>
                    <a:pt x="1071168" y="883831"/>
                  </a:lnTo>
                  <a:lnTo>
                    <a:pt x="1076388" y="877252"/>
                  </a:lnTo>
                  <a:lnTo>
                    <a:pt x="1078306" y="869251"/>
                  </a:lnTo>
                  <a:lnTo>
                    <a:pt x="1078306" y="684364"/>
                  </a:lnTo>
                  <a:close/>
                </a:path>
                <a:path w="1485265" h="890270">
                  <a:moveTo>
                    <a:pt x="1078306" y="352577"/>
                  </a:moveTo>
                  <a:lnTo>
                    <a:pt x="1076388" y="344525"/>
                  </a:lnTo>
                  <a:lnTo>
                    <a:pt x="1071168" y="337959"/>
                  </a:lnTo>
                  <a:lnTo>
                    <a:pt x="1063447" y="333527"/>
                  </a:lnTo>
                  <a:lnTo>
                    <a:pt x="1054011" y="331901"/>
                  </a:lnTo>
                  <a:lnTo>
                    <a:pt x="837133" y="331901"/>
                  </a:lnTo>
                  <a:lnTo>
                    <a:pt x="827709" y="333527"/>
                  </a:lnTo>
                  <a:lnTo>
                    <a:pt x="819988" y="337959"/>
                  </a:lnTo>
                  <a:lnTo>
                    <a:pt x="814781" y="344525"/>
                  </a:lnTo>
                  <a:lnTo>
                    <a:pt x="812863" y="352577"/>
                  </a:lnTo>
                  <a:lnTo>
                    <a:pt x="812863" y="537451"/>
                  </a:lnTo>
                  <a:lnTo>
                    <a:pt x="814781" y="545503"/>
                  </a:lnTo>
                  <a:lnTo>
                    <a:pt x="819988" y="552081"/>
                  </a:lnTo>
                  <a:lnTo>
                    <a:pt x="827709" y="556514"/>
                  </a:lnTo>
                  <a:lnTo>
                    <a:pt x="837133" y="558139"/>
                  </a:lnTo>
                  <a:lnTo>
                    <a:pt x="1054011" y="558139"/>
                  </a:lnTo>
                  <a:lnTo>
                    <a:pt x="1063447" y="556514"/>
                  </a:lnTo>
                  <a:lnTo>
                    <a:pt x="1071168" y="552081"/>
                  </a:lnTo>
                  <a:lnTo>
                    <a:pt x="1076388" y="545503"/>
                  </a:lnTo>
                  <a:lnTo>
                    <a:pt x="1078306" y="537451"/>
                  </a:lnTo>
                  <a:lnTo>
                    <a:pt x="1078306" y="352577"/>
                  </a:lnTo>
                  <a:close/>
                </a:path>
                <a:path w="1485265" h="890270">
                  <a:moveTo>
                    <a:pt x="1078306" y="20789"/>
                  </a:moveTo>
                  <a:lnTo>
                    <a:pt x="1076388" y="12725"/>
                  </a:lnTo>
                  <a:lnTo>
                    <a:pt x="1071168" y="6108"/>
                  </a:lnTo>
                  <a:lnTo>
                    <a:pt x="1063447" y="1651"/>
                  </a:lnTo>
                  <a:lnTo>
                    <a:pt x="1054011" y="0"/>
                  </a:lnTo>
                  <a:lnTo>
                    <a:pt x="837133" y="0"/>
                  </a:lnTo>
                  <a:lnTo>
                    <a:pt x="827709" y="1651"/>
                  </a:lnTo>
                  <a:lnTo>
                    <a:pt x="819988" y="6108"/>
                  </a:lnTo>
                  <a:lnTo>
                    <a:pt x="814781" y="12725"/>
                  </a:lnTo>
                  <a:lnTo>
                    <a:pt x="812863" y="20789"/>
                  </a:lnTo>
                  <a:lnTo>
                    <a:pt x="812863" y="205663"/>
                  </a:lnTo>
                  <a:lnTo>
                    <a:pt x="814781" y="213664"/>
                  </a:lnTo>
                  <a:lnTo>
                    <a:pt x="819988" y="220243"/>
                  </a:lnTo>
                  <a:lnTo>
                    <a:pt x="827709" y="224701"/>
                  </a:lnTo>
                  <a:lnTo>
                    <a:pt x="837133" y="226339"/>
                  </a:lnTo>
                  <a:lnTo>
                    <a:pt x="1054011" y="226339"/>
                  </a:lnTo>
                  <a:lnTo>
                    <a:pt x="1063447" y="224701"/>
                  </a:lnTo>
                  <a:lnTo>
                    <a:pt x="1071168" y="220243"/>
                  </a:lnTo>
                  <a:lnTo>
                    <a:pt x="1076388" y="213664"/>
                  </a:lnTo>
                  <a:lnTo>
                    <a:pt x="1078306" y="205663"/>
                  </a:lnTo>
                  <a:lnTo>
                    <a:pt x="1078306" y="20789"/>
                  </a:lnTo>
                  <a:close/>
                </a:path>
                <a:path w="1485265" h="890270">
                  <a:moveTo>
                    <a:pt x="1484769" y="684364"/>
                  </a:moveTo>
                  <a:lnTo>
                    <a:pt x="1482864" y="676325"/>
                  </a:lnTo>
                  <a:lnTo>
                    <a:pt x="1477657" y="669747"/>
                  </a:lnTo>
                  <a:lnTo>
                    <a:pt x="1469936" y="665314"/>
                  </a:lnTo>
                  <a:lnTo>
                    <a:pt x="1460500" y="663689"/>
                  </a:lnTo>
                  <a:lnTo>
                    <a:pt x="1243622" y="663689"/>
                  </a:lnTo>
                  <a:lnTo>
                    <a:pt x="1234173" y="665314"/>
                  </a:lnTo>
                  <a:lnTo>
                    <a:pt x="1226413" y="669747"/>
                  </a:lnTo>
                  <a:lnTo>
                    <a:pt x="1221168" y="676325"/>
                  </a:lnTo>
                  <a:lnTo>
                    <a:pt x="1219238" y="684364"/>
                  </a:lnTo>
                  <a:lnTo>
                    <a:pt x="1219238" y="869251"/>
                  </a:lnTo>
                  <a:lnTo>
                    <a:pt x="1221168" y="877252"/>
                  </a:lnTo>
                  <a:lnTo>
                    <a:pt x="1226413" y="883831"/>
                  </a:lnTo>
                  <a:lnTo>
                    <a:pt x="1234173" y="888288"/>
                  </a:lnTo>
                  <a:lnTo>
                    <a:pt x="1243622" y="889927"/>
                  </a:lnTo>
                  <a:lnTo>
                    <a:pt x="1460500" y="889927"/>
                  </a:lnTo>
                  <a:lnTo>
                    <a:pt x="1469936" y="888288"/>
                  </a:lnTo>
                  <a:lnTo>
                    <a:pt x="1477657" y="883831"/>
                  </a:lnTo>
                  <a:lnTo>
                    <a:pt x="1482864" y="877252"/>
                  </a:lnTo>
                  <a:lnTo>
                    <a:pt x="1484769" y="869251"/>
                  </a:lnTo>
                  <a:lnTo>
                    <a:pt x="1484769" y="684364"/>
                  </a:lnTo>
                  <a:close/>
                </a:path>
                <a:path w="1485265" h="890270">
                  <a:moveTo>
                    <a:pt x="1484769" y="352577"/>
                  </a:moveTo>
                  <a:lnTo>
                    <a:pt x="1482864" y="344525"/>
                  </a:lnTo>
                  <a:lnTo>
                    <a:pt x="1477657" y="337959"/>
                  </a:lnTo>
                  <a:lnTo>
                    <a:pt x="1469936" y="333527"/>
                  </a:lnTo>
                  <a:lnTo>
                    <a:pt x="1460500" y="331901"/>
                  </a:lnTo>
                  <a:lnTo>
                    <a:pt x="1243622" y="331901"/>
                  </a:lnTo>
                  <a:lnTo>
                    <a:pt x="1234173" y="333527"/>
                  </a:lnTo>
                  <a:lnTo>
                    <a:pt x="1226413" y="337959"/>
                  </a:lnTo>
                  <a:lnTo>
                    <a:pt x="1221168" y="344525"/>
                  </a:lnTo>
                  <a:lnTo>
                    <a:pt x="1219238" y="352577"/>
                  </a:lnTo>
                  <a:lnTo>
                    <a:pt x="1219238" y="537451"/>
                  </a:lnTo>
                  <a:lnTo>
                    <a:pt x="1221168" y="545503"/>
                  </a:lnTo>
                  <a:lnTo>
                    <a:pt x="1226413" y="552081"/>
                  </a:lnTo>
                  <a:lnTo>
                    <a:pt x="1234173" y="556514"/>
                  </a:lnTo>
                  <a:lnTo>
                    <a:pt x="1243622" y="558139"/>
                  </a:lnTo>
                  <a:lnTo>
                    <a:pt x="1460500" y="558139"/>
                  </a:lnTo>
                  <a:lnTo>
                    <a:pt x="1469936" y="556514"/>
                  </a:lnTo>
                  <a:lnTo>
                    <a:pt x="1477657" y="552081"/>
                  </a:lnTo>
                  <a:lnTo>
                    <a:pt x="1482864" y="545503"/>
                  </a:lnTo>
                  <a:lnTo>
                    <a:pt x="1484769" y="537451"/>
                  </a:lnTo>
                  <a:lnTo>
                    <a:pt x="1484769" y="352577"/>
                  </a:lnTo>
                  <a:close/>
                </a:path>
                <a:path w="1485265" h="890270">
                  <a:moveTo>
                    <a:pt x="1484769" y="20789"/>
                  </a:moveTo>
                  <a:lnTo>
                    <a:pt x="1482864" y="12725"/>
                  </a:lnTo>
                  <a:lnTo>
                    <a:pt x="1477657" y="6108"/>
                  </a:lnTo>
                  <a:lnTo>
                    <a:pt x="1469936" y="1651"/>
                  </a:lnTo>
                  <a:lnTo>
                    <a:pt x="1460500" y="0"/>
                  </a:lnTo>
                  <a:lnTo>
                    <a:pt x="1243622" y="0"/>
                  </a:lnTo>
                  <a:lnTo>
                    <a:pt x="1234173" y="1651"/>
                  </a:lnTo>
                  <a:lnTo>
                    <a:pt x="1226413" y="6108"/>
                  </a:lnTo>
                  <a:lnTo>
                    <a:pt x="1221168" y="12725"/>
                  </a:lnTo>
                  <a:lnTo>
                    <a:pt x="1219238" y="20789"/>
                  </a:lnTo>
                  <a:lnTo>
                    <a:pt x="1219238" y="205663"/>
                  </a:lnTo>
                  <a:lnTo>
                    <a:pt x="1221168" y="213664"/>
                  </a:lnTo>
                  <a:lnTo>
                    <a:pt x="1226413" y="220243"/>
                  </a:lnTo>
                  <a:lnTo>
                    <a:pt x="1234173" y="224701"/>
                  </a:lnTo>
                  <a:lnTo>
                    <a:pt x="1243622" y="226339"/>
                  </a:lnTo>
                  <a:lnTo>
                    <a:pt x="1460500" y="226339"/>
                  </a:lnTo>
                  <a:lnTo>
                    <a:pt x="1469936" y="224701"/>
                  </a:lnTo>
                  <a:lnTo>
                    <a:pt x="1477657" y="220243"/>
                  </a:lnTo>
                  <a:lnTo>
                    <a:pt x="1482864" y="213664"/>
                  </a:lnTo>
                  <a:lnTo>
                    <a:pt x="1484769" y="205663"/>
                  </a:lnTo>
                  <a:lnTo>
                    <a:pt x="1484769" y="20789"/>
                  </a:lnTo>
                  <a:close/>
                </a:path>
              </a:pathLst>
            </a:custGeom>
            <a:solidFill>
              <a:srgbClr val="CCD3E9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5242735" y="2415433"/>
            <a:ext cx="906411" cy="930667"/>
            <a:chOff x="8175656" y="5311715"/>
            <a:chExt cx="1993264" cy="2046605"/>
          </a:xfrm>
        </p:grpSpPr>
        <p:sp>
          <p:nvSpPr>
            <p:cNvPr id="15" name="object 15"/>
            <p:cNvSpPr/>
            <p:nvPr/>
          </p:nvSpPr>
          <p:spPr>
            <a:xfrm>
              <a:off x="8175656" y="5508015"/>
              <a:ext cx="1993264" cy="1850389"/>
            </a:xfrm>
            <a:custGeom>
              <a:avLst/>
              <a:gdLst/>
              <a:ahLst/>
              <a:cxnLst/>
              <a:rect l="l" t="t" r="r" b="b"/>
              <a:pathLst>
                <a:path w="1993265" h="1850390">
                  <a:moveTo>
                    <a:pt x="1846514" y="0"/>
                  </a:moveTo>
                  <a:lnTo>
                    <a:pt x="1719764" y="0"/>
                  </a:lnTo>
                  <a:lnTo>
                    <a:pt x="1719764" y="120163"/>
                  </a:lnTo>
                  <a:lnTo>
                    <a:pt x="1737195" y="143307"/>
                  </a:lnTo>
                  <a:lnTo>
                    <a:pt x="1750267" y="169355"/>
                  </a:lnTo>
                  <a:lnTo>
                    <a:pt x="1758478" y="197815"/>
                  </a:lnTo>
                  <a:lnTo>
                    <a:pt x="1761327" y="228193"/>
                  </a:lnTo>
                  <a:lnTo>
                    <a:pt x="1755475" y="271282"/>
                  </a:lnTo>
                  <a:lnTo>
                    <a:pt x="1738961" y="310009"/>
                  </a:lnTo>
                  <a:lnTo>
                    <a:pt x="1713348" y="342827"/>
                  </a:lnTo>
                  <a:lnTo>
                    <a:pt x="1680198" y="368186"/>
                  </a:lnTo>
                  <a:lnTo>
                    <a:pt x="1641074" y="384537"/>
                  </a:lnTo>
                  <a:lnTo>
                    <a:pt x="1597539" y="390331"/>
                  </a:lnTo>
                  <a:lnTo>
                    <a:pt x="1554008" y="384537"/>
                  </a:lnTo>
                  <a:lnTo>
                    <a:pt x="1514885" y="368186"/>
                  </a:lnTo>
                  <a:lnTo>
                    <a:pt x="1481734" y="342827"/>
                  </a:lnTo>
                  <a:lnTo>
                    <a:pt x="1456120" y="310009"/>
                  </a:lnTo>
                  <a:lnTo>
                    <a:pt x="1439604" y="271282"/>
                  </a:lnTo>
                  <a:lnTo>
                    <a:pt x="1433752" y="228193"/>
                  </a:lnTo>
                  <a:lnTo>
                    <a:pt x="1436615" y="197815"/>
                  </a:lnTo>
                  <a:lnTo>
                    <a:pt x="1444852" y="169355"/>
                  </a:lnTo>
                  <a:lnTo>
                    <a:pt x="1457929" y="143307"/>
                  </a:lnTo>
                  <a:lnTo>
                    <a:pt x="1475315" y="120163"/>
                  </a:lnTo>
                  <a:lnTo>
                    <a:pt x="1475315" y="0"/>
                  </a:lnTo>
                  <a:lnTo>
                    <a:pt x="530353" y="0"/>
                  </a:lnTo>
                  <a:lnTo>
                    <a:pt x="530353" y="120163"/>
                  </a:lnTo>
                  <a:lnTo>
                    <a:pt x="547760" y="143307"/>
                  </a:lnTo>
                  <a:lnTo>
                    <a:pt x="560874" y="169355"/>
                  </a:lnTo>
                  <a:lnTo>
                    <a:pt x="569145" y="197815"/>
                  </a:lnTo>
                  <a:lnTo>
                    <a:pt x="572024" y="228193"/>
                  </a:lnTo>
                  <a:lnTo>
                    <a:pt x="566171" y="271282"/>
                  </a:lnTo>
                  <a:lnTo>
                    <a:pt x="549652" y="310009"/>
                  </a:lnTo>
                  <a:lnTo>
                    <a:pt x="524028" y="342827"/>
                  </a:lnTo>
                  <a:lnTo>
                    <a:pt x="490859" y="368186"/>
                  </a:lnTo>
                  <a:lnTo>
                    <a:pt x="451705" y="384537"/>
                  </a:lnTo>
                  <a:lnTo>
                    <a:pt x="408128" y="390331"/>
                  </a:lnTo>
                  <a:lnTo>
                    <a:pt x="364597" y="384537"/>
                  </a:lnTo>
                  <a:lnTo>
                    <a:pt x="325474" y="368186"/>
                  </a:lnTo>
                  <a:lnTo>
                    <a:pt x="292324" y="342827"/>
                  </a:lnTo>
                  <a:lnTo>
                    <a:pt x="266709" y="310009"/>
                  </a:lnTo>
                  <a:lnTo>
                    <a:pt x="250193" y="271282"/>
                  </a:lnTo>
                  <a:lnTo>
                    <a:pt x="244341" y="228193"/>
                  </a:lnTo>
                  <a:lnTo>
                    <a:pt x="247206" y="197815"/>
                  </a:lnTo>
                  <a:lnTo>
                    <a:pt x="255454" y="169355"/>
                  </a:lnTo>
                  <a:lnTo>
                    <a:pt x="268563" y="143307"/>
                  </a:lnTo>
                  <a:lnTo>
                    <a:pt x="286012" y="120163"/>
                  </a:lnTo>
                  <a:lnTo>
                    <a:pt x="286012" y="0"/>
                  </a:lnTo>
                  <a:lnTo>
                    <a:pt x="146500" y="0"/>
                  </a:lnTo>
                  <a:lnTo>
                    <a:pt x="100332" y="7422"/>
                  </a:lnTo>
                  <a:lnTo>
                    <a:pt x="60133" y="28070"/>
                  </a:lnTo>
                  <a:lnTo>
                    <a:pt x="28368" y="59514"/>
                  </a:lnTo>
                  <a:lnTo>
                    <a:pt x="7502" y="99323"/>
                  </a:lnTo>
                  <a:lnTo>
                    <a:pt x="0" y="145067"/>
                  </a:lnTo>
                  <a:lnTo>
                    <a:pt x="0" y="1704951"/>
                  </a:lnTo>
                  <a:lnTo>
                    <a:pt x="7502" y="1750695"/>
                  </a:lnTo>
                  <a:lnTo>
                    <a:pt x="28368" y="1790504"/>
                  </a:lnTo>
                  <a:lnTo>
                    <a:pt x="60133" y="1821948"/>
                  </a:lnTo>
                  <a:lnTo>
                    <a:pt x="100332" y="1842596"/>
                  </a:lnTo>
                  <a:lnTo>
                    <a:pt x="146500" y="1850018"/>
                  </a:lnTo>
                  <a:lnTo>
                    <a:pt x="1846514" y="1850018"/>
                  </a:lnTo>
                  <a:lnTo>
                    <a:pt x="1892635" y="1842596"/>
                  </a:lnTo>
                  <a:lnTo>
                    <a:pt x="1932805" y="1821948"/>
                  </a:lnTo>
                  <a:lnTo>
                    <a:pt x="1964554" y="1790504"/>
                  </a:lnTo>
                  <a:lnTo>
                    <a:pt x="1985414" y="1750695"/>
                  </a:lnTo>
                  <a:lnTo>
                    <a:pt x="1992917" y="1704951"/>
                  </a:lnTo>
                  <a:lnTo>
                    <a:pt x="1992917" y="145067"/>
                  </a:lnTo>
                  <a:lnTo>
                    <a:pt x="1985414" y="99323"/>
                  </a:lnTo>
                  <a:lnTo>
                    <a:pt x="1964554" y="59514"/>
                  </a:lnTo>
                  <a:lnTo>
                    <a:pt x="1932805" y="28070"/>
                  </a:lnTo>
                  <a:lnTo>
                    <a:pt x="1892635" y="7422"/>
                  </a:lnTo>
                  <a:lnTo>
                    <a:pt x="1846514" y="0"/>
                  </a:lnTo>
                  <a:close/>
                </a:path>
              </a:pathLst>
            </a:custGeom>
            <a:solidFill>
              <a:srgbClr val="0262A2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6" name="object 16"/>
            <p:cNvSpPr/>
            <p:nvPr/>
          </p:nvSpPr>
          <p:spPr>
            <a:xfrm>
              <a:off x="8276165" y="6056789"/>
              <a:ext cx="1792605" cy="1202055"/>
            </a:xfrm>
            <a:custGeom>
              <a:avLst/>
              <a:gdLst/>
              <a:ahLst/>
              <a:cxnLst/>
              <a:rect l="l" t="t" r="r" b="b"/>
              <a:pathLst>
                <a:path w="1792604" h="1202054">
                  <a:moveTo>
                    <a:pt x="1791993" y="0"/>
                  </a:moveTo>
                  <a:lnTo>
                    <a:pt x="0" y="0"/>
                  </a:lnTo>
                  <a:lnTo>
                    <a:pt x="0" y="1072231"/>
                  </a:lnTo>
                  <a:lnTo>
                    <a:pt x="10391" y="1122486"/>
                  </a:lnTo>
                  <a:lnTo>
                    <a:pt x="38684" y="1163637"/>
                  </a:lnTo>
                  <a:lnTo>
                    <a:pt x="80556" y="1191440"/>
                  </a:lnTo>
                  <a:lnTo>
                    <a:pt x="131687" y="1201651"/>
                  </a:lnTo>
                  <a:lnTo>
                    <a:pt x="1660198" y="1201651"/>
                  </a:lnTo>
                  <a:lnTo>
                    <a:pt x="1711350" y="1191440"/>
                  </a:lnTo>
                  <a:lnTo>
                    <a:pt x="1753259" y="1163637"/>
                  </a:lnTo>
                  <a:lnTo>
                    <a:pt x="1781587" y="1122486"/>
                  </a:lnTo>
                  <a:lnTo>
                    <a:pt x="1791993" y="1072231"/>
                  </a:lnTo>
                  <a:lnTo>
                    <a:pt x="17919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7" name="object 17"/>
            <p:cNvSpPr/>
            <p:nvPr/>
          </p:nvSpPr>
          <p:spPr>
            <a:xfrm>
              <a:off x="8481415" y="5311723"/>
              <a:ext cx="1394460" cy="541020"/>
            </a:xfrm>
            <a:custGeom>
              <a:avLst/>
              <a:gdLst/>
              <a:ahLst/>
              <a:cxnLst/>
              <a:rect l="l" t="t" r="r" b="b"/>
              <a:pathLst>
                <a:path w="1394459" h="541020">
                  <a:moveTo>
                    <a:pt x="204724" y="101346"/>
                  </a:moveTo>
                  <a:lnTo>
                    <a:pt x="196646" y="61976"/>
                  </a:lnTo>
                  <a:lnTo>
                    <a:pt x="174650" y="29756"/>
                  </a:lnTo>
                  <a:lnTo>
                    <a:pt x="142100" y="7988"/>
                  </a:lnTo>
                  <a:lnTo>
                    <a:pt x="102362" y="0"/>
                  </a:lnTo>
                  <a:lnTo>
                    <a:pt x="62623" y="7988"/>
                  </a:lnTo>
                  <a:lnTo>
                    <a:pt x="30073" y="29756"/>
                  </a:lnTo>
                  <a:lnTo>
                    <a:pt x="8077" y="61976"/>
                  </a:lnTo>
                  <a:lnTo>
                    <a:pt x="0" y="101346"/>
                  </a:lnTo>
                  <a:lnTo>
                    <a:pt x="0" y="439305"/>
                  </a:lnTo>
                  <a:lnTo>
                    <a:pt x="8077" y="478726"/>
                  </a:lnTo>
                  <a:lnTo>
                    <a:pt x="30073" y="510971"/>
                  </a:lnTo>
                  <a:lnTo>
                    <a:pt x="62623" y="532752"/>
                  </a:lnTo>
                  <a:lnTo>
                    <a:pt x="102362" y="540740"/>
                  </a:lnTo>
                  <a:lnTo>
                    <a:pt x="142100" y="532752"/>
                  </a:lnTo>
                  <a:lnTo>
                    <a:pt x="174650" y="510971"/>
                  </a:lnTo>
                  <a:lnTo>
                    <a:pt x="196646" y="478726"/>
                  </a:lnTo>
                  <a:lnTo>
                    <a:pt x="204724" y="439305"/>
                  </a:lnTo>
                  <a:lnTo>
                    <a:pt x="204724" y="101346"/>
                  </a:lnTo>
                  <a:close/>
                </a:path>
                <a:path w="1394459" h="541020">
                  <a:moveTo>
                    <a:pt x="1394142" y="101346"/>
                  </a:moveTo>
                  <a:lnTo>
                    <a:pt x="1386078" y="61976"/>
                  </a:lnTo>
                  <a:lnTo>
                    <a:pt x="1364107" y="29756"/>
                  </a:lnTo>
                  <a:lnTo>
                    <a:pt x="1331556" y="7988"/>
                  </a:lnTo>
                  <a:lnTo>
                    <a:pt x="1291780" y="0"/>
                  </a:lnTo>
                  <a:lnTo>
                    <a:pt x="1252042" y="7988"/>
                  </a:lnTo>
                  <a:lnTo>
                    <a:pt x="1219492" y="29756"/>
                  </a:lnTo>
                  <a:lnTo>
                    <a:pt x="1197495" y="61976"/>
                  </a:lnTo>
                  <a:lnTo>
                    <a:pt x="1189405" y="101346"/>
                  </a:lnTo>
                  <a:lnTo>
                    <a:pt x="1189405" y="439305"/>
                  </a:lnTo>
                  <a:lnTo>
                    <a:pt x="1197495" y="478726"/>
                  </a:lnTo>
                  <a:lnTo>
                    <a:pt x="1219492" y="510971"/>
                  </a:lnTo>
                  <a:lnTo>
                    <a:pt x="1252042" y="532752"/>
                  </a:lnTo>
                  <a:lnTo>
                    <a:pt x="1291780" y="540740"/>
                  </a:lnTo>
                  <a:lnTo>
                    <a:pt x="1331556" y="532752"/>
                  </a:lnTo>
                  <a:lnTo>
                    <a:pt x="1364107" y="510971"/>
                  </a:lnTo>
                  <a:lnTo>
                    <a:pt x="1386078" y="478726"/>
                  </a:lnTo>
                  <a:lnTo>
                    <a:pt x="1394142" y="439305"/>
                  </a:lnTo>
                  <a:lnTo>
                    <a:pt x="1394142" y="101346"/>
                  </a:lnTo>
                  <a:close/>
                </a:path>
              </a:pathLst>
            </a:custGeom>
            <a:solidFill>
              <a:srgbClr val="0262A2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8" name="object 18"/>
            <p:cNvSpPr/>
            <p:nvPr/>
          </p:nvSpPr>
          <p:spPr>
            <a:xfrm>
              <a:off x="8429764" y="6212661"/>
              <a:ext cx="1485265" cy="890269"/>
            </a:xfrm>
            <a:custGeom>
              <a:avLst/>
              <a:gdLst/>
              <a:ahLst/>
              <a:cxnLst/>
              <a:rect l="l" t="t" r="r" b="b"/>
              <a:pathLst>
                <a:path w="1485265" h="890270">
                  <a:moveTo>
                    <a:pt x="265430" y="684364"/>
                  </a:moveTo>
                  <a:lnTo>
                    <a:pt x="263499" y="676313"/>
                  </a:lnTo>
                  <a:lnTo>
                    <a:pt x="258267" y="669747"/>
                  </a:lnTo>
                  <a:lnTo>
                    <a:pt x="250545" y="665314"/>
                  </a:lnTo>
                  <a:lnTo>
                    <a:pt x="241160" y="663689"/>
                  </a:lnTo>
                  <a:lnTo>
                    <a:pt x="24282" y="663689"/>
                  </a:lnTo>
                  <a:lnTo>
                    <a:pt x="14846" y="665314"/>
                  </a:lnTo>
                  <a:lnTo>
                    <a:pt x="7124" y="669747"/>
                  </a:lnTo>
                  <a:lnTo>
                    <a:pt x="1917" y="676313"/>
                  </a:lnTo>
                  <a:lnTo>
                    <a:pt x="0" y="684364"/>
                  </a:lnTo>
                  <a:lnTo>
                    <a:pt x="0" y="869238"/>
                  </a:lnTo>
                  <a:lnTo>
                    <a:pt x="1917" y="877252"/>
                  </a:lnTo>
                  <a:lnTo>
                    <a:pt x="7124" y="883831"/>
                  </a:lnTo>
                  <a:lnTo>
                    <a:pt x="14846" y="888288"/>
                  </a:lnTo>
                  <a:lnTo>
                    <a:pt x="24282" y="889927"/>
                  </a:lnTo>
                  <a:lnTo>
                    <a:pt x="241160" y="889927"/>
                  </a:lnTo>
                  <a:lnTo>
                    <a:pt x="250545" y="888288"/>
                  </a:lnTo>
                  <a:lnTo>
                    <a:pt x="258267" y="883831"/>
                  </a:lnTo>
                  <a:lnTo>
                    <a:pt x="263499" y="877252"/>
                  </a:lnTo>
                  <a:lnTo>
                    <a:pt x="265430" y="869238"/>
                  </a:lnTo>
                  <a:lnTo>
                    <a:pt x="265430" y="684364"/>
                  </a:lnTo>
                  <a:close/>
                </a:path>
                <a:path w="1485265" h="890270">
                  <a:moveTo>
                    <a:pt x="265430" y="352577"/>
                  </a:moveTo>
                  <a:lnTo>
                    <a:pt x="263499" y="344525"/>
                  </a:lnTo>
                  <a:lnTo>
                    <a:pt x="258267" y="337947"/>
                  </a:lnTo>
                  <a:lnTo>
                    <a:pt x="250545" y="333514"/>
                  </a:lnTo>
                  <a:lnTo>
                    <a:pt x="241160" y="331889"/>
                  </a:lnTo>
                  <a:lnTo>
                    <a:pt x="24282" y="331889"/>
                  </a:lnTo>
                  <a:lnTo>
                    <a:pt x="14846" y="333514"/>
                  </a:lnTo>
                  <a:lnTo>
                    <a:pt x="7124" y="337947"/>
                  </a:lnTo>
                  <a:lnTo>
                    <a:pt x="1917" y="344525"/>
                  </a:lnTo>
                  <a:lnTo>
                    <a:pt x="0" y="352577"/>
                  </a:lnTo>
                  <a:lnTo>
                    <a:pt x="0" y="537451"/>
                  </a:lnTo>
                  <a:lnTo>
                    <a:pt x="1917" y="545503"/>
                  </a:lnTo>
                  <a:lnTo>
                    <a:pt x="7124" y="552081"/>
                  </a:lnTo>
                  <a:lnTo>
                    <a:pt x="14846" y="556514"/>
                  </a:lnTo>
                  <a:lnTo>
                    <a:pt x="24282" y="558139"/>
                  </a:lnTo>
                  <a:lnTo>
                    <a:pt x="241160" y="558139"/>
                  </a:lnTo>
                  <a:lnTo>
                    <a:pt x="250545" y="556514"/>
                  </a:lnTo>
                  <a:lnTo>
                    <a:pt x="258267" y="552081"/>
                  </a:lnTo>
                  <a:lnTo>
                    <a:pt x="263499" y="545503"/>
                  </a:lnTo>
                  <a:lnTo>
                    <a:pt x="265430" y="537451"/>
                  </a:lnTo>
                  <a:lnTo>
                    <a:pt x="265430" y="352577"/>
                  </a:lnTo>
                  <a:close/>
                </a:path>
                <a:path w="1485265" h="890270">
                  <a:moveTo>
                    <a:pt x="265430" y="29756"/>
                  </a:moveTo>
                  <a:lnTo>
                    <a:pt x="263499" y="21704"/>
                  </a:lnTo>
                  <a:lnTo>
                    <a:pt x="258267" y="15125"/>
                  </a:lnTo>
                  <a:lnTo>
                    <a:pt x="250545" y="10693"/>
                  </a:lnTo>
                  <a:lnTo>
                    <a:pt x="241160" y="9067"/>
                  </a:lnTo>
                  <a:lnTo>
                    <a:pt x="24282" y="9067"/>
                  </a:lnTo>
                  <a:lnTo>
                    <a:pt x="14846" y="10693"/>
                  </a:lnTo>
                  <a:lnTo>
                    <a:pt x="7124" y="15125"/>
                  </a:lnTo>
                  <a:lnTo>
                    <a:pt x="1917" y="21704"/>
                  </a:lnTo>
                  <a:lnTo>
                    <a:pt x="0" y="29756"/>
                  </a:lnTo>
                  <a:lnTo>
                    <a:pt x="0" y="214630"/>
                  </a:lnTo>
                  <a:lnTo>
                    <a:pt x="1917" y="222681"/>
                  </a:lnTo>
                  <a:lnTo>
                    <a:pt x="7124" y="229247"/>
                  </a:lnTo>
                  <a:lnTo>
                    <a:pt x="14846" y="233680"/>
                  </a:lnTo>
                  <a:lnTo>
                    <a:pt x="24282" y="235305"/>
                  </a:lnTo>
                  <a:lnTo>
                    <a:pt x="241160" y="235305"/>
                  </a:lnTo>
                  <a:lnTo>
                    <a:pt x="250545" y="233680"/>
                  </a:lnTo>
                  <a:lnTo>
                    <a:pt x="258267" y="229247"/>
                  </a:lnTo>
                  <a:lnTo>
                    <a:pt x="263499" y="222681"/>
                  </a:lnTo>
                  <a:lnTo>
                    <a:pt x="265430" y="214630"/>
                  </a:lnTo>
                  <a:lnTo>
                    <a:pt x="265430" y="29756"/>
                  </a:lnTo>
                  <a:close/>
                </a:path>
                <a:path w="1485265" h="890270">
                  <a:moveTo>
                    <a:pt x="671817" y="684364"/>
                  </a:moveTo>
                  <a:lnTo>
                    <a:pt x="669912" y="676313"/>
                  </a:lnTo>
                  <a:lnTo>
                    <a:pt x="664705" y="669747"/>
                  </a:lnTo>
                  <a:lnTo>
                    <a:pt x="657021" y="665314"/>
                  </a:lnTo>
                  <a:lnTo>
                    <a:pt x="647636" y="663689"/>
                  </a:lnTo>
                  <a:lnTo>
                    <a:pt x="430771" y="663689"/>
                  </a:lnTo>
                  <a:lnTo>
                    <a:pt x="421309" y="665314"/>
                  </a:lnTo>
                  <a:lnTo>
                    <a:pt x="413562" y="669747"/>
                  </a:lnTo>
                  <a:lnTo>
                    <a:pt x="408305" y="676313"/>
                  </a:lnTo>
                  <a:lnTo>
                    <a:pt x="406387" y="684364"/>
                  </a:lnTo>
                  <a:lnTo>
                    <a:pt x="406387" y="869238"/>
                  </a:lnTo>
                  <a:lnTo>
                    <a:pt x="408305" y="877252"/>
                  </a:lnTo>
                  <a:lnTo>
                    <a:pt x="413562" y="883831"/>
                  </a:lnTo>
                  <a:lnTo>
                    <a:pt x="421309" y="888288"/>
                  </a:lnTo>
                  <a:lnTo>
                    <a:pt x="430771" y="889927"/>
                  </a:lnTo>
                  <a:lnTo>
                    <a:pt x="647636" y="889927"/>
                  </a:lnTo>
                  <a:lnTo>
                    <a:pt x="657021" y="888288"/>
                  </a:lnTo>
                  <a:lnTo>
                    <a:pt x="664705" y="883831"/>
                  </a:lnTo>
                  <a:lnTo>
                    <a:pt x="669912" y="877252"/>
                  </a:lnTo>
                  <a:lnTo>
                    <a:pt x="671817" y="869238"/>
                  </a:lnTo>
                  <a:lnTo>
                    <a:pt x="671817" y="684364"/>
                  </a:lnTo>
                  <a:close/>
                </a:path>
                <a:path w="1485265" h="890270">
                  <a:moveTo>
                    <a:pt x="671817" y="352577"/>
                  </a:moveTo>
                  <a:lnTo>
                    <a:pt x="669912" y="344525"/>
                  </a:lnTo>
                  <a:lnTo>
                    <a:pt x="664705" y="337947"/>
                  </a:lnTo>
                  <a:lnTo>
                    <a:pt x="657021" y="333514"/>
                  </a:lnTo>
                  <a:lnTo>
                    <a:pt x="647636" y="331889"/>
                  </a:lnTo>
                  <a:lnTo>
                    <a:pt x="430771" y="331889"/>
                  </a:lnTo>
                  <a:lnTo>
                    <a:pt x="421309" y="333514"/>
                  </a:lnTo>
                  <a:lnTo>
                    <a:pt x="413562" y="337947"/>
                  </a:lnTo>
                  <a:lnTo>
                    <a:pt x="408305" y="344525"/>
                  </a:lnTo>
                  <a:lnTo>
                    <a:pt x="406387" y="352577"/>
                  </a:lnTo>
                  <a:lnTo>
                    <a:pt x="406387" y="537451"/>
                  </a:lnTo>
                  <a:lnTo>
                    <a:pt x="408305" y="545503"/>
                  </a:lnTo>
                  <a:lnTo>
                    <a:pt x="413562" y="552081"/>
                  </a:lnTo>
                  <a:lnTo>
                    <a:pt x="421309" y="556514"/>
                  </a:lnTo>
                  <a:lnTo>
                    <a:pt x="430771" y="558139"/>
                  </a:lnTo>
                  <a:lnTo>
                    <a:pt x="647636" y="558139"/>
                  </a:lnTo>
                  <a:lnTo>
                    <a:pt x="657021" y="556514"/>
                  </a:lnTo>
                  <a:lnTo>
                    <a:pt x="664705" y="552081"/>
                  </a:lnTo>
                  <a:lnTo>
                    <a:pt x="669912" y="545503"/>
                  </a:lnTo>
                  <a:lnTo>
                    <a:pt x="671817" y="537451"/>
                  </a:lnTo>
                  <a:lnTo>
                    <a:pt x="671817" y="352577"/>
                  </a:lnTo>
                  <a:close/>
                </a:path>
                <a:path w="1485265" h="890270">
                  <a:moveTo>
                    <a:pt x="671817" y="20777"/>
                  </a:moveTo>
                  <a:lnTo>
                    <a:pt x="669912" y="12712"/>
                  </a:lnTo>
                  <a:lnTo>
                    <a:pt x="664705" y="6108"/>
                  </a:lnTo>
                  <a:lnTo>
                    <a:pt x="657021" y="1638"/>
                  </a:lnTo>
                  <a:lnTo>
                    <a:pt x="647636" y="0"/>
                  </a:lnTo>
                  <a:lnTo>
                    <a:pt x="430771" y="0"/>
                  </a:lnTo>
                  <a:lnTo>
                    <a:pt x="421309" y="1638"/>
                  </a:lnTo>
                  <a:lnTo>
                    <a:pt x="413562" y="6108"/>
                  </a:lnTo>
                  <a:lnTo>
                    <a:pt x="408305" y="12712"/>
                  </a:lnTo>
                  <a:lnTo>
                    <a:pt x="406387" y="20777"/>
                  </a:lnTo>
                  <a:lnTo>
                    <a:pt x="406387" y="205663"/>
                  </a:lnTo>
                  <a:lnTo>
                    <a:pt x="408305" y="213664"/>
                  </a:lnTo>
                  <a:lnTo>
                    <a:pt x="413562" y="220243"/>
                  </a:lnTo>
                  <a:lnTo>
                    <a:pt x="421309" y="224701"/>
                  </a:lnTo>
                  <a:lnTo>
                    <a:pt x="430771" y="226339"/>
                  </a:lnTo>
                  <a:lnTo>
                    <a:pt x="647636" y="226339"/>
                  </a:lnTo>
                  <a:lnTo>
                    <a:pt x="657021" y="224701"/>
                  </a:lnTo>
                  <a:lnTo>
                    <a:pt x="664705" y="220243"/>
                  </a:lnTo>
                  <a:lnTo>
                    <a:pt x="669912" y="213664"/>
                  </a:lnTo>
                  <a:lnTo>
                    <a:pt x="671817" y="205663"/>
                  </a:lnTo>
                  <a:lnTo>
                    <a:pt x="671817" y="20777"/>
                  </a:lnTo>
                  <a:close/>
                </a:path>
                <a:path w="1485265" h="890270">
                  <a:moveTo>
                    <a:pt x="1078306" y="684364"/>
                  </a:moveTo>
                  <a:lnTo>
                    <a:pt x="1076388" y="676313"/>
                  </a:lnTo>
                  <a:lnTo>
                    <a:pt x="1071181" y="669747"/>
                  </a:lnTo>
                  <a:lnTo>
                    <a:pt x="1063459" y="665314"/>
                  </a:lnTo>
                  <a:lnTo>
                    <a:pt x="1054023" y="663689"/>
                  </a:lnTo>
                  <a:lnTo>
                    <a:pt x="837145" y="663689"/>
                  </a:lnTo>
                  <a:lnTo>
                    <a:pt x="827709" y="665314"/>
                  </a:lnTo>
                  <a:lnTo>
                    <a:pt x="820000" y="669747"/>
                  </a:lnTo>
                  <a:lnTo>
                    <a:pt x="814781" y="676313"/>
                  </a:lnTo>
                  <a:lnTo>
                    <a:pt x="812876" y="684364"/>
                  </a:lnTo>
                  <a:lnTo>
                    <a:pt x="812876" y="869238"/>
                  </a:lnTo>
                  <a:lnTo>
                    <a:pt x="814781" y="877252"/>
                  </a:lnTo>
                  <a:lnTo>
                    <a:pt x="820000" y="883831"/>
                  </a:lnTo>
                  <a:lnTo>
                    <a:pt x="827709" y="888288"/>
                  </a:lnTo>
                  <a:lnTo>
                    <a:pt x="837145" y="889927"/>
                  </a:lnTo>
                  <a:lnTo>
                    <a:pt x="1054023" y="889927"/>
                  </a:lnTo>
                  <a:lnTo>
                    <a:pt x="1063459" y="888288"/>
                  </a:lnTo>
                  <a:lnTo>
                    <a:pt x="1071181" y="883831"/>
                  </a:lnTo>
                  <a:lnTo>
                    <a:pt x="1076388" y="877252"/>
                  </a:lnTo>
                  <a:lnTo>
                    <a:pt x="1078306" y="869238"/>
                  </a:lnTo>
                  <a:lnTo>
                    <a:pt x="1078306" y="684364"/>
                  </a:lnTo>
                  <a:close/>
                </a:path>
                <a:path w="1485265" h="890270">
                  <a:moveTo>
                    <a:pt x="1078306" y="352577"/>
                  </a:moveTo>
                  <a:lnTo>
                    <a:pt x="1076388" y="344525"/>
                  </a:lnTo>
                  <a:lnTo>
                    <a:pt x="1071181" y="337947"/>
                  </a:lnTo>
                  <a:lnTo>
                    <a:pt x="1063459" y="333514"/>
                  </a:lnTo>
                  <a:lnTo>
                    <a:pt x="1054023" y="331889"/>
                  </a:lnTo>
                  <a:lnTo>
                    <a:pt x="837145" y="331889"/>
                  </a:lnTo>
                  <a:lnTo>
                    <a:pt x="827709" y="333514"/>
                  </a:lnTo>
                  <a:lnTo>
                    <a:pt x="820000" y="337947"/>
                  </a:lnTo>
                  <a:lnTo>
                    <a:pt x="814781" y="344525"/>
                  </a:lnTo>
                  <a:lnTo>
                    <a:pt x="812876" y="352577"/>
                  </a:lnTo>
                  <a:lnTo>
                    <a:pt x="812876" y="537451"/>
                  </a:lnTo>
                  <a:lnTo>
                    <a:pt x="814781" y="545503"/>
                  </a:lnTo>
                  <a:lnTo>
                    <a:pt x="820000" y="552081"/>
                  </a:lnTo>
                  <a:lnTo>
                    <a:pt x="827709" y="556514"/>
                  </a:lnTo>
                  <a:lnTo>
                    <a:pt x="837145" y="558139"/>
                  </a:lnTo>
                  <a:lnTo>
                    <a:pt x="1054023" y="558139"/>
                  </a:lnTo>
                  <a:lnTo>
                    <a:pt x="1063459" y="556514"/>
                  </a:lnTo>
                  <a:lnTo>
                    <a:pt x="1071181" y="552081"/>
                  </a:lnTo>
                  <a:lnTo>
                    <a:pt x="1076388" y="545503"/>
                  </a:lnTo>
                  <a:lnTo>
                    <a:pt x="1078306" y="537451"/>
                  </a:lnTo>
                  <a:lnTo>
                    <a:pt x="1078306" y="352577"/>
                  </a:lnTo>
                  <a:close/>
                </a:path>
                <a:path w="1485265" h="890270">
                  <a:moveTo>
                    <a:pt x="1078306" y="20777"/>
                  </a:moveTo>
                  <a:lnTo>
                    <a:pt x="1076388" y="12712"/>
                  </a:lnTo>
                  <a:lnTo>
                    <a:pt x="1071181" y="6108"/>
                  </a:lnTo>
                  <a:lnTo>
                    <a:pt x="1063459" y="1638"/>
                  </a:lnTo>
                  <a:lnTo>
                    <a:pt x="1054023" y="0"/>
                  </a:lnTo>
                  <a:lnTo>
                    <a:pt x="837145" y="0"/>
                  </a:lnTo>
                  <a:lnTo>
                    <a:pt x="827709" y="1638"/>
                  </a:lnTo>
                  <a:lnTo>
                    <a:pt x="820000" y="6108"/>
                  </a:lnTo>
                  <a:lnTo>
                    <a:pt x="814781" y="12712"/>
                  </a:lnTo>
                  <a:lnTo>
                    <a:pt x="812876" y="20777"/>
                  </a:lnTo>
                  <a:lnTo>
                    <a:pt x="812876" y="205663"/>
                  </a:lnTo>
                  <a:lnTo>
                    <a:pt x="814781" y="213664"/>
                  </a:lnTo>
                  <a:lnTo>
                    <a:pt x="820000" y="220243"/>
                  </a:lnTo>
                  <a:lnTo>
                    <a:pt x="827709" y="224701"/>
                  </a:lnTo>
                  <a:lnTo>
                    <a:pt x="837145" y="226339"/>
                  </a:lnTo>
                  <a:lnTo>
                    <a:pt x="1054023" y="226339"/>
                  </a:lnTo>
                  <a:lnTo>
                    <a:pt x="1063459" y="224701"/>
                  </a:lnTo>
                  <a:lnTo>
                    <a:pt x="1071181" y="220243"/>
                  </a:lnTo>
                  <a:lnTo>
                    <a:pt x="1076388" y="213664"/>
                  </a:lnTo>
                  <a:lnTo>
                    <a:pt x="1078306" y="205663"/>
                  </a:lnTo>
                  <a:lnTo>
                    <a:pt x="1078306" y="20777"/>
                  </a:lnTo>
                  <a:close/>
                </a:path>
                <a:path w="1485265" h="890270">
                  <a:moveTo>
                    <a:pt x="1484782" y="684364"/>
                  </a:moveTo>
                  <a:lnTo>
                    <a:pt x="1482877" y="676313"/>
                  </a:lnTo>
                  <a:lnTo>
                    <a:pt x="1477657" y="669747"/>
                  </a:lnTo>
                  <a:lnTo>
                    <a:pt x="1469936" y="665314"/>
                  </a:lnTo>
                  <a:lnTo>
                    <a:pt x="1460512" y="663689"/>
                  </a:lnTo>
                  <a:lnTo>
                    <a:pt x="1243634" y="663689"/>
                  </a:lnTo>
                  <a:lnTo>
                    <a:pt x="1234186" y="665314"/>
                  </a:lnTo>
                  <a:lnTo>
                    <a:pt x="1226426" y="669747"/>
                  </a:lnTo>
                  <a:lnTo>
                    <a:pt x="1221181" y="676313"/>
                  </a:lnTo>
                  <a:lnTo>
                    <a:pt x="1219250" y="684364"/>
                  </a:lnTo>
                  <a:lnTo>
                    <a:pt x="1219250" y="869238"/>
                  </a:lnTo>
                  <a:lnTo>
                    <a:pt x="1221181" y="877252"/>
                  </a:lnTo>
                  <a:lnTo>
                    <a:pt x="1226426" y="883831"/>
                  </a:lnTo>
                  <a:lnTo>
                    <a:pt x="1234186" y="888288"/>
                  </a:lnTo>
                  <a:lnTo>
                    <a:pt x="1243634" y="889927"/>
                  </a:lnTo>
                  <a:lnTo>
                    <a:pt x="1460512" y="889927"/>
                  </a:lnTo>
                  <a:lnTo>
                    <a:pt x="1469936" y="888288"/>
                  </a:lnTo>
                  <a:lnTo>
                    <a:pt x="1477657" y="883831"/>
                  </a:lnTo>
                  <a:lnTo>
                    <a:pt x="1482877" y="877252"/>
                  </a:lnTo>
                  <a:lnTo>
                    <a:pt x="1484782" y="869238"/>
                  </a:lnTo>
                  <a:lnTo>
                    <a:pt x="1484782" y="684364"/>
                  </a:lnTo>
                  <a:close/>
                </a:path>
                <a:path w="1485265" h="890270">
                  <a:moveTo>
                    <a:pt x="1484782" y="352577"/>
                  </a:moveTo>
                  <a:lnTo>
                    <a:pt x="1482877" y="344525"/>
                  </a:lnTo>
                  <a:lnTo>
                    <a:pt x="1477657" y="337947"/>
                  </a:lnTo>
                  <a:lnTo>
                    <a:pt x="1469936" y="333514"/>
                  </a:lnTo>
                  <a:lnTo>
                    <a:pt x="1460512" y="331889"/>
                  </a:lnTo>
                  <a:lnTo>
                    <a:pt x="1243634" y="331889"/>
                  </a:lnTo>
                  <a:lnTo>
                    <a:pt x="1234186" y="333514"/>
                  </a:lnTo>
                  <a:lnTo>
                    <a:pt x="1226426" y="337947"/>
                  </a:lnTo>
                  <a:lnTo>
                    <a:pt x="1221181" y="344525"/>
                  </a:lnTo>
                  <a:lnTo>
                    <a:pt x="1219250" y="352577"/>
                  </a:lnTo>
                  <a:lnTo>
                    <a:pt x="1219250" y="537451"/>
                  </a:lnTo>
                  <a:lnTo>
                    <a:pt x="1221181" y="545503"/>
                  </a:lnTo>
                  <a:lnTo>
                    <a:pt x="1226426" y="552081"/>
                  </a:lnTo>
                  <a:lnTo>
                    <a:pt x="1234186" y="556514"/>
                  </a:lnTo>
                  <a:lnTo>
                    <a:pt x="1243634" y="558139"/>
                  </a:lnTo>
                  <a:lnTo>
                    <a:pt x="1460512" y="558139"/>
                  </a:lnTo>
                  <a:lnTo>
                    <a:pt x="1469936" y="556514"/>
                  </a:lnTo>
                  <a:lnTo>
                    <a:pt x="1477657" y="552081"/>
                  </a:lnTo>
                  <a:lnTo>
                    <a:pt x="1482877" y="545503"/>
                  </a:lnTo>
                  <a:lnTo>
                    <a:pt x="1484782" y="537451"/>
                  </a:lnTo>
                  <a:lnTo>
                    <a:pt x="1484782" y="352577"/>
                  </a:lnTo>
                  <a:close/>
                </a:path>
                <a:path w="1485265" h="890270">
                  <a:moveTo>
                    <a:pt x="1484782" y="20777"/>
                  </a:moveTo>
                  <a:lnTo>
                    <a:pt x="1482877" y="12712"/>
                  </a:lnTo>
                  <a:lnTo>
                    <a:pt x="1477657" y="6108"/>
                  </a:lnTo>
                  <a:lnTo>
                    <a:pt x="1469936" y="1638"/>
                  </a:lnTo>
                  <a:lnTo>
                    <a:pt x="1460512" y="0"/>
                  </a:lnTo>
                  <a:lnTo>
                    <a:pt x="1243634" y="0"/>
                  </a:lnTo>
                  <a:lnTo>
                    <a:pt x="1234186" y="1638"/>
                  </a:lnTo>
                  <a:lnTo>
                    <a:pt x="1226426" y="6108"/>
                  </a:lnTo>
                  <a:lnTo>
                    <a:pt x="1221181" y="12712"/>
                  </a:lnTo>
                  <a:lnTo>
                    <a:pt x="1219250" y="20777"/>
                  </a:lnTo>
                  <a:lnTo>
                    <a:pt x="1219250" y="205663"/>
                  </a:lnTo>
                  <a:lnTo>
                    <a:pt x="1221181" y="213664"/>
                  </a:lnTo>
                  <a:lnTo>
                    <a:pt x="1226426" y="220243"/>
                  </a:lnTo>
                  <a:lnTo>
                    <a:pt x="1234186" y="224701"/>
                  </a:lnTo>
                  <a:lnTo>
                    <a:pt x="1243634" y="226339"/>
                  </a:lnTo>
                  <a:lnTo>
                    <a:pt x="1460512" y="226339"/>
                  </a:lnTo>
                  <a:lnTo>
                    <a:pt x="1469936" y="224701"/>
                  </a:lnTo>
                  <a:lnTo>
                    <a:pt x="1477657" y="220243"/>
                  </a:lnTo>
                  <a:lnTo>
                    <a:pt x="1482877" y="213664"/>
                  </a:lnTo>
                  <a:lnTo>
                    <a:pt x="1484782" y="205663"/>
                  </a:lnTo>
                  <a:lnTo>
                    <a:pt x="1484782" y="20777"/>
                  </a:lnTo>
                  <a:close/>
                </a:path>
              </a:pathLst>
            </a:custGeom>
            <a:solidFill>
              <a:srgbClr val="CCD3E9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6260796" y="2415433"/>
            <a:ext cx="906411" cy="930667"/>
            <a:chOff x="10414447" y="5311715"/>
            <a:chExt cx="1993264" cy="2046605"/>
          </a:xfrm>
        </p:grpSpPr>
        <p:sp>
          <p:nvSpPr>
            <p:cNvPr id="20" name="object 20"/>
            <p:cNvSpPr/>
            <p:nvPr/>
          </p:nvSpPr>
          <p:spPr>
            <a:xfrm>
              <a:off x="10414447" y="5508015"/>
              <a:ext cx="1993264" cy="1850389"/>
            </a:xfrm>
            <a:custGeom>
              <a:avLst/>
              <a:gdLst/>
              <a:ahLst/>
              <a:cxnLst/>
              <a:rect l="l" t="t" r="r" b="b"/>
              <a:pathLst>
                <a:path w="1993265" h="1850390">
                  <a:moveTo>
                    <a:pt x="1846514" y="0"/>
                  </a:moveTo>
                  <a:lnTo>
                    <a:pt x="1719764" y="0"/>
                  </a:lnTo>
                  <a:lnTo>
                    <a:pt x="1719764" y="120163"/>
                  </a:lnTo>
                  <a:lnTo>
                    <a:pt x="1737195" y="143307"/>
                  </a:lnTo>
                  <a:lnTo>
                    <a:pt x="1750267" y="169355"/>
                  </a:lnTo>
                  <a:lnTo>
                    <a:pt x="1758478" y="197815"/>
                  </a:lnTo>
                  <a:lnTo>
                    <a:pt x="1761327" y="228193"/>
                  </a:lnTo>
                  <a:lnTo>
                    <a:pt x="1755475" y="271282"/>
                  </a:lnTo>
                  <a:lnTo>
                    <a:pt x="1738961" y="310009"/>
                  </a:lnTo>
                  <a:lnTo>
                    <a:pt x="1713348" y="342827"/>
                  </a:lnTo>
                  <a:lnTo>
                    <a:pt x="1680198" y="368186"/>
                  </a:lnTo>
                  <a:lnTo>
                    <a:pt x="1641074" y="384537"/>
                  </a:lnTo>
                  <a:lnTo>
                    <a:pt x="1597539" y="390331"/>
                  </a:lnTo>
                  <a:lnTo>
                    <a:pt x="1554008" y="384537"/>
                  </a:lnTo>
                  <a:lnTo>
                    <a:pt x="1514885" y="368186"/>
                  </a:lnTo>
                  <a:lnTo>
                    <a:pt x="1481734" y="342827"/>
                  </a:lnTo>
                  <a:lnTo>
                    <a:pt x="1456120" y="310009"/>
                  </a:lnTo>
                  <a:lnTo>
                    <a:pt x="1439604" y="271282"/>
                  </a:lnTo>
                  <a:lnTo>
                    <a:pt x="1433752" y="228193"/>
                  </a:lnTo>
                  <a:lnTo>
                    <a:pt x="1436615" y="197815"/>
                  </a:lnTo>
                  <a:lnTo>
                    <a:pt x="1444852" y="169355"/>
                  </a:lnTo>
                  <a:lnTo>
                    <a:pt x="1457929" y="143307"/>
                  </a:lnTo>
                  <a:lnTo>
                    <a:pt x="1475315" y="120163"/>
                  </a:lnTo>
                  <a:lnTo>
                    <a:pt x="1475315" y="0"/>
                  </a:lnTo>
                  <a:lnTo>
                    <a:pt x="530353" y="0"/>
                  </a:lnTo>
                  <a:lnTo>
                    <a:pt x="530353" y="120163"/>
                  </a:lnTo>
                  <a:lnTo>
                    <a:pt x="547754" y="143307"/>
                  </a:lnTo>
                  <a:lnTo>
                    <a:pt x="560865" y="169355"/>
                  </a:lnTo>
                  <a:lnTo>
                    <a:pt x="569135" y="197815"/>
                  </a:lnTo>
                  <a:lnTo>
                    <a:pt x="572014" y="228193"/>
                  </a:lnTo>
                  <a:lnTo>
                    <a:pt x="566162" y="271282"/>
                  </a:lnTo>
                  <a:lnTo>
                    <a:pt x="549645" y="310009"/>
                  </a:lnTo>
                  <a:lnTo>
                    <a:pt x="524023" y="342827"/>
                  </a:lnTo>
                  <a:lnTo>
                    <a:pt x="490856" y="368186"/>
                  </a:lnTo>
                  <a:lnTo>
                    <a:pt x="451705" y="384537"/>
                  </a:lnTo>
                  <a:lnTo>
                    <a:pt x="408128" y="390331"/>
                  </a:lnTo>
                  <a:lnTo>
                    <a:pt x="364597" y="384537"/>
                  </a:lnTo>
                  <a:lnTo>
                    <a:pt x="325474" y="368186"/>
                  </a:lnTo>
                  <a:lnTo>
                    <a:pt x="292324" y="342827"/>
                  </a:lnTo>
                  <a:lnTo>
                    <a:pt x="266709" y="310009"/>
                  </a:lnTo>
                  <a:lnTo>
                    <a:pt x="250193" y="271282"/>
                  </a:lnTo>
                  <a:lnTo>
                    <a:pt x="244341" y="228193"/>
                  </a:lnTo>
                  <a:lnTo>
                    <a:pt x="247206" y="197815"/>
                  </a:lnTo>
                  <a:lnTo>
                    <a:pt x="255454" y="169355"/>
                  </a:lnTo>
                  <a:lnTo>
                    <a:pt x="268563" y="143307"/>
                  </a:lnTo>
                  <a:lnTo>
                    <a:pt x="286012" y="120163"/>
                  </a:lnTo>
                  <a:lnTo>
                    <a:pt x="286012" y="0"/>
                  </a:lnTo>
                  <a:lnTo>
                    <a:pt x="146500" y="0"/>
                  </a:lnTo>
                  <a:lnTo>
                    <a:pt x="100332" y="7421"/>
                  </a:lnTo>
                  <a:lnTo>
                    <a:pt x="60133" y="28067"/>
                  </a:lnTo>
                  <a:lnTo>
                    <a:pt x="28368" y="59509"/>
                  </a:lnTo>
                  <a:lnTo>
                    <a:pt x="7502" y="99319"/>
                  </a:lnTo>
                  <a:lnTo>
                    <a:pt x="0" y="145067"/>
                  </a:lnTo>
                  <a:lnTo>
                    <a:pt x="0" y="1704951"/>
                  </a:lnTo>
                  <a:lnTo>
                    <a:pt x="7502" y="1750695"/>
                  </a:lnTo>
                  <a:lnTo>
                    <a:pt x="28368" y="1790504"/>
                  </a:lnTo>
                  <a:lnTo>
                    <a:pt x="60133" y="1821948"/>
                  </a:lnTo>
                  <a:lnTo>
                    <a:pt x="100332" y="1842596"/>
                  </a:lnTo>
                  <a:lnTo>
                    <a:pt x="146500" y="1850018"/>
                  </a:lnTo>
                  <a:lnTo>
                    <a:pt x="1846514" y="1850018"/>
                  </a:lnTo>
                  <a:lnTo>
                    <a:pt x="1892635" y="1842596"/>
                  </a:lnTo>
                  <a:lnTo>
                    <a:pt x="1932805" y="1821948"/>
                  </a:lnTo>
                  <a:lnTo>
                    <a:pt x="1964554" y="1790504"/>
                  </a:lnTo>
                  <a:lnTo>
                    <a:pt x="1985414" y="1750695"/>
                  </a:lnTo>
                  <a:lnTo>
                    <a:pt x="1992917" y="1704951"/>
                  </a:lnTo>
                  <a:lnTo>
                    <a:pt x="1992917" y="145067"/>
                  </a:lnTo>
                  <a:lnTo>
                    <a:pt x="1985414" y="99319"/>
                  </a:lnTo>
                  <a:lnTo>
                    <a:pt x="1964554" y="59509"/>
                  </a:lnTo>
                  <a:lnTo>
                    <a:pt x="1932805" y="28067"/>
                  </a:lnTo>
                  <a:lnTo>
                    <a:pt x="1892635" y="7421"/>
                  </a:lnTo>
                  <a:lnTo>
                    <a:pt x="1846514" y="0"/>
                  </a:lnTo>
                  <a:close/>
                </a:path>
              </a:pathLst>
            </a:custGeom>
            <a:solidFill>
              <a:srgbClr val="0262A2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1" name="object 21"/>
            <p:cNvSpPr/>
            <p:nvPr/>
          </p:nvSpPr>
          <p:spPr>
            <a:xfrm>
              <a:off x="10514957" y="6056785"/>
              <a:ext cx="1792605" cy="1202055"/>
            </a:xfrm>
            <a:custGeom>
              <a:avLst/>
              <a:gdLst/>
              <a:ahLst/>
              <a:cxnLst/>
              <a:rect l="l" t="t" r="r" b="b"/>
              <a:pathLst>
                <a:path w="1792604" h="1202054">
                  <a:moveTo>
                    <a:pt x="1791993" y="0"/>
                  </a:moveTo>
                  <a:lnTo>
                    <a:pt x="0" y="0"/>
                  </a:lnTo>
                  <a:lnTo>
                    <a:pt x="0" y="1072231"/>
                  </a:lnTo>
                  <a:lnTo>
                    <a:pt x="10391" y="1122490"/>
                  </a:lnTo>
                  <a:lnTo>
                    <a:pt x="38684" y="1163641"/>
                  </a:lnTo>
                  <a:lnTo>
                    <a:pt x="80556" y="1191442"/>
                  </a:lnTo>
                  <a:lnTo>
                    <a:pt x="131687" y="1201651"/>
                  </a:lnTo>
                  <a:lnTo>
                    <a:pt x="1660198" y="1201651"/>
                  </a:lnTo>
                  <a:lnTo>
                    <a:pt x="1711350" y="1191442"/>
                  </a:lnTo>
                  <a:lnTo>
                    <a:pt x="1753259" y="1163641"/>
                  </a:lnTo>
                  <a:lnTo>
                    <a:pt x="1781587" y="1122490"/>
                  </a:lnTo>
                  <a:lnTo>
                    <a:pt x="1791993" y="1072231"/>
                  </a:lnTo>
                  <a:lnTo>
                    <a:pt x="17919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2" name="object 22"/>
            <p:cNvSpPr/>
            <p:nvPr/>
          </p:nvSpPr>
          <p:spPr>
            <a:xfrm>
              <a:off x="10720210" y="5311723"/>
              <a:ext cx="1394460" cy="541020"/>
            </a:xfrm>
            <a:custGeom>
              <a:avLst/>
              <a:gdLst/>
              <a:ahLst/>
              <a:cxnLst/>
              <a:rect l="l" t="t" r="r" b="b"/>
              <a:pathLst>
                <a:path w="1394459" h="541020">
                  <a:moveTo>
                    <a:pt x="204724" y="101333"/>
                  </a:moveTo>
                  <a:lnTo>
                    <a:pt x="196646" y="61976"/>
                  </a:lnTo>
                  <a:lnTo>
                    <a:pt x="174650" y="29756"/>
                  </a:lnTo>
                  <a:lnTo>
                    <a:pt x="142100" y="7988"/>
                  </a:lnTo>
                  <a:lnTo>
                    <a:pt x="102362" y="0"/>
                  </a:lnTo>
                  <a:lnTo>
                    <a:pt x="62623" y="7988"/>
                  </a:lnTo>
                  <a:lnTo>
                    <a:pt x="30073" y="29756"/>
                  </a:lnTo>
                  <a:lnTo>
                    <a:pt x="8077" y="61976"/>
                  </a:lnTo>
                  <a:lnTo>
                    <a:pt x="0" y="101333"/>
                  </a:lnTo>
                  <a:lnTo>
                    <a:pt x="0" y="439305"/>
                  </a:lnTo>
                  <a:lnTo>
                    <a:pt x="8077" y="478726"/>
                  </a:lnTo>
                  <a:lnTo>
                    <a:pt x="30073" y="510971"/>
                  </a:lnTo>
                  <a:lnTo>
                    <a:pt x="62623" y="532752"/>
                  </a:lnTo>
                  <a:lnTo>
                    <a:pt x="102362" y="540740"/>
                  </a:lnTo>
                  <a:lnTo>
                    <a:pt x="142100" y="532752"/>
                  </a:lnTo>
                  <a:lnTo>
                    <a:pt x="174650" y="510971"/>
                  </a:lnTo>
                  <a:lnTo>
                    <a:pt x="196646" y="478726"/>
                  </a:lnTo>
                  <a:lnTo>
                    <a:pt x="204724" y="439305"/>
                  </a:lnTo>
                  <a:lnTo>
                    <a:pt x="204724" y="101333"/>
                  </a:lnTo>
                  <a:close/>
                </a:path>
                <a:path w="1394459" h="541020">
                  <a:moveTo>
                    <a:pt x="1394142" y="101333"/>
                  </a:moveTo>
                  <a:lnTo>
                    <a:pt x="1386078" y="61976"/>
                  </a:lnTo>
                  <a:lnTo>
                    <a:pt x="1364094" y="29756"/>
                  </a:lnTo>
                  <a:lnTo>
                    <a:pt x="1331556" y="7988"/>
                  </a:lnTo>
                  <a:lnTo>
                    <a:pt x="1291780" y="0"/>
                  </a:lnTo>
                  <a:lnTo>
                    <a:pt x="1252042" y="7988"/>
                  </a:lnTo>
                  <a:lnTo>
                    <a:pt x="1219492" y="29756"/>
                  </a:lnTo>
                  <a:lnTo>
                    <a:pt x="1197483" y="61976"/>
                  </a:lnTo>
                  <a:lnTo>
                    <a:pt x="1189405" y="101333"/>
                  </a:lnTo>
                  <a:lnTo>
                    <a:pt x="1189405" y="439305"/>
                  </a:lnTo>
                  <a:lnTo>
                    <a:pt x="1197483" y="478726"/>
                  </a:lnTo>
                  <a:lnTo>
                    <a:pt x="1219492" y="510971"/>
                  </a:lnTo>
                  <a:lnTo>
                    <a:pt x="1252042" y="532752"/>
                  </a:lnTo>
                  <a:lnTo>
                    <a:pt x="1291780" y="540740"/>
                  </a:lnTo>
                  <a:lnTo>
                    <a:pt x="1331556" y="532752"/>
                  </a:lnTo>
                  <a:lnTo>
                    <a:pt x="1364094" y="510971"/>
                  </a:lnTo>
                  <a:lnTo>
                    <a:pt x="1386078" y="478726"/>
                  </a:lnTo>
                  <a:lnTo>
                    <a:pt x="1394142" y="439305"/>
                  </a:lnTo>
                  <a:lnTo>
                    <a:pt x="1394142" y="101333"/>
                  </a:lnTo>
                  <a:close/>
                </a:path>
              </a:pathLst>
            </a:custGeom>
            <a:solidFill>
              <a:srgbClr val="0262A2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3" name="object 23"/>
            <p:cNvSpPr/>
            <p:nvPr/>
          </p:nvSpPr>
          <p:spPr>
            <a:xfrm>
              <a:off x="10668559" y="6212661"/>
              <a:ext cx="1485265" cy="890269"/>
            </a:xfrm>
            <a:custGeom>
              <a:avLst/>
              <a:gdLst/>
              <a:ahLst/>
              <a:cxnLst/>
              <a:rect l="l" t="t" r="r" b="b"/>
              <a:pathLst>
                <a:path w="1485265" h="890270">
                  <a:moveTo>
                    <a:pt x="265430" y="684364"/>
                  </a:moveTo>
                  <a:lnTo>
                    <a:pt x="263499" y="676313"/>
                  </a:lnTo>
                  <a:lnTo>
                    <a:pt x="258267" y="669747"/>
                  </a:lnTo>
                  <a:lnTo>
                    <a:pt x="250545" y="665314"/>
                  </a:lnTo>
                  <a:lnTo>
                    <a:pt x="241147" y="663689"/>
                  </a:lnTo>
                  <a:lnTo>
                    <a:pt x="24269" y="663689"/>
                  </a:lnTo>
                  <a:lnTo>
                    <a:pt x="14846" y="665314"/>
                  </a:lnTo>
                  <a:lnTo>
                    <a:pt x="7124" y="669747"/>
                  </a:lnTo>
                  <a:lnTo>
                    <a:pt x="1917" y="676313"/>
                  </a:lnTo>
                  <a:lnTo>
                    <a:pt x="0" y="684364"/>
                  </a:lnTo>
                  <a:lnTo>
                    <a:pt x="0" y="869238"/>
                  </a:lnTo>
                  <a:lnTo>
                    <a:pt x="1917" y="877252"/>
                  </a:lnTo>
                  <a:lnTo>
                    <a:pt x="7124" y="883831"/>
                  </a:lnTo>
                  <a:lnTo>
                    <a:pt x="14846" y="888288"/>
                  </a:lnTo>
                  <a:lnTo>
                    <a:pt x="24269" y="889927"/>
                  </a:lnTo>
                  <a:lnTo>
                    <a:pt x="241147" y="889927"/>
                  </a:lnTo>
                  <a:lnTo>
                    <a:pt x="250545" y="888288"/>
                  </a:lnTo>
                  <a:lnTo>
                    <a:pt x="258267" y="883831"/>
                  </a:lnTo>
                  <a:lnTo>
                    <a:pt x="263499" y="877252"/>
                  </a:lnTo>
                  <a:lnTo>
                    <a:pt x="265430" y="869238"/>
                  </a:lnTo>
                  <a:lnTo>
                    <a:pt x="265430" y="684364"/>
                  </a:lnTo>
                  <a:close/>
                </a:path>
                <a:path w="1485265" h="890270">
                  <a:moveTo>
                    <a:pt x="265430" y="352577"/>
                  </a:moveTo>
                  <a:lnTo>
                    <a:pt x="263499" y="344525"/>
                  </a:lnTo>
                  <a:lnTo>
                    <a:pt x="258267" y="337947"/>
                  </a:lnTo>
                  <a:lnTo>
                    <a:pt x="250545" y="333514"/>
                  </a:lnTo>
                  <a:lnTo>
                    <a:pt x="241147" y="331889"/>
                  </a:lnTo>
                  <a:lnTo>
                    <a:pt x="24269" y="331889"/>
                  </a:lnTo>
                  <a:lnTo>
                    <a:pt x="14846" y="333514"/>
                  </a:lnTo>
                  <a:lnTo>
                    <a:pt x="7124" y="337947"/>
                  </a:lnTo>
                  <a:lnTo>
                    <a:pt x="1917" y="344525"/>
                  </a:lnTo>
                  <a:lnTo>
                    <a:pt x="0" y="352577"/>
                  </a:lnTo>
                  <a:lnTo>
                    <a:pt x="0" y="537451"/>
                  </a:lnTo>
                  <a:lnTo>
                    <a:pt x="1917" y="545503"/>
                  </a:lnTo>
                  <a:lnTo>
                    <a:pt x="7124" y="552069"/>
                  </a:lnTo>
                  <a:lnTo>
                    <a:pt x="14846" y="556501"/>
                  </a:lnTo>
                  <a:lnTo>
                    <a:pt x="24269" y="558126"/>
                  </a:lnTo>
                  <a:lnTo>
                    <a:pt x="241147" y="558126"/>
                  </a:lnTo>
                  <a:lnTo>
                    <a:pt x="250545" y="556501"/>
                  </a:lnTo>
                  <a:lnTo>
                    <a:pt x="258267" y="552069"/>
                  </a:lnTo>
                  <a:lnTo>
                    <a:pt x="263499" y="545503"/>
                  </a:lnTo>
                  <a:lnTo>
                    <a:pt x="265430" y="537451"/>
                  </a:lnTo>
                  <a:lnTo>
                    <a:pt x="265430" y="352577"/>
                  </a:lnTo>
                  <a:close/>
                </a:path>
                <a:path w="1485265" h="890270">
                  <a:moveTo>
                    <a:pt x="265430" y="29756"/>
                  </a:moveTo>
                  <a:lnTo>
                    <a:pt x="263499" y="21704"/>
                  </a:lnTo>
                  <a:lnTo>
                    <a:pt x="258267" y="15125"/>
                  </a:lnTo>
                  <a:lnTo>
                    <a:pt x="250545" y="10693"/>
                  </a:lnTo>
                  <a:lnTo>
                    <a:pt x="241147" y="9067"/>
                  </a:lnTo>
                  <a:lnTo>
                    <a:pt x="24269" y="9067"/>
                  </a:lnTo>
                  <a:lnTo>
                    <a:pt x="14846" y="10693"/>
                  </a:lnTo>
                  <a:lnTo>
                    <a:pt x="7124" y="15125"/>
                  </a:lnTo>
                  <a:lnTo>
                    <a:pt x="1917" y="21704"/>
                  </a:lnTo>
                  <a:lnTo>
                    <a:pt x="0" y="29756"/>
                  </a:lnTo>
                  <a:lnTo>
                    <a:pt x="0" y="214630"/>
                  </a:lnTo>
                  <a:lnTo>
                    <a:pt x="1917" y="222669"/>
                  </a:lnTo>
                  <a:lnTo>
                    <a:pt x="7124" y="229247"/>
                  </a:lnTo>
                  <a:lnTo>
                    <a:pt x="14846" y="233680"/>
                  </a:lnTo>
                  <a:lnTo>
                    <a:pt x="24269" y="235305"/>
                  </a:lnTo>
                  <a:lnTo>
                    <a:pt x="241147" y="235305"/>
                  </a:lnTo>
                  <a:lnTo>
                    <a:pt x="250545" y="233680"/>
                  </a:lnTo>
                  <a:lnTo>
                    <a:pt x="258267" y="229247"/>
                  </a:lnTo>
                  <a:lnTo>
                    <a:pt x="263499" y="222669"/>
                  </a:lnTo>
                  <a:lnTo>
                    <a:pt x="265430" y="214630"/>
                  </a:lnTo>
                  <a:lnTo>
                    <a:pt x="265430" y="29756"/>
                  </a:lnTo>
                  <a:close/>
                </a:path>
                <a:path w="1485265" h="890270">
                  <a:moveTo>
                    <a:pt x="671817" y="684364"/>
                  </a:moveTo>
                  <a:lnTo>
                    <a:pt x="669899" y="676313"/>
                  </a:lnTo>
                  <a:lnTo>
                    <a:pt x="664705" y="669747"/>
                  </a:lnTo>
                  <a:lnTo>
                    <a:pt x="657009" y="665314"/>
                  </a:lnTo>
                  <a:lnTo>
                    <a:pt x="647636" y="663689"/>
                  </a:lnTo>
                  <a:lnTo>
                    <a:pt x="430758" y="663689"/>
                  </a:lnTo>
                  <a:lnTo>
                    <a:pt x="421309" y="665314"/>
                  </a:lnTo>
                  <a:lnTo>
                    <a:pt x="413550" y="669747"/>
                  </a:lnTo>
                  <a:lnTo>
                    <a:pt x="408305" y="676313"/>
                  </a:lnTo>
                  <a:lnTo>
                    <a:pt x="406374" y="684364"/>
                  </a:lnTo>
                  <a:lnTo>
                    <a:pt x="406374" y="869238"/>
                  </a:lnTo>
                  <a:lnTo>
                    <a:pt x="408305" y="877252"/>
                  </a:lnTo>
                  <a:lnTo>
                    <a:pt x="413550" y="883831"/>
                  </a:lnTo>
                  <a:lnTo>
                    <a:pt x="421309" y="888288"/>
                  </a:lnTo>
                  <a:lnTo>
                    <a:pt x="430758" y="889927"/>
                  </a:lnTo>
                  <a:lnTo>
                    <a:pt x="647636" y="889927"/>
                  </a:lnTo>
                  <a:lnTo>
                    <a:pt x="657009" y="888288"/>
                  </a:lnTo>
                  <a:lnTo>
                    <a:pt x="664705" y="883831"/>
                  </a:lnTo>
                  <a:lnTo>
                    <a:pt x="669899" y="877252"/>
                  </a:lnTo>
                  <a:lnTo>
                    <a:pt x="671817" y="869238"/>
                  </a:lnTo>
                  <a:lnTo>
                    <a:pt x="671817" y="684364"/>
                  </a:lnTo>
                  <a:close/>
                </a:path>
                <a:path w="1485265" h="890270">
                  <a:moveTo>
                    <a:pt x="671817" y="352577"/>
                  </a:moveTo>
                  <a:lnTo>
                    <a:pt x="669899" y="344525"/>
                  </a:lnTo>
                  <a:lnTo>
                    <a:pt x="664705" y="337947"/>
                  </a:lnTo>
                  <a:lnTo>
                    <a:pt x="657009" y="333514"/>
                  </a:lnTo>
                  <a:lnTo>
                    <a:pt x="647636" y="331889"/>
                  </a:lnTo>
                  <a:lnTo>
                    <a:pt x="430758" y="331889"/>
                  </a:lnTo>
                  <a:lnTo>
                    <a:pt x="421309" y="333514"/>
                  </a:lnTo>
                  <a:lnTo>
                    <a:pt x="413550" y="337947"/>
                  </a:lnTo>
                  <a:lnTo>
                    <a:pt x="408305" y="344525"/>
                  </a:lnTo>
                  <a:lnTo>
                    <a:pt x="406374" y="352577"/>
                  </a:lnTo>
                  <a:lnTo>
                    <a:pt x="406374" y="537451"/>
                  </a:lnTo>
                  <a:lnTo>
                    <a:pt x="408305" y="545503"/>
                  </a:lnTo>
                  <a:lnTo>
                    <a:pt x="413550" y="552069"/>
                  </a:lnTo>
                  <a:lnTo>
                    <a:pt x="421309" y="556501"/>
                  </a:lnTo>
                  <a:lnTo>
                    <a:pt x="430758" y="558126"/>
                  </a:lnTo>
                  <a:lnTo>
                    <a:pt x="647636" y="558126"/>
                  </a:lnTo>
                  <a:lnTo>
                    <a:pt x="657009" y="556501"/>
                  </a:lnTo>
                  <a:lnTo>
                    <a:pt x="664705" y="552069"/>
                  </a:lnTo>
                  <a:lnTo>
                    <a:pt x="669899" y="545503"/>
                  </a:lnTo>
                  <a:lnTo>
                    <a:pt x="671817" y="537451"/>
                  </a:lnTo>
                  <a:lnTo>
                    <a:pt x="671817" y="352577"/>
                  </a:lnTo>
                  <a:close/>
                </a:path>
                <a:path w="1485265" h="890270">
                  <a:moveTo>
                    <a:pt x="671817" y="20777"/>
                  </a:moveTo>
                  <a:lnTo>
                    <a:pt x="669899" y="12712"/>
                  </a:lnTo>
                  <a:lnTo>
                    <a:pt x="664705" y="6108"/>
                  </a:lnTo>
                  <a:lnTo>
                    <a:pt x="657009" y="1638"/>
                  </a:lnTo>
                  <a:lnTo>
                    <a:pt x="647636" y="0"/>
                  </a:lnTo>
                  <a:lnTo>
                    <a:pt x="430758" y="0"/>
                  </a:lnTo>
                  <a:lnTo>
                    <a:pt x="421309" y="1638"/>
                  </a:lnTo>
                  <a:lnTo>
                    <a:pt x="413550" y="6108"/>
                  </a:lnTo>
                  <a:lnTo>
                    <a:pt x="408305" y="12712"/>
                  </a:lnTo>
                  <a:lnTo>
                    <a:pt x="406374" y="20777"/>
                  </a:lnTo>
                  <a:lnTo>
                    <a:pt x="406374" y="205663"/>
                  </a:lnTo>
                  <a:lnTo>
                    <a:pt x="408305" y="213664"/>
                  </a:lnTo>
                  <a:lnTo>
                    <a:pt x="413550" y="220243"/>
                  </a:lnTo>
                  <a:lnTo>
                    <a:pt x="421309" y="224688"/>
                  </a:lnTo>
                  <a:lnTo>
                    <a:pt x="430758" y="226326"/>
                  </a:lnTo>
                  <a:lnTo>
                    <a:pt x="647636" y="226326"/>
                  </a:lnTo>
                  <a:lnTo>
                    <a:pt x="657009" y="224688"/>
                  </a:lnTo>
                  <a:lnTo>
                    <a:pt x="664705" y="220243"/>
                  </a:lnTo>
                  <a:lnTo>
                    <a:pt x="669899" y="213664"/>
                  </a:lnTo>
                  <a:lnTo>
                    <a:pt x="671817" y="205663"/>
                  </a:lnTo>
                  <a:lnTo>
                    <a:pt x="671817" y="20777"/>
                  </a:lnTo>
                  <a:close/>
                </a:path>
                <a:path w="1485265" h="890270">
                  <a:moveTo>
                    <a:pt x="1078293" y="684364"/>
                  </a:moveTo>
                  <a:lnTo>
                    <a:pt x="1076388" y="676313"/>
                  </a:lnTo>
                  <a:lnTo>
                    <a:pt x="1071168" y="669747"/>
                  </a:lnTo>
                  <a:lnTo>
                    <a:pt x="1063447" y="665314"/>
                  </a:lnTo>
                  <a:lnTo>
                    <a:pt x="1054023" y="663689"/>
                  </a:lnTo>
                  <a:lnTo>
                    <a:pt x="837145" y="663689"/>
                  </a:lnTo>
                  <a:lnTo>
                    <a:pt x="827709" y="665314"/>
                  </a:lnTo>
                  <a:lnTo>
                    <a:pt x="819988" y="669747"/>
                  </a:lnTo>
                  <a:lnTo>
                    <a:pt x="814781" y="676313"/>
                  </a:lnTo>
                  <a:lnTo>
                    <a:pt x="812863" y="684364"/>
                  </a:lnTo>
                  <a:lnTo>
                    <a:pt x="812863" y="869238"/>
                  </a:lnTo>
                  <a:lnTo>
                    <a:pt x="814781" y="877252"/>
                  </a:lnTo>
                  <a:lnTo>
                    <a:pt x="819988" y="883831"/>
                  </a:lnTo>
                  <a:lnTo>
                    <a:pt x="827709" y="888288"/>
                  </a:lnTo>
                  <a:lnTo>
                    <a:pt x="837145" y="889927"/>
                  </a:lnTo>
                  <a:lnTo>
                    <a:pt x="1054023" y="889927"/>
                  </a:lnTo>
                  <a:lnTo>
                    <a:pt x="1063447" y="888288"/>
                  </a:lnTo>
                  <a:lnTo>
                    <a:pt x="1071168" y="883831"/>
                  </a:lnTo>
                  <a:lnTo>
                    <a:pt x="1076388" y="877252"/>
                  </a:lnTo>
                  <a:lnTo>
                    <a:pt x="1078293" y="869238"/>
                  </a:lnTo>
                  <a:lnTo>
                    <a:pt x="1078293" y="684364"/>
                  </a:lnTo>
                  <a:close/>
                </a:path>
                <a:path w="1485265" h="890270">
                  <a:moveTo>
                    <a:pt x="1078293" y="352577"/>
                  </a:moveTo>
                  <a:lnTo>
                    <a:pt x="1076388" y="344525"/>
                  </a:lnTo>
                  <a:lnTo>
                    <a:pt x="1071168" y="337947"/>
                  </a:lnTo>
                  <a:lnTo>
                    <a:pt x="1063447" y="333514"/>
                  </a:lnTo>
                  <a:lnTo>
                    <a:pt x="1054023" y="331889"/>
                  </a:lnTo>
                  <a:lnTo>
                    <a:pt x="837145" y="331889"/>
                  </a:lnTo>
                  <a:lnTo>
                    <a:pt x="827709" y="333514"/>
                  </a:lnTo>
                  <a:lnTo>
                    <a:pt x="819988" y="337947"/>
                  </a:lnTo>
                  <a:lnTo>
                    <a:pt x="814781" y="344525"/>
                  </a:lnTo>
                  <a:lnTo>
                    <a:pt x="812863" y="352577"/>
                  </a:lnTo>
                  <a:lnTo>
                    <a:pt x="812863" y="537451"/>
                  </a:lnTo>
                  <a:lnTo>
                    <a:pt x="814781" y="545503"/>
                  </a:lnTo>
                  <a:lnTo>
                    <a:pt x="819988" y="552069"/>
                  </a:lnTo>
                  <a:lnTo>
                    <a:pt x="827709" y="556501"/>
                  </a:lnTo>
                  <a:lnTo>
                    <a:pt x="837145" y="558126"/>
                  </a:lnTo>
                  <a:lnTo>
                    <a:pt x="1054023" y="558126"/>
                  </a:lnTo>
                  <a:lnTo>
                    <a:pt x="1063447" y="556501"/>
                  </a:lnTo>
                  <a:lnTo>
                    <a:pt x="1071168" y="552069"/>
                  </a:lnTo>
                  <a:lnTo>
                    <a:pt x="1076388" y="545503"/>
                  </a:lnTo>
                  <a:lnTo>
                    <a:pt x="1078293" y="537451"/>
                  </a:lnTo>
                  <a:lnTo>
                    <a:pt x="1078293" y="352577"/>
                  </a:lnTo>
                  <a:close/>
                </a:path>
                <a:path w="1485265" h="890270">
                  <a:moveTo>
                    <a:pt x="1078293" y="20777"/>
                  </a:moveTo>
                  <a:lnTo>
                    <a:pt x="1076388" y="12712"/>
                  </a:lnTo>
                  <a:lnTo>
                    <a:pt x="1071168" y="6108"/>
                  </a:lnTo>
                  <a:lnTo>
                    <a:pt x="1063447" y="1638"/>
                  </a:lnTo>
                  <a:lnTo>
                    <a:pt x="1054023" y="0"/>
                  </a:lnTo>
                  <a:lnTo>
                    <a:pt x="837145" y="0"/>
                  </a:lnTo>
                  <a:lnTo>
                    <a:pt x="827709" y="1638"/>
                  </a:lnTo>
                  <a:lnTo>
                    <a:pt x="819988" y="6108"/>
                  </a:lnTo>
                  <a:lnTo>
                    <a:pt x="814781" y="12712"/>
                  </a:lnTo>
                  <a:lnTo>
                    <a:pt x="812863" y="20777"/>
                  </a:lnTo>
                  <a:lnTo>
                    <a:pt x="812863" y="205663"/>
                  </a:lnTo>
                  <a:lnTo>
                    <a:pt x="814781" y="213664"/>
                  </a:lnTo>
                  <a:lnTo>
                    <a:pt x="819988" y="220243"/>
                  </a:lnTo>
                  <a:lnTo>
                    <a:pt x="827709" y="224688"/>
                  </a:lnTo>
                  <a:lnTo>
                    <a:pt x="837145" y="226326"/>
                  </a:lnTo>
                  <a:lnTo>
                    <a:pt x="1054023" y="226326"/>
                  </a:lnTo>
                  <a:lnTo>
                    <a:pt x="1063447" y="224688"/>
                  </a:lnTo>
                  <a:lnTo>
                    <a:pt x="1071168" y="220243"/>
                  </a:lnTo>
                  <a:lnTo>
                    <a:pt x="1076388" y="213664"/>
                  </a:lnTo>
                  <a:lnTo>
                    <a:pt x="1078293" y="205663"/>
                  </a:lnTo>
                  <a:lnTo>
                    <a:pt x="1078293" y="20777"/>
                  </a:lnTo>
                  <a:close/>
                </a:path>
                <a:path w="1485265" h="890270">
                  <a:moveTo>
                    <a:pt x="1484782" y="684364"/>
                  </a:moveTo>
                  <a:lnTo>
                    <a:pt x="1482877" y="676313"/>
                  </a:lnTo>
                  <a:lnTo>
                    <a:pt x="1477657" y="669747"/>
                  </a:lnTo>
                  <a:lnTo>
                    <a:pt x="1469936" y="665314"/>
                  </a:lnTo>
                  <a:lnTo>
                    <a:pt x="1460500" y="663689"/>
                  </a:lnTo>
                  <a:lnTo>
                    <a:pt x="1243622" y="663689"/>
                  </a:lnTo>
                  <a:lnTo>
                    <a:pt x="1234173" y="665314"/>
                  </a:lnTo>
                  <a:lnTo>
                    <a:pt x="1226426" y="669747"/>
                  </a:lnTo>
                  <a:lnTo>
                    <a:pt x="1221168" y="676313"/>
                  </a:lnTo>
                  <a:lnTo>
                    <a:pt x="1219238" y="684364"/>
                  </a:lnTo>
                  <a:lnTo>
                    <a:pt x="1219238" y="869238"/>
                  </a:lnTo>
                  <a:lnTo>
                    <a:pt x="1221168" y="877252"/>
                  </a:lnTo>
                  <a:lnTo>
                    <a:pt x="1226426" y="883831"/>
                  </a:lnTo>
                  <a:lnTo>
                    <a:pt x="1234173" y="888288"/>
                  </a:lnTo>
                  <a:lnTo>
                    <a:pt x="1243622" y="889927"/>
                  </a:lnTo>
                  <a:lnTo>
                    <a:pt x="1460500" y="889927"/>
                  </a:lnTo>
                  <a:lnTo>
                    <a:pt x="1469936" y="888288"/>
                  </a:lnTo>
                  <a:lnTo>
                    <a:pt x="1477657" y="883831"/>
                  </a:lnTo>
                  <a:lnTo>
                    <a:pt x="1482877" y="877252"/>
                  </a:lnTo>
                  <a:lnTo>
                    <a:pt x="1484782" y="869238"/>
                  </a:lnTo>
                  <a:lnTo>
                    <a:pt x="1484782" y="684364"/>
                  </a:lnTo>
                  <a:close/>
                </a:path>
                <a:path w="1485265" h="890270">
                  <a:moveTo>
                    <a:pt x="1484782" y="352577"/>
                  </a:moveTo>
                  <a:lnTo>
                    <a:pt x="1482877" y="344525"/>
                  </a:lnTo>
                  <a:lnTo>
                    <a:pt x="1477657" y="337947"/>
                  </a:lnTo>
                  <a:lnTo>
                    <a:pt x="1469936" y="333514"/>
                  </a:lnTo>
                  <a:lnTo>
                    <a:pt x="1460500" y="331889"/>
                  </a:lnTo>
                  <a:lnTo>
                    <a:pt x="1243622" y="331889"/>
                  </a:lnTo>
                  <a:lnTo>
                    <a:pt x="1234173" y="333514"/>
                  </a:lnTo>
                  <a:lnTo>
                    <a:pt x="1226426" y="337947"/>
                  </a:lnTo>
                  <a:lnTo>
                    <a:pt x="1221168" y="344525"/>
                  </a:lnTo>
                  <a:lnTo>
                    <a:pt x="1219238" y="352577"/>
                  </a:lnTo>
                  <a:lnTo>
                    <a:pt x="1219238" y="537451"/>
                  </a:lnTo>
                  <a:lnTo>
                    <a:pt x="1221168" y="545503"/>
                  </a:lnTo>
                  <a:lnTo>
                    <a:pt x="1226426" y="552069"/>
                  </a:lnTo>
                  <a:lnTo>
                    <a:pt x="1234173" y="556501"/>
                  </a:lnTo>
                  <a:lnTo>
                    <a:pt x="1243622" y="558126"/>
                  </a:lnTo>
                  <a:lnTo>
                    <a:pt x="1460500" y="558126"/>
                  </a:lnTo>
                  <a:lnTo>
                    <a:pt x="1469936" y="556501"/>
                  </a:lnTo>
                  <a:lnTo>
                    <a:pt x="1477657" y="552069"/>
                  </a:lnTo>
                  <a:lnTo>
                    <a:pt x="1482877" y="545503"/>
                  </a:lnTo>
                  <a:lnTo>
                    <a:pt x="1484782" y="537451"/>
                  </a:lnTo>
                  <a:lnTo>
                    <a:pt x="1484782" y="352577"/>
                  </a:lnTo>
                  <a:close/>
                </a:path>
                <a:path w="1485265" h="890270">
                  <a:moveTo>
                    <a:pt x="1484782" y="20777"/>
                  </a:moveTo>
                  <a:lnTo>
                    <a:pt x="1482877" y="12712"/>
                  </a:lnTo>
                  <a:lnTo>
                    <a:pt x="1477657" y="6108"/>
                  </a:lnTo>
                  <a:lnTo>
                    <a:pt x="1469936" y="1638"/>
                  </a:lnTo>
                  <a:lnTo>
                    <a:pt x="1460500" y="0"/>
                  </a:lnTo>
                  <a:lnTo>
                    <a:pt x="1243622" y="0"/>
                  </a:lnTo>
                  <a:lnTo>
                    <a:pt x="1234173" y="1638"/>
                  </a:lnTo>
                  <a:lnTo>
                    <a:pt x="1226426" y="6108"/>
                  </a:lnTo>
                  <a:lnTo>
                    <a:pt x="1221168" y="12712"/>
                  </a:lnTo>
                  <a:lnTo>
                    <a:pt x="1219238" y="20777"/>
                  </a:lnTo>
                  <a:lnTo>
                    <a:pt x="1219238" y="205663"/>
                  </a:lnTo>
                  <a:lnTo>
                    <a:pt x="1221168" y="213664"/>
                  </a:lnTo>
                  <a:lnTo>
                    <a:pt x="1226426" y="220243"/>
                  </a:lnTo>
                  <a:lnTo>
                    <a:pt x="1234173" y="224688"/>
                  </a:lnTo>
                  <a:lnTo>
                    <a:pt x="1243622" y="226326"/>
                  </a:lnTo>
                  <a:lnTo>
                    <a:pt x="1460500" y="226326"/>
                  </a:lnTo>
                  <a:lnTo>
                    <a:pt x="1469936" y="224688"/>
                  </a:lnTo>
                  <a:lnTo>
                    <a:pt x="1477657" y="220243"/>
                  </a:lnTo>
                  <a:lnTo>
                    <a:pt x="1482877" y="213664"/>
                  </a:lnTo>
                  <a:lnTo>
                    <a:pt x="1484782" y="205663"/>
                  </a:lnTo>
                  <a:lnTo>
                    <a:pt x="1484782" y="20777"/>
                  </a:lnTo>
                  <a:close/>
                </a:path>
              </a:pathLst>
            </a:custGeom>
            <a:solidFill>
              <a:srgbClr val="CCD3E9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7278855" y="2415433"/>
            <a:ext cx="906411" cy="930667"/>
            <a:chOff x="12653233" y="5311715"/>
            <a:chExt cx="1993264" cy="2046605"/>
          </a:xfrm>
        </p:grpSpPr>
        <p:sp>
          <p:nvSpPr>
            <p:cNvPr id="25" name="object 25"/>
            <p:cNvSpPr/>
            <p:nvPr/>
          </p:nvSpPr>
          <p:spPr>
            <a:xfrm>
              <a:off x="12653226" y="5311723"/>
              <a:ext cx="1332865" cy="2046605"/>
            </a:xfrm>
            <a:custGeom>
              <a:avLst/>
              <a:gdLst/>
              <a:ahLst/>
              <a:cxnLst/>
              <a:rect l="l" t="t" r="r" b="b"/>
              <a:pathLst>
                <a:path w="1332865" h="2046604">
                  <a:moveTo>
                    <a:pt x="510501" y="101346"/>
                  </a:moveTo>
                  <a:lnTo>
                    <a:pt x="502412" y="61976"/>
                  </a:lnTo>
                  <a:lnTo>
                    <a:pt x="480415" y="29756"/>
                  </a:lnTo>
                  <a:lnTo>
                    <a:pt x="447865" y="7988"/>
                  </a:lnTo>
                  <a:lnTo>
                    <a:pt x="408127" y="0"/>
                  </a:lnTo>
                  <a:lnTo>
                    <a:pt x="368388" y="7988"/>
                  </a:lnTo>
                  <a:lnTo>
                    <a:pt x="335838" y="29756"/>
                  </a:lnTo>
                  <a:lnTo>
                    <a:pt x="313842" y="61976"/>
                  </a:lnTo>
                  <a:lnTo>
                    <a:pt x="305765" y="101346"/>
                  </a:lnTo>
                  <a:lnTo>
                    <a:pt x="305765" y="439305"/>
                  </a:lnTo>
                  <a:lnTo>
                    <a:pt x="313842" y="478726"/>
                  </a:lnTo>
                  <a:lnTo>
                    <a:pt x="335838" y="510971"/>
                  </a:lnTo>
                  <a:lnTo>
                    <a:pt x="368388" y="532752"/>
                  </a:lnTo>
                  <a:lnTo>
                    <a:pt x="408127" y="540740"/>
                  </a:lnTo>
                  <a:lnTo>
                    <a:pt x="447865" y="532752"/>
                  </a:lnTo>
                  <a:lnTo>
                    <a:pt x="480415" y="510971"/>
                  </a:lnTo>
                  <a:lnTo>
                    <a:pt x="502412" y="478726"/>
                  </a:lnTo>
                  <a:lnTo>
                    <a:pt x="510501" y="439305"/>
                  </a:lnTo>
                  <a:lnTo>
                    <a:pt x="510501" y="101346"/>
                  </a:lnTo>
                  <a:close/>
                </a:path>
                <a:path w="1332865" h="2046604">
                  <a:moveTo>
                    <a:pt x="1332420" y="196303"/>
                  </a:moveTo>
                  <a:lnTo>
                    <a:pt x="530352" y="196303"/>
                  </a:lnTo>
                  <a:lnTo>
                    <a:pt x="530352" y="316458"/>
                  </a:lnTo>
                  <a:lnTo>
                    <a:pt x="547763" y="339610"/>
                  </a:lnTo>
                  <a:lnTo>
                    <a:pt x="560870" y="365658"/>
                  </a:lnTo>
                  <a:lnTo>
                    <a:pt x="569150" y="394119"/>
                  </a:lnTo>
                  <a:lnTo>
                    <a:pt x="572020" y="424497"/>
                  </a:lnTo>
                  <a:lnTo>
                    <a:pt x="566178" y="467575"/>
                  </a:lnTo>
                  <a:lnTo>
                    <a:pt x="549656" y="506310"/>
                  </a:lnTo>
                  <a:lnTo>
                    <a:pt x="524027" y="539127"/>
                  </a:lnTo>
                  <a:lnTo>
                    <a:pt x="490855" y="564489"/>
                  </a:lnTo>
                  <a:lnTo>
                    <a:pt x="451713" y="580834"/>
                  </a:lnTo>
                  <a:lnTo>
                    <a:pt x="408127" y="586625"/>
                  </a:lnTo>
                  <a:lnTo>
                    <a:pt x="364604" y="580834"/>
                  </a:lnTo>
                  <a:lnTo>
                    <a:pt x="325475" y="564489"/>
                  </a:lnTo>
                  <a:lnTo>
                    <a:pt x="292328" y="539127"/>
                  </a:lnTo>
                  <a:lnTo>
                    <a:pt x="266712" y="506310"/>
                  </a:lnTo>
                  <a:lnTo>
                    <a:pt x="250190" y="467575"/>
                  </a:lnTo>
                  <a:lnTo>
                    <a:pt x="244348" y="424497"/>
                  </a:lnTo>
                  <a:lnTo>
                    <a:pt x="247205" y="394119"/>
                  </a:lnTo>
                  <a:lnTo>
                    <a:pt x="255460" y="365658"/>
                  </a:lnTo>
                  <a:lnTo>
                    <a:pt x="268566" y="339610"/>
                  </a:lnTo>
                  <a:lnTo>
                    <a:pt x="286016" y="316458"/>
                  </a:lnTo>
                  <a:lnTo>
                    <a:pt x="286016" y="196303"/>
                  </a:lnTo>
                  <a:lnTo>
                    <a:pt x="146507" y="196303"/>
                  </a:lnTo>
                  <a:lnTo>
                    <a:pt x="100330" y="203720"/>
                  </a:lnTo>
                  <a:lnTo>
                    <a:pt x="60134" y="224370"/>
                  </a:lnTo>
                  <a:lnTo>
                    <a:pt x="28371" y="255816"/>
                  </a:lnTo>
                  <a:lnTo>
                    <a:pt x="7505" y="295617"/>
                  </a:lnTo>
                  <a:lnTo>
                    <a:pt x="0" y="341363"/>
                  </a:lnTo>
                  <a:lnTo>
                    <a:pt x="0" y="1901253"/>
                  </a:lnTo>
                  <a:lnTo>
                    <a:pt x="7505" y="1946998"/>
                  </a:lnTo>
                  <a:lnTo>
                    <a:pt x="28371" y="1986800"/>
                  </a:lnTo>
                  <a:lnTo>
                    <a:pt x="60134" y="2018245"/>
                  </a:lnTo>
                  <a:lnTo>
                    <a:pt x="100330" y="2038896"/>
                  </a:lnTo>
                  <a:lnTo>
                    <a:pt x="146507" y="2046312"/>
                  </a:lnTo>
                  <a:lnTo>
                    <a:pt x="1332420" y="2046312"/>
                  </a:lnTo>
                  <a:lnTo>
                    <a:pt x="1332420" y="196303"/>
                  </a:lnTo>
                  <a:close/>
                </a:path>
              </a:pathLst>
            </a:custGeom>
            <a:solidFill>
              <a:srgbClr val="0262A2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6" name="object 26"/>
            <p:cNvSpPr/>
            <p:nvPr/>
          </p:nvSpPr>
          <p:spPr>
            <a:xfrm>
              <a:off x="12753744" y="6056787"/>
              <a:ext cx="1792605" cy="1202055"/>
            </a:xfrm>
            <a:custGeom>
              <a:avLst/>
              <a:gdLst/>
              <a:ahLst/>
              <a:cxnLst/>
              <a:rect l="l" t="t" r="r" b="b"/>
              <a:pathLst>
                <a:path w="1792605" h="1202054">
                  <a:moveTo>
                    <a:pt x="1791993" y="0"/>
                  </a:moveTo>
                  <a:lnTo>
                    <a:pt x="0" y="0"/>
                  </a:lnTo>
                  <a:lnTo>
                    <a:pt x="0" y="1072231"/>
                  </a:lnTo>
                  <a:lnTo>
                    <a:pt x="10391" y="1122490"/>
                  </a:lnTo>
                  <a:lnTo>
                    <a:pt x="38684" y="1163641"/>
                  </a:lnTo>
                  <a:lnTo>
                    <a:pt x="80556" y="1191442"/>
                  </a:lnTo>
                  <a:lnTo>
                    <a:pt x="131687" y="1201651"/>
                  </a:lnTo>
                  <a:lnTo>
                    <a:pt x="1660207" y="1201651"/>
                  </a:lnTo>
                  <a:lnTo>
                    <a:pt x="1711354" y="1191442"/>
                  </a:lnTo>
                  <a:lnTo>
                    <a:pt x="1753260" y="1163641"/>
                  </a:lnTo>
                  <a:lnTo>
                    <a:pt x="1781587" y="1122490"/>
                  </a:lnTo>
                  <a:lnTo>
                    <a:pt x="1791993" y="1072231"/>
                  </a:lnTo>
                  <a:lnTo>
                    <a:pt x="17919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7" name="object 27"/>
            <p:cNvSpPr/>
            <p:nvPr/>
          </p:nvSpPr>
          <p:spPr>
            <a:xfrm>
              <a:off x="13313728" y="5311723"/>
              <a:ext cx="1332865" cy="2046605"/>
            </a:xfrm>
            <a:custGeom>
              <a:avLst/>
              <a:gdLst/>
              <a:ahLst/>
              <a:cxnLst/>
              <a:rect l="l" t="t" r="r" b="b"/>
              <a:pathLst>
                <a:path w="1332865" h="2046604">
                  <a:moveTo>
                    <a:pt x="265430" y="1585302"/>
                  </a:moveTo>
                  <a:lnTo>
                    <a:pt x="263525" y="1577251"/>
                  </a:lnTo>
                  <a:lnTo>
                    <a:pt x="258318" y="1570685"/>
                  </a:lnTo>
                  <a:lnTo>
                    <a:pt x="250634" y="1566252"/>
                  </a:lnTo>
                  <a:lnTo>
                    <a:pt x="241249" y="1564627"/>
                  </a:lnTo>
                  <a:lnTo>
                    <a:pt x="24384" y="1564627"/>
                  </a:lnTo>
                  <a:lnTo>
                    <a:pt x="14935" y="1566252"/>
                  </a:lnTo>
                  <a:lnTo>
                    <a:pt x="7175" y="1570685"/>
                  </a:lnTo>
                  <a:lnTo>
                    <a:pt x="1930" y="1577251"/>
                  </a:lnTo>
                  <a:lnTo>
                    <a:pt x="0" y="1585302"/>
                  </a:lnTo>
                  <a:lnTo>
                    <a:pt x="0" y="1770176"/>
                  </a:lnTo>
                  <a:lnTo>
                    <a:pt x="1930" y="1778190"/>
                  </a:lnTo>
                  <a:lnTo>
                    <a:pt x="7175" y="1784769"/>
                  </a:lnTo>
                  <a:lnTo>
                    <a:pt x="14935" y="1789226"/>
                  </a:lnTo>
                  <a:lnTo>
                    <a:pt x="24384" y="1790865"/>
                  </a:lnTo>
                  <a:lnTo>
                    <a:pt x="241249" y="1790865"/>
                  </a:lnTo>
                  <a:lnTo>
                    <a:pt x="250634" y="1789226"/>
                  </a:lnTo>
                  <a:lnTo>
                    <a:pt x="258318" y="1784769"/>
                  </a:lnTo>
                  <a:lnTo>
                    <a:pt x="263525" y="1778190"/>
                  </a:lnTo>
                  <a:lnTo>
                    <a:pt x="265430" y="1770176"/>
                  </a:lnTo>
                  <a:lnTo>
                    <a:pt x="265430" y="1585302"/>
                  </a:lnTo>
                  <a:close/>
                </a:path>
                <a:path w="1332865" h="2046604">
                  <a:moveTo>
                    <a:pt x="265430" y="1253515"/>
                  </a:moveTo>
                  <a:lnTo>
                    <a:pt x="263525" y="1245463"/>
                  </a:lnTo>
                  <a:lnTo>
                    <a:pt x="258318" y="1238885"/>
                  </a:lnTo>
                  <a:lnTo>
                    <a:pt x="250634" y="1234452"/>
                  </a:lnTo>
                  <a:lnTo>
                    <a:pt x="241249" y="1232827"/>
                  </a:lnTo>
                  <a:lnTo>
                    <a:pt x="24384" y="1232827"/>
                  </a:lnTo>
                  <a:lnTo>
                    <a:pt x="14935" y="1234452"/>
                  </a:lnTo>
                  <a:lnTo>
                    <a:pt x="7175" y="1238885"/>
                  </a:lnTo>
                  <a:lnTo>
                    <a:pt x="1930" y="1245463"/>
                  </a:lnTo>
                  <a:lnTo>
                    <a:pt x="0" y="1253515"/>
                  </a:lnTo>
                  <a:lnTo>
                    <a:pt x="0" y="1438389"/>
                  </a:lnTo>
                  <a:lnTo>
                    <a:pt x="1930" y="1446441"/>
                  </a:lnTo>
                  <a:lnTo>
                    <a:pt x="7175" y="1453019"/>
                  </a:lnTo>
                  <a:lnTo>
                    <a:pt x="14935" y="1457452"/>
                  </a:lnTo>
                  <a:lnTo>
                    <a:pt x="24384" y="1459064"/>
                  </a:lnTo>
                  <a:lnTo>
                    <a:pt x="241249" y="1459064"/>
                  </a:lnTo>
                  <a:lnTo>
                    <a:pt x="250634" y="1457452"/>
                  </a:lnTo>
                  <a:lnTo>
                    <a:pt x="258318" y="1453019"/>
                  </a:lnTo>
                  <a:lnTo>
                    <a:pt x="263525" y="1446441"/>
                  </a:lnTo>
                  <a:lnTo>
                    <a:pt x="265430" y="1438389"/>
                  </a:lnTo>
                  <a:lnTo>
                    <a:pt x="265430" y="1253515"/>
                  </a:lnTo>
                  <a:close/>
                </a:path>
                <a:path w="1332865" h="2046604">
                  <a:moveTo>
                    <a:pt x="265430" y="921715"/>
                  </a:moveTo>
                  <a:lnTo>
                    <a:pt x="263525" y="913650"/>
                  </a:lnTo>
                  <a:lnTo>
                    <a:pt x="258318" y="907046"/>
                  </a:lnTo>
                  <a:lnTo>
                    <a:pt x="250634" y="902576"/>
                  </a:lnTo>
                  <a:lnTo>
                    <a:pt x="241249" y="900938"/>
                  </a:lnTo>
                  <a:lnTo>
                    <a:pt x="24384" y="900938"/>
                  </a:lnTo>
                  <a:lnTo>
                    <a:pt x="14935" y="902576"/>
                  </a:lnTo>
                  <a:lnTo>
                    <a:pt x="7175" y="907046"/>
                  </a:lnTo>
                  <a:lnTo>
                    <a:pt x="1930" y="913650"/>
                  </a:lnTo>
                  <a:lnTo>
                    <a:pt x="0" y="921715"/>
                  </a:lnTo>
                  <a:lnTo>
                    <a:pt x="0" y="1106601"/>
                  </a:lnTo>
                  <a:lnTo>
                    <a:pt x="1930" y="1114602"/>
                  </a:lnTo>
                  <a:lnTo>
                    <a:pt x="7175" y="1121181"/>
                  </a:lnTo>
                  <a:lnTo>
                    <a:pt x="14935" y="1125639"/>
                  </a:lnTo>
                  <a:lnTo>
                    <a:pt x="24384" y="1127277"/>
                  </a:lnTo>
                  <a:lnTo>
                    <a:pt x="241249" y="1127277"/>
                  </a:lnTo>
                  <a:lnTo>
                    <a:pt x="250634" y="1125639"/>
                  </a:lnTo>
                  <a:lnTo>
                    <a:pt x="258318" y="1121181"/>
                  </a:lnTo>
                  <a:lnTo>
                    <a:pt x="263525" y="1114602"/>
                  </a:lnTo>
                  <a:lnTo>
                    <a:pt x="265430" y="1106601"/>
                  </a:lnTo>
                  <a:lnTo>
                    <a:pt x="265430" y="921715"/>
                  </a:lnTo>
                  <a:close/>
                </a:path>
                <a:path w="1332865" h="2046604">
                  <a:moveTo>
                    <a:pt x="671918" y="1585302"/>
                  </a:moveTo>
                  <a:lnTo>
                    <a:pt x="670001" y="1577251"/>
                  </a:lnTo>
                  <a:lnTo>
                    <a:pt x="664794" y="1570685"/>
                  </a:lnTo>
                  <a:lnTo>
                    <a:pt x="657072" y="1566252"/>
                  </a:lnTo>
                  <a:lnTo>
                    <a:pt x="647636" y="1564627"/>
                  </a:lnTo>
                  <a:lnTo>
                    <a:pt x="430758" y="1564627"/>
                  </a:lnTo>
                  <a:lnTo>
                    <a:pt x="421335" y="1566252"/>
                  </a:lnTo>
                  <a:lnTo>
                    <a:pt x="413613" y="1570685"/>
                  </a:lnTo>
                  <a:lnTo>
                    <a:pt x="408393" y="1577251"/>
                  </a:lnTo>
                  <a:lnTo>
                    <a:pt x="406488" y="1585302"/>
                  </a:lnTo>
                  <a:lnTo>
                    <a:pt x="406488" y="1770176"/>
                  </a:lnTo>
                  <a:lnTo>
                    <a:pt x="408393" y="1778190"/>
                  </a:lnTo>
                  <a:lnTo>
                    <a:pt x="413613" y="1784769"/>
                  </a:lnTo>
                  <a:lnTo>
                    <a:pt x="421335" y="1789226"/>
                  </a:lnTo>
                  <a:lnTo>
                    <a:pt x="430758" y="1790865"/>
                  </a:lnTo>
                  <a:lnTo>
                    <a:pt x="647636" y="1790865"/>
                  </a:lnTo>
                  <a:lnTo>
                    <a:pt x="657072" y="1789226"/>
                  </a:lnTo>
                  <a:lnTo>
                    <a:pt x="664794" y="1784769"/>
                  </a:lnTo>
                  <a:lnTo>
                    <a:pt x="670001" y="1778190"/>
                  </a:lnTo>
                  <a:lnTo>
                    <a:pt x="671918" y="1770176"/>
                  </a:lnTo>
                  <a:lnTo>
                    <a:pt x="671918" y="1585302"/>
                  </a:lnTo>
                  <a:close/>
                </a:path>
                <a:path w="1332865" h="2046604">
                  <a:moveTo>
                    <a:pt x="671918" y="1253515"/>
                  </a:moveTo>
                  <a:lnTo>
                    <a:pt x="670001" y="1245463"/>
                  </a:lnTo>
                  <a:lnTo>
                    <a:pt x="664794" y="1238885"/>
                  </a:lnTo>
                  <a:lnTo>
                    <a:pt x="657072" y="1234452"/>
                  </a:lnTo>
                  <a:lnTo>
                    <a:pt x="647636" y="1232827"/>
                  </a:lnTo>
                  <a:lnTo>
                    <a:pt x="430758" y="1232827"/>
                  </a:lnTo>
                  <a:lnTo>
                    <a:pt x="421335" y="1234452"/>
                  </a:lnTo>
                  <a:lnTo>
                    <a:pt x="413613" y="1238885"/>
                  </a:lnTo>
                  <a:lnTo>
                    <a:pt x="408393" y="1245463"/>
                  </a:lnTo>
                  <a:lnTo>
                    <a:pt x="406488" y="1253515"/>
                  </a:lnTo>
                  <a:lnTo>
                    <a:pt x="406488" y="1438389"/>
                  </a:lnTo>
                  <a:lnTo>
                    <a:pt x="408393" y="1446441"/>
                  </a:lnTo>
                  <a:lnTo>
                    <a:pt x="413613" y="1453019"/>
                  </a:lnTo>
                  <a:lnTo>
                    <a:pt x="421335" y="1457452"/>
                  </a:lnTo>
                  <a:lnTo>
                    <a:pt x="430758" y="1459064"/>
                  </a:lnTo>
                  <a:lnTo>
                    <a:pt x="647636" y="1459064"/>
                  </a:lnTo>
                  <a:lnTo>
                    <a:pt x="657072" y="1457452"/>
                  </a:lnTo>
                  <a:lnTo>
                    <a:pt x="664794" y="1453019"/>
                  </a:lnTo>
                  <a:lnTo>
                    <a:pt x="670001" y="1446441"/>
                  </a:lnTo>
                  <a:lnTo>
                    <a:pt x="671918" y="1438389"/>
                  </a:lnTo>
                  <a:lnTo>
                    <a:pt x="671918" y="1253515"/>
                  </a:lnTo>
                  <a:close/>
                </a:path>
                <a:path w="1332865" h="2046604">
                  <a:moveTo>
                    <a:pt x="671918" y="921715"/>
                  </a:moveTo>
                  <a:lnTo>
                    <a:pt x="670001" y="913650"/>
                  </a:lnTo>
                  <a:lnTo>
                    <a:pt x="664794" y="907046"/>
                  </a:lnTo>
                  <a:lnTo>
                    <a:pt x="657072" y="902576"/>
                  </a:lnTo>
                  <a:lnTo>
                    <a:pt x="647636" y="900938"/>
                  </a:lnTo>
                  <a:lnTo>
                    <a:pt x="430758" y="900938"/>
                  </a:lnTo>
                  <a:lnTo>
                    <a:pt x="421335" y="902576"/>
                  </a:lnTo>
                  <a:lnTo>
                    <a:pt x="413613" y="907046"/>
                  </a:lnTo>
                  <a:lnTo>
                    <a:pt x="408393" y="913650"/>
                  </a:lnTo>
                  <a:lnTo>
                    <a:pt x="406488" y="921715"/>
                  </a:lnTo>
                  <a:lnTo>
                    <a:pt x="406488" y="1106601"/>
                  </a:lnTo>
                  <a:lnTo>
                    <a:pt x="408393" y="1114602"/>
                  </a:lnTo>
                  <a:lnTo>
                    <a:pt x="413613" y="1121181"/>
                  </a:lnTo>
                  <a:lnTo>
                    <a:pt x="421335" y="1125639"/>
                  </a:lnTo>
                  <a:lnTo>
                    <a:pt x="430758" y="1127277"/>
                  </a:lnTo>
                  <a:lnTo>
                    <a:pt x="647636" y="1127277"/>
                  </a:lnTo>
                  <a:lnTo>
                    <a:pt x="657072" y="1125639"/>
                  </a:lnTo>
                  <a:lnTo>
                    <a:pt x="664794" y="1121181"/>
                  </a:lnTo>
                  <a:lnTo>
                    <a:pt x="670001" y="1114602"/>
                  </a:lnTo>
                  <a:lnTo>
                    <a:pt x="671918" y="1106601"/>
                  </a:lnTo>
                  <a:lnTo>
                    <a:pt x="671918" y="921715"/>
                  </a:lnTo>
                  <a:close/>
                </a:path>
                <a:path w="1332865" h="2046604">
                  <a:moveTo>
                    <a:pt x="1039406" y="101333"/>
                  </a:moveTo>
                  <a:lnTo>
                    <a:pt x="1031341" y="61976"/>
                  </a:lnTo>
                  <a:lnTo>
                    <a:pt x="1009370" y="29756"/>
                  </a:lnTo>
                  <a:lnTo>
                    <a:pt x="976820" y="7988"/>
                  </a:lnTo>
                  <a:lnTo>
                    <a:pt x="937044" y="0"/>
                  </a:lnTo>
                  <a:lnTo>
                    <a:pt x="897305" y="7988"/>
                  </a:lnTo>
                  <a:lnTo>
                    <a:pt x="864755" y="29756"/>
                  </a:lnTo>
                  <a:lnTo>
                    <a:pt x="842759" y="61976"/>
                  </a:lnTo>
                  <a:lnTo>
                    <a:pt x="834682" y="101333"/>
                  </a:lnTo>
                  <a:lnTo>
                    <a:pt x="834682" y="439305"/>
                  </a:lnTo>
                  <a:lnTo>
                    <a:pt x="842759" y="478726"/>
                  </a:lnTo>
                  <a:lnTo>
                    <a:pt x="864755" y="510984"/>
                  </a:lnTo>
                  <a:lnTo>
                    <a:pt x="897305" y="532752"/>
                  </a:lnTo>
                  <a:lnTo>
                    <a:pt x="937044" y="540753"/>
                  </a:lnTo>
                  <a:lnTo>
                    <a:pt x="976820" y="532752"/>
                  </a:lnTo>
                  <a:lnTo>
                    <a:pt x="1009370" y="510984"/>
                  </a:lnTo>
                  <a:lnTo>
                    <a:pt x="1031341" y="478726"/>
                  </a:lnTo>
                  <a:lnTo>
                    <a:pt x="1039406" y="439305"/>
                  </a:lnTo>
                  <a:lnTo>
                    <a:pt x="1039406" y="101333"/>
                  </a:lnTo>
                  <a:close/>
                </a:path>
                <a:path w="1332865" h="2046604">
                  <a:moveTo>
                    <a:pt x="1332420" y="341363"/>
                  </a:moveTo>
                  <a:lnTo>
                    <a:pt x="1324914" y="295617"/>
                  </a:lnTo>
                  <a:lnTo>
                    <a:pt x="1304061" y="255816"/>
                  </a:lnTo>
                  <a:lnTo>
                    <a:pt x="1272311" y="224370"/>
                  </a:lnTo>
                  <a:lnTo>
                    <a:pt x="1232141" y="203720"/>
                  </a:lnTo>
                  <a:lnTo>
                    <a:pt x="1186014" y="196303"/>
                  </a:lnTo>
                  <a:lnTo>
                    <a:pt x="1059268" y="196303"/>
                  </a:lnTo>
                  <a:lnTo>
                    <a:pt x="1059268" y="316458"/>
                  </a:lnTo>
                  <a:lnTo>
                    <a:pt x="1076693" y="339610"/>
                  </a:lnTo>
                  <a:lnTo>
                    <a:pt x="1089774" y="365658"/>
                  </a:lnTo>
                  <a:lnTo>
                    <a:pt x="1097978" y="394119"/>
                  </a:lnTo>
                  <a:lnTo>
                    <a:pt x="1100823" y="424497"/>
                  </a:lnTo>
                  <a:lnTo>
                    <a:pt x="1094981" y="467575"/>
                  </a:lnTo>
                  <a:lnTo>
                    <a:pt x="1078458" y="506310"/>
                  </a:lnTo>
                  <a:lnTo>
                    <a:pt x="1052855" y="539127"/>
                  </a:lnTo>
                  <a:lnTo>
                    <a:pt x="1019695" y="564489"/>
                  </a:lnTo>
                  <a:lnTo>
                    <a:pt x="980579" y="580834"/>
                  </a:lnTo>
                  <a:lnTo>
                    <a:pt x="937044" y="586625"/>
                  </a:lnTo>
                  <a:lnTo>
                    <a:pt x="893508" y="580834"/>
                  </a:lnTo>
                  <a:lnTo>
                    <a:pt x="854392" y="564489"/>
                  </a:lnTo>
                  <a:lnTo>
                    <a:pt x="821232" y="539127"/>
                  </a:lnTo>
                  <a:lnTo>
                    <a:pt x="795616" y="506310"/>
                  </a:lnTo>
                  <a:lnTo>
                    <a:pt x="779106" y="467575"/>
                  </a:lnTo>
                  <a:lnTo>
                    <a:pt x="773252" y="424497"/>
                  </a:lnTo>
                  <a:lnTo>
                    <a:pt x="776122" y="394119"/>
                  </a:lnTo>
                  <a:lnTo>
                    <a:pt x="784352" y="365658"/>
                  </a:lnTo>
                  <a:lnTo>
                    <a:pt x="797433" y="339610"/>
                  </a:lnTo>
                  <a:lnTo>
                    <a:pt x="814819" y="316458"/>
                  </a:lnTo>
                  <a:lnTo>
                    <a:pt x="814819" y="196303"/>
                  </a:lnTo>
                  <a:lnTo>
                    <a:pt x="671918" y="196303"/>
                  </a:lnTo>
                  <a:lnTo>
                    <a:pt x="671918" y="745070"/>
                  </a:lnTo>
                  <a:lnTo>
                    <a:pt x="1232001" y="745070"/>
                  </a:lnTo>
                  <a:lnTo>
                    <a:pt x="1232001" y="1817306"/>
                  </a:lnTo>
                  <a:lnTo>
                    <a:pt x="1221600" y="1867560"/>
                  </a:lnTo>
                  <a:lnTo>
                    <a:pt x="1193266" y="1908708"/>
                  </a:lnTo>
                  <a:lnTo>
                    <a:pt x="1151356" y="1936508"/>
                  </a:lnTo>
                  <a:lnTo>
                    <a:pt x="1100213" y="1946719"/>
                  </a:lnTo>
                  <a:lnTo>
                    <a:pt x="671918" y="1946719"/>
                  </a:lnTo>
                  <a:lnTo>
                    <a:pt x="671918" y="2046312"/>
                  </a:lnTo>
                  <a:lnTo>
                    <a:pt x="1186014" y="2046312"/>
                  </a:lnTo>
                  <a:lnTo>
                    <a:pt x="1232141" y="2038896"/>
                  </a:lnTo>
                  <a:lnTo>
                    <a:pt x="1272311" y="2018245"/>
                  </a:lnTo>
                  <a:lnTo>
                    <a:pt x="1304061" y="1986800"/>
                  </a:lnTo>
                  <a:lnTo>
                    <a:pt x="1324914" y="1946998"/>
                  </a:lnTo>
                  <a:lnTo>
                    <a:pt x="1332420" y="1901253"/>
                  </a:lnTo>
                  <a:lnTo>
                    <a:pt x="1332420" y="341363"/>
                  </a:lnTo>
                  <a:close/>
                </a:path>
              </a:pathLst>
            </a:custGeom>
            <a:solidFill>
              <a:srgbClr val="CCD3E9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8" name="object 28"/>
            <p:cNvSpPr/>
            <p:nvPr/>
          </p:nvSpPr>
          <p:spPr>
            <a:xfrm>
              <a:off x="13985651" y="6056783"/>
              <a:ext cx="560705" cy="1202055"/>
            </a:xfrm>
            <a:custGeom>
              <a:avLst/>
              <a:gdLst/>
              <a:ahLst/>
              <a:cxnLst/>
              <a:rect l="l" t="t" r="r" b="b"/>
              <a:pathLst>
                <a:path w="560705" h="1202054">
                  <a:moveTo>
                    <a:pt x="560087" y="0"/>
                  </a:moveTo>
                  <a:lnTo>
                    <a:pt x="0" y="0"/>
                  </a:lnTo>
                  <a:lnTo>
                    <a:pt x="0" y="1201661"/>
                  </a:lnTo>
                  <a:lnTo>
                    <a:pt x="428291" y="1201661"/>
                  </a:lnTo>
                  <a:lnTo>
                    <a:pt x="479443" y="1191450"/>
                  </a:lnTo>
                  <a:lnTo>
                    <a:pt x="521353" y="1163646"/>
                  </a:lnTo>
                  <a:lnTo>
                    <a:pt x="549680" y="1122492"/>
                  </a:lnTo>
                  <a:lnTo>
                    <a:pt x="560087" y="1072231"/>
                  </a:lnTo>
                  <a:lnTo>
                    <a:pt x="560087" y="1045795"/>
                  </a:lnTo>
                  <a:lnTo>
                    <a:pt x="165328" y="1045795"/>
                  </a:lnTo>
                  <a:lnTo>
                    <a:pt x="155878" y="1044155"/>
                  </a:lnTo>
                  <a:lnTo>
                    <a:pt x="148122" y="1039698"/>
                  </a:lnTo>
                  <a:lnTo>
                    <a:pt x="142874" y="1033119"/>
                  </a:lnTo>
                  <a:lnTo>
                    <a:pt x="140944" y="1025112"/>
                  </a:lnTo>
                  <a:lnTo>
                    <a:pt x="140944" y="840239"/>
                  </a:lnTo>
                  <a:lnTo>
                    <a:pt x="142874" y="832191"/>
                  </a:lnTo>
                  <a:lnTo>
                    <a:pt x="148122" y="825616"/>
                  </a:lnTo>
                  <a:lnTo>
                    <a:pt x="155878" y="821182"/>
                  </a:lnTo>
                  <a:lnTo>
                    <a:pt x="165328" y="819556"/>
                  </a:lnTo>
                  <a:lnTo>
                    <a:pt x="560087" y="819556"/>
                  </a:lnTo>
                  <a:lnTo>
                    <a:pt x="560087" y="713999"/>
                  </a:lnTo>
                  <a:lnTo>
                    <a:pt x="165328" y="713999"/>
                  </a:lnTo>
                  <a:lnTo>
                    <a:pt x="155878" y="712375"/>
                  </a:lnTo>
                  <a:lnTo>
                    <a:pt x="148122" y="707944"/>
                  </a:lnTo>
                  <a:lnTo>
                    <a:pt x="142874" y="701372"/>
                  </a:lnTo>
                  <a:lnTo>
                    <a:pt x="140944" y="693326"/>
                  </a:lnTo>
                  <a:lnTo>
                    <a:pt x="140944" y="508443"/>
                  </a:lnTo>
                  <a:lnTo>
                    <a:pt x="142874" y="500396"/>
                  </a:lnTo>
                  <a:lnTo>
                    <a:pt x="148122" y="493825"/>
                  </a:lnTo>
                  <a:lnTo>
                    <a:pt x="155878" y="489394"/>
                  </a:lnTo>
                  <a:lnTo>
                    <a:pt x="165328" y="487769"/>
                  </a:lnTo>
                  <a:lnTo>
                    <a:pt x="560087" y="487769"/>
                  </a:lnTo>
                  <a:lnTo>
                    <a:pt x="560087" y="382203"/>
                  </a:lnTo>
                  <a:lnTo>
                    <a:pt x="165328" y="382203"/>
                  </a:lnTo>
                  <a:lnTo>
                    <a:pt x="140944" y="361530"/>
                  </a:lnTo>
                  <a:lnTo>
                    <a:pt x="140944" y="176647"/>
                  </a:lnTo>
                  <a:lnTo>
                    <a:pt x="142874" y="168583"/>
                  </a:lnTo>
                  <a:lnTo>
                    <a:pt x="148122" y="161975"/>
                  </a:lnTo>
                  <a:lnTo>
                    <a:pt x="155878" y="157507"/>
                  </a:lnTo>
                  <a:lnTo>
                    <a:pt x="165328" y="155865"/>
                  </a:lnTo>
                  <a:lnTo>
                    <a:pt x="560087" y="155865"/>
                  </a:lnTo>
                  <a:lnTo>
                    <a:pt x="560087" y="0"/>
                  </a:lnTo>
                  <a:close/>
                </a:path>
                <a:path w="560705" h="1202054">
                  <a:moveTo>
                    <a:pt x="560087" y="819556"/>
                  </a:moveTo>
                  <a:lnTo>
                    <a:pt x="382203" y="819556"/>
                  </a:lnTo>
                  <a:lnTo>
                    <a:pt x="391641" y="821182"/>
                  </a:lnTo>
                  <a:lnTo>
                    <a:pt x="399359" y="825616"/>
                  </a:lnTo>
                  <a:lnTo>
                    <a:pt x="404568" y="832191"/>
                  </a:lnTo>
                  <a:lnTo>
                    <a:pt x="406479" y="840239"/>
                  </a:lnTo>
                  <a:lnTo>
                    <a:pt x="406479" y="1025112"/>
                  </a:lnTo>
                  <a:lnTo>
                    <a:pt x="404568" y="1033119"/>
                  </a:lnTo>
                  <a:lnTo>
                    <a:pt x="399359" y="1039698"/>
                  </a:lnTo>
                  <a:lnTo>
                    <a:pt x="391641" y="1044155"/>
                  </a:lnTo>
                  <a:lnTo>
                    <a:pt x="382203" y="1045795"/>
                  </a:lnTo>
                  <a:lnTo>
                    <a:pt x="560087" y="1045795"/>
                  </a:lnTo>
                  <a:lnTo>
                    <a:pt x="560087" y="819556"/>
                  </a:lnTo>
                  <a:close/>
                </a:path>
                <a:path w="560705" h="1202054">
                  <a:moveTo>
                    <a:pt x="560087" y="487769"/>
                  </a:moveTo>
                  <a:lnTo>
                    <a:pt x="382203" y="487769"/>
                  </a:lnTo>
                  <a:lnTo>
                    <a:pt x="391641" y="489394"/>
                  </a:lnTo>
                  <a:lnTo>
                    <a:pt x="399359" y="493825"/>
                  </a:lnTo>
                  <a:lnTo>
                    <a:pt x="404568" y="500396"/>
                  </a:lnTo>
                  <a:lnTo>
                    <a:pt x="406479" y="508443"/>
                  </a:lnTo>
                  <a:lnTo>
                    <a:pt x="406479" y="693326"/>
                  </a:lnTo>
                  <a:lnTo>
                    <a:pt x="404568" y="701372"/>
                  </a:lnTo>
                  <a:lnTo>
                    <a:pt x="399359" y="707944"/>
                  </a:lnTo>
                  <a:lnTo>
                    <a:pt x="391641" y="712375"/>
                  </a:lnTo>
                  <a:lnTo>
                    <a:pt x="382203" y="713999"/>
                  </a:lnTo>
                  <a:lnTo>
                    <a:pt x="560087" y="713999"/>
                  </a:lnTo>
                  <a:lnTo>
                    <a:pt x="560087" y="487769"/>
                  </a:lnTo>
                  <a:close/>
                </a:path>
                <a:path w="560705" h="1202054">
                  <a:moveTo>
                    <a:pt x="560087" y="155865"/>
                  </a:moveTo>
                  <a:lnTo>
                    <a:pt x="382203" y="155865"/>
                  </a:lnTo>
                  <a:lnTo>
                    <a:pt x="391641" y="157507"/>
                  </a:lnTo>
                  <a:lnTo>
                    <a:pt x="399359" y="161975"/>
                  </a:lnTo>
                  <a:lnTo>
                    <a:pt x="404568" y="168583"/>
                  </a:lnTo>
                  <a:lnTo>
                    <a:pt x="406479" y="176647"/>
                  </a:lnTo>
                  <a:lnTo>
                    <a:pt x="406479" y="361530"/>
                  </a:lnTo>
                  <a:lnTo>
                    <a:pt x="404568" y="369535"/>
                  </a:lnTo>
                  <a:lnTo>
                    <a:pt x="399359" y="376111"/>
                  </a:lnTo>
                  <a:lnTo>
                    <a:pt x="391641" y="380565"/>
                  </a:lnTo>
                  <a:lnTo>
                    <a:pt x="382203" y="382203"/>
                  </a:lnTo>
                  <a:lnTo>
                    <a:pt x="560087" y="382203"/>
                  </a:lnTo>
                  <a:lnTo>
                    <a:pt x="560087" y="15586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9" name="object 29"/>
            <p:cNvSpPr/>
            <p:nvPr/>
          </p:nvSpPr>
          <p:spPr>
            <a:xfrm>
              <a:off x="12907353" y="6212661"/>
              <a:ext cx="1485265" cy="890269"/>
            </a:xfrm>
            <a:custGeom>
              <a:avLst/>
              <a:gdLst/>
              <a:ahLst/>
              <a:cxnLst/>
              <a:rect l="l" t="t" r="r" b="b"/>
              <a:pathLst>
                <a:path w="1485265" h="890270">
                  <a:moveTo>
                    <a:pt x="265430" y="684364"/>
                  </a:moveTo>
                  <a:lnTo>
                    <a:pt x="263499" y="676313"/>
                  </a:lnTo>
                  <a:lnTo>
                    <a:pt x="258267" y="669747"/>
                  </a:lnTo>
                  <a:lnTo>
                    <a:pt x="250532" y="665314"/>
                  </a:lnTo>
                  <a:lnTo>
                    <a:pt x="241147" y="663689"/>
                  </a:lnTo>
                  <a:lnTo>
                    <a:pt x="24269" y="663689"/>
                  </a:lnTo>
                  <a:lnTo>
                    <a:pt x="14833" y="665314"/>
                  </a:lnTo>
                  <a:lnTo>
                    <a:pt x="7112" y="669747"/>
                  </a:lnTo>
                  <a:lnTo>
                    <a:pt x="1905" y="676313"/>
                  </a:lnTo>
                  <a:lnTo>
                    <a:pt x="0" y="684364"/>
                  </a:lnTo>
                  <a:lnTo>
                    <a:pt x="0" y="869238"/>
                  </a:lnTo>
                  <a:lnTo>
                    <a:pt x="1905" y="877252"/>
                  </a:lnTo>
                  <a:lnTo>
                    <a:pt x="7112" y="883831"/>
                  </a:lnTo>
                  <a:lnTo>
                    <a:pt x="14833" y="888288"/>
                  </a:lnTo>
                  <a:lnTo>
                    <a:pt x="24269" y="889927"/>
                  </a:lnTo>
                  <a:lnTo>
                    <a:pt x="241147" y="889927"/>
                  </a:lnTo>
                  <a:lnTo>
                    <a:pt x="250532" y="888288"/>
                  </a:lnTo>
                  <a:lnTo>
                    <a:pt x="258267" y="883831"/>
                  </a:lnTo>
                  <a:lnTo>
                    <a:pt x="263499" y="877252"/>
                  </a:lnTo>
                  <a:lnTo>
                    <a:pt x="265430" y="869238"/>
                  </a:lnTo>
                  <a:lnTo>
                    <a:pt x="265430" y="684364"/>
                  </a:lnTo>
                  <a:close/>
                </a:path>
                <a:path w="1485265" h="890270">
                  <a:moveTo>
                    <a:pt x="265430" y="352577"/>
                  </a:moveTo>
                  <a:lnTo>
                    <a:pt x="263499" y="344525"/>
                  </a:lnTo>
                  <a:lnTo>
                    <a:pt x="258267" y="337947"/>
                  </a:lnTo>
                  <a:lnTo>
                    <a:pt x="250532" y="333514"/>
                  </a:lnTo>
                  <a:lnTo>
                    <a:pt x="241147" y="331889"/>
                  </a:lnTo>
                  <a:lnTo>
                    <a:pt x="24269" y="331889"/>
                  </a:lnTo>
                  <a:lnTo>
                    <a:pt x="14833" y="333514"/>
                  </a:lnTo>
                  <a:lnTo>
                    <a:pt x="7112" y="337947"/>
                  </a:lnTo>
                  <a:lnTo>
                    <a:pt x="1905" y="344525"/>
                  </a:lnTo>
                  <a:lnTo>
                    <a:pt x="0" y="352577"/>
                  </a:lnTo>
                  <a:lnTo>
                    <a:pt x="0" y="537451"/>
                  </a:lnTo>
                  <a:lnTo>
                    <a:pt x="1905" y="545503"/>
                  </a:lnTo>
                  <a:lnTo>
                    <a:pt x="7112" y="552081"/>
                  </a:lnTo>
                  <a:lnTo>
                    <a:pt x="14833" y="556514"/>
                  </a:lnTo>
                  <a:lnTo>
                    <a:pt x="24269" y="558126"/>
                  </a:lnTo>
                  <a:lnTo>
                    <a:pt x="241147" y="558126"/>
                  </a:lnTo>
                  <a:lnTo>
                    <a:pt x="250532" y="556514"/>
                  </a:lnTo>
                  <a:lnTo>
                    <a:pt x="258267" y="552081"/>
                  </a:lnTo>
                  <a:lnTo>
                    <a:pt x="263499" y="545503"/>
                  </a:lnTo>
                  <a:lnTo>
                    <a:pt x="265430" y="537451"/>
                  </a:lnTo>
                  <a:lnTo>
                    <a:pt x="265430" y="352577"/>
                  </a:lnTo>
                  <a:close/>
                </a:path>
                <a:path w="1485265" h="890270">
                  <a:moveTo>
                    <a:pt x="265430" y="29743"/>
                  </a:moveTo>
                  <a:lnTo>
                    <a:pt x="263499" y="21704"/>
                  </a:lnTo>
                  <a:lnTo>
                    <a:pt x="258267" y="15125"/>
                  </a:lnTo>
                  <a:lnTo>
                    <a:pt x="250532" y="10693"/>
                  </a:lnTo>
                  <a:lnTo>
                    <a:pt x="241147" y="9067"/>
                  </a:lnTo>
                  <a:lnTo>
                    <a:pt x="24269" y="9067"/>
                  </a:lnTo>
                  <a:lnTo>
                    <a:pt x="14833" y="10693"/>
                  </a:lnTo>
                  <a:lnTo>
                    <a:pt x="7112" y="15125"/>
                  </a:lnTo>
                  <a:lnTo>
                    <a:pt x="1905" y="21704"/>
                  </a:lnTo>
                  <a:lnTo>
                    <a:pt x="0" y="29743"/>
                  </a:lnTo>
                  <a:lnTo>
                    <a:pt x="0" y="214630"/>
                  </a:lnTo>
                  <a:lnTo>
                    <a:pt x="1905" y="222681"/>
                  </a:lnTo>
                  <a:lnTo>
                    <a:pt x="7112" y="229247"/>
                  </a:lnTo>
                  <a:lnTo>
                    <a:pt x="14833" y="233680"/>
                  </a:lnTo>
                  <a:lnTo>
                    <a:pt x="24269" y="235318"/>
                  </a:lnTo>
                  <a:lnTo>
                    <a:pt x="241147" y="235318"/>
                  </a:lnTo>
                  <a:lnTo>
                    <a:pt x="250532" y="233680"/>
                  </a:lnTo>
                  <a:lnTo>
                    <a:pt x="258267" y="229247"/>
                  </a:lnTo>
                  <a:lnTo>
                    <a:pt x="263499" y="222681"/>
                  </a:lnTo>
                  <a:lnTo>
                    <a:pt x="265430" y="214630"/>
                  </a:lnTo>
                  <a:lnTo>
                    <a:pt x="265430" y="29743"/>
                  </a:lnTo>
                  <a:close/>
                </a:path>
                <a:path w="1485265" h="890270">
                  <a:moveTo>
                    <a:pt x="1484769" y="684364"/>
                  </a:moveTo>
                  <a:lnTo>
                    <a:pt x="1482864" y="676313"/>
                  </a:lnTo>
                  <a:lnTo>
                    <a:pt x="1477645" y="669747"/>
                  </a:lnTo>
                  <a:lnTo>
                    <a:pt x="1469936" y="665314"/>
                  </a:lnTo>
                  <a:lnTo>
                    <a:pt x="1460500" y="663689"/>
                  </a:lnTo>
                  <a:lnTo>
                    <a:pt x="1243622" y="663689"/>
                  </a:lnTo>
                  <a:lnTo>
                    <a:pt x="1234173" y="665314"/>
                  </a:lnTo>
                  <a:lnTo>
                    <a:pt x="1226413" y="669747"/>
                  </a:lnTo>
                  <a:lnTo>
                    <a:pt x="1221168" y="676313"/>
                  </a:lnTo>
                  <a:lnTo>
                    <a:pt x="1219238" y="684364"/>
                  </a:lnTo>
                  <a:lnTo>
                    <a:pt x="1219238" y="869238"/>
                  </a:lnTo>
                  <a:lnTo>
                    <a:pt x="1221168" y="877252"/>
                  </a:lnTo>
                  <a:lnTo>
                    <a:pt x="1226413" y="883831"/>
                  </a:lnTo>
                  <a:lnTo>
                    <a:pt x="1234173" y="888288"/>
                  </a:lnTo>
                  <a:lnTo>
                    <a:pt x="1243622" y="889927"/>
                  </a:lnTo>
                  <a:lnTo>
                    <a:pt x="1460500" y="889927"/>
                  </a:lnTo>
                  <a:lnTo>
                    <a:pt x="1469936" y="888288"/>
                  </a:lnTo>
                  <a:lnTo>
                    <a:pt x="1477645" y="883831"/>
                  </a:lnTo>
                  <a:lnTo>
                    <a:pt x="1482864" y="877252"/>
                  </a:lnTo>
                  <a:lnTo>
                    <a:pt x="1484769" y="869238"/>
                  </a:lnTo>
                  <a:lnTo>
                    <a:pt x="1484769" y="684364"/>
                  </a:lnTo>
                  <a:close/>
                </a:path>
                <a:path w="1485265" h="890270">
                  <a:moveTo>
                    <a:pt x="1484769" y="352577"/>
                  </a:moveTo>
                  <a:lnTo>
                    <a:pt x="1482864" y="344525"/>
                  </a:lnTo>
                  <a:lnTo>
                    <a:pt x="1477645" y="337947"/>
                  </a:lnTo>
                  <a:lnTo>
                    <a:pt x="1469936" y="333514"/>
                  </a:lnTo>
                  <a:lnTo>
                    <a:pt x="1460500" y="331889"/>
                  </a:lnTo>
                  <a:lnTo>
                    <a:pt x="1243622" y="331889"/>
                  </a:lnTo>
                  <a:lnTo>
                    <a:pt x="1234173" y="333514"/>
                  </a:lnTo>
                  <a:lnTo>
                    <a:pt x="1226413" y="337947"/>
                  </a:lnTo>
                  <a:lnTo>
                    <a:pt x="1221168" y="344525"/>
                  </a:lnTo>
                  <a:lnTo>
                    <a:pt x="1219238" y="352577"/>
                  </a:lnTo>
                  <a:lnTo>
                    <a:pt x="1219238" y="537451"/>
                  </a:lnTo>
                  <a:lnTo>
                    <a:pt x="1221168" y="545503"/>
                  </a:lnTo>
                  <a:lnTo>
                    <a:pt x="1226413" y="552081"/>
                  </a:lnTo>
                  <a:lnTo>
                    <a:pt x="1234173" y="556514"/>
                  </a:lnTo>
                  <a:lnTo>
                    <a:pt x="1243622" y="558126"/>
                  </a:lnTo>
                  <a:lnTo>
                    <a:pt x="1460500" y="558126"/>
                  </a:lnTo>
                  <a:lnTo>
                    <a:pt x="1469936" y="556514"/>
                  </a:lnTo>
                  <a:lnTo>
                    <a:pt x="1477645" y="552081"/>
                  </a:lnTo>
                  <a:lnTo>
                    <a:pt x="1482864" y="545503"/>
                  </a:lnTo>
                  <a:lnTo>
                    <a:pt x="1484769" y="537451"/>
                  </a:lnTo>
                  <a:lnTo>
                    <a:pt x="1484769" y="352577"/>
                  </a:lnTo>
                  <a:close/>
                </a:path>
                <a:path w="1485265" h="890270">
                  <a:moveTo>
                    <a:pt x="1484769" y="20777"/>
                  </a:moveTo>
                  <a:lnTo>
                    <a:pt x="1482864" y="12712"/>
                  </a:lnTo>
                  <a:lnTo>
                    <a:pt x="1477645" y="6108"/>
                  </a:lnTo>
                  <a:lnTo>
                    <a:pt x="1469936" y="1638"/>
                  </a:lnTo>
                  <a:lnTo>
                    <a:pt x="1460500" y="0"/>
                  </a:lnTo>
                  <a:lnTo>
                    <a:pt x="1243622" y="0"/>
                  </a:lnTo>
                  <a:lnTo>
                    <a:pt x="1234173" y="1638"/>
                  </a:lnTo>
                  <a:lnTo>
                    <a:pt x="1226413" y="6108"/>
                  </a:lnTo>
                  <a:lnTo>
                    <a:pt x="1221168" y="12712"/>
                  </a:lnTo>
                  <a:lnTo>
                    <a:pt x="1219238" y="20777"/>
                  </a:lnTo>
                  <a:lnTo>
                    <a:pt x="1219238" y="205663"/>
                  </a:lnTo>
                  <a:lnTo>
                    <a:pt x="1221168" y="213664"/>
                  </a:lnTo>
                  <a:lnTo>
                    <a:pt x="1226413" y="220243"/>
                  </a:lnTo>
                  <a:lnTo>
                    <a:pt x="1234173" y="224701"/>
                  </a:lnTo>
                  <a:lnTo>
                    <a:pt x="1243622" y="226339"/>
                  </a:lnTo>
                  <a:lnTo>
                    <a:pt x="1460500" y="226339"/>
                  </a:lnTo>
                  <a:lnTo>
                    <a:pt x="1469936" y="224701"/>
                  </a:lnTo>
                  <a:lnTo>
                    <a:pt x="1477645" y="220243"/>
                  </a:lnTo>
                  <a:lnTo>
                    <a:pt x="1482864" y="213664"/>
                  </a:lnTo>
                  <a:lnTo>
                    <a:pt x="1484769" y="205663"/>
                  </a:lnTo>
                  <a:lnTo>
                    <a:pt x="1484769" y="20777"/>
                  </a:lnTo>
                  <a:close/>
                </a:path>
              </a:pathLst>
            </a:custGeom>
            <a:solidFill>
              <a:srgbClr val="CCD3E9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4210665" y="3624703"/>
            <a:ext cx="906411" cy="930667"/>
            <a:chOff x="5906059" y="7970988"/>
            <a:chExt cx="1993264" cy="2046605"/>
          </a:xfrm>
        </p:grpSpPr>
        <p:sp>
          <p:nvSpPr>
            <p:cNvPr id="31" name="object 31"/>
            <p:cNvSpPr/>
            <p:nvPr/>
          </p:nvSpPr>
          <p:spPr>
            <a:xfrm>
              <a:off x="5906059" y="8167290"/>
              <a:ext cx="1993264" cy="1850389"/>
            </a:xfrm>
            <a:custGeom>
              <a:avLst/>
              <a:gdLst/>
              <a:ahLst/>
              <a:cxnLst/>
              <a:rect l="l" t="t" r="r" b="b"/>
              <a:pathLst>
                <a:path w="1993265" h="1850390">
                  <a:moveTo>
                    <a:pt x="1846514" y="0"/>
                  </a:moveTo>
                  <a:lnTo>
                    <a:pt x="1719764" y="0"/>
                  </a:lnTo>
                  <a:lnTo>
                    <a:pt x="1719764" y="120163"/>
                  </a:lnTo>
                  <a:lnTo>
                    <a:pt x="1737195" y="143307"/>
                  </a:lnTo>
                  <a:lnTo>
                    <a:pt x="1750267" y="169355"/>
                  </a:lnTo>
                  <a:lnTo>
                    <a:pt x="1758478" y="197815"/>
                  </a:lnTo>
                  <a:lnTo>
                    <a:pt x="1761327" y="228193"/>
                  </a:lnTo>
                  <a:lnTo>
                    <a:pt x="1755475" y="271282"/>
                  </a:lnTo>
                  <a:lnTo>
                    <a:pt x="1738961" y="310009"/>
                  </a:lnTo>
                  <a:lnTo>
                    <a:pt x="1713348" y="342827"/>
                  </a:lnTo>
                  <a:lnTo>
                    <a:pt x="1680198" y="368186"/>
                  </a:lnTo>
                  <a:lnTo>
                    <a:pt x="1641074" y="384537"/>
                  </a:lnTo>
                  <a:lnTo>
                    <a:pt x="1597539" y="390331"/>
                  </a:lnTo>
                  <a:lnTo>
                    <a:pt x="1554008" y="384537"/>
                  </a:lnTo>
                  <a:lnTo>
                    <a:pt x="1514885" y="368186"/>
                  </a:lnTo>
                  <a:lnTo>
                    <a:pt x="1481734" y="342827"/>
                  </a:lnTo>
                  <a:lnTo>
                    <a:pt x="1456120" y="310009"/>
                  </a:lnTo>
                  <a:lnTo>
                    <a:pt x="1439604" y="271282"/>
                  </a:lnTo>
                  <a:lnTo>
                    <a:pt x="1433752" y="228193"/>
                  </a:lnTo>
                  <a:lnTo>
                    <a:pt x="1436615" y="197815"/>
                  </a:lnTo>
                  <a:lnTo>
                    <a:pt x="1444852" y="169355"/>
                  </a:lnTo>
                  <a:lnTo>
                    <a:pt x="1457929" y="143307"/>
                  </a:lnTo>
                  <a:lnTo>
                    <a:pt x="1475315" y="120163"/>
                  </a:lnTo>
                  <a:lnTo>
                    <a:pt x="1475315" y="0"/>
                  </a:lnTo>
                  <a:lnTo>
                    <a:pt x="530353" y="0"/>
                  </a:lnTo>
                  <a:lnTo>
                    <a:pt x="530353" y="120163"/>
                  </a:lnTo>
                  <a:lnTo>
                    <a:pt x="547754" y="143307"/>
                  </a:lnTo>
                  <a:lnTo>
                    <a:pt x="560865" y="169355"/>
                  </a:lnTo>
                  <a:lnTo>
                    <a:pt x="569135" y="197815"/>
                  </a:lnTo>
                  <a:lnTo>
                    <a:pt x="572014" y="228193"/>
                  </a:lnTo>
                  <a:lnTo>
                    <a:pt x="566162" y="271282"/>
                  </a:lnTo>
                  <a:lnTo>
                    <a:pt x="549645" y="310009"/>
                  </a:lnTo>
                  <a:lnTo>
                    <a:pt x="524023" y="342827"/>
                  </a:lnTo>
                  <a:lnTo>
                    <a:pt x="490856" y="368186"/>
                  </a:lnTo>
                  <a:lnTo>
                    <a:pt x="451705" y="384537"/>
                  </a:lnTo>
                  <a:lnTo>
                    <a:pt x="408128" y="390331"/>
                  </a:lnTo>
                  <a:lnTo>
                    <a:pt x="364597" y="384537"/>
                  </a:lnTo>
                  <a:lnTo>
                    <a:pt x="325474" y="368186"/>
                  </a:lnTo>
                  <a:lnTo>
                    <a:pt x="292324" y="342827"/>
                  </a:lnTo>
                  <a:lnTo>
                    <a:pt x="266709" y="310009"/>
                  </a:lnTo>
                  <a:lnTo>
                    <a:pt x="250193" y="271282"/>
                  </a:lnTo>
                  <a:lnTo>
                    <a:pt x="244341" y="228193"/>
                  </a:lnTo>
                  <a:lnTo>
                    <a:pt x="247206" y="197815"/>
                  </a:lnTo>
                  <a:lnTo>
                    <a:pt x="255453" y="169355"/>
                  </a:lnTo>
                  <a:lnTo>
                    <a:pt x="268559" y="143307"/>
                  </a:lnTo>
                  <a:lnTo>
                    <a:pt x="286002" y="120163"/>
                  </a:lnTo>
                  <a:lnTo>
                    <a:pt x="286002" y="0"/>
                  </a:lnTo>
                  <a:lnTo>
                    <a:pt x="146500" y="0"/>
                  </a:lnTo>
                  <a:lnTo>
                    <a:pt x="100332" y="7422"/>
                  </a:lnTo>
                  <a:lnTo>
                    <a:pt x="60133" y="28070"/>
                  </a:lnTo>
                  <a:lnTo>
                    <a:pt x="28368" y="59514"/>
                  </a:lnTo>
                  <a:lnTo>
                    <a:pt x="7502" y="99323"/>
                  </a:lnTo>
                  <a:lnTo>
                    <a:pt x="0" y="145067"/>
                  </a:lnTo>
                  <a:lnTo>
                    <a:pt x="0" y="1704951"/>
                  </a:lnTo>
                  <a:lnTo>
                    <a:pt x="7502" y="1750695"/>
                  </a:lnTo>
                  <a:lnTo>
                    <a:pt x="28368" y="1790504"/>
                  </a:lnTo>
                  <a:lnTo>
                    <a:pt x="60133" y="1821948"/>
                  </a:lnTo>
                  <a:lnTo>
                    <a:pt x="100332" y="1842596"/>
                  </a:lnTo>
                  <a:lnTo>
                    <a:pt x="146500" y="1850018"/>
                  </a:lnTo>
                  <a:lnTo>
                    <a:pt x="1846514" y="1850018"/>
                  </a:lnTo>
                  <a:lnTo>
                    <a:pt x="1892635" y="1842596"/>
                  </a:lnTo>
                  <a:lnTo>
                    <a:pt x="1932805" y="1821948"/>
                  </a:lnTo>
                  <a:lnTo>
                    <a:pt x="1964554" y="1790504"/>
                  </a:lnTo>
                  <a:lnTo>
                    <a:pt x="1985414" y="1750695"/>
                  </a:lnTo>
                  <a:lnTo>
                    <a:pt x="1992917" y="1704951"/>
                  </a:lnTo>
                  <a:lnTo>
                    <a:pt x="1992917" y="145067"/>
                  </a:lnTo>
                  <a:lnTo>
                    <a:pt x="1985414" y="99323"/>
                  </a:lnTo>
                  <a:lnTo>
                    <a:pt x="1964554" y="59514"/>
                  </a:lnTo>
                  <a:lnTo>
                    <a:pt x="1932805" y="28070"/>
                  </a:lnTo>
                  <a:lnTo>
                    <a:pt x="1892635" y="7422"/>
                  </a:lnTo>
                  <a:lnTo>
                    <a:pt x="1846514" y="0"/>
                  </a:lnTo>
                  <a:close/>
                </a:path>
              </a:pathLst>
            </a:custGeom>
            <a:solidFill>
              <a:srgbClr val="94C123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32" name="object 32"/>
            <p:cNvSpPr/>
            <p:nvPr/>
          </p:nvSpPr>
          <p:spPr>
            <a:xfrm>
              <a:off x="6006569" y="8716061"/>
              <a:ext cx="1792605" cy="1202055"/>
            </a:xfrm>
            <a:custGeom>
              <a:avLst/>
              <a:gdLst/>
              <a:ahLst/>
              <a:cxnLst/>
              <a:rect l="l" t="t" r="r" b="b"/>
              <a:pathLst>
                <a:path w="1792604" h="1202054">
                  <a:moveTo>
                    <a:pt x="1791993" y="0"/>
                  </a:moveTo>
                  <a:lnTo>
                    <a:pt x="0" y="0"/>
                  </a:lnTo>
                  <a:lnTo>
                    <a:pt x="0" y="1072231"/>
                  </a:lnTo>
                  <a:lnTo>
                    <a:pt x="10391" y="1122488"/>
                  </a:lnTo>
                  <a:lnTo>
                    <a:pt x="38684" y="1163642"/>
                  </a:lnTo>
                  <a:lnTo>
                    <a:pt x="80556" y="1191449"/>
                  </a:lnTo>
                  <a:lnTo>
                    <a:pt x="131687" y="1201661"/>
                  </a:lnTo>
                  <a:lnTo>
                    <a:pt x="1660198" y="1201661"/>
                  </a:lnTo>
                  <a:lnTo>
                    <a:pt x="1711350" y="1191449"/>
                  </a:lnTo>
                  <a:lnTo>
                    <a:pt x="1753259" y="1163642"/>
                  </a:lnTo>
                  <a:lnTo>
                    <a:pt x="1781587" y="1122488"/>
                  </a:lnTo>
                  <a:lnTo>
                    <a:pt x="1791993" y="1072231"/>
                  </a:lnTo>
                  <a:lnTo>
                    <a:pt x="17919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33" name="object 33"/>
            <p:cNvSpPr/>
            <p:nvPr/>
          </p:nvSpPr>
          <p:spPr>
            <a:xfrm>
              <a:off x="6211811" y="7970989"/>
              <a:ext cx="1394460" cy="541020"/>
            </a:xfrm>
            <a:custGeom>
              <a:avLst/>
              <a:gdLst/>
              <a:ahLst/>
              <a:cxnLst/>
              <a:rect l="l" t="t" r="r" b="b"/>
              <a:pathLst>
                <a:path w="1394459" h="541020">
                  <a:moveTo>
                    <a:pt x="204736" y="101346"/>
                  </a:moveTo>
                  <a:lnTo>
                    <a:pt x="196659" y="61988"/>
                  </a:lnTo>
                  <a:lnTo>
                    <a:pt x="174663" y="29768"/>
                  </a:lnTo>
                  <a:lnTo>
                    <a:pt x="142113" y="8001"/>
                  </a:lnTo>
                  <a:lnTo>
                    <a:pt x="102374" y="0"/>
                  </a:lnTo>
                  <a:lnTo>
                    <a:pt x="62636" y="8001"/>
                  </a:lnTo>
                  <a:lnTo>
                    <a:pt x="30086" y="29768"/>
                  </a:lnTo>
                  <a:lnTo>
                    <a:pt x="8089" y="61988"/>
                  </a:lnTo>
                  <a:lnTo>
                    <a:pt x="0" y="101346"/>
                  </a:lnTo>
                  <a:lnTo>
                    <a:pt x="0" y="439305"/>
                  </a:lnTo>
                  <a:lnTo>
                    <a:pt x="8089" y="478726"/>
                  </a:lnTo>
                  <a:lnTo>
                    <a:pt x="30086" y="510984"/>
                  </a:lnTo>
                  <a:lnTo>
                    <a:pt x="62636" y="532765"/>
                  </a:lnTo>
                  <a:lnTo>
                    <a:pt x="102374" y="540753"/>
                  </a:lnTo>
                  <a:lnTo>
                    <a:pt x="142113" y="532765"/>
                  </a:lnTo>
                  <a:lnTo>
                    <a:pt x="174663" y="510984"/>
                  </a:lnTo>
                  <a:lnTo>
                    <a:pt x="196659" y="478726"/>
                  </a:lnTo>
                  <a:lnTo>
                    <a:pt x="204736" y="439305"/>
                  </a:lnTo>
                  <a:lnTo>
                    <a:pt x="204736" y="101346"/>
                  </a:lnTo>
                  <a:close/>
                </a:path>
                <a:path w="1394459" h="541020">
                  <a:moveTo>
                    <a:pt x="1394155" y="101346"/>
                  </a:moveTo>
                  <a:lnTo>
                    <a:pt x="1386090" y="61988"/>
                  </a:lnTo>
                  <a:lnTo>
                    <a:pt x="1364107" y="29768"/>
                  </a:lnTo>
                  <a:lnTo>
                    <a:pt x="1331569" y="8001"/>
                  </a:lnTo>
                  <a:lnTo>
                    <a:pt x="1291780" y="0"/>
                  </a:lnTo>
                  <a:lnTo>
                    <a:pt x="1252042" y="8001"/>
                  </a:lnTo>
                  <a:lnTo>
                    <a:pt x="1219492" y="29768"/>
                  </a:lnTo>
                  <a:lnTo>
                    <a:pt x="1197495" y="61988"/>
                  </a:lnTo>
                  <a:lnTo>
                    <a:pt x="1189418" y="101346"/>
                  </a:lnTo>
                  <a:lnTo>
                    <a:pt x="1189418" y="439305"/>
                  </a:lnTo>
                  <a:lnTo>
                    <a:pt x="1197495" y="478726"/>
                  </a:lnTo>
                  <a:lnTo>
                    <a:pt x="1219492" y="510984"/>
                  </a:lnTo>
                  <a:lnTo>
                    <a:pt x="1252042" y="532765"/>
                  </a:lnTo>
                  <a:lnTo>
                    <a:pt x="1291780" y="540753"/>
                  </a:lnTo>
                  <a:lnTo>
                    <a:pt x="1331569" y="532765"/>
                  </a:lnTo>
                  <a:lnTo>
                    <a:pt x="1364107" y="510984"/>
                  </a:lnTo>
                  <a:lnTo>
                    <a:pt x="1386090" y="478726"/>
                  </a:lnTo>
                  <a:lnTo>
                    <a:pt x="1394155" y="439305"/>
                  </a:lnTo>
                  <a:lnTo>
                    <a:pt x="1394155" y="101346"/>
                  </a:lnTo>
                  <a:close/>
                </a:path>
              </a:pathLst>
            </a:custGeom>
            <a:solidFill>
              <a:srgbClr val="94C123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34" name="object 34"/>
            <p:cNvSpPr/>
            <p:nvPr/>
          </p:nvSpPr>
          <p:spPr>
            <a:xfrm>
              <a:off x="6160173" y="8871927"/>
              <a:ext cx="1485265" cy="890269"/>
            </a:xfrm>
            <a:custGeom>
              <a:avLst/>
              <a:gdLst/>
              <a:ahLst/>
              <a:cxnLst/>
              <a:rect l="l" t="t" r="r" b="b"/>
              <a:pathLst>
                <a:path w="1485265" h="890270">
                  <a:moveTo>
                    <a:pt x="265430" y="684364"/>
                  </a:moveTo>
                  <a:lnTo>
                    <a:pt x="263499" y="676325"/>
                  </a:lnTo>
                  <a:lnTo>
                    <a:pt x="258267" y="669747"/>
                  </a:lnTo>
                  <a:lnTo>
                    <a:pt x="250545" y="665314"/>
                  </a:lnTo>
                  <a:lnTo>
                    <a:pt x="241147" y="663689"/>
                  </a:lnTo>
                  <a:lnTo>
                    <a:pt x="24269" y="663689"/>
                  </a:lnTo>
                  <a:lnTo>
                    <a:pt x="14846" y="665314"/>
                  </a:lnTo>
                  <a:lnTo>
                    <a:pt x="7124" y="669747"/>
                  </a:lnTo>
                  <a:lnTo>
                    <a:pt x="1917" y="676325"/>
                  </a:lnTo>
                  <a:lnTo>
                    <a:pt x="0" y="684364"/>
                  </a:lnTo>
                  <a:lnTo>
                    <a:pt x="0" y="869251"/>
                  </a:lnTo>
                  <a:lnTo>
                    <a:pt x="1917" y="877252"/>
                  </a:lnTo>
                  <a:lnTo>
                    <a:pt x="7124" y="883843"/>
                  </a:lnTo>
                  <a:lnTo>
                    <a:pt x="14846" y="888301"/>
                  </a:lnTo>
                  <a:lnTo>
                    <a:pt x="24269" y="889939"/>
                  </a:lnTo>
                  <a:lnTo>
                    <a:pt x="241147" y="889939"/>
                  </a:lnTo>
                  <a:lnTo>
                    <a:pt x="250545" y="888301"/>
                  </a:lnTo>
                  <a:lnTo>
                    <a:pt x="258267" y="883843"/>
                  </a:lnTo>
                  <a:lnTo>
                    <a:pt x="263499" y="877252"/>
                  </a:lnTo>
                  <a:lnTo>
                    <a:pt x="265430" y="869251"/>
                  </a:lnTo>
                  <a:lnTo>
                    <a:pt x="265430" y="684364"/>
                  </a:lnTo>
                  <a:close/>
                </a:path>
                <a:path w="1485265" h="890270">
                  <a:moveTo>
                    <a:pt x="265430" y="352590"/>
                  </a:moveTo>
                  <a:lnTo>
                    <a:pt x="263499" y="344538"/>
                  </a:lnTo>
                  <a:lnTo>
                    <a:pt x="258267" y="337959"/>
                  </a:lnTo>
                  <a:lnTo>
                    <a:pt x="250545" y="333527"/>
                  </a:lnTo>
                  <a:lnTo>
                    <a:pt x="241147" y="331901"/>
                  </a:lnTo>
                  <a:lnTo>
                    <a:pt x="24269" y="331901"/>
                  </a:lnTo>
                  <a:lnTo>
                    <a:pt x="14846" y="333527"/>
                  </a:lnTo>
                  <a:lnTo>
                    <a:pt x="7124" y="337959"/>
                  </a:lnTo>
                  <a:lnTo>
                    <a:pt x="1917" y="344538"/>
                  </a:lnTo>
                  <a:lnTo>
                    <a:pt x="0" y="352590"/>
                  </a:lnTo>
                  <a:lnTo>
                    <a:pt x="0" y="537464"/>
                  </a:lnTo>
                  <a:lnTo>
                    <a:pt x="1917" y="545515"/>
                  </a:lnTo>
                  <a:lnTo>
                    <a:pt x="7124" y="552081"/>
                  </a:lnTo>
                  <a:lnTo>
                    <a:pt x="14846" y="556514"/>
                  </a:lnTo>
                  <a:lnTo>
                    <a:pt x="24269" y="558139"/>
                  </a:lnTo>
                  <a:lnTo>
                    <a:pt x="241147" y="558139"/>
                  </a:lnTo>
                  <a:lnTo>
                    <a:pt x="250545" y="556514"/>
                  </a:lnTo>
                  <a:lnTo>
                    <a:pt x="258267" y="552081"/>
                  </a:lnTo>
                  <a:lnTo>
                    <a:pt x="263499" y="545515"/>
                  </a:lnTo>
                  <a:lnTo>
                    <a:pt x="265430" y="537464"/>
                  </a:lnTo>
                  <a:lnTo>
                    <a:pt x="265430" y="352590"/>
                  </a:lnTo>
                  <a:close/>
                </a:path>
                <a:path w="1485265" h="890270">
                  <a:moveTo>
                    <a:pt x="265430" y="29768"/>
                  </a:moveTo>
                  <a:lnTo>
                    <a:pt x="263499" y="21704"/>
                  </a:lnTo>
                  <a:lnTo>
                    <a:pt x="258267" y="15138"/>
                  </a:lnTo>
                  <a:lnTo>
                    <a:pt x="250545" y="10706"/>
                  </a:lnTo>
                  <a:lnTo>
                    <a:pt x="241147" y="9080"/>
                  </a:lnTo>
                  <a:lnTo>
                    <a:pt x="24269" y="9080"/>
                  </a:lnTo>
                  <a:lnTo>
                    <a:pt x="14846" y="10706"/>
                  </a:lnTo>
                  <a:lnTo>
                    <a:pt x="7124" y="15138"/>
                  </a:lnTo>
                  <a:lnTo>
                    <a:pt x="1917" y="21704"/>
                  </a:lnTo>
                  <a:lnTo>
                    <a:pt x="0" y="29768"/>
                  </a:lnTo>
                  <a:lnTo>
                    <a:pt x="0" y="214630"/>
                  </a:lnTo>
                  <a:lnTo>
                    <a:pt x="1917" y="222681"/>
                  </a:lnTo>
                  <a:lnTo>
                    <a:pt x="7124" y="229260"/>
                  </a:lnTo>
                  <a:lnTo>
                    <a:pt x="14846" y="233692"/>
                  </a:lnTo>
                  <a:lnTo>
                    <a:pt x="24269" y="235318"/>
                  </a:lnTo>
                  <a:lnTo>
                    <a:pt x="241147" y="235318"/>
                  </a:lnTo>
                  <a:lnTo>
                    <a:pt x="250545" y="233692"/>
                  </a:lnTo>
                  <a:lnTo>
                    <a:pt x="258267" y="229260"/>
                  </a:lnTo>
                  <a:lnTo>
                    <a:pt x="263499" y="222681"/>
                  </a:lnTo>
                  <a:lnTo>
                    <a:pt x="265430" y="214630"/>
                  </a:lnTo>
                  <a:lnTo>
                    <a:pt x="265430" y="29768"/>
                  </a:lnTo>
                  <a:close/>
                </a:path>
                <a:path w="1485265" h="890270">
                  <a:moveTo>
                    <a:pt x="671817" y="684364"/>
                  </a:moveTo>
                  <a:lnTo>
                    <a:pt x="669899" y="676325"/>
                  </a:lnTo>
                  <a:lnTo>
                    <a:pt x="664705" y="669747"/>
                  </a:lnTo>
                  <a:lnTo>
                    <a:pt x="657009" y="665314"/>
                  </a:lnTo>
                  <a:lnTo>
                    <a:pt x="647636" y="663689"/>
                  </a:lnTo>
                  <a:lnTo>
                    <a:pt x="430758" y="663689"/>
                  </a:lnTo>
                  <a:lnTo>
                    <a:pt x="421309" y="665314"/>
                  </a:lnTo>
                  <a:lnTo>
                    <a:pt x="413550" y="669747"/>
                  </a:lnTo>
                  <a:lnTo>
                    <a:pt x="408305" y="676325"/>
                  </a:lnTo>
                  <a:lnTo>
                    <a:pt x="406374" y="684364"/>
                  </a:lnTo>
                  <a:lnTo>
                    <a:pt x="406374" y="869251"/>
                  </a:lnTo>
                  <a:lnTo>
                    <a:pt x="408305" y="877252"/>
                  </a:lnTo>
                  <a:lnTo>
                    <a:pt x="413550" y="883843"/>
                  </a:lnTo>
                  <a:lnTo>
                    <a:pt x="421309" y="888301"/>
                  </a:lnTo>
                  <a:lnTo>
                    <a:pt x="430758" y="889939"/>
                  </a:lnTo>
                  <a:lnTo>
                    <a:pt x="647636" y="889939"/>
                  </a:lnTo>
                  <a:lnTo>
                    <a:pt x="657009" y="888301"/>
                  </a:lnTo>
                  <a:lnTo>
                    <a:pt x="664705" y="883843"/>
                  </a:lnTo>
                  <a:lnTo>
                    <a:pt x="669899" y="877252"/>
                  </a:lnTo>
                  <a:lnTo>
                    <a:pt x="671817" y="869251"/>
                  </a:lnTo>
                  <a:lnTo>
                    <a:pt x="671817" y="684364"/>
                  </a:lnTo>
                  <a:close/>
                </a:path>
                <a:path w="1485265" h="890270">
                  <a:moveTo>
                    <a:pt x="671817" y="352590"/>
                  </a:moveTo>
                  <a:lnTo>
                    <a:pt x="669899" y="344538"/>
                  </a:lnTo>
                  <a:lnTo>
                    <a:pt x="664705" y="337959"/>
                  </a:lnTo>
                  <a:lnTo>
                    <a:pt x="657009" y="333527"/>
                  </a:lnTo>
                  <a:lnTo>
                    <a:pt x="647636" y="331901"/>
                  </a:lnTo>
                  <a:lnTo>
                    <a:pt x="430758" y="331901"/>
                  </a:lnTo>
                  <a:lnTo>
                    <a:pt x="421309" y="333527"/>
                  </a:lnTo>
                  <a:lnTo>
                    <a:pt x="413550" y="337959"/>
                  </a:lnTo>
                  <a:lnTo>
                    <a:pt x="408305" y="344538"/>
                  </a:lnTo>
                  <a:lnTo>
                    <a:pt x="406374" y="352590"/>
                  </a:lnTo>
                  <a:lnTo>
                    <a:pt x="406374" y="537464"/>
                  </a:lnTo>
                  <a:lnTo>
                    <a:pt x="408305" y="545515"/>
                  </a:lnTo>
                  <a:lnTo>
                    <a:pt x="413550" y="552081"/>
                  </a:lnTo>
                  <a:lnTo>
                    <a:pt x="421309" y="556514"/>
                  </a:lnTo>
                  <a:lnTo>
                    <a:pt x="430758" y="558139"/>
                  </a:lnTo>
                  <a:lnTo>
                    <a:pt x="647636" y="558139"/>
                  </a:lnTo>
                  <a:lnTo>
                    <a:pt x="657009" y="556514"/>
                  </a:lnTo>
                  <a:lnTo>
                    <a:pt x="664705" y="552081"/>
                  </a:lnTo>
                  <a:lnTo>
                    <a:pt x="669899" y="545515"/>
                  </a:lnTo>
                  <a:lnTo>
                    <a:pt x="671817" y="537464"/>
                  </a:lnTo>
                  <a:lnTo>
                    <a:pt x="671817" y="352590"/>
                  </a:lnTo>
                  <a:close/>
                </a:path>
                <a:path w="1485265" h="890270">
                  <a:moveTo>
                    <a:pt x="671817" y="20789"/>
                  </a:moveTo>
                  <a:lnTo>
                    <a:pt x="669899" y="12725"/>
                  </a:lnTo>
                  <a:lnTo>
                    <a:pt x="664705" y="6108"/>
                  </a:lnTo>
                  <a:lnTo>
                    <a:pt x="657009" y="1651"/>
                  </a:lnTo>
                  <a:lnTo>
                    <a:pt x="647636" y="0"/>
                  </a:lnTo>
                  <a:lnTo>
                    <a:pt x="430758" y="0"/>
                  </a:lnTo>
                  <a:lnTo>
                    <a:pt x="421309" y="1651"/>
                  </a:lnTo>
                  <a:lnTo>
                    <a:pt x="413550" y="6108"/>
                  </a:lnTo>
                  <a:lnTo>
                    <a:pt x="408305" y="12725"/>
                  </a:lnTo>
                  <a:lnTo>
                    <a:pt x="406374" y="20789"/>
                  </a:lnTo>
                  <a:lnTo>
                    <a:pt x="406374" y="205663"/>
                  </a:lnTo>
                  <a:lnTo>
                    <a:pt x="408305" y="213664"/>
                  </a:lnTo>
                  <a:lnTo>
                    <a:pt x="413550" y="220243"/>
                  </a:lnTo>
                  <a:lnTo>
                    <a:pt x="421309" y="224701"/>
                  </a:lnTo>
                  <a:lnTo>
                    <a:pt x="430758" y="226339"/>
                  </a:lnTo>
                  <a:lnTo>
                    <a:pt x="647636" y="226339"/>
                  </a:lnTo>
                  <a:lnTo>
                    <a:pt x="657009" y="224701"/>
                  </a:lnTo>
                  <a:lnTo>
                    <a:pt x="664705" y="220243"/>
                  </a:lnTo>
                  <a:lnTo>
                    <a:pt x="669899" y="213664"/>
                  </a:lnTo>
                  <a:lnTo>
                    <a:pt x="671817" y="205663"/>
                  </a:lnTo>
                  <a:lnTo>
                    <a:pt x="671817" y="20789"/>
                  </a:lnTo>
                  <a:close/>
                </a:path>
                <a:path w="1485265" h="890270">
                  <a:moveTo>
                    <a:pt x="1078293" y="684364"/>
                  </a:moveTo>
                  <a:lnTo>
                    <a:pt x="1076375" y="676325"/>
                  </a:lnTo>
                  <a:lnTo>
                    <a:pt x="1071168" y="669747"/>
                  </a:lnTo>
                  <a:lnTo>
                    <a:pt x="1063447" y="665314"/>
                  </a:lnTo>
                  <a:lnTo>
                    <a:pt x="1054023" y="663689"/>
                  </a:lnTo>
                  <a:lnTo>
                    <a:pt x="837145" y="663689"/>
                  </a:lnTo>
                  <a:lnTo>
                    <a:pt x="827709" y="665314"/>
                  </a:lnTo>
                  <a:lnTo>
                    <a:pt x="819988" y="669747"/>
                  </a:lnTo>
                  <a:lnTo>
                    <a:pt x="814781" y="676325"/>
                  </a:lnTo>
                  <a:lnTo>
                    <a:pt x="812863" y="684364"/>
                  </a:lnTo>
                  <a:lnTo>
                    <a:pt x="812863" y="869251"/>
                  </a:lnTo>
                  <a:lnTo>
                    <a:pt x="814781" y="877252"/>
                  </a:lnTo>
                  <a:lnTo>
                    <a:pt x="819988" y="883843"/>
                  </a:lnTo>
                  <a:lnTo>
                    <a:pt x="827709" y="888301"/>
                  </a:lnTo>
                  <a:lnTo>
                    <a:pt x="837145" y="889939"/>
                  </a:lnTo>
                  <a:lnTo>
                    <a:pt x="1054023" y="889939"/>
                  </a:lnTo>
                  <a:lnTo>
                    <a:pt x="1063447" y="888301"/>
                  </a:lnTo>
                  <a:lnTo>
                    <a:pt x="1071168" y="883843"/>
                  </a:lnTo>
                  <a:lnTo>
                    <a:pt x="1076375" y="877252"/>
                  </a:lnTo>
                  <a:lnTo>
                    <a:pt x="1078293" y="869251"/>
                  </a:lnTo>
                  <a:lnTo>
                    <a:pt x="1078293" y="684364"/>
                  </a:lnTo>
                  <a:close/>
                </a:path>
                <a:path w="1485265" h="890270">
                  <a:moveTo>
                    <a:pt x="1078293" y="352590"/>
                  </a:moveTo>
                  <a:lnTo>
                    <a:pt x="1076375" y="344538"/>
                  </a:lnTo>
                  <a:lnTo>
                    <a:pt x="1071168" y="337959"/>
                  </a:lnTo>
                  <a:lnTo>
                    <a:pt x="1063447" y="333527"/>
                  </a:lnTo>
                  <a:lnTo>
                    <a:pt x="1054023" y="331901"/>
                  </a:lnTo>
                  <a:lnTo>
                    <a:pt x="837145" y="331901"/>
                  </a:lnTo>
                  <a:lnTo>
                    <a:pt x="827709" y="333527"/>
                  </a:lnTo>
                  <a:lnTo>
                    <a:pt x="819988" y="337959"/>
                  </a:lnTo>
                  <a:lnTo>
                    <a:pt x="814781" y="344538"/>
                  </a:lnTo>
                  <a:lnTo>
                    <a:pt x="812863" y="352590"/>
                  </a:lnTo>
                  <a:lnTo>
                    <a:pt x="812863" y="537464"/>
                  </a:lnTo>
                  <a:lnTo>
                    <a:pt x="814781" y="545515"/>
                  </a:lnTo>
                  <a:lnTo>
                    <a:pt x="819988" y="552081"/>
                  </a:lnTo>
                  <a:lnTo>
                    <a:pt x="827709" y="556514"/>
                  </a:lnTo>
                  <a:lnTo>
                    <a:pt x="837145" y="558139"/>
                  </a:lnTo>
                  <a:lnTo>
                    <a:pt x="1054023" y="558139"/>
                  </a:lnTo>
                  <a:lnTo>
                    <a:pt x="1063447" y="556514"/>
                  </a:lnTo>
                  <a:lnTo>
                    <a:pt x="1071168" y="552081"/>
                  </a:lnTo>
                  <a:lnTo>
                    <a:pt x="1076375" y="545515"/>
                  </a:lnTo>
                  <a:lnTo>
                    <a:pt x="1078293" y="537464"/>
                  </a:lnTo>
                  <a:lnTo>
                    <a:pt x="1078293" y="352590"/>
                  </a:lnTo>
                  <a:close/>
                </a:path>
                <a:path w="1485265" h="890270">
                  <a:moveTo>
                    <a:pt x="1078293" y="20789"/>
                  </a:moveTo>
                  <a:lnTo>
                    <a:pt x="1076375" y="12725"/>
                  </a:lnTo>
                  <a:lnTo>
                    <a:pt x="1071168" y="6108"/>
                  </a:lnTo>
                  <a:lnTo>
                    <a:pt x="1063447" y="1651"/>
                  </a:lnTo>
                  <a:lnTo>
                    <a:pt x="1054023" y="0"/>
                  </a:lnTo>
                  <a:lnTo>
                    <a:pt x="837145" y="0"/>
                  </a:lnTo>
                  <a:lnTo>
                    <a:pt x="827709" y="1651"/>
                  </a:lnTo>
                  <a:lnTo>
                    <a:pt x="819988" y="6108"/>
                  </a:lnTo>
                  <a:lnTo>
                    <a:pt x="814781" y="12725"/>
                  </a:lnTo>
                  <a:lnTo>
                    <a:pt x="812863" y="20789"/>
                  </a:lnTo>
                  <a:lnTo>
                    <a:pt x="812863" y="205663"/>
                  </a:lnTo>
                  <a:lnTo>
                    <a:pt x="814781" y="213664"/>
                  </a:lnTo>
                  <a:lnTo>
                    <a:pt x="819988" y="220243"/>
                  </a:lnTo>
                  <a:lnTo>
                    <a:pt x="827709" y="224701"/>
                  </a:lnTo>
                  <a:lnTo>
                    <a:pt x="837145" y="226339"/>
                  </a:lnTo>
                  <a:lnTo>
                    <a:pt x="1054023" y="226339"/>
                  </a:lnTo>
                  <a:lnTo>
                    <a:pt x="1063447" y="224701"/>
                  </a:lnTo>
                  <a:lnTo>
                    <a:pt x="1071168" y="220243"/>
                  </a:lnTo>
                  <a:lnTo>
                    <a:pt x="1076375" y="213664"/>
                  </a:lnTo>
                  <a:lnTo>
                    <a:pt x="1078293" y="205663"/>
                  </a:lnTo>
                  <a:lnTo>
                    <a:pt x="1078293" y="20789"/>
                  </a:lnTo>
                  <a:close/>
                </a:path>
                <a:path w="1485265" h="890270">
                  <a:moveTo>
                    <a:pt x="1484782" y="684364"/>
                  </a:moveTo>
                  <a:lnTo>
                    <a:pt x="1482864" y="676325"/>
                  </a:lnTo>
                  <a:lnTo>
                    <a:pt x="1477657" y="669747"/>
                  </a:lnTo>
                  <a:lnTo>
                    <a:pt x="1469936" y="665314"/>
                  </a:lnTo>
                  <a:lnTo>
                    <a:pt x="1460500" y="663689"/>
                  </a:lnTo>
                  <a:lnTo>
                    <a:pt x="1243622" y="663689"/>
                  </a:lnTo>
                  <a:lnTo>
                    <a:pt x="1234173" y="665314"/>
                  </a:lnTo>
                  <a:lnTo>
                    <a:pt x="1226413" y="669747"/>
                  </a:lnTo>
                  <a:lnTo>
                    <a:pt x="1221168" y="676325"/>
                  </a:lnTo>
                  <a:lnTo>
                    <a:pt x="1219238" y="684364"/>
                  </a:lnTo>
                  <a:lnTo>
                    <a:pt x="1219238" y="869251"/>
                  </a:lnTo>
                  <a:lnTo>
                    <a:pt x="1221168" y="877252"/>
                  </a:lnTo>
                  <a:lnTo>
                    <a:pt x="1226413" y="883843"/>
                  </a:lnTo>
                  <a:lnTo>
                    <a:pt x="1234173" y="888301"/>
                  </a:lnTo>
                  <a:lnTo>
                    <a:pt x="1243622" y="889939"/>
                  </a:lnTo>
                  <a:lnTo>
                    <a:pt x="1460500" y="889939"/>
                  </a:lnTo>
                  <a:lnTo>
                    <a:pt x="1469936" y="888301"/>
                  </a:lnTo>
                  <a:lnTo>
                    <a:pt x="1477657" y="883843"/>
                  </a:lnTo>
                  <a:lnTo>
                    <a:pt x="1482864" y="877252"/>
                  </a:lnTo>
                  <a:lnTo>
                    <a:pt x="1484782" y="869251"/>
                  </a:lnTo>
                  <a:lnTo>
                    <a:pt x="1484782" y="684364"/>
                  </a:lnTo>
                  <a:close/>
                </a:path>
                <a:path w="1485265" h="890270">
                  <a:moveTo>
                    <a:pt x="1484782" y="352590"/>
                  </a:moveTo>
                  <a:lnTo>
                    <a:pt x="1482864" y="344538"/>
                  </a:lnTo>
                  <a:lnTo>
                    <a:pt x="1477657" y="337959"/>
                  </a:lnTo>
                  <a:lnTo>
                    <a:pt x="1469936" y="333527"/>
                  </a:lnTo>
                  <a:lnTo>
                    <a:pt x="1460500" y="331901"/>
                  </a:lnTo>
                  <a:lnTo>
                    <a:pt x="1243622" y="331901"/>
                  </a:lnTo>
                  <a:lnTo>
                    <a:pt x="1234173" y="333527"/>
                  </a:lnTo>
                  <a:lnTo>
                    <a:pt x="1226413" y="337959"/>
                  </a:lnTo>
                  <a:lnTo>
                    <a:pt x="1221168" y="344538"/>
                  </a:lnTo>
                  <a:lnTo>
                    <a:pt x="1219238" y="352590"/>
                  </a:lnTo>
                  <a:lnTo>
                    <a:pt x="1219238" y="537464"/>
                  </a:lnTo>
                  <a:lnTo>
                    <a:pt x="1221168" y="545515"/>
                  </a:lnTo>
                  <a:lnTo>
                    <a:pt x="1226413" y="552081"/>
                  </a:lnTo>
                  <a:lnTo>
                    <a:pt x="1234173" y="556514"/>
                  </a:lnTo>
                  <a:lnTo>
                    <a:pt x="1243622" y="558139"/>
                  </a:lnTo>
                  <a:lnTo>
                    <a:pt x="1460500" y="558139"/>
                  </a:lnTo>
                  <a:lnTo>
                    <a:pt x="1469936" y="556514"/>
                  </a:lnTo>
                  <a:lnTo>
                    <a:pt x="1477657" y="552081"/>
                  </a:lnTo>
                  <a:lnTo>
                    <a:pt x="1482864" y="545515"/>
                  </a:lnTo>
                  <a:lnTo>
                    <a:pt x="1484782" y="537464"/>
                  </a:lnTo>
                  <a:lnTo>
                    <a:pt x="1484782" y="352590"/>
                  </a:lnTo>
                  <a:close/>
                </a:path>
                <a:path w="1485265" h="890270">
                  <a:moveTo>
                    <a:pt x="1484782" y="20789"/>
                  </a:moveTo>
                  <a:lnTo>
                    <a:pt x="1482864" y="12725"/>
                  </a:lnTo>
                  <a:lnTo>
                    <a:pt x="1477657" y="6108"/>
                  </a:lnTo>
                  <a:lnTo>
                    <a:pt x="1469936" y="1651"/>
                  </a:lnTo>
                  <a:lnTo>
                    <a:pt x="1460500" y="0"/>
                  </a:lnTo>
                  <a:lnTo>
                    <a:pt x="1243622" y="0"/>
                  </a:lnTo>
                  <a:lnTo>
                    <a:pt x="1234173" y="1651"/>
                  </a:lnTo>
                  <a:lnTo>
                    <a:pt x="1226413" y="6108"/>
                  </a:lnTo>
                  <a:lnTo>
                    <a:pt x="1221168" y="12725"/>
                  </a:lnTo>
                  <a:lnTo>
                    <a:pt x="1219238" y="20789"/>
                  </a:lnTo>
                  <a:lnTo>
                    <a:pt x="1219238" y="205663"/>
                  </a:lnTo>
                  <a:lnTo>
                    <a:pt x="1221168" y="213664"/>
                  </a:lnTo>
                  <a:lnTo>
                    <a:pt x="1226413" y="220243"/>
                  </a:lnTo>
                  <a:lnTo>
                    <a:pt x="1234173" y="224701"/>
                  </a:lnTo>
                  <a:lnTo>
                    <a:pt x="1243622" y="226339"/>
                  </a:lnTo>
                  <a:lnTo>
                    <a:pt x="1460500" y="226339"/>
                  </a:lnTo>
                  <a:lnTo>
                    <a:pt x="1469936" y="224701"/>
                  </a:lnTo>
                  <a:lnTo>
                    <a:pt x="1477657" y="220243"/>
                  </a:lnTo>
                  <a:lnTo>
                    <a:pt x="1482864" y="213664"/>
                  </a:lnTo>
                  <a:lnTo>
                    <a:pt x="1484782" y="205663"/>
                  </a:lnTo>
                  <a:lnTo>
                    <a:pt x="1484782" y="20789"/>
                  </a:lnTo>
                  <a:close/>
                </a:path>
              </a:pathLst>
            </a:custGeom>
            <a:solidFill>
              <a:srgbClr val="E3EDC7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6246777" y="3624703"/>
            <a:ext cx="906411" cy="930667"/>
            <a:chOff x="10383618" y="7970987"/>
            <a:chExt cx="1993264" cy="2046605"/>
          </a:xfrm>
        </p:grpSpPr>
        <p:sp>
          <p:nvSpPr>
            <p:cNvPr id="36" name="object 36"/>
            <p:cNvSpPr/>
            <p:nvPr/>
          </p:nvSpPr>
          <p:spPr>
            <a:xfrm>
              <a:off x="10383618" y="8167290"/>
              <a:ext cx="1993264" cy="1850389"/>
            </a:xfrm>
            <a:custGeom>
              <a:avLst/>
              <a:gdLst/>
              <a:ahLst/>
              <a:cxnLst/>
              <a:rect l="l" t="t" r="r" b="b"/>
              <a:pathLst>
                <a:path w="1993265" h="1850390">
                  <a:moveTo>
                    <a:pt x="1846514" y="0"/>
                  </a:moveTo>
                  <a:lnTo>
                    <a:pt x="1719764" y="0"/>
                  </a:lnTo>
                  <a:lnTo>
                    <a:pt x="1719764" y="120163"/>
                  </a:lnTo>
                  <a:lnTo>
                    <a:pt x="1737195" y="143307"/>
                  </a:lnTo>
                  <a:lnTo>
                    <a:pt x="1750267" y="169355"/>
                  </a:lnTo>
                  <a:lnTo>
                    <a:pt x="1758478" y="197815"/>
                  </a:lnTo>
                  <a:lnTo>
                    <a:pt x="1761327" y="228193"/>
                  </a:lnTo>
                  <a:lnTo>
                    <a:pt x="1755475" y="271282"/>
                  </a:lnTo>
                  <a:lnTo>
                    <a:pt x="1738961" y="310009"/>
                  </a:lnTo>
                  <a:lnTo>
                    <a:pt x="1713348" y="342827"/>
                  </a:lnTo>
                  <a:lnTo>
                    <a:pt x="1680198" y="368186"/>
                  </a:lnTo>
                  <a:lnTo>
                    <a:pt x="1641074" y="384537"/>
                  </a:lnTo>
                  <a:lnTo>
                    <a:pt x="1597539" y="390331"/>
                  </a:lnTo>
                  <a:lnTo>
                    <a:pt x="1554008" y="384537"/>
                  </a:lnTo>
                  <a:lnTo>
                    <a:pt x="1514885" y="368186"/>
                  </a:lnTo>
                  <a:lnTo>
                    <a:pt x="1481734" y="342827"/>
                  </a:lnTo>
                  <a:lnTo>
                    <a:pt x="1456120" y="310009"/>
                  </a:lnTo>
                  <a:lnTo>
                    <a:pt x="1439604" y="271282"/>
                  </a:lnTo>
                  <a:lnTo>
                    <a:pt x="1433752" y="228193"/>
                  </a:lnTo>
                  <a:lnTo>
                    <a:pt x="1436615" y="197815"/>
                  </a:lnTo>
                  <a:lnTo>
                    <a:pt x="1444852" y="169355"/>
                  </a:lnTo>
                  <a:lnTo>
                    <a:pt x="1457929" y="143307"/>
                  </a:lnTo>
                  <a:lnTo>
                    <a:pt x="1475315" y="120163"/>
                  </a:lnTo>
                  <a:lnTo>
                    <a:pt x="1475315" y="0"/>
                  </a:lnTo>
                  <a:lnTo>
                    <a:pt x="530353" y="0"/>
                  </a:lnTo>
                  <a:lnTo>
                    <a:pt x="530353" y="120163"/>
                  </a:lnTo>
                  <a:lnTo>
                    <a:pt x="547754" y="143307"/>
                  </a:lnTo>
                  <a:lnTo>
                    <a:pt x="560865" y="169355"/>
                  </a:lnTo>
                  <a:lnTo>
                    <a:pt x="569135" y="197815"/>
                  </a:lnTo>
                  <a:lnTo>
                    <a:pt x="572014" y="228193"/>
                  </a:lnTo>
                  <a:lnTo>
                    <a:pt x="566162" y="271282"/>
                  </a:lnTo>
                  <a:lnTo>
                    <a:pt x="549645" y="310009"/>
                  </a:lnTo>
                  <a:lnTo>
                    <a:pt x="524023" y="342827"/>
                  </a:lnTo>
                  <a:lnTo>
                    <a:pt x="490856" y="368186"/>
                  </a:lnTo>
                  <a:lnTo>
                    <a:pt x="451705" y="384537"/>
                  </a:lnTo>
                  <a:lnTo>
                    <a:pt x="408128" y="390331"/>
                  </a:lnTo>
                  <a:lnTo>
                    <a:pt x="364597" y="384537"/>
                  </a:lnTo>
                  <a:lnTo>
                    <a:pt x="325474" y="368186"/>
                  </a:lnTo>
                  <a:lnTo>
                    <a:pt x="292324" y="342827"/>
                  </a:lnTo>
                  <a:lnTo>
                    <a:pt x="266709" y="310009"/>
                  </a:lnTo>
                  <a:lnTo>
                    <a:pt x="250193" y="271282"/>
                  </a:lnTo>
                  <a:lnTo>
                    <a:pt x="244341" y="228193"/>
                  </a:lnTo>
                  <a:lnTo>
                    <a:pt x="247206" y="197815"/>
                  </a:lnTo>
                  <a:lnTo>
                    <a:pt x="255454" y="169355"/>
                  </a:lnTo>
                  <a:lnTo>
                    <a:pt x="268563" y="143307"/>
                  </a:lnTo>
                  <a:lnTo>
                    <a:pt x="286012" y="120163"/>
                  </a:lnTo>
                  <a:lnTo>
                    <a:pt x="286012" y="0"/>
                  </a:lnTo>
                  <a:lnTo>
                    <a:pt x="146500" y="0"/>
                  </a:lnTo>
                  <a:lnTo>
                    <a:pt x="100332" y="7422"/>
                  </a:lnTo>
                  <a:lnTo>
                    <a:pt x="60133" y="28070"/>
                  </a:lnTo>
                  <a:lnTo>
                    <a:pt x="28368" y="59514"/>
                  </a:lnTo>
                  <a:lnTo>
                    <a:pt x="7502" y="99323"/>
                  </a:lnTo>
                  <a:lnTo>
                    <a:pt x="0" y="145067"/>
                  </a:lnTo>
                  <a:lnTo>
                    <a:pt x="0" y="1704951"/>
                  </a:lnTo>
                  <a:lnTo>
                    <a:pt x="7502" y="1750695"/>
                  </a:lnTo>
                  <a:lnTo>
                    <a:pt x="28368" y="1790504"/>
                  </a:lnTo>
                  <a:lnTo>
                    <a:pt x="60133" y="1821948"/>
                  </a:lnTo>
                  <a:lnTo>
                    <a:pt x="100332" y="1842596"/>
                  </a:lnTo>
                  <a:lnTo>
                    <a:pt x="146500" y="1850018"/>
                  </a:lnTo>
                  <a:lnTo>
                    <a:pt x="1846514" y="1850018"/>
                  </a:lnTo>
                  <a:lnTo>
                    <a:pt x="1892635" y="1842596"/>
                  </a:lnTo>
                  <a:lnTo>
                    <a:pt x="1932805" y="1821948"/>
                  </a:lnTo>
                  <a:lnTo>
                    <a:pt x="1964554" y="1790504"/>
                  </a:lnTo>
                  <a:lnTo>
                    <a:pt x="1985414" y="1750695"/>
                  </a:lnTo>
                  <a:lnTo>
                    <a:pt x="1992917" y="1704951"/>
                  </a:lnTo>
                  <a:lnTo>
                    <a:pt x="1992917" y="145067"/>
                  </a:lnTo>
                  <a:lnTo>
                    <a:pt x="1985414" y="99323"/>
                  </a:lnTo>
                  <a:lnTo>
                    <a:pt x="1964554" y="59514"/>
                  </a:lnTo>
                  <a:lnTo>
                    <a:pt x="1932805" y="28070"/>
                  </a:lnTo>
                  <a:lnTo>
                    <a:pt x="1892635" y="7422"/>
                  </a:lnTo>
                  <a:lnTo>
                    <a:pt x="1846514" y="0"/>
                  </a:lnTo>
                  <a:close/>
                </a:path>
              </a:pathLst>
            </a:custGeom>
            <a:solidFill>
              <a:srgbClr val="E3EDC7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37" name="object 37"/>
            <p:cNvSpPr/>
            <p:nvPr/>
          </p:nvSpPr>
          <p:spPr>
            <a:xfrm>
              <a:off x="10484128" y="8716061"/>
              <a:ext cx="1792605" cy="1202055"/>
            </a:xfrm>
            <a:custGeom>
              <a:avLst/>
              <a:gdLst/>
              <a:ahLst/>
              <a:cxnLst/>
              <a:rect l="l" t="t" r="r" b="b"/>
              <a:pathLst>
                <a:path w="1792604" h="1202054">
                  <a:moveTo>
                    <a:pt x="1791993" y="0"/>
                  </a:moveTo>
                  <a:lnTo>
                    <a:pt x="0" y="0"/>
                  </a:lnTo>
                  <a:lnTo>
                    <a:pt x="0" y="1072231"/>
                  </a:lnTo>
                  <a:lnTo>
                    <a:pt x="10391" y="1122486"/>
                  </a:lnTo>
                  <a:lnTo>
                    <a:pt x="38684" y="1163637"/>
                  </a:lnTo>
                  <a:lnTo>
                    <a:pt x="80556" y="1191440"/>
                  </a:lnTo>
                  <a:lnTo>
                    <a:pt x="131687" y="1201651"/>
                  </a:lnTo>
                  <a:lnTo>
                    <a:pt x="1660198" y="1201651"/>
                  </a:lnTo>
                  <a:lnTo>
                    <a:pt x="1711350" y="1191440"/>
                  </a:lnTo>
                  <a:lnTo>
                    <a:pt x="1753259" y="1163637"/>
                  </a:lnTo>
                  <a:lnTo>
                    <a:pt x="1781587" y="1122486"/>
                  </a:lnTo>
                  <a:lnTo>
                    <a:pt x="1791993" y="1072231"/>
                  </a:lnTo>
                  <a:lnTo>
                    <a:pt x="17919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38" name="object 38"/>
            <p:cNvSpPr/>
            <p:nvPr/>
          </p:nvSpPr>
          <p:spPr>
            <a:xfrm>
              <a:off x="10637736" y="7970989"/>
              <a:ext cx="1485265" cy="1791335"/>
            </a:xfrm>
            <a:custGeom>
              <a:avLst/>
              <a:gdLst/>
              <a:ahLst/>
              <a:cxnLst/>
              <a:rect l="l" t="t" r="r" b="b"/>
              <a:pathLst>
                <a:path w="1485265" h="1791334">
                  <a:moveTo>
                    <a:pt x="256374" y="101346"/>
                  </a:moveTo>
                  <a:lnTo>
                    <a:pt x="248285" y="61988"/>
                  </a:lnTo>
                  <a:lnTo>
                    <a:pt x="226288" y="29768"/>
                  </a:lnTo>
                  <a:lnTo>
                    <a:pt x="193738" y="8001"/>
                  </a:lnTo>
                  <a:lnTo>
                    <a:pt x="154000" y="0"/>
                  </a:lnTo>
                  <a:lnTo>
                    <a:pt x="114274" y="8001"/>
                  </a:lnTo>
                  <a:lnTo>
                    <a:pt x="81711" y="29768"/>
                  </a:lnTo>
                  <a:lnTo>
                    <a:pt x="59715" y="61988"/>
                  </a:lnTo>
                  <a:lnTo>
                    <a:pt x="51638" y="101346"/>
                  </a:lnTo>
                  <a:lnTo>
                    <a:pt x="51638" y="439305"/>
                  </a:lnTo>
                  <a:lnTo>
                    <a:pt x="59715" y="478726"/>
                  </a:lnTo>
                  <a:lnTo>
                    <a:pt x="81711" y="510984"/>
                  </a:lnTo>
                  <a:lnTo>
                    <a:pt x="114274" y="532765"/>
                  </a:lnTo>
                  <a:lnTo>
                    <a:pt x="154000" y="540753"/>
                  </a:lnTo>
                  <a:lnTo>
                    <a:pt x="193738" y="532765"/>
                  </a:lnTo>
                  <a:lnTo>
                    <a:pt x="226288" y="510984"/>
                  </a:lnTo>
                  <a:lnTo>
                    <a:pt x="248285" y="478726"/>
                  </a:lnTo>
                  <a:lnTo>
                    <a:pt x="256374" y="439305"/>
                  </a:lnTo>
                  <a:lnTo>
                    <a:pt x="256374" y="101346"/>
                  </a:lnTo>
                  <a:close/>
                </a:path>
                <a:path w="1485265" h="1791334">
                  <a:moveTo>
                    <a:pt x="265430" y="1585302"/>
                  </a:moveTo>
                  <a:lnTo>
                    <a:pt x="263499" y="1577263"/>
                  </a:lnTo>
                  <a:lnTo>
                    <a:pt x="258267" y="1570685"/>
                  </a:lnTo>
                  <a:lnTo>
                    <a:pt x="250532" y="1566252"/>
                  </a:lnTo>
                  <a:lnTo>
                    <a:pt x="241147" y="1564627"/>
                  </a:lnTo>
                  <a:lnTo>
                    <a:pt x="24269" y="1564627"/>
                  </a:lnTo>
                  <a:lnTo>
                    <a:pt x="14833" y="1566252"/>
                  </a:lnTo>
                  <a:lnTo>
                    <a:pt x="7112" y="1570685"/>
                  </a:lnTo>
                  <a:lnTo>
                    <a:pt x="1905" y="1577263"/>
                  </a:lnTo>
                  <a:lnTo>
                    <a:pt x="0" y="1585302"/>
                  </a:lnTo>
                  <a:lnTo>
                    <a:pt x="0" y="1770189"/>
                  </a:lnTo>
                  <a:lnTo>
                    <a:pt x="1905" y="1778190"/>
                  </a:lnTo>
                  <a:lnTo>
                    <a:pt x="7112" y="1784769"/>
                  </a:lnTo>
                  <a:lnTo>
                    <a:pt x="14833" y="1789226"/>
                  </a:lnTo>
                  <a:lnTo>
                    <a:pt x="24269" y="1790877"/>
                  </a:lnTo>
                  <a:lnTo>
                    <a:pt x="241147" y="1790877"/>
                  </a:lnTo>
                  <a:lnTo>
                    <a:pt x="250532" y="1789226"/>
                  </a:lnTo>
                  <a:lnTo>
                    <a:pt x="258267" y="1784769"/>
                  </a:lnTo>
                  <a:lnTo>
                    <a:pt x="263499" y="1778190"/>
                  </a:lnTo>
                  <a:lnTo>
                    <a:pt x="265430" y="1770189"/>
                  </a:lnTo>
                  <a:lnTo>
                    <a:pt x="265430" y="1585302"/>
                  </a:lnTo>
                  <a:close/>
                </a:path>
                <a:path w="1485265" h="1791334">
                  <a:moveTo>
                    <a:pt x="265430" y="1253515"/>
                  </a:moveTo>
                  <a:lnTo>
                    <a:pt x="263499" y="1245463"/>
                  </a:lnTo>
                  <a:lnTo>
                    <a:pt x="258267" y="1238897"/>
                  </a:lnTo>
                  <a:lnTo>
                    <a:pt x="250532" y="1234465"/>
                  </a:lnTo>
                  <a:lnTo>
                    <a:pt x="241147" y="1232839"/>
                  </a:lnTo>
                  <a:lnTo>
                    <a:pt x="24269" y="1232839"/>
                  </a:lnTo>
                  <a:lnTo>
                    <a:pt x="14833" y="1234465"/>
                  </a:lnTo>
                  <a:lnTo>
                    <a:pt x="7112" y="1238897"/>
                  </a:lnTo>
                  <a:lnTo>
                    <a:pt x="1905" y="1245463"/>
                  </a:lnTo>
                  <a:lnTo>
                    <a:pt x="0" y="1253515"/>
                  </a:lnTo>
                  <a:lnTo>
                    <a:pt x="0" y="1438389"/>
                  </a:lnTo>
                  <a:lnTo>
                    <a:pt x="1905" y="1446441"/>
                  </a:lnTo>
                  <a:lnTo>
                    <a:pt x="7112" y="1453019"/>
                  </a:lnTo>
                  <a:lnTo>
                    <a:pt x="14833" y="1457452"/>
                  </a:lnTo>
                  <a:lnTo>
                    <a:pt x="24269" y="1459077"/>
                  </a:lnTo>
                  <a:lnTo>
                    <a:pt x="241147" y="1459077"/>
                  </a:lnTo>
                  <a:lnTo>
                    <a:pt x="250532" y="1457452"/>
                  </a:lnTo>
                  <a:lnTo>
                    <a:pt x="258267" y="1453019"/>
                  </a:lnTo>
                  <a:lnTo>
                    <a:pt x="263499" y="1446441"/>
                  </a:lnTo>
                  <a:lnTo>
                    <a:pt x="265430" y="1438389"/>
                  </a:lnTo>
                  <a:lnTo>
                    <a:pt x="265430" y="1253515"/>
                  </a:lnTo>
                  <a:close/>
                </a:path>
                <a:path w="1485265" h="1791334">
                  <a:moveTo>
                    <a:pt x="265430" y="930694"/>
                  </a:moveTo>
                  <a:lnTo>
                    <a:pt x="263499" y="922642"/>
                  </a:lnTo>
                  <a:lnTo>
                    <a:pt x="258267" y="916076"/>
                  </a:lnTo>
                  <a:lnTo>
                    <a:pt x="250532" y="911644"/>
                  </a:lnTo>
                  <a:lnTo>
                    <a:pt x="241147" y="910018"/>
                  </a:lnTo>
                  <a:lnTo>
                    <a:pt x="24269" y="910018"/>
                  </a:lnTo>
                  <a:lnTo>
                    <a:pt x="14833" y="911644"/>
                  </a:lnTo>
                  <a:lnTo>
                    <a:pt x="7112" y="916076"/>
                  </a:lnTo>
                  <a:lnTo>
                    <a:pt x="1905" y="922642"/>
                  </a:lnTo>
                  <a:lnTo>
                    <a:pt x="0" y="930694"/>
                  </a:lnTo>
                  <a:lnTo>
                    <a:pt x="0" y="1115568"/>
                  </a:lnTo>
                  <a:lnTo>
                    <a:pt x="1905" y="1123619"/>
                  </a:lnTo>
                  <a:lnTo>
                    <a:pt x="7112" y="1130198"/>
                  </a:lnTo>
                  <a:lnTo>
                    <a:pt x="14833" y="1134630"/>
                  </a:lnTo>
                  <a:lnTo>
                    <a:pt x="24269" y="1136256"/>
                  </a:lnTo>
                  <a:lnTo>
                    <a:pt x="241147" y="1136256"/>
                  </a:lnTo>
                  <a:lnTo>
                    <a:pt x="250532" y="1134630"/>
                  </a:lnTo>
                  <a:lnTo>
                    <a:pt x="258267" y="1130198"/>
                  </a:lnTo>
                  <a:lnTo>
                    <a:pt x="263499" y="1123619"/>
                  </a:lnTo>
                  <a:lnTo>
                    <a:pt x="265430" y="1115568"/>
                  </a:lnTo>
                  <a:lnTo>
                    <a:pt x="265430" y="930694"/>
                  </a:lnTo>
                  <a:close/>
                </a:path>
                <a:path w="1485265" h="1791334">
                  <a:moveTo>
                    <a:pt x="671804" y="1585302"/>
                  </a:moveTo>
                  <a:lnTo>
                    <a:pt x="669899" y="1577263"/>
                  </a:lnTo>
                  <a:lnTo>
                    <a:pt x="664692" y="1570685"/>
                  </a:lnTo>
                  <a:lnTo>
                    <a:pt x="657009" y="1566252"/>
                  </a:lnTo>
                  <a:lnTo>
                    <a:pt x="647636" y="1564627"/>
                  </a:lnTo>
                  <a:lnTo>
                    <a:pt x="430758" y="1564627"/>
                  </a:lnTo>
                  <a:lnTo>
                    <a:pt x="421297" y="1566252"/>
                  </a:lnTo>
                  <a:lnTo>
                    <a:pt x="413550" y="1570685"/>
                  </a:lnTo>
                  <a:lnTo>
                    <a:pt x="408305" y="1577263"/>
                  </a:lnTo>
                  <a:lnTo>
                    <a:pt x="406374" y="1585302"/>
                  </a:lnTo>
                  <a:lnTo>
                    <a:pt x="406374" y="1770189"/>
                  </a:lnTo>
                  <a:lnTo>
                    <a:pt x="408305" y="1778190"/>
                  </a:lnTo>
                  <a:lnTo>
                    <a:pt x="413550" y="1784769"/>
                  </a:lnTo>
                  <a:lnTo>
                    <a:pt x="421297" y="1789226"/>
                  </a:lnTo>
                  <a:lnTo>
                    <a:pt x="430758" y="1790877"/>
                  </a:lnTo>
                  <a:lnTo>
                    <a:pt x="647636" y="1790877"/>
                  </a:lnTo>
                  <a:lnTo>
                    <a:pt x="657009" y="1789226"/>
                  </a:lnTo>
                  <a:lnTo>
                    <a:pt x="664692" y="1784769"/>
                  </a:lnTo>
                  <a:lnTo>
                    <a:pt x="669899" y="1778190"/>
                  </a:lnTo>
                  <a:lnTo>
                    <a:pt x="671804" y="1770189"/>
                  </a:lnTo>
                  <a:lnTo>
                    <a:pt x="671804" y="1585302"/>
                  </a:lnTo>
                  <a:close/>
                </a:path>
                <a:path w="1485265" h="1791334">
                  <a:moveTo>
                    <a:pt x="671804" y="1253515"/>
                  </a:moveTo>
                  <a:lnTo>
                    <a:pt x="669899" y="1245463"/>
                  </a:lnTo>
                  <a:lnTo>
                    <a:pt x="664692" y="1238897"/>
                  </a:lnTo>
                  <a:lnTo>
                    <a:pt x="657009" y="1234465"/>
                  </a:lnTo>
                  <a:lnTo>
                    <a:pt x="647636" y="1232839"/>
                  </a:lnTo>
                  <a:lnTo>
                    <a:pt x="430758" y="1232839"/>
                  </a:lnTo>
                  <a:lnTo>
                    <a:pt x="421297" y="1234465"/>
                  </a:lnTo>
                  <a:lnTo>
                    <a:pt x="413550" y="1238897"/>
                  </a:lnTo>
                  <a:lnTo>
                    <a:pt x="408305" y="1245463"/>
                  </a:lnTo>
                  <a:lnTo>
                    <a:pt x="406374" y="1253515"/>
                  </a:lnTo>
                  <a:lnTo>
                    <a:pt x="406374" y="1438389"/>
                  </a:lnTo>
                  <a:lnTo>
                    <a:pt x="408305" y="1446441"/>
                  </a:lnTo>
                  <a:lnTo>
                    <a:pt x="413550" y="1453019"/>
                  </a:lnTo>
                  <a:lnTo>
                    <a:pt x="421297" y="1457452"/>
                  </a:lnTo>
                  <a:lnTo>
                    <a:pt x="430758" y="1459077"/>
                  </a:lnTo>
                  <a:lnTo>
                    <a:pt x="647636" y="1459077"/>
                  </a:lnTo>
                  <a:lnTo>
                    <a:pt x="657009" y="1457452"/>
                  </a:lnTo>
                  <a:lnTo>
                    <a:pt x="664692" y="1453019"/>
                  </a:lnTo>
                  <a:lnTo>
                    <a:pt x="669899" y="1446441"/>
                  </a:lnTo>
                  <a:lnTo>
                    <a:pt x="671804" y="1438389"/>
                  </a:lnTo>
                  <a:lnTo>
                    <a:pt x="671804" y="1253515"/>
                  </a:lnTo>
                  <a:close/>
                </a:path>
                <a:path w="1485265" h="1791334">
                  <a:moveTo>
                    <a:pt x="671804" y="921727"/>
                  </a:moveTo>
                  <a:lnTo>
                    <a:pt x="669899" y="913663"/>
                  </a:lnTo>
                  <a:lnTo>
                    <a:pt x="664692" y="907046"/>
                  </a:lnTo>
                  <a:lnTo>
                    <a:pt x="657009" y="902589"/>
                  </a:lnTo>
                  <a:lnTo>
                    <a:pt x="647636" y="900938"/>
                  </a:lnTo>
                  <a:lnTo>
                    <a:pt x="430758" y="900938"/>
                  </a:lnTo>
                  <a:lnTo>
                    <a:pt x="421297" y="902589"/>
                  </a:lnTo>
                  <a:lnTo>
                    <a:pt x="413550" y="907046"/>
                  </a:lnTo>
                  <a:lnTo>
                    <a:pt x="408305" y="913663"/>
                  </a:lnTo>
                  <a:lnTo>
                    <a:pt x="406374" y="921727"/>
                  </a:lnTo>
                  <a:lnTo>
                    <a:pt x="406374" y="1106601"/>
                  </a:lnTo>
                  <a:lnTo>
                    <a:pt x="408305" y="1114602"/>
                  </a:lnTo>
                  <a:lnTo>
                    <a:pt x="413550" y="1121181"/>
                  </a:lnTo>
                  <a:lnTo>
                    <a:pt x="421297" y="1125639"/>
                  </a:lnTo>
                  <a:lnTo>
                    <a:pt x="430758" y="1127277"/>
                  </a:lnTo>
                  <a:lnTo>
                    <a:pt x="647636" y="1127277"/>
                  </a:lnTo>
                  <a:lnTo>
                    <a:pt x="657009" y="1125639"/>
                  </a:lnTo>
                  <a:lnTo>
                    <a:pt x="664692" y="1121181"/>
                  </a:lnTo>
                  <a:lnTo>
                    <a:pt x="669899" y="1114602"/>
                  </a:lnTo>
                  <a:lnTo>
                    <a:pt x="671804" y="1106601"/>
                  </a:lnTo>
                  <a:lnTo>
                    <a:pt x="671804" y="921727"/>
                  </a:lnTo>
                  <a:close/>
                </a:path>
                <a:path w="1485265" h="1791334">
                  <a:moveTo>
                    <a:pt x="1078293" y="1585302"/>
                  </a:moveTo>
                  <a:lnTo>
                    <a:pt x="1076375" y="1577263"/>
                  </a:lnTo>
                  <a:lnTo>
                    <a:pt x="1071168" y="1570685"/>
                  </a:lnTo>
                  <a:lnTo>
                    <a:pt x="1063447" y="1566252"/>
                  </a:lnTo>
                  <a:lnTo>
                    <a:pt x="1054011" y="1564627"/>
                  </a:lnTo>
                  <a:lnTo>
                    <a:pt x="837133" y="1564627"/>
                  </a:lnTo>
                  <a:lnTo>
                    <a:pt x="827709" y="1566252"/>
                  </a:lnTo>
                  <a:lnTo>
                    <a:pt x="819988" y="1570685"/>
                  </a:lnTo>
                  <a:lnTo>
                    <a:pt x="814781" y="1577263"/>
                  </a:lnTo>
                  <a:lnTo>
                    <a:pt x="812863" y="1585302"/>
                  </a:lnTo>
                  <a:lnTo>
                    <a:pt x="812863" y="1770189"/>
                  </a:lnTo>
                  <a:lnTo>
                    <a:pt x="814781" y="1778190"/>
                  </a:lnTo>
                  <a:lnTo>
                    <a:pt x="819988" y="1784769"/>
                  </a:lnTo>
                  <a:lnTo>
                    <a:pt x="827709" y="1789226"/>
                  </a:lnTo>
                  <a:lnTo>
                    <a:pt x="837133" y="1790877"/>
                  </a:lnTo>
                  <a:lnTo>
                    <a:pt x="1054011" y="1790877"/>
                  </a:lnTo>
                  <a:lnTo>
                    <a:pt x="1063447" y="1789226"/>
                  </a:lnTo>
                  <a:lnTo>
                    <a:pt x="1071168" y="1784769"/>
                  </a:lnTo>
                  <a:lnTo>
                    <a:pt x="1076375" y="1778190"/>
                  </a:lnTo>
                  <a:lnTo>
                    <a:pt x="1078293" y="1770189"/>
                  </a:lnTo>
                  <a:lnTo>
                    <a:pt x="1078293" y="1585302"/>
                  </a:lnTo>
                  <a:close/>
                </a:path>
                <a:path w="1485265" h="1791334">
                  <a:moveTo>
                    <a:pt x="1078293" y="1253515"/>
                  </a:moveTo>
                  <a:lnTo>
                    <a:pt x="1076375" y="1245463"/>
                  </a:lnTo>
                  <a:lnTo>
                    <a:pt x="1071168" y="1238897"/>
                  </a:lnTo>
                  <a:lnTo>
                    <a:pt x="1063447" y="1234465"/>
                  </a:lnTo>
                  <a:lnTo>
                    <a:pt x="1054011" y="1232839"/>
                  </a:lnTo>
                  <a:lnTo>
                    <a:pt x="837133" y="1232839"/>
                  </a:lnTo>
                  <a:lnTo>
                    <a:pt x="827709" y="1234465"/>
                  </a:lnTo>
                  <a:lnTo>
                    <a:pt x="819988" y="1238897"/>
                  </a:lnTo>
                  <a:lnTo>
                    <a:pt x="814781" y="1245463"/>
                  </a:lnTo>
                  <a:lnTo>
                    <a:pt x="812863" y="1253515"/>
                  </a:lnTo>
                  <a:lnTo>
                    <a:pt x="812863" y="1438389"/>
                  </a:lnTo>
                  <a:lnTo>
                    <a:pt x="814781" y="1446441"/>
                  </a:lnTo>
                  <a:lnTo>
                    <a:pt x="819988" y="1453019"/>
                  </a:lnTo>
                  <a:lnTo>
                    <a:pt x="827709" y="1457452"/>
                  </a:lnTo>
                  <a:lnTo>
                    <a:pt x="837133" y="1459077"/>
                  </a:lnTo>
                  <a:lnTo>
                    <a:pt x="1054011" y="1459077"/>
                  </a:lnTo>
                  <a:lnTo>
                    <a:pt x="1063447" y="1457452"/>
                  </a:lnTo>
                  <a:lnTo>
                    <a:pt x="1071168" y="1453019"/>
                  </a:lnTo>
                  <a:lnTo>
                    <a:pt x="1076375" y="1446441"/>
                  </a:lnTo>
                  <a:lnTo>
                    <a:pt x="1078293" y="1438389"/>
                  </a:lnTo>
                  <a:lnTo>
                    <a:pt x="1078293" y="1253515"/>
                  </a:lnTo>
                  <a:close/>
                </a:path>
                <a:path w="1485265" h="1791334">
                  <a:moveTo>
                    <a:pt x="1078293" y="921727"/>
                  </a:moveTo>
                  <a:lnTo>
                    <a:pt x="1076375" y="913663"/>
                  </a:lnTo>
                  <a:lnTo>
                    <a:pt x="1071168" y="907046"/>
                  </a:lnTo>
                  <a:lnTo>
                    <a:pt x="1063447" y="902589"/>
                  </a:lnTo>
                  <a:lnTo>
                    <a:pt x="1054011" y="900938"/>
                  </a:lnTo>
                  <a:lnTo>
                    <a:pt x="837133" y="900938"/>
                  </a:lnTo>
                  <a:lnTo>
                    <a:pt x="827709" y="902589"/>
                  </a:lnTo>
                  <a:lnTo>
                    <a:pt x="819988" y="907046"/>
                  </a:lnTo>
                  <a:lnTo>
                    <a:pt x="814781" y="913663"/>
                  </a:lnTo>
                  <a:lnTo>
                    <a:pt x="812863" y="921727"/>
                  </a:lnTo>
                  <a:lnTo>
                    <a:pt x="812863" y="1106601"/>
                  </a:lnTo>
                  <a:lnTo>
                    <a:pt x="814781" y="1114602"/>
                  </a:lnTo>
                  <a:lnTo>
                    <a:pt x="819988" y="1121181"/>
                  </a:lnTo>
                  <a:lnTo>
                    <a:pt x="827709" y="1125639"/>
                  </a:lnTo>
                  <a:lnTo>
                    <a:pt x="837133" y="1127277"/>
                  </a:lnTo>
                  <a:lnTo>
                    <a:pt x="1054011" y="1127277"/>
                  </a:lnTo>
                  <a:lnTo>
                    <a:pt x="1063447" y="1125639"/>
                  </a:lnTo>
                  <a:lnTo>
                    <a:pt x="1071168" y="1121181"/>
                  </a:lnTo>
                  <a:lnTo>
                    <a:pt x="1076375" y="1114602"/>
                  </a:lnTo>
                  <a:lnTo>
                    <a:pt x="1078293" y="1106601"/>
                  </a:lnTo>
                  <a:lnTo>
                    <a:pt x="1078293" y="921727"/>
                  </a:lnTo>
                  <a:close/>
                </a:path>
                <a:path w="1485265" h="1791334">
                  <a:moveTo>
                    <a:pt x="1445780" y="101346"/>
                  </a:moveTo>
                  <a:lnTo>
                    <a:pt x="1437716" y="61988"/>
                  </a:lnTo>
                  <a:lnTo>
                    <a:pt x="1415745" y="29768"/>
                  </a:lnTo>
                  <a:lnTo>
                    <a:pt x="1383195" y="8001"/>
                  </a:lnTo>
                  <a:lnTo>
                    <a:pt x="1343418" y="0"/>
                  </a:lnTo>
                  <a:lnTo>
                    <a:pt x="1303680" y="8001"/>
                  </a:lnTo>
                  <a:lnTo>
                    <a:pt x="1271130" y="29768"/>
                  </a:lnTo>
                  <a:lnTo>
                    <a:pt x="1249133" y="61988"/>
                  </a:lnTo>
                  <a:lnTo>
                    <a:pt x="1241056" y="101346"/>
                  </a:lnTo>
                  <a:lnTo>
                    <a:pt x="1241056" y="439305"/>
                  </a:lnTo>
                  <a:lnTo>
                    <a:pt x="1249133" y="478726"/>
                  </a:lnTo>
                  <a:lnTo>
                    <a:pt x="1271130" y="510984"/>
                  </a:lnTo>
                  <a:lnTo>
                    <a:pt x="1303680" y="532765"/>
                  </a:lnTo>
                  <a:lnTo>
                    <a:pt x="1343418" y="540753"/>
                  </a:lnTo>
                  <a:lnTo>
                    <a:pt x="1383195" y="532765"/>
                  </a:lnTo>
                  <a:lnTo>
                    <a:pt x="1415745" y="510984"/>
                  </a:lnTo>
                  <a:lnTo>
                    <a:pt x="1437716" y="478726"/>
                  </a:lnTo>
                  <a:lnTo>
                    <a:pt x="1445780" y="439305"/>
                  </a:lnTo>
                  <a:lnTo>
                    <a:pt x="1445780" y="101346"/>
                  </a:lnTo>
                  <a:close/>
                </a:path>
                <a:path w="1485265" h="1791334">
                  <a:moveTo>
                    <a:pt x="1484769" y="1585302"/>
                  </a:moveTo>
                  <a:lnTo>
                    <a:pt x="1482864" y="1577263"/>
                  </a:lnTo>
                  <a:lnTo>
                    <a:pt x="1477657" y="1570685"/>
                  </a:lnTo>
                  <a:lnTo>
                    <a:pt x="1469936" y="1566252"/>
                  </a:lnTo>
                  <a:lnTo>
                    <a:pt x="1460500" y="1564627"/>
                  </a:lnTo>
                  <a:lnTo>
                    <a:pt x="1243622" y="1564627"/>
                  </a:lnTo>
                  <a:lnTo>
                    <a:pt x="1234173" y="1566252"/>
                  </a:lnTo>
                  <a:lnTo>
                    <a:pt x="1226413" y="1570685"/>
                  </a:lnTo>
                  <a:lnTo>
                    <a:pt x="1221168" y="1577263"/>
                  </a:lnTo>
                  <a:lnTo>
                    <a:pt x="1219238" y="1585302"/>
                  </a:lnTo>
                  <a:lnTo>
                    <a:pt x="1219238" y="1770189"/>
                  </a:lnTo>
                  <a:lnTo>
                    <a:pt x="1221168" y="1778190"/>
                  </a:lnTo>
                  <a:lnTo>
                    <a:pt x="1226413" y="1784769"/>
                  </a:lnTo>
                  <a:lnTo>
                    <a:pt x="1234173" y="1789226"/>
                  </a:lnTo>
                  <a:lnTo>
                    <a:pt x="1243622" y="1790877"/>
                  </a:lnTo>
                  <a:lnTo>
                    <a:pt x="1460500" y="1790877"/>
                  </a:lnTo>
                  <a:lnTo>
                    <a:pt x="1469936" y="1789226"/>
                  </a:lnTo>
                  <a:lnTo>
                    <a:pt x="1477657" y="1784769"/>
                  </a:lnTo>
                  <a:lnTo>
                    <a:pt x="1482864" y="1778190"/>
                  </a:lnTo>
                  <a:lnTo>
                    <a:pt x="1484769" y="1770189"/>
                  </a:lnTo>
                  <a:lnTo>
                    <a:pt x="1484769" y="1585302"/>
                  </a:lnTo>
                  <a:close/>
                </a:path>
                <a:path w="1485265" h="1791334">
                  <a:moveTo>
                    <a:pt x="1484769" y="1253515"/>
                  </a:moveTo>
                  <a:lnTo>
                    <a:pt x="1482864" y="1245463"/>
                  </a:lnTo>
                  <a:lnTo>
                    <a:pt x="1477657" y="1238897"/>
                  </a:lnTo>
                  <a:lnTo>
                    <a:pt x="1469936" y="1234465"/>
                  </a:lnTo>
                  <a:lnTo>
                    <a:pt x="1460500" y="1232839"/>
                  </a:lnTo>
                  <a:lnTo>
                    <a:pt x="1243622" y="1232839"/>
                  </a:lnTo>
                  <a:lnTo>
                    <a:pt x="1234173" y="1234465"/>
                  </a:lnTo>
                  <a:lnTo>
                    <a:pt x="1226413" y="1238897"/>
                  </a:lnTo>
                  <a:lnTo>
                    <a:pt x="1221168" y="1245463"/>
                  </a:lnTo>
                  <a:lnTo>
                    <a:pt x="1219238" y="1253515"/>
                  </a:lnTo>
                  <a:lnTo>
                    <a:pt x="1219238" y="1438389"/>
                  </a:lnTo>
                  <a:lnTo>
                    <a:pt x="1221168" y="1446441"/>
                  </a:lnTo>
                  <a:lnTo>
                    <a:pt x="1226413" y="1453019"/>
                  </a:lnTo>
                  <a:lnTo>
                    <a:pt x="1234173" y="1457452"/>
                  </a:lnTo>
                  <a:lnTo>
                    <a:pt x="1243622" y="1459077"/>
                  </a:lnTo>
                  <a:lnTo>
                    <a:pt x="1460500" y="1459077"/>
                  </a:lnTo>
                  <a:lnTo>
                    <a:pt x="1469936" y="1457452"/>
                  </a:lnTo>
                  <a:lnTo>
                    <a:pt x="1477657" y="1453019"/>
                  </a:lnTo>
                  <a:lnTo>
                    <a:pt x="1482864" y="1446441"/>
                  </a:lnTo>
                  <a:lnTo>
                    <a:pt x="1484769" y="1438389"/>
                  </a:lnTo>
                  <a:lnTo>
                    <a:pt x="1484769" y="1253515"/>
                  </a:lnTo>
                  <a:close/>
                </a:path>
                <a:path w="1485265" h="1791334">
                  <a:moveTo>
                    <a:pt x="1484769" y="921727"/>
                  </a:moveTo>
                  <a:lnTo>
                    <a:pt x="1482864" y="913663"/>
                  </a:lnTo>
                  <a:lnTo>
                    <a:pt x="1477657" y="907046"/>
                  </a:lnTo>
                  <a:lnTo>
                    <a:pt x="1469936" y="902589"/>
                  </a:lnTo>
                  <a:lnTo>
                    <a:pt x="1460500" y="900938"/>
                  </a:lnTo>
                  <a:lnTo>
                    <a:pt x="1243622" y="900938"/>
                  </a:lnTo>
                  <a:lnTo>
                    <a:pt x="1234173" y="902589"/>
                  </a:lnTo>
                  <a:lnTo>
                    <a:pt x="1226413" y="907046"/>
                  </a:lnTo>
                  <a:lnTo>
                    <a:pt x="1221168" y="913663"/>
                  </a:lnTo>
                  <a:lnTo>
                    <a:pt x="1219238" y="921727"/>
                  </a:lnTo>
                  <a:lnTo>
                    <a:pt x="1219238" y="1106601"/>
                  </a:lnTo>
                  <a:lnTo>
                    <a:pt x="1221168" y="1114602"/>
                  </a:lnTo>
                  <a:lnTo>
                    <a:pt x="1226413" y="1121181"/>
                  </a:lnTo>
                  <a:lnTo>
                    <a:pt x="1234173" y="1125639"/>
                  </a:lnTo>
                  <a:lnTo>
                    <a:pt x="1243622" y="1127277"/>
                  </a:lnTo>
                  <a:lnTo>
                    <a:pt x="1460500" y="1127277"/>
                  </a:lnTo>
                  <a:lnTo>
                    <a:pt x="1469936" y="1125639"/>
                  </a:lnTo>
                  <a:lnTo>
                    <a:pt x="1477657" y="1121181"/>
                  </a:lnTo>
                  <a:lnTo>
                    <a:pt x="1482864" y="1114602"/>
                  </a:lnTo>
                  <a:lnTo>
                    <a:pt x="1484769" y="1106601"/>
                  </a:lnTo>
                  <a:lnTo>
                    <a:pt x="1484769" y="921727"/>
                  </a:lnTo>
                  <a:close/>
                </a:path>
              </a:pathLst>
            </a:custGeom>
            <a:solidFill>
              <a:srgbClr val="E3EDC7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7264844" y="3624703"/>
            <a:ext cx="906411" cy="930667"/>
            <a:chOff x="12622423" y="7970987"/>
            <a:chExt cx="1993264" cy="2046605"/>
          </a:xfrm>
        </p:grpSpPr>
        <p:sp>
          <p:nvSpPr>
            <p:cNvPr id="40" name="object 40"/>
            <p:cNvSpPr/>
            <p:nvPr/>
          </p:nvSpPr>
          <p:spPr>
            <a:xfrm>
              <a:off x="12622423" y="8167290"/>
              <a:ext cx="1993264" cy="1850389"/>
            </a:xfrm>
            <a:custGeom>
              <a:avLst/>
              <a:gdLst/>
              <a:ahLst/>
              <a:cxnLst/>
              <a:rect l="l" t="t" r="r" b="b"/>
              <a:pathLst>
                <a:path w="1993265" h="1850390">
                  <a:moveTo>
                    <a:pt x="1846514" y="0"/>
                  </a:moveTo>
                  <a:lnTo>
                    <a:pt x="1719764" y="0"/>
                  </a:lnTo>
                  <a:lnTo>
                    <a:pt x="1719764" y="120163"/>
                  </a:lnTo>
                  <a:lnTo>
                    <a:pt x="1737195" y="143307"/>
                  </a:lnTo>
                  <a:lnTo>
                    <a:pt x="1750267" y="169355"/>
                  </a:lnTo>
                  <a:lnTo>
                    <a:pt x="1758478" y="197815"/>
                  </a:lnTo>
                  <a:lnTo>
                    <a:pt x="1761327" y="228193"/>
                  </a:lnTo>
                  <a:lnTo>
                    <a:pt x="1755475" y="271282"/>
                  </a:lnTo>
                  <a:lnTo>
                    <a:pt x="1738961" y="310009"/>
                  </a:lnTo>
                  <a:lnTo>
                    <a:pt x="1713348" y="342827"/>
                  </a:lnTo>
                  <a:lnTo>
                    <a:pt x="1680198" y="368186"/>
                  </a:lnTo>
                  <a:lnTo>
                    <a:pt x="1641074" y="384537"/>
                  </a:lnTo>
                  <a:lnTo>
                    <a:pt x="1597539" y="390331"/>
                  </a:lnTo>
                  <a:lnTo>
                    <a:pt x="1554008" y="384537"/>
                  </a:lnTo>
                  <a:lnTo>
                    <a:pt x="1514885" y="368186"/>
                  </a:lnTo>
                  <a:lnTo>
                    <a:pt x="1481734" y="342827"/>
                  </a:lnTo>
                  <a:lnTo>
                    <a:pt x="1456120" y="310009"/>
                  </a:lnTo>
                  <a:lnTo>
                    <a:pt x="1439604" y="271282"/>
                  </a:lnTo>
                  <a:lnTo>
                    <a:pt x="1433752" y="228193"/>
                  </a:lnTo>
                  <a:lnTo>
                    <a:pt x="1436615" y="197815"/>
                  </a:lnTo>
                  <a:lnTo>
                    <a:pt x="1444852" y="169355"/>
                  </a:lnTo>
                  <a:lnTo>
                    <a:pt x="1457929" y="143307"/>
                  </a:lnTo>
                  <a:lnTo>
                    <a:pt x="1475315" y="120163"/>
                  </a:lnTo>
                  <a:lnTo>
                    <a:pt x="1475315" y="0"/>
                  </a:lnTo>
                  <a:lnTo>
                    <a:pt x="530353" y="0"/>
                  </a:lnTo>
                  <a:lnTo>
                    <a:pt x="530353" y="120163"/>
                  </a:lnTo>
                  <a:lnTo>
                    <a:pt x="547754" y="143307"/>
                  </a:lnTo>
                  <a:lnTo>
                    <a:pt x="560865" y="169355"/>
                  </a:lnTo>
                  <a:lnTo>
                    <a:pt x="569135" y="197815"/>
                  </a:lnTo>
                  <a:lnTo>
                    <a:pt x="572014" y="228193"/>
                  </a:lnTo>
                  <a:lnTo>
                    <a:pt x="566162" y="271282"/>
                  </a:lnTo>
                  <a:lnTo>
                    <a:pt x="549645" y="310009"/>
                  </a:lnTo>
                  <a:lnTo>
                    <a:pt x="524023" y="342827"/>
                  </a:lnTo>
                  <a:lnTo>
                    <a:pt x="490856" y="368186"/>
                  </a:lnTo>
                  <a:lnTo>
                    <a:pt x="451705" y="384537"/>
                  </a:lnTo>
                  <a:lnTo>
                    <a:pt x="408128" y="390331"/>
                  </a:lnTo>
                  <a:lnTo>
                    <a:pt x="364597" y="384537"/>
                  </a:lnTo>
                  <a:lnTo>
                    <a:pt x="325474" y="368186"/>
                  </a:lnTo>
                  <a:lnTo>
                    <a:pt x="292324" y="342827"/>
                  </a:lnTo>
                  <a:lnTo>
                    <a:pt x="266709" y="310009"/>
                  </a:lnTo>
                  <a:lnTo>
                    <a:pt x="250193" y="271282"/>
                  </a:lnTo>
                  <a:lnTo>
                    <a:pt x="244341" y="228193"/>
                  </a:lnTo>
                  <a:lnTo>
                    <a:pt x="247206" y="197815"/>
                  </a:lnTo>
                  <a:lnTo>
                    <a:pt x="255454" y="169355"/>
                  </a:lnTo>
                  <a:lnTo>
                    <a:pt x="268563" y="143307"/>
                  </a:lnTo>
                  <a:lnTo>
                    <a:pt x="286012" y="120163"/>
                  </a:lnTo>
                  <a:lnTo>
                    <a:pt x="286012" y="0"/>
                  </a:lnTo>
                  <a:lnTo>
                    <a:pt x="146500" y="0"/>
                  </a:lnTo>
                  <a:lnTo>
                    <a:pt x="100332" y="7422"/>
                  </a:lnTo>
                  <a:lnTo>
                    <a:pt x="60133" y="28070"/>
                  </a:lnTo>
                  <a:lnTo>
                    <a:pt x="28368" y="59514"/>
                  </a:lnTo>
                  <a:lnTo>
                    <a:pt x="7502" y="99323"/>
                  </a:lnTo>
                  <a:lnTo>
                    <a:pt x="0" y="145067"/>
                  </a:lnTo>
                  <a:lnTo>
                    <a:pt x="0" y="1704951"/>
                  </a:lnTo>
                  <a:lnTo>
                    <a:pt x="7502" y="1750695"/>
                  </a:lnTo>
                  <a:lnTo>
                    <a:pt x="28368" y="1790504"/>
                  </a:lnTo>
                  <a:lnTo>
                    <a:pt x="60133" y="1821948"/>
                  </a:lnTo>
                  <a:lnTo>
                    <a:pt x="100332" y="1842596"/>
                  </a:lnTo>
                  <a:lnTo>
                    <a:pt x="146500" y="1850018"/>
                  </a:lnTo>
                  <a:lnTo>
                    <a:pt x="1846514" y="1850018"/>
                  </a:lnTo>
                  <a:lnTo>
                    <a:pt x="1892635" y="1842596"/>
                  </a:lnTo>
                  <a:lnTo>
                    <a:pt x="1932805" y="1821948"/>
                  </a:lnTo>
                  <a:lnTo>
                    <a:pt x="1964554" y="1790504"/>
                  </a:lnTo>
                  <a:lnTo>
                    <a:pt x="1985414" y="1750695"/>
                  </a:lnTo>
                  <a:lnTo>
                    <a:pt x="1992917" y="1704951"/>
                  </a:lnTo>
                  <a:lnTo>
                    <a:pt x="1992917" y="145067"/>
                  </a:lnTo>
                  <a:lnTo>
                    <a:pt x="1985414" y="99323"/>
                  </a:lnTo>
                  <a:lnTo>
                    <a:pt x="1964554" y="59514"/>
                  </a:lnTo>
                  <a:lnTo>
                    <a:pt x="1932805" y="28070"/>
                  </a:lnTo>
                  <a:lnTo>
                    <a:pt x="1892635" y="7422"/>
                  </a:lnTo>
                  <a:lnTo>
                    <a:pt x="1846514" y="0"/>
                  </a:lnTo>
                  <a:close/>
                </a:path>
              </a:pathLst>
            </a:custGeom>
            <a:solidFill>
              <a:srgbClr val="E3EDC7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41" name="object 41"/>
            <p:cNvSpPr/>
            <p:nvPr/>
          </p:nvSpPr>
          <p:spPr>
            <a:xfrm>
              <a:off x="12722934" y="8716061"/>
              <a:ext cx="1792605" cy="1202055"/>
            </a:xfrm>
            <a:custGeom>
              <a:avLst/>
              <a:gdLst/>
              <a:ahLst/>
              <a:cxnLst/>
              <a:rect l="l" t="t" r="r" b="b"/>
              <a:pathLst>
                <a:path w="1792605" h="1202054">
                  <a:moveTo>
                    <a:pt x="1791993" y="0"/>
                  </a:moveTo>
                  <a:lnTo>
                    <a:pt x="0" y="0"/>
                  </a:lnTo>
                  <a:lnTo>
                    <a:pt x="0" y="1072231"/>
                  </a:lnTo>
                  <a:lnTo>
                    <a:pt x="10391" y="1122486"/>
                  </a:lnTo>
                  <a:lnTo>
                    <a:pt x="38684" y="1163637"/>
                  </a:lnTo>
                  <a:lnTo>
                    <a:pt x="80556" y="1191440"/>
                  </a:lnTo>
                  <a:lnTo>
                    <a:pt x="131687" y="1201651"/>
                  </a:lnTo>
                  <a:lnTo>
                    <a:pt x="1660198" y="1201651"/>
                  </a:lnTo>
                  <a:lnTo>
                    <a:pt x="1711350" y="1191440"/>
                  </a:lnTo>
                  <a:lnTo>
                    <a:pt x="1753259" y="1163637"/>
                  </a:lnTo>
                  <a:lnTo>
                    <a:pt x="1781587" y="1122486"/>
                  </a:lnTo>
                  <a:lnTo>
                    <a:pt x="1791993" y="1072231"/>
                  </a:lnTo>
                  <a:lnTo>
                    <a:pt x="17919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42" name="object 42"/>
            <p:cNvSpPr/>
            <p:nvPr/>
          </p:nvSpPr>
          <p:spPr>
            <a:xfrm>
              <a:off x="12876530" y="7970989"/>
              <a:ext cx="1485265" cy="1791335"/>
            </a:xfrm>
            <a:custGeom>
              <a:avLst/>
              <a:gdLst/>
              <a:ahLst/>
              <a:cxnLst/>
              <a:rect l="l" t="t" r="r" b="b"/>
              <a:pathLst>
                <a:path w="1485265" h="1791334">
                  <a:moveTo>
                    <a:pt x="256387" y="101346"/>
                  </a:moveTo>
                  <a:lnTo>
                    <a:pt x="248297" y="61988"/>
                  </a:lnTo>
                  <a:lnTo>
                    <a:pt x="226301" y="29768"/>
                  </a:lnTo>
                  <a:lnTo>
                    <a:pt x="193751" y="8001"/>
                  </a:lnTo>
                  <a:lnTo>
                    <a:pt x="154012" y="0"/>
                  </a:lnTo>
                  <a:lnTo>
                    <a:pt x="114274" y="8001"/>
                  </a:lnTo>
                  <a:lnTo>
                    <a:pt x="81724" y="29768"/>
                  </a:lnTo>
                  <a:lnTo>
                    <a:pt x="59728" y="61988"/>
                  </a:lnTo>
                  <a:lnTo>
                    <a:pt x="51650" y="101346"/>
                  </a:lnTo>
                  <a:lnTo>
                    <a:pt x="51650" y="439305"/>
                  </a:lnTo>
                  <a:lnTo>
                    <a:pt x="59728" y="478726"/>
                  </a:lnTo>
                  <a:lnTo>
                    <a:pt x="81724" y="510984"/>
                  </a:lnTo>
                  <a:lnTo>
                    <a:pt x="114274" y="532765"/>
                  </a:lnTo>
                  <a:lnTo>
                    <a:pt x="154012" y="540753"/>
                  </a:lnTo>
                  <a:lnTo>
                    <a:pt x="193751" y="532765"/>
                  </a:lnTo>
                  <a:lnTo>
                    <a:pt x="226301" y="510984"/>
                  </a:lnTo>
                  <a:lnTo>
                    <a:pt x="248297" y="478726"/>
                  </a:lnTo>
                  <a:lnTo>
                    <a:pt x="256387" y="439305"/>
                  </a:lnTo>
                  <a:lnTo>
                    <a:pt x="256387" y="101346"/>
                  </a:lnTo>
                  <a:close/>
                </a:path>
                <a:path w="1485265" h="1791334">
                  <a:moveTo>
                    <a:pt x="265430" y="1585302"/>
                  </a:moveTo>
                  <a:lnTo>
                    <a:pt x="263512" y="1577263"/>
                  </a:lnTo>
                  <a:lnTo>
                    <a:pt x="258267" y="1570685"/>
                  </a:lnTo>
                  <a:lnTo>
                    <a:pt x="250545" y="1566252"/>
                  </a:lnTo>
                  <a:lnTo>
                    <a:pt x="241160" y="1564627"/>
                  </a:lnTo>
                  <a:lnTo>
                    <a:pt x="24282" y="1564627"/>
                  </a:lnTo>
                  <a:lnTo>
                    <a:pt x="14846" y="1566252"/>
                  </a:lnTo>
                  <a:lnTo>
                    <a:pt x="7124" y="1570685"/>
                  </a:lnTo>
                  <a:lnTo>
                    <a:pt x="1917" y="1577263"/>
                  </a:lnTo>
                  <a:lnTo>
                    <a:pt x="0" y="1585302"/>
                  </a:lnTo>
                  <a:lnTo>
                    <a:pt x="0" y="1770189"/>
                  </a:lnTo>
                  <a:lnTo>
                    <a:pt x="1917" y="1778190"/>
                  </a:lnTo>
                  <a:lnTo>
                    <a:pt x="7124" y="1784769"/>
                  </a:lnTo>
                  <a:lnTo>
                    <a:pt x="14846" y="1789226"/>
                  </a:lnTo>
                  <a:lnTo>
                    <a:pt x="24282" y="1790877"/>
                  </a:lnTo>
                  <a:lnTo>
                    <a:pt x="241160" y="1790877"/>
                  </a:lnTo>
                  <a:lnTo>
                    <a:pt x="250545" y="1789226"/>
                  </a:lnTo>
                  <a:lnTo>
                    <a:pt x="258267" y="1784769"/>
                  </a:lnTo>
                  <a:lnTo>
                    <a:pt x="263512" y="1778190"/>
                  </a:lnTo>
                  <a:lnTo>
                    <a:pt x="265430" y="1770189"/>
                  </a:lnTo>
                  <a:lnTo>
                    <a:pt x="265430" y="1585302"/>
                  </a:lnTo>
                  <a:close/>
                </a:path>
                <a:path w="1485265" h="1791334">
                  <a:moveTo>
                    <a:pt x="265430" y="1253515"/>
                  </a:moveTo>
                  <a:lnTo>
                    <a:pt x="263512" y="1245463"/>
                  </a:lnTo>
                  <a:lnTo>
                    <a:pt x="258267" y="1238897"/>
                  </a:lnTo>
                  <a:lnTo>
                    <a:pt x="250545" y="1234465"/>
                  </a:lnTo>
                  <a:lnTo>
                    <a:pt x="241160" y="1232839"/>
                  </a:lnTo>
                  <a:lnTo>
                    <a:pt x="24282" y="1232839"/>
                  </a:lnTo>
                  <a:lnTo>
                    <a:pt x="14846" y="1234465"/>
                  </a:lnTo>
                  <a:lnTo>
                    <a:pt x="7124" y="1238897"/>
                  </a:lnTo>
                  <a:lnTo>
                    <a:pt x="1917" y="1245463"/>
                  </a:lnTo>
                  <a:lnTo>
                    <a:pt x="0" y="1253515"/>
                  </a:lnTo>
                  <a:lnTo>
                    <a:pt x="0" y="1438389"/>
                  </a:lnTo>
                  <a:lnTo>
                    <a:pt x="1917" y="1446441"/>
                  </a:lnTo>
                  <a:lnTo>
                    <a:pt x="7124" y="1453019"/>
                  </a:lnTo>
                  <a:lnTo>
                    <a:pt x="14846" y="1457452"/>
                  </a:lnTo>
                  <a:lnTo>
                    <a:pt x="24282" y="1459077"/>
                  </a:lnTo>
                  <a:lnTo>
                    <a:pt x="241160" y="1459077"/>
                  </a:lnTo>
                  <a:lnTo>
                    <a:pt x="250545" y="1457452"/>
                  </a:lnTo>
                  <a:lnTo>
                    <a:pt x="258267" y="1453019"/>
                  </a:lnTo>
                  <a:lnTo>
                    <a:pt x="263512" y="1446441"/>
                  </a:lnTo>
                  <a:lnTo>
                    <a:pt x="265430" y="1438389"/>
                  </a:lnTo>
                  <a:lnTo>
                    <a:pt x="265430" y="1253515"/>
                  </a:lnTo>
                  <a:close/>
                </a:path>
                <a:path w="1485265" h="1791334">
                  <a:moveTo>
                    <a:pt x="265430" y="930694"/>
                  </a:moveTo>
                  <a:lnTo>
                    <a:pt x="263512" y="922642"/>
                  </a:lnTo>
                  <a:lnTo>
                    <a:pt x="258267" y="916076"/>
                  </a:lnTo>
                  <a:lnTo>
                    <a:pt x="250545" y="911644"/>
                  </a:lnTo>
                  <a:lnTo>
                    <a:pt x="241160" y="910018"/>
                  </a:lnTo>
                  <a:lnTo>
                    <a:pt x="24282" y="910018"/>
                  </a:lnTo>
                  <a:lnTo>
                    <a:pt x="14846" y="911644"/>
                  </a:lnTo>
                  <a:lnTo>
                    <a:pt x="7124" y="916076"/>
                  </a:lnTo>
                  <a:lnTo>
                    <a:pt x="1917" y="922642"/>
                  </a:lnTo>
                  <a:lnTo>
                    <a:pt x="0" y="930694"/>
                  </a:lnTo>
                  <a:lnTo>
                    <a:pt x="0" y="1115568"/>
                  </a:lnTo>
                  <a:lnTo>
                    <a:pt x="1917" y="1123619"/>
                  </a:lnTo>
                  <a:lnTo>
                    <a:pt x="7124" y="1130198"/>
                  </a:lnTo>
                  <a:lnTo>
                    <a:pt x="14846" y="1134630"/>
                  </a:lnTo>
                  <a:lnTo>
                    <a:pt x="24282" y="1136256"/>
                  </a:lnTo>
                  <a:lnTo>
                    <a:pt x="241160" y="1136256"/>
                  </a:lnTo>
                  <a:lnTo>
                    <a:pt x="250545" y="1134630"/>
                  </a:lnTo>
                  <a:lnTo>
                    <a:pt x="258267" y="1130198"/>
                  </a:lnTo>
                  <a:lnTo>
                    <a:pt x="263512" y="1123619"/>
                  </a:lnTo>
                  <a:lnTo>
                    <a:pt x="265430" y="1115568"/>
                  </a:lnTo>
                  <a:lnTo>
                    <a:pt x="265430" y="930694"/>
                  </a:lnTo>
                  <a:close/>
                </a:path>
                <a:path w="1485265" h="1791334">
                  <a:moveTo>
                    <a:pt x="671817" y="1585302"/>
                  </a:moveTo>
                  <a:lnTo>
                    <a:pt x="669912" y="1577263"/>
                  </a:lnTo>
                  <a:lnTo>
                    <a:pt x="664705" y="1570685"/>
                  </a:lnTo>
                  <a:lnTo>
                    <a:pt x="657021" y="1566252"/>
                  </a:lnTo>
                  <a:lnTo>
                    <a:pt x="647649" y="1564627"/>
                  </a:lnTo>
                  <a:lnTo>
                    <a:pt x="430771" y="1564627"/>
                  </a:lnTo>
                  <a:lnTo>
                    <a:pt x="421309" y="1566252"/>
                  </a:lnTo>
                  <a:lnTo>
                    <a:pt x="413562" y="1570685"/>
                  </a:lnTo>
                  <a:lnTo>
                    <a:pt x="408317" y="1577263"/>
                  </a:lnTo>
                  <a:lnTo>
                    <a:pt x="406387" y="1585302"/>
                  </a:lnTo>
                  <a:lnTo>
                    <a:pt x="406387" y="1770189"/>
                  </a:lnTo>
                  <a:lnTo>
                    <a:pt x="408317" y="1778190"/>
                  </a:lnTo>
                  <a:lnTo>
                    <a:pt x="413562" y="1784769"/>
                  </a:lnTo>
                  <a:lnTo>
                    <a:pt x="421309" y="1789226"/>
                  </a:lnTo>
                  <a:lnTo>
                    <a:pt x="430771" y="1790877"/>
                  </a:lnTo>
                  <a:lnTo>
                    <a:pt x="647649" y="1790877"/>
                  </a:lnTo>
                  <a:lnTo>
                    <a:pt x="657021" y="1789226"/>
                  </a:lnTo>
                  <a:lnTo>
                    <a:pt x="664705" y="1784769"/>
                  </a:lnTo>
                  <a:lnTo>
                    <a:pt x="669912" y="1778190"/>
                  </a:lnTo>
                  <a:lnTo>
                    <a:pt x="671817" y="1770189"/>
                  </a:lnTo>
                  <a:lnTo>
                    <a:pt x="671817" y="1585302"/>
                  </a:lnTo>
                  <a:close/>
                </a:path>
                <a:path w="1485265" h="1791334">
                  <a:moveTo>
                    <a:pt x="671817" y="1253515"/>
                  </a:moveTo>
                  <a:lnTo>
                    <a:pt x="669912" y="1245463"/>
                  </a:lnTo>
                  <a:lnTo>
                    <a:pt x="664705" y="1238897"/>
                  </a:lnTo>
                  <a:lnTo>
                    <a:pt x="657021" y="1234465"/>
                  </a:lnTo>
                  <a:lnTo>
                    <a:pt x="647649" y="1232839"/>
                  </a:lnTo>
                  <a:lnTo>
                    <a:pt x="430771" y="1232839"/>
                  </a:lnTo>
                  <a:lnTo>
                    <a:pt x="421309" y="1234465"/>
                  </a:lnTo>
                  <a:lnTo>
                    <a:pt x="413562" y="1238897"/>
                  </a:lnTo>
                  <a:lnTo>
                    <a:pt x="408317" y="1245463"/>
                  </a:lnTo>
                  <a:lnTo>
                    <a:pt x="406387" y="1253515"/>
                  </a:lnTo>
                  <a:lnTo>
                    <a:pt x="406387" y="1438389"/>
                  </a:lnTo>
                  <a:lnTo>
                    <a:pt x="408317" y="1446441"/>
                  </a:lnTo>
                  <a:lnTo>
                    <a:pt x="413562" y="1453019"/>
                  </a:lnTo>
                  <a:lnTo>
                    <a:pt x="421309" y="1457452"/>
                  </a:lnTo>
                  <a:lnTo>
                    <a:pt x="430771" y="1459077"/>
                  </a:lnTo>
                  <a:lnTo>
                    <a:pt x="647649" y="1459077"/>
                  </a:lnTo>
                  <a:lnTo>
                    <a:pt x="657021" y="1457452"/>
                  </a:lnTo>
                  <a:lnTo>
                    <a:pt x="664705" y="1453019"/>
                  </a:lnTo>
                  <a:lnTo>
                    <a:pt x="669912" y="1446441"/>
                  </a:lnTo>
                  <a:lnTo>
                    <a:pt x="671817" y="1438389"/>
                  </a:lnTo>
                  <a:lnTo>
                    <a:pt x="671817" y="1253515"/>
                  </a:lnTo>
                  <a:close/>
                </a:path>
                <a:path w="1485265" h="1791334">
                  <a:moveTo>
                    <a:pt x="671817" y="921727"/>
                  </a:moveTo>
                  <a:lnTo>
                    <a:pt x="669912" y="913663"/>
                  </a:lnTo>
                  <a:lnTo>
                    <a:pt x="664705" y="907046"/>
                  </a:lnTo>
                  <a:lnTo>
                    <a:pt x="657021" y="902589"/>
                  </a:lnTo>
                  <a:lnTo>
                    <a:pt x="647649" y="900938"/>
                  </a:lnTo>
                  <a:lnTo>
                    <a:pt x="430771" y="900938"/>
                  </a:lnTo>
                  <a:lnTo>
                    <a:pt x="421309" y="902589"/>
                  </a:lnTo>
                  <a:lnTo>
                    <a:pt x="413562" y="907046"/>
                  </a:lnTo>
                  <a:lnTo>
                    <a:pt x="408317" y="913663"/>
                  </a:lnTo>
                  <a:lnTo>
                    <a:pt x="406387" y="921727"/>
                  </a:lnTo>
                  <a:lnTo>
                    <a:pt x="406387" y="1106601"/>
                  </a:lnTo>
                  <a:lnTo>
                    <a:pt x="408317" y="1114602"/>
                  </a:lnTo>
                  <a:lnTo>
                    <a:pt x="413562" y="1121181"/>
                  </a:lnTo>
                  <a:lnTo>
                    <a:pt x="421309" y="1125639"/>
                  </a:lnTo>
                  <a:lnTo>
                    <a:pt x="430771" y="1127277"/>
                  </a:lnTo>
                  <a:lnTo>
                    <a:pt x="647649" y="1127277"/>
                  </a:lnTo>
                  <a:lnTo>
                    <a:pt x="657021" y="1125639"/>
                  </a:lnTo>
                  <a:lnTo>
                    <a:pt x="664705" y="1121181"/>
                  </a:lnTo>
                  <a:lnTo>
                    <a:pt x="669912" y="1114602"/>
                  </a:lnTo>
                  <a:lnTo>
                    <a:pt x="671817" y="1106601"/>
                  </a:lnTo>
                  <a:lnTo>
                    <a:pt x="671817" y="921727"/>
                  </a:lnTo>
                  <a:close/>
                </a:path>
                <a:path w="1485265" h="1791334">
                  <a:moveTo>
                    <a:pt x="1078306" y="1585302"/>
                  </a:moveTo>
                  <a:lnTo>
                    <a:pt x="1076388" y="1577263"/>
                  </a:lnTo>
                  <a:lnTo>
                    <a:pt x="1071181" y="1570685"/>
                  </a:lnTo>
                  <a:lnTo>
                    <a:pt x="1063459" y="1566252"/>
                  </a:lnTo>
                  <a:lnTo>
                    <a:pt x="1054023" y="1564627"/>
                  </a:lnTo>
                  <a:lnTo>
                    <a:pt x="837145" y="1564627"/>
                  </a:lnTo>
                  <a:lnTo>
                    <a:pt x="827709" y="1566252"/>
                  </a:lnTo>
                  <a:lnTo>
                    <a:pt x="820000" y="1570685"/>
                  </a:lnTo>
                  <a:lnTo>
                    <a:pt x="814781" y="1577263"/>
                  </a:lnTo>
                  <a:lnTo>
                    <a:pt x="812876" y="1585302"/>
                  </a:lnTo>
                  <a:lnTo>
                    <a:pt x="812876" y="1770189"/>
                  </a:lnTo>
                  <a:lnTo>
                    <a:pt x="814781" y="1778190"/>
                  </a:lnTo>
                  <a:lnTo>
                    <a:pt x="820000" y="1784769"/>
                  </a:lnTo>
                  <a:lnTo>
                    <a:pt x="827709" y="1789226"/>
                  </a:lnTo>
                  <a:lnTo>
                    <a:pt x="837145" y="1790877"/>
                  </a:lnTo>
                  <a:lnTo>
                    <a:pt x="1054023" y="1790877"/>
                  </a:lnTo>
                  <a:lnTo>
                    <a:pt x="1063459" y="1789226"/>
                  </a:lnTo>
                  <a:lnTo>
                    <a:pt x="1071181" y="1784769"/>
                  </a:lnTo>
                  <a:lnTo>
                    <a:pt x="1076388" y="1778190"/>
                  </a:lnTo>
                  <a:lnTo>
                    <a:pt x="1078306" y="1770189"/>
                  </a:lnTo>
                  <a:lnTo>
                    <a:pt x="1078306" y="1585302"/>
                  </a:lnTo>
                  <a:close/>
                </a:path>
                <a:path w="1485265" h="1791334">
                  <a:moveTo>
                    <a:pt x="1078306" y="1253515"/>
                  </a:moveTo>
                  <a:lnTo>
                    <a:pt x="1076388" y="1245463"/>
                  </a:lnTo>
                  <a:lnTo>
                    <a:pt x="1071181" y="1238897"/>
                  </a:lnTo>
                  <a:lnTo>
                    <a:pt x="1063459" y="1234465"/>
                  </a:lnTo>
                  <a:lnTo>
                    <a:pt x="1054023" y="1232839"/>
                  </a:lnTo>
                  <a:lnTo>
                    <a:pt x="837145" y="1232839"/>
                  </a:lnTo>
                  <a:lnTo>
                    <a:pt x="827709" y="1234465"/>
                  </a:lnTo>
                  <a:lnTo>
                    <a:pt x="820000" y="1238897"/>
                  </a:lnTo>
                  <a:lnTo>
                    <a:pt x="814781" y="1245463"/>
                  </a:lnTo>
                  <a:lnTo>
                    <a:pt x="812876" y="1253515"/>
                  </a:lnTo>
                  <a:lnTo>
                    <a:pt x="812876" y="1438389"/>
                  </a:lnTo>
                  <a:lnTo>
                    <a:pt x="814781" y="1446441"/>
                  </a:lnTo>
                  <a:lnTo>
                    <a:pt x="820000" y="1453019"/>
                  </a:lnTo>
                  <a:lnTo>
                    <a:pt x="827709" y="1457452"/>
                  </a:lnTo>
                  <a:lnTo>
                    <a:pt x="837145" y="1459077"/>
                  </a:lnTo>
                  <a:lnTo>
                    <a:pt x="1054023" y="1459077"/>
                  </a:lnTo>
                  <a:lnTo>
                    <a:pt x="1063459" y="1457452"/>
                  </a:lnTo>
                  <a:lnTo>
                    <a:pt x="1071181" y="1453019"/>
                  </a:lnTo>
                  <a:lnTo>
                    <a:pt x="1076388" y="1446441"/>
                  </a:lnTo>
                  <a:lnTo>
                    <a:pt x="1078306" y="1438389"/>
                  </a:lnTo>
                  <a:lnTo>
                    <a:pt x="1078306" y="1253515"/>
                  </a:lnTo>
                  <a:close/>
                </a:path>
                <a:path w="1485265" h="1791334">
                  <a:moveTo>
                    <a:pt x="1078306" y="921727"/>
                  </a:moveTo>
                  <a:lnTo>
                    <a:pt x="1076388" y="913663"/>
                  </a:lnTo>
                  <a:lnTo>
                    <a:pt x="1071181" y="907046"/>
                  </a:lnTo>
                  <a:lnTo>
                    <a:pt x="1063459" y="902589"/>
                  </a:lnTo>
                  <a:lnTo>
                    <a:pt x="1054023" y="900938"/>
                  </a:lnTo>
                  <a:lnTo>
                    <a:pt x="837145" y="900938"/>
                  </a:lnTo>
                  <a:lnTo>
                    <a:pt x="827709" y="902589"/>
                  </a:lnTo>
                  <a:lnTo>
                    <a:pt x="820000" y="907046"/>
                  </a:lnTo>
                  <a:lnTo>
                    <a:pt x="814781" y="913663"/>
                  </a:lnTo>
                  <a:lnTo>
                    <a:pt x="812876" y="921727"/>
                  </a:lnTo>
                  <a:lnTo>
                    <a:pt x="812876" y="1106601"/>
                  </a:lnTo>
                  <a:lnTo>
                    <a:pt x="814781" y="1114602"/>
                  </a:lnTo>
                  <a:lnTo>
                    <a:pt x="820000" y="1121181"/>
                  </a:lnTo>
                  <a:lnTo>
                    <a:pt x="827709" y="1125639"/>
                  </a:lnTo>
                  <a:lnTo>
                    <a:pt x="837145" y="1127277"/>
                  </a:lnTo>
                  <a:lnTo>
                    <a:pt x="1054023" y="1127277"/>
                  </a:lnTo>
                  <a:lnTo>
                    <a:pt x="1063459" y="1125639"/>
                  </a:lnTo>
                  <a:lnTo>
                    <a:pt x="1071181" y="1121181"/>
                  </a:lnTo>
                  <a:lnTo>
                    <a:pt x="1076388" y="1114602"/>
                  </a:lnTo>
                  <a:lnTo>
                    <a:pt x="1078306" y="1106601"/>
                  </a:lnTo>
                  <a:lnTo>
                    <a:pt x="1078306" y="921727"/>
                  </a:lnTo>
                  <a:close/>
                </a:path>
                <a:path w="1485265" h="1791334">
                  <a:moveTo>
                    <a:pt x="1445793" y="101346"/>
                  </a:moveTo>
                  <a:lnTo>
                    <a:pt x="1437728" y="61988"/>
                  </a:lnTo>
                  <a:lnTo>
                    <a:pt x="1415757" y="29768"/>
                  </a:lnTo>
                  <a:lnTo>
                    <a:pt x="1383207" y="8001"/>
                  </a:lnTo>
                  <a:lnTo>
                    <a:pt x="1343431" y="0"/>
                  </a:lnTo>
                  <a:lnTo>
                    <a:pt x="1303693" y="8001"/>
                  </a:lnTo>
                  <a:lnTo>
                    <a:pt x="1271143" y="29768"/>
                  </a:lnTo>
                  <a:lnTo>
                    <a:pt x="1249146" y="61988"/>
                  </a:lnTo>
                  <a:lnTo>
                    <a:pt x="1241069" y="101346"/>
                  </a:lnTo>
                  <a:lnTo>
                    <a:pt x="1241069" y="439305"/>
                  </a:lnTo>
                  <a:lnTo>
                    <a:pt x="1249146" y="478726"/>
                  </a:lnTo>
                  <a:lnTo>
                    <a:pt x="1271143" y="510984"/>
                  </a:lnTo>
                  <a:lnTo>
                    <a:pt x="1303693" y="532765"/>
                  </a:lnTo>
                  <a:lnTo>
                    <a:pt x="1343431" y="540753"/>
                  </a:lnTo>
                  <a:lnTo>
                    <a:pt x="1383207" y="532765"/>
                  </a:lnTo>
                  <a:lnTo>
                    <a:pt x="1415757" y="510984"/>
                  </a:lnTo>
                  <a:lnTo>
                    <a:pt x="1437728" y="478726"/>
                  </a:lnTo>
                  <a:lnTo>
                    <a:pt x="1445793" y="439305"/>
                  </a:lnTo>
                  <a:lnTo>
                    <a:pt x="1445793" y="101346"/>
                  </a:lnTo>
                  <a:close/>
                </a:path>
                <a:path w="1485265" h="1791334">
                  <a:moveTo>
                    <a:pt x="1484782" y="1585302"/>
                  </a:moveTo>
                  <a:lnTo>
                    <a:pt x="1482877" y="1577263"/>
                  </a:lnTo>
                  <a:lnTo>
                    <a:pt x="1477657" y="1570685"/>
                  </a:lnTo>
                  <a:lnTo>
                    <a:pt x="1469948" y="1566252"/>
                  </a:lnTo>
                  <a:lnTo>
                    <a:pt x="1460512" y="1564627"/>
                  </a:lnTo>
                  <a:lnTo>
                    <a:pt x="1243634" y="1564627"/>
                  </a:lnTo>
                  <a:lnTo>
                    <a:pt x="1234186" y="1566252"/>
                  </a:lnTo>
                  <a:lnTo>
                    <a:pt x="1226426" y="1570685"/>
                  </a:lnTo>
                  <a:lnTo>
                    <a:pt x="1221181" y="1577263"/>
                  </a:lnTo>
                  <a:lnTo>
                    <a:pt x="1219250" y="1585302"/>
                  </a:lnTo>
                  <a:lnTo>
                    <a:pt x="1219250" y="1770189"/>
                  </a:lnTo>
                  <a:lnTo>
                    <a:pt x="1221181" y="1778190"/>
                  </a:lnTo>
                  <a:lnTo>
                    <a:pt x="1226426" y="1784769"/>
                  </a:lnTo>
                  <a:lnTo>
                    <a:pt x="1234186" y="1789226"/>
                  </a:lnTo>
                  <a:lnTo>
                    <a:pt x="1243634" y="1790877"/>
                  </a:lnTo>
                  <a:lnTo>
                    <a:pt x="1460512" y="1790877"/>
                  </a:lnTo>
                  <a:lnTo>
                    <a:pt x="1469948" y="1789226"/>
                  </a:lnTo>
                  <a:lnTo>
                    <a:pt x="1477657" y="1784769"/>
                  </a:lnTo>
                  <a:lnTo>
                    <a:pt x="1482877" y="1778190"/>
                  </a:lnTo>
                  <a:lnTo>
                    <a:pt x="1484782" y="1770189"/>
                  </a:lnTo>
                  <a:lnTo>
                    <a:pt x="1484782" y="1585302"/>
                  </a:lnTo>
                  <a:close/>
                </a:path>
                <a:path w="1485265" h="1791334">
                  <a:moveTo>
                    <a:pt x="1484782" y="1253515"/>
                  </a:moveTo>
                  <a:lnTo>
                    <a:pt x="1482877" y="1245463"/>
                  </a:lnTo>
                  <a:lnTo>
                    <a:pt x="1477657" y="1238897"/>
                  </a:lnTo>
                  <a:lnTo>
                    <a:pt x="1469948" y="1234465"/>
                  </a:lnTo>
                  <a:lnTo>
                    <a:pt x="1460512" y="1232839"/>
                  </a:lnTo>
                  <a:lnTo>
                    <a:pt x="1243634" y="1232839"/>
                  </a:lnTo>
                  <a:lnTo>
                    <a:pt x="1234186" y="1234465"/>
                  </a:lnTo>
                  <a:lnTo>
                    <a:pt x="1226426" y="1238897"/>
                  </a:lnTo>
                  <a:lnTo>
                    <a:pt x="1221181" y="1245463"/>
                  </a:lnTo>
                  <a:lnTo>
                    <a:pt x="1219250" y="1253515"/>
                  </a:lnTo>
                  <a:lnTo>
                    <a:pt x="1219250" y="1438389"/>
                  </a:lnTo>
                  <a:lnTo>
                    <a:pt x="1221181" y="1446441"/>
                  </a:lnTo>
                  <a:lnTo>
                    <a:pt x="1226426" y="1453019"/>
                  </a:lnTo>
                  <a:lnTo>
                    <a:pt x="1234186" y="1457452"/>
                  </a:lnTo>
                  <a:lnTo>
                    <a:pt x="1243634" y="1459077"/>
                  </a:lnTo>
                  <a:lnTo>
                    <a:pt x="1460512" y="1459077"/>
                  </a:lnTo>
                  <a:lnTo>
                    <a:pt x="1469948" y="1457452"/>
                  </a:lnTo>
                  <a:lnTo>
                    <a:pt x="1477657" y="1453019"/>
                  </a:lnTo>
                  <a:lnTo>
                    <a:pt x="1482877" y="1446441"/>
                  </a:lnTo>
                  <a:lnTo>
                    <a:pt x="1484782" y="1438389"/>
                  </a:lnTo>
                  <a:lnTo>
                    <a:pt x="1484782" y="1253515"/>
                  </a:lnTo>
                  <a:close/>
                </a:path>
                <a:path w="1485265" h="1791334">
                  <a:moveTo>
                    <a:pt x="1484782" y="921727"/>
                  </a:moveTo>
                  <a:lnTo>
                    <a:pt x="1482877" y="913663"/>
                  </a:lnTo>
                  <a:lnTo>
                    <a:pt x="1477657" y="907046"/>
                  </a:lnTo>
                  <a:lnTo>
                    <a:pt x="1469948" y="902589"/>
                  </a:lnTo>
                  <a:lnTo>
                    <a:pt x="1460512" y="900938"/>
                  </a:lnTo>
                  <a:lnTo>
                    <a:pt x="1243634" y="900938"/>
                  </a:lnTo>
                  <a:lnTo>
                    <a:pt x="1234186" y="902589"/>
                  </a:lnTo>
                  <a:lnTo>
                    <a:pt x="1226426" y="907046"/>
                  </a:lnTo>
                  <a:lnTo>
                    <a:pt x="1221181" y="913663"/>
                  </a:lnTo>
                  <a:lnTo>
                    <a:pt x="1219250" y="921727"/>
                  </a:lnTo>
                  <a:lnTo>
                    <a:pt x="1219250" y="1106601"/>
                  </a:lnTo>
                  <a:lnTo>
                    <a:pt x="1221181" y="1114602"/>
                  </a:lnTo>
                  <a:lnTo>
                    <a:pt x="1226426" y="1121181"/>
                  </a:lnTo>
                  <a:lnTo>
                    <a:pt x="1234186" y="1125639"/>
                  </a:lnTo>
                  <a:lnTo>
                    <a:pt x="1243634" y="1127277"/>
                  </a:lnTo>
                  <a:lnTo>
                    <a:pt x="1460512" y="1127277"/>
                  </a:lnTo>
                  <a:lnTo>
                    <a:pt x="1469948" y="1125639"/>
                  </a:lnTo>
                  <a:lnTo>
                    <a:pt x="1477657" y="1121181"/>
                  </a:lnTo>
                  <a:lnTo>
                    <a:pt x="1482877" y="1114602"/>
                  </a:lnTo>
                  <a:lnTo>
                    <a:pt x="1484782" y="1106601"/>
                  </a:lnTo>
                  <a:lnTo>
                    <a:pt x="1484782" y="921727"/>
                  </a:lnTo>
                  <a:close/>
                </a:path>
              </a:pathLst>
            </a:custGeom>
            <a:solidFill>
              <a:srgbClr val="E3EDC7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grpSp>
        <p:nvGrpSpPr>
          <p:cNvPr id="43" name="object 43"/>
          <p:cNvGrpSpPr/>
          <p:nvPr/>
        </p:nvGrpSpPr>
        <p:grpSpPr>
          <a:xfrm>
            <a:off x="5228733" y="3624689"/>
            <a:ext cx="906411" cy="930667"/>
            <a:chOff x="8144867" y="7970958"/>
            <a:chExt cx="1993264" cy="2046605"/>
          </a:xfrm>
        </p:grpSpPr>
        <p:sp>
          <p:nvSpPr>
            <p:cNvPr id="44" name="object 44"/>
            <p:cNvSpPr/>
            <p:nvPr/>
          </p:nvSpPr>
          <p:spPr>
            <a:xfrm>
              <a:off x="8144867" y="8167256"/>
              <a:ext cx="1031240" cy="1850389"/>
            </a:xfrm>
            <a:custGeom>
              <a:avLst/>
              <a:gdLst/>
              <a:ahLst/>
              <a:cxnLst/>
              <a:rect l="l" t="t" r="r" b="b"/>
              <a:pathLst>
                <a:path w="1031240" h="1850390">
                  <a:moveTo>
                    <a:pt x="1031228" y="0"/>
                  </a:moveTo>
                  <a:lnTo>
                    <a:pt x="530353" y="0"/>
                  </a:lnTo>
                  <a:lnTo>
                    <a:pt x="530353" y="120173"/>
                  </a:lnTo>
                  <a:lnTo>
                    <a:pt x="547754" y="143315"/>
                  </a:lnTo>
                  <a:lnTo>
                    <a:pt x="560865" y="169360"/>
                  </a:lnTo>
                  <a:lnTo>
                    <a:pt x="569135" y="197817"/>
                  </a:lnTo>
                  <a:lnTo>
                    <a:pt x="572014" y="228193"/>
                  </a:lnTo>
                  <a:lnTo>
                    <a:pt x="566162" y="271282"/>
                  </a:lnTo>
                  <a:lnTo>
                    <a:pt x="549645" y="310012"/>
                  </a:lnTo>
                  <a:lnTo>
                    <a:pt x="524023" y="342832"/>
                  </a:lnTo>
                  <a:lnTo>
                    <a:pt x="490856" y="368193"/>
                  </a:lnTo>
                  <a:lnTo>
                    <a:pt x="451705" y="384546"/>
                  </a:lnTo>
                  <a:lnTo>
                    <a:pt x="408128" y="390341"/>
                  </a:lnTo>
                  <a:lnTo>
                    <a:pt x="364594" y="384546"/>
                  </a:lnTo>
                  <a:lnTo>
                    <a:pt x="325470" y="368193"/>
                  </a:lnTo>
                  <a:lnTo>
                    <a:pt x="292320" y="342832"/>
                  </a:lnTo>
                  <a:lnTo>
                    <a:pt x="266707" y="310012"/>
                  </a:lnTo>
                  <a:lnTo>
                    <a:pt x="250193" y="271282"/>
                  </a:lnTo>
                  <a:lnTo>
                    <a:pt x="244341" y="228193"/>
                  </a:lnTo>
                  <a:lnTo>
                    <a:pt x="247206" y="197817"/>
                  </a:lnTo>
                  <a:lnTo>
                    <a:pt x="255453" y="169360"/>
                  </a:lnTo>
                  <a:lnTo>
                    <a:pt x="268559" y="143315"/>
                  </a:lnTo>
                  <a:lnTo>
                    <a:pt x="286002" y="120173"/>
                  </a:lnTo>
                  <a:lnTo>
                    <a:pt x="286002" y="0"/>
                  </a:lnTo>
                  <a:lnTo>
                    <a:pt x="146500" y="0"/>
                  </a:lnTo>
                  <a:lnTo>
                    <a:pt x="100332" y="7422"/>
                  </a:lnTo>
                  <a:lnTo>
                    <a:pt x="60133" y="28070"/>
                  </a:lnTo>
                  <a:lnTo>
                    <a:pt x="28368" y="59514"/>
                  </a:lnTo>
                  <a:lnTo>
                    <a:pt x="7502" y="99323"/>
                  </a:lnTo>
                  <a:lnTo>
                    <a:pt x="0" y="145067"/>
                  </a:lnTo>
                  <a:lnTo>
                    <a:pt x="0" y="1704961"/>
                  </a:lnTo>
                  <a:lnTo>
                    <a:pt x="7502" y="1750704"/>
                  </a:lnTo>
                  <a:lnTo>
                    <a:pt x="28368" y="1790511"/>
                  </a:lnTo>
                  <a:lnTo>
                    <a:pt x="60133" y="1821951"/>
                  </a:lnTo>
                  <a:lnTo>
                    <a:pt x="100332" y="1842597"/>
                  </a:lnTo>
                  <a:lnTo>
                    <a:pt x="146500" y="1850018"/>
                  </a:lnTo>
                  <a:lnTo>
                    <a:pt x="1031228" y="1849989"/>
                  </a:lnTo>
                  <a:lnTo>
                    <a:pt x="1031228" y="0"/>
                  </a:lnTo>
                  <a:close/>
                </a:path>
              </a:pathLst>
            </a:custGeom>
            <a:solidFill>
              <a:srgbClr val="94C123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45" name="object 45"/>
            <p:cNvSpPr/>
            <p:nvPr/>
          </p:nvSpPr>
          <p:spPr>
            <a:xfrm>
              <a:off x="8245326" y="8716030"/>
              <a:ext cx="1792605" cy="1202055"/>
            </a:xfrm>
            <a:custGeom>
              <a:avLst/>
              <a:gdLst/>
              <a:ahLst/>
              <a:cxnLst/>
              <a:rect l="l" t="t" r="r" b="b"/>
              <a:pathLst>
                <a:path w="1792604" h="1202054">
                  <a:moveTo>
                    <a:pt x="1791993" y="0"/>
                  </a:moveTo>
                  <a:lnTo>
                    <a:pt x="0" y="0"/>
                  </a:lnTo>
                  <a:lnTo>
                    <a:pt x="0" y="1072231"/>
                  </a:lnTo>
                  <a:lnTo>
                    <a:pt x="10391" y="1122490"/>
                  </a:lnTo>
                  <a:lnTo>
                    <a:pt x="38684" y="1163641"/>
                  </a:lnTo>
                  <a:lnTo>
                    <a:pt x="80556" y="1191442"/>
                  </a:lnTo>
                  <a:lnTo>
                    <a:pt x="131687" y="1201651"/>
                  </a:lnTo>
                  <a:lnTo>
                    <a:pt x="1660198" y="1201651"/>
                  </a:lnTo>
                  <a:lnTo>
                    <a:pt x="1711350" y="1191442"/>
                  </a:lnTo>
                  <a:lnTo>
                    <a:pt x="1753259" y="1163641"/>
                  </a:lnTo>
                  <a:lnTo>
                    <a:pt x="1781587" y="1122490"/>
                  </a:lnTo>
                  <a:lnTo>
                    <a:pt x="1791993" y="1072231"/>
                  </a:lnTo>
                  <a:lnTo>
                    <a:pt x="17919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46" name="object 46"/>
            <p:cNvSpPr/>
            <p:nvPr/>
          </p:nvSpPr>
          <p:spPr>
            <a:xfrm>
              <a:off x="8450577" y="7970958"/>
              <a:ext cx="205104" cy="541020"/>
            </a:xfrm>
            <a:custGeom>
              <a:avLst/>
              <a:gdLst/>
              <a:ahLst/>
              <a:cxnLst/>
              <a:rect l="l" t="t" r="r" b="b"/>
              <a:pathLst>
                <a:path w="205104" h="541020">
                  <a:moveTo>
                    <a:pt x="102365" y="0"/>
                  </a:moveTo>
                  <a:lnTo>
                    <a:pt x="62629" y="7992"/>
                  </a:lnTo>
                  <a:lnTo>
                    <a:pt x="30078" y="29759"/>
                  </a:lnTo>
                  <a:lnTo>
                    <a:pt x="8080" y="61983"/>
                  </a:lnTo>
                  <a:lnTo>
                    <a:pt x="0" y="101345"/>
                  </a:lnTo>
                  <a:lnTo>
                    <a:pt x="0" y="439305"/>
                  </a:lnTo>
                  <a:lnTo>
                    <a:pt x="8080" y="478724"/>
                  </a:lnTo>
                  <a:lnTo>
                    <a:pt x="30078" y="510977"/>
                  </a:lnTo>
                  <a:lnTo>
                    <a:pt x="62629" y="532754"/>
                  </a:lnTo>
                  <a:lnTo>
                    <a:pt x="102365" y="540749"/>
                  </a:lnTo>
                  <a:lnTo>
                    <a:pt x="142102" y="532754"/>
                  </a:lnTo>
                  <a:lnTo>
                    <a:pt x="174653" y="510977"/>
                  </a:lnTo>
                  <a:lnTo>
                    <a:pt x="196651" y="478724"/>
                  </a:lnTo>
                  <a:lnTo>
                    <a:pt x="204731" y="439305"/>
                  </a:lnTo>
                  <a:lnTo>
                    <a:pt x="204731" y="101345"/>
                  </a:lnTo>
                  <a:lnTo>
                    <a:pt x="196651" y="61983"/>
                  </a:lnTo>
                  <a:lnTo>
                    <a:pt x="174653" y="29759"/>
                  </a:lnTo>
                  <a:lnTo>
                    <a:pt x="142102" y="7992"/>
                  </a:lnTo>
                  <a:lnTo>
                    <a:pt x="102365" y="0"/>
                  </a:lnTo>
                  <a:close/>
                </a:path>
              </a:pathLst>
            </a:custGeom>
            <a:solidFill>
              <a:srgbClr val="94C123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47" name="object 47"/>
            <p:cNvSpPr/>
            <p:nvPr/>
          </p:nvSpPr>
          <p:spPr>
            <a:xfrm>
              <a:off x="8398929" y="8167267"/>
              <a:ext cx="1739264" cy="1850389"/>
            </a:xfrm>
            <a:custGeom>
              <a:avLst/>
              <a:gdLst/>
              <a:ahLst/>
              <a:cxnLst/>
              <a:rect l="l" t="t" r="r" b="b"/>
              <a:pathLst>
                <a:path w="1739265" h="1850390">
                  <a:moveTo>
                    <a:pt x="265430" y="1389011"/>
                  </a:moveTo>
                  <a:lnTo>
                    <a:pt x="263499" y="1380959"/>
                  </a:lnTo>
                  <a:lnTo>
                    <a:pt x="258267" y="1374381"/>
                  </a:lnTo>
                  <a:lnTo>
                    <a:pt x="250545" y="1369949"/>
                  </a:lnTo>
                  <a:lnTo>
                    <a:pt x="241147" y="1368323"/>
                  </a:lnTo>
                  <a:lnTo>
                    <a:pt x="24269" y="1368323"/>
                  </a:lnTo>
                  <a:lnTo>
                    <a:pt x="14846" y="1369949"/>
                  </a:lnTo>
                  <a:lnTo>
                    <a:pt x="7124" y="1374381"/>
                  </a:lnTo>
                  <a:lnTo>
                    <a:pt x="1905" y="1380959"/>
                  </a:lnTo>
                  <a:lnTo>
                    <a:pt x="0" y="1389011"/>
                  </a:lnTo>
                  <a:lnTo>
                    <a:pt x="0" y="1573885"/>
                  </a:lnTo>
                  <a:lnTo>
                    <a:pt x="1905" y="1581886"/>
                  </a:lnTo>
                  <a:lnTo>
                    <a:pt x="7124" y="1588465"/>
                  </a:lnTo>
                  <a:lnTo>
                    <a:pt x="14846" y="1592922"/>
                  </a:lnTo>
                  <a:lnTo>
                    <a:pt x="24269" y="1594561"/>
                  </a:lnTo>
                  <a:lnTo>
                    <a:pt x="241147" y="1594561"/>
                  </a:lnTo>
                  <a:lnTo>
                    <a:pt x="250545" y="1592922"/>
                  </a:lnTo>
                  <a:lnTo>
                    <a:pt x="258267" y="1588465"/>
                  </a:lnTo>
                  <a:lnTo>
                    <a:pt x="263499" y="1581886"/>
                  </a:lnTo>
                  <a:lnTo>
                    <a:pt x="265430" y="1573885"/>
                  </a:lnTo>
                  <a:lnTo>
                    <a:pt x="265430" y="1389011"/>
                  </a:lnTo>
                  <a:close/>
                </a:path>
                <a:path w="1739265" h="1850390">
                  <a:moveTo>
                    <a:pt x="265430" y="1057211"/>
                  </a:moveTo>
                  <a:lnTo>
                    <a:pt x="263499" y="1049159"/>
                  </a:lnTo>
                  <a:lnTo>
                    <a:pt x="258267" y="1042581"/>
                  </a:lnTo>
                  <a:lnTo>
                    <a:pt x="250545" y="1038148"/>
                  </a:lnTo>
                  <a:lnTo>
                    <a:pt x="241147" y="1036523"/>
                  </a:lnTo>
                  <a:lnTo>
                    <a:pt x="24269" y="1036523"/>
                  </a:lnTo>
                  <a:lnTo>
                    <a:pt x="14846" y="1038148"/>
                  </a:lnTo>
                  <a:lnTo>
                    <a:pt x="7124" y="1042581"/>
                  </a:lnTo>
                  <a:lnTo>
                    <a:pt x="1905" y="1049159"/>
                  </a:lnTo>
                  <a:lnTo>
                    <a:pt x="0" y="1057211"/>
                  </a:lnTo>
                  <a:lnTo>
                    <a:pt x="0" y="1242085"/>
                  </a:lnTo>
                  <a:lnTo>
                    <a:pt x="1905" y="1250137"/>
                  </a:lnTo>
                  <a:lnTo>
                    <a:pt x="7124" y="1256715"/>
                  </a:lnTo>
                  <a:lnTo>
                    <a:pt x="14846" y="1261148"/>
                  </a:lnTo>
                  <a:lnTo>
                    <a:pt x="24269" y="1262773"/>
                  </a:lnTo>
                  <a:lnTo>
                    <a:pt x="241147" y="1262773"/>
                  </a:lnTo>
                  <a:lnTo>
                    <a:pt x="250545" y="1261148"/>
                  </a:lnTo>
                  <a:lnTo>
                    <a:pt x="258267" y="1256715"/>
                  </a:lnTo>
                  <a:lnTo>
                    <a:pt x="263499" y="1250137"/>
                  </a:lnTo>
                  <a:lnTo>
                    <a:pt x="265430" y="1242085"/>
                  </a:lnTo>
                  <a:lnTo>
                    <a:pt x="265430" y="1057211"/>
                  </a:lnTo>
                  <a:close/>
                </a:path>
                <a:path w="1739265" h="1850390">
                  <a:moveTo>
                    <a:pt x="265430" y="734390"/>
                  </a:moveTo>
                  <a:lnTo>
                    <a:pt x="263499" y="726338"/>
                  </a:lnTo>
                  <a:lnTo>
                    <a:pt x="258267" y="719759"/>
                  </a:lnTo>
                  <a:lnTo>
                    <a:pt x="250545" y="715327"/>
                  </a:lnTo>
                  <a:lnTo>
                    <a:pt x="241147" y="713701"/>
                  </a:lnTo>
                  <a:lnTo>
                    <a:pt x="24269" y="713701"/>
                  </a:lnTo>
                  <a:lnTo>
                    <a:pt x="14846" y="715327"/>
                  </a:lnTo>
                  <a:lnTo>
                    <a:pt x="7124" y="719759"/>
                  </a:lnTo>
                  <a:lnTo>
                    <a:pt x="1905" y="726338"/>
                  </a:lnTo>
                  <a:lnTo>
                    <a:pt x="0" y="734390"/>
                  </a:lnTo>
                  <a:lnTo>
                    <a:pt x="0" y="919264"/>
                  </a:lnTo>
                  <a:lnTo>
                    <a:pt x="1905" y="927315"/>
                  </a:lnTo>
                  <a:lnTo>
                    <a:pt x="7124" y="933894"/>
                  </a:lnTo>
                  <a:lnTo>
                    <a:pt x="14846" y="938326"/>
                  </a:lnTo>
                  <a:lnTo>
                    <a:pt x="24269" y="939952"/>
                  </a:lnTo>
                  <a:lnTo>
                    <a:pt x="241147" y="939952"/>
                  </a:lnTo>
                  <a:lnTo>
                    <a:pt x="250545" y="938326"/>
                  </a:lnTo>
                  <a:lnTo>
                    <a:pt x="258267" y="933894"/>
                  </a:lnTo>
                  <a:lnTo>
                    <a:pt x="263499" y="927315"/>
                  </a:lnTo>
                  <a:lnTo>
                    <a:pt x="265430" y="919264"/>
                  </a:lnTo>
                  <a:lnTo>
                    <a:pt x="265430" y="734390"/>
                  </a:lnTo>
                  <a:close/>
                </a:path>
                <a:path w="1739265" h="1850390">
                  <a:moveTo>
                    <a:pt x="671804" y="1389011"/>
                  </a:moveTo>
                  <a:lnTo>
                    <a:pt x="669899" y="1380959"/>
                  </a:lnTo>
                  <a:lnTo>
                    <a:pt x="664692" y="1374381"/>
                  </a:lnTo>
                  <a:lnTo>
                    <a:pt x="657009" y="1369949"/>
                  </a:lnTo>
                  <a:lnTo>
                    <a:pt x="647636" y="1368323"/>
                  </a:lnTo>
                  <a:lnTo>
                    <a:pt x="430758" y="1368323"/>
                  </a:lnTo>
                  <a:lnTo>
                    <a:pt x="421309" y="1369949"/>
                  </a:lnTo>
                  <a:lnTo>
                    <a:pt x="413550" y="1374381"/>
                  </a:lnTo>
                  <a:lnTo>
                    <a:pt x="408305" y="1380959"/>
                  </a:lnTo>
                  <a:lnTo>
                    <a:pt x="406374" y="1389011"/>
                  </a:lnTo>
                  <a:lnTo>
                    <a:pt x="406374" y="1573885"/>
                  </a:lnTo>
                  <a:lnTo>
                    <a:pt x="408305" y="1581886"/>
                  </a:lnTo>
                  <a:lnTo>
                    <a:pt x="413550" y="1588465"/>
                  </a:lnTo>
                  <a:lnTo>
                    <a:pt x="421309" y="1592922"/>
                  </a:lnTo>
                  <a:lnTo>
                    <a:pt x="430758" y="1594561"/>
                  </a:lnTo>
                  <a:lnTo>
                    <a:pt x="647636" y="1594561"/>
                  </a:lnTo>
                  <a:lnTo>
                    <a:pt x="657009" y="1592922"/>
                  </a:lnTo>
                  <a:lnTo>
                    <a:pt x="664692" y="1588465"/>
                  </a:lnTo>
                  <a:lnTo>
                    <a:pt x="669899" y="1581886"/>
                  </a:lnTo>
                  <a:lnTo>
                    <a:pt x="671804" y="1573885"/>
                  </a:lnTo>
                  <a:lnTo>
                    <a:pt x="671804" y="1389011"/>
                  </a:lnTo>
                  <a:close/>
                </a:path>
                <a:path w="1739265" h="1850390">
                  <a:moveTo>
                    <a:pt x="671804" y="1057211"/>
                  </a:moveTo>
                  <a:lnTo>
                    <a:pt x="669899" y="1049159"/>
                  </a:lnTo>
                  <a:lnTo>
                    <a:pt x="664692" y="1042581"/>
                  </a:lnTo>
                  <a:lnTo>
                    <a:pt x="657009" y="1038148"/>
                  </a:lnTo>
                  <a:lnTo>
                    <a:pt x="647636" y="1036523"/>
                  </a:lnTo>
                  <a:lnTo>
                    <a:pt x="430758" y="1036523"/>
                  </a:lnTo>
                  <a:lnTo>
                    <a:pt x="421309" y="1038148"/>
                  </a:lnTo>
                  <a:lnTo>
                    <a:pt x="413550" y="1042581"/>
                  </a:lnTo>
                  <a:lnTo>
                    <a:pt x="408305" y="1049159"/>
                  </a:lnTo>
                  <a:lnTo>
                    <a:pt x="406374" y="1057211"/>
                  </a:lnTo>
                  <a:lnTo>
                    <a:pt x="406374" y="1242085"/>
                  </a:lnTo>
                  <a:lnTo>
                    <a:pt x="408305" y="1250137"/>
                  </a:lnTo>
                  <a:lnTo>
                    <a:pt x="413550" y="1256715"/>
                  </a:lnTo>
                  <a:lnTo>
                    <a:pt x="421309" y="1261148"/>
                  </a:lnTo>
                  <a:lnTo>
                    <a:pt x="430758" y="1262773"/>
                  </a:lnTo>
                  <a:lnTo>
                    <a:pt x="647636" y="1262773"/>
                  </a:lnTo>
                  <a:lnTo>
                    <a:pt x="657009" y="1261148"/>
                  </a:lnTo>
                  <a:lnTo>
                    <a:pt x="664692" y="1256715"/>
                  </a:lnTo>
                  <a:lnTo>
                    <a:pt x="669899" y="1250137"/>
                  </a:lnTo>
                  <a:lnTo>
                    <a:pt x="671804" y="1242085"/>
                  </a:lnTo>
                  <a:lnTo>
                    <a:pt x="671804" y="1057211"/>
                  </a:lnTo>
                  <a:close/>
                </a:path>
                <a:path w="1739265" h="1850390">
                  <a:moveTo>
                    <a:pt x="671804" y="725411"/>
                  </a:moveTo>
                  <a:lnTo>
                    <a:pt x="669899" y="717346"/>
                  </a:lnTo>
                  <a:lnTo>
                    <a:pt x="664692" y="710742"/>
                  </a:lnTo>
                  <a:lnTo>
                    <a:pt x="657009" y="706272"/>
                  </a:lnTo>
                  <a:lnTo>
                    <a:pt x="647636" y="704634"/>
                  </a:lnTo>
                  <a:lnTo>
                    <a:pt x="430758" y="704634"/>
                  </a:lnTo>
                  <a:lnTo>
                    <a:pt x="421309" y="706272"/>
                  </a:lnTo>
                  <a:lnTo>
                    <a:pt x="413550" y="710742"/>
                  </a:lnTo>
                  <a:lnTo>
                    <a:pt x="408305" y="717346"/>
                  </a:lnTo>
                  <a:lnTo>
                    <a:pt x="406374" y="725411"/>
                  </a:lnTo>
                  <a:lnTo>
                    <a:pt x="406374" y="910297"/>
                  </a:lnTo>
                  <a:lnTo>
                    <a:pt x="408305" y="918298"/>
                  </a:lnTo>
                  <a:lnTo>
                    <a:pt x="413550" y="924877"/>
                  </a:lnTo>
                  <a:lnTo>
                    <a:pt x="421309" y="929335"/>
                  </a:lnTo>
                  <a:lnTo>
                    <a:pt x="430758" y="930973"/>
                  </a:lnTo>
                  <a:lnTo>
                    <a:pt x="647636" y="930973"/>
                  </a:lnTo>
                  <a:lnTo>
                    <a:pt x="657009" y="929335"/>
                  </a:lnTo>
                  <a:lnTo>
                    <a:pt x="664692" y="924877"/>
                  </a:lnTo>
                  <a:lnTo>
                    <a:pt x="669899" y="918298"/>
                  </a:lnTo>
                  <a:lnTo>
                    <a:pt x="671804" y="910297"/>
                  </a:lnTo>
                  <a:lnTo>
                    <a:pt x="671804" y="725411"/>
                  </a:lnTo>
                  <a:close/>
                </a:path>
                <a:path w="1739265" h="1850390">
                  <a:moveTo>
                    <a:pt x="1738795" y="145059"/>
                  </a:moveTo>
                  <a:lnTo>
                    <a:pt x="1731302" y="99314"/>
                  </a:lnTo>
                  <a:lnTo>
                    <a:pt x="1710436" y="59512"/>
                  </a:lnTo>
                  <a:lnTo>
                    <a:pt x="1678686" y="28067"/>
                  </a:lnTo>
                  <a:lnTo>
                    <a:pt x="1638515" y="7416"/>
                  </a:lnTo>
                  <a:lnTo>
                    <a:pt x="1592389" y="0"/>
                  </a:lnTo>
                  <a:lnTo>
                    <a:pt x="1465643" y="0"/>
                  </a:lnTo>
                  <a:lnTo>
                    <a:pt x="1465643" y="120154"/>
                  </a:lnTo>
                  <a:lnTo>
                    <a:pt x="1483080" y="143306"/>
                  </a:lnTo>
                  <a:lnTo>
                    <a:pt x="1496148" y="169354"/>
                  </a:lnTo>
                  <a:lnTo>
                    <a:pt x="1504365" y="197815"/>
                  </a:lnTo>
                  <a:lnTo>
                    <a:pt x="1507210" y="228193"/>
                  </a:lnTo>
                  <a:lnTo>
                    <a:pt x="1501355" y="271284"/>
                  </a:lnTo>
                  <a:lnTo>
                    <a:pt x="1484845" y="310007"/>
                  </a:lnTo>
                  <a:lnTo>
                    <a:pt x="1459230" y="342823"/>
                  </a:lnTo>
                  <a:lnTo>
                    <a:pt x="1426070" y="368185"/>
                  </a:lnTo>
                  <a:lnTo>
                    <a:pt x="1386954" y="384530"/>
                  </a:lnTo>
                  <a:lnTo>
                    <a:pt x="1343418" y="390334"/>
                  </a:lnTo>
                  <a:lnTo>
                    <a:pt x="1299895" y="384530"/>
                  </a:lnTo>
                  <a:lnTo>
                    <a:pt x="1260767" y="368185"/>
                  </a:lnTo>
                  <a:lnTo>
                    <a:pt x="1227620" y="342823"/>
                  </a:lnTo>
                  <a:lnTo>
                    <a:pt x="1202004" y="310007"/>
                  </a:lnTo>
                  <a:lnTo>
                    <a:pt x="1185481" y="271284"/>
                  </a:lnTo>
                  <a:lnTo>
                    <a:pt x="1179639" y="228193"/>
                  </a:lnTo>
                  <a:lnTo>
                    <a:pt x="1182497" y="197815"/>
                  </a:lnTo>
                  <a:lnTo>
                    <a:pt x="1190739" y="169354"/>
                  </a:lnTo>
                  <a:lnTo>
                    <a:pt x="1203807" y="143306"/>
                  </a:lnTo>
                  <a:lnTo>
                    <a:pt x="1221193" y="120154"/>
                  </a:lnTo>
                  <a:lnTo>
                    <a:pt x="1221193" y="0"/>
                  </a:lnTo>
                  <a:lnTo>
                    <a:pt x="777163" y="0"/>
                  </a:lnTo>
                  <a:lnTo>
                    <a:pt x="777163" y="548767"/>
                  </a:lnTo>
                  <a:lnTo>
                    <a:pt x="1638388" y="548767"/>
                  </a:lnTo>
                  <a:lnTo>
                    <a:pt x="1638388" y="1621002"/>
                  </a:lnTo>
                  <a:lnTo>
                    <a:pt x="1627974" y="1671256"/>
                  </a:lnTo>
                  <a:lnTo>
                    <a:pt x="1599653" y="1712417"/>
                  </a:lnTo>
                  <a:lnTo>
                    <a:pt x="1557743" y="1740217"/>
                  </a:lnTo>
                  <a:lnTo>
                    <a:pt x="1506588" y="1750428"/>
                  </a:lnTo>
                  <a:lnTo>
                    <a:pt x="777163" y="1750428"/>
                  </a:lnTo>
                  <a:lnTo>
                    <a:pt x="777163" y="1849983"/>
                  </a:lnTo>
                  <a:lnTo>
                    <a:pt x="1592389" y="1850021"/>
                  </a:lnTo>
                  <a:lnTo>
                    <a:pt x="1638515" y="1842592"/>
                  </a:lnTo>
                  <a:lnTo>
                    <a:pt x="1678686" y="1821942"/>
                  </a:lnTo>
                  <a:lnTo>
                    <a:pt x="1710436" y="1790496"/>
                  </a:lnTo>
                  <a:lnTo>
                    <a:pt x="1731302" y="1750695"/>
                  </a:lnTo>
                  <a:lnTo>
                    <a:pt x="1738795" y="1704949"/>
                  </a:lnTo>
                  <a:lnTo>
                    <a:pt x="1738795" y="145059"/>
                  </a:lnTo>
                  <a:close/>
                </a:path>
              </a:pathLst>
            </a:custGeom>
            <a:solidFill>
              <a:srgbClr val="E3EDC7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48" name="object 48"/>
            <p:cNvSpPr/>
            <p:nvPr/>
          </p:nvSpPr>
          <p:spPr>
            <a:xfrm>
              <a:off x="9176099" y="8716035"/>
              <a:ext cx="861694" cy="1202055"/>
            </a:xfrm>
            <a:custGeom>
              <a:avLst/>
              <a:gdLst/>
              <a:ahLst/>
              <a:cxnLst/>
              <a:rect l="l" t="t" r="r" b="b"/>
              <a:pathLst>
                <a:path w="861695" h="1202054">
                  <a:moveTo>
                    <a:pt x="861217" y="0"/>
                  </a:moveTo>
                  <a:lnTo>
                    <a:pt x="0" y="0"/>
                  </a:lnTo>
                  <a:lnTo>
                    <a:pt x="0" y="1201651"/>
                  </a:lnTo>
                  <a:lnTo>
                    <a:pt x="729431" y="1201651"/>
                  </a:lnTo>
                  <a:lnTo>
                    <a:pt x="780577" y="1191440"/>
                  </a:lnTo>
                  <a:lnTo>
                    <a:pt x="822483" y="1163637"/>
                  </a:lnTo>
                  <a:lnTo>
                    <a:pt x="850810" y="1122486"/>
                  </a:lnTo>
                  <a:lnTo>
                    <a:pt x="861217" y="1072231"/>
                  </a:lnTo>
                  <a:lnTo>
                    <a:pt x="861217" y="1045786"/>
                  </a:lnTo>
                  <a:lnTo>
                    <a:pt x="59978" y="1045786"/>
                  </a:lnTo>
                  <a:lnTo>
                    <a:pt x="50539" y="1044146"/>
                  </a:lnTo>
                  <a:lnTo>
                    <a:pt x="42818" y="1039688"/>
                  </a:lnTo>
                  <a:lnTo>
                    <a:pt x="37605" y="1033109"/>
                  </a:lnTo>
                  <a:lnTo>
                    <a:pt x="35692" y="1025102"/>
                  </a:lnTo>
                  <a:lnTo>
                    <a:pt x="35692" y="840229"/>
                  </a:lnTo>
                  <a:lnTo>
                    <a:pt x="37605" y="832181"/>
                  </a:lnTo>
                  <a:lnTo>
                    <a:pt x="42818" y="825606"/>
                  </a:lnTo>
                  <a:lnTo>
                    <a:pt x="50539" y="821172"/>
                  </a:lnTo>
                  <a:lnTo>
                    <a:pt x="59978" y="819546"/>
                  </a:lnTo>
                  <a:lnTo>
                    <a:pt x="861217" y="819546"/>
                  </a:lnTo>
                  <a:lnTo>
                    <a:pt x="861217" y="713990"/>
                  </a:lnTo>
                  <a:lnTo>
                    <a:pt x="59978" y="713990"/>
                  </a:lnTo>
                  <a:lnTo>
                    <a:pt x="50539" y="712365"/>
                  </a:lnTo>
                  <a:lnTo>
                    <a:pt x="42818" y="707934"/>
                  </a:lnTo>
                  <a:lnTo>
                    <a:pt x="37605" y="701363"/>
                  </a:lnTo>
                  <a:lnTo>
                    <a:pt x="35692" y="693316"/>
                  </a:lnTo>
                  <a:lnTo>
                    <a:pt x="35692" y="508433"/>
                  </a:lnTo>
                  <a:lnTo>
                    <a:pt x="37605" y="500386"/>
                  </a:lnTo>
                  <a:lnTo>
                    <a:pt x="42818" y="493815"/>
                  </a:lnTo>
                  <a:lnTo>
                    <a:pt x="50539" y="489384"/>
                  </a:lnTo>
                  <a:lnTo>
                    <a:pt x="59978" y="487759"/>
                  </a:lnTo>
                  <a:lnTo>
                    <a:pt x="861217" y="487759"/>
                  </a:lnTo>
                  <a:lnTo>
                    <a:pt x="861217" y="382203"/>
                  </a:lnTo>
                  <a:lnTo>
                    <a:pt x="59978" y="382203"/>
                  </a:lnTo>
                  <a:lnTo>
                    <a:pt x="35692" y="361520"/>
                  </a:lnTo>
                  <a:lnTo>
                    <a:pt x="35692" y="176647"/>
                  </a:lnTo>
                  <a:lnTo>
                    <a:pt x="861217" y="155855"/>
                  </a:lnTo>
                  <a:lnTo>
                    <a:pt x="861217" y="0"/>
                  </a:lnTo>
                  <a:close/>
                </a:path>
                <a:path w="861695" h="1202054">
                  <a:moveTo>
                    <a:pt x="466458" y="819546"/>
                  </a:moveTo>
                  <a:lnTo>
                    <a:pt x="276853" y="819546"/>
                  </a:lnTo>
                  <a:lnTo>
                    <a:pt x="286287" y="821172"/>
                  </a:lnTo>
                  <a:lnTo>
                    <a:pt x="294005" y="825606"/>
                  </a:lnTo>
                  <a:lnTo>
                    <a:pt x="299216" y="832181"/>
                  </a:lnTo>
                  <a:lnTo>
                    <a:pt x="301129" y="840229"/>
                  </a:lnTo>
                  <a:lnTo>
                    <a:pt x="301129" y="1025102"/>
                  </a:lnTo>
                  <a:lnTo>
                    <a:pt x="299216" y="1033109"/>
                  </a:lnTo>
                  <a:lnTo>
                    <a:pt x="294005" y="1039688"/>
                  </a:lnTo>
                  <a:lnTo>
                    <a:pt x="286287" y="1044146"/>
                  </a:lnTo>
                  <a:lnTo>
                    <a:pt x="276853" y="1045786"/>
                  </a:lnTo>
                  <a:lnTo>
                    <a:pt x="466458" y="1045786"/>
                  </a:lnTo>
                  <a:lnTo>
                    <a:pt x="457009" y="1044146"/>
                  </a:lnTo>
                  <a:lnTo>
                    <a:pt x="449257" y="1039688"/>
                  </a:lnTo>
                  <a:lnTo>
                    <a:pt x="444012" y="1033109"/>
                  </a:lnTo>
                  <a:lnTo>
                    <a:pt x="442084" y="1025102"/>
                  </a:lnTo>
                  <a:lnTo>
                    <a:pt x="442084" y="840229"/>
                  </a:lnTo>
                  <a:lnTo>
                    <a:pt x="444012" y="832181"/>
                  </a:lnTo>
                  <a:lnTo>
                    <a:pt x="449257" y="825606"/>
                  </a:lnTo>
                  <a:lnTo>
                    <a:pt x="457009" y="821172"/>
                  </a:lnTo>
                  <a:lnTo>
                    <a:pt x="466458" y="819546"/>
                  </a:lnTo>
                  <a:close/>
                </a:path>
                <a:path w="861695" h="1202054">
                  <a:moveTo>
                    <a:pt x="861217" y="819546"/>
                  </a:moveTo>
                  <a:lnTo>
                    <a:pt x="683333" y="819546"/>
                  </a:lnTo>
                  <a:lnTo>
                    <a:pt x="692772" y="821172"/>
                  </a:lnTo>
                  <a:lnTo>
                    <a:pt x="700493" y="825606"/>
                  </a:lnTo>
                  <a:lnTo>
                    <a:pt x="705705" y="832181"/>
                  </a:lnTo>
                  <a:lnTo>
                    <a:pt x="707619" y="840229"/>
                  </a:lnTo>
                  <a:lnTo>
                    <a:pt x="707619" y="1025102"/>
                  </a:lnTo>
                  <a:lnTo>
                    <a:pt x="705705" y="1033109"/>
                  </a:lnTo>
                  <a:lnTo>
                    <a:pt x="700493" y="1039688"/>
                  </a:lnTo>
                  <a:lnTo>
                    <a:pt x="692772" y="1044146"/>
                  </a:lnTo>
                  <a:lnTo>
                    <a:pt x="683333" y="1045786"/>
                  </a:lnTo>
                  <a:lnTo>
                    <a:pt x="861217" y="1045786"/>
                  </a:lnTo>
                  <a:lnTo>
                    <a:pt x="861217" y="819546"/>
                  </a:lnTo>
                  <a:close/>
                </a:path>
                <a:path w="861695" h="1202054">
                  <a:moveTo>
                    <a:pt x="466458" y="487759"/>
                  </a:moveTo>
                  <a:lnTo>
                    <a:pt x="276853" y="487759"/>
                  </a:lnTo>
                  <a:lnTo>
                    <a:pt x="286287" y="489384"/>
                  </a:lnTo>
                  <a:lnTo>
                    <a:pt x="294005" y="493815"/>
                  </a:lnTo>
                  <a:lnTo>
                    <a:pt x="299216" y="500386"/>
                  </a:lnTo>
                  <a:lnTo>
                    <a:pt x="301129" y="508433"/>
                  </a:lnTo>
                  <a:lnTo>
                    <a:pt x="301129" y="693316"/>
                  </a:lnTo>
                  <a:lnTo>
                    <a:pt x="299216" y="701363"/>
                  </a:lnTo>
                  <a:lnTo>
                    <a:pt x="294005" y="707934"/>
                  </a:lnTo>
                  <a:lnTo>
                    <a:pt x="286287" y="712365"/>
                  </a:lnTo>
                  <a:lnTo>
                    <a:pt x="276853" y="713990"/>
                  </a:lnTo>
                  <a:lnTo>
                    <a:pt x="466458" y="713990"/>
                  </a:lnTo>
                  <a:lnTo>
                    <a:pt x="457009" y="712365"/>
                  </a:lnTo>
                  <a:lnTo>
                    <a:pt x="449257" y="707934"/>
                  </a:lnTo>
                  <a:lnTo>
                    <a:pt x="444012" y="701363"/>
                  </a:lnTo>
                  <a:lnTo>
                    <a:pt x="442084" y="693316"/>
                  </a:lnTo>
                  <a:lnTo>
                    <a:pt x="442084" y="508433"/>
                  </a:lnTo>
                  <a:lnTo>
                    <a:pt x="444012" y="500386"/>
                  </a:lnTo>
                  <a:lnTo>
                    <a:pt x="449257" y="493815"/>
                  </a:lnTo>
                  <a:lnTo>
                    <a:pt x="457009" y="489384"/>
                  </a:lnTo>
                  <a:lnTo>
                    <a:pt x="466458" y="487759"/>
                  </a:lnTo>
                  <a:close/>
                </a:path>
                <a:path w="861695" h="1202054">
                  <a:moveTo>
                    <a:pt x="861217" y="487759"/>
                  </a:moveTo>
                  <a:lnTo>
                    <a:pt x="683333" y="487759"/>
                  </a:lnTo>
                  <a:lnTo>
                    <a:pt x="692772" y="489384"/>
                  </a:lnTo>
                  <a:lnTo>
                    <a:pt x="700493" y="493815"/>
                  </a:lnTo>
                  <a:lnTo>
                    <a:pt x="705705" y="500386"/>
                  </a:lnTo>
                  <a:lnTo>
                    <a:pt x="707619" y="508433"/>
                  </a:lnTo>
                  <a:lnTo>
                    <a:pt x="707619" y="693316"/>
                  </a:lnTo>
                  <a:lnTo>
                    <a:pt x="705705" y="701363"/>
                  </a:lnTo>
                  <a:lnTo>
                    <a:pt x="700493" y="707934"/>
                  </a:lnTo>
                  <a:lnTo>
                    <a:pt x="692772" y="712365"/>
                  </a:lnTo>
                  <a:lnTo>
                    <a:pt x="683333" y="713990"/>
                  </a:lnTo>
                  <a:lnTo>
                    <a:pt x="861217" y="713990"/>
                  </a:lnTo>
                  <a:lnTo>
                    <a:pt x="861217" y="487759"/>
                  </a:lnTo>
                  <a:close/>
                </a:path>
                <a:path w="861695" h="1202054">
                  <a:moveTo>
                    <a:pt x="466458" y="155855"/>
                  </a:moveTo>
                  <a:lnTo>
                    <a:pt x="276853" y="155855"/>
                  </a:lnTo>
                  <a:lnTo>
                    <a:pt x="286287" y="157497"/>
                  </a:lnTo>
                  <a:lnTo>
                    <a:pt x="294005" y="161966"/>
                  </a:lnTo>
                  <a:lnTo>
                    <a:pt x="299216" y="168577"/>
                  </a:lnTo>
                  <a:lnTo>
                    <a:pt x="301129" y="176647"/>
                  </a:lnTo>
                  <a:lnTo>
                    <a:pt x="301129" y="361520"/>
                  </a:lnTo>
                  <a:lnTo>
                    <a:pt x="299216" y="369527"/>
                  </a:lnTo>
                  <a:lnTo>
                    <a:pt x="294005" y="376106"/>
                  </a:lnTo>
                  <a:lnTo>
                    <a:pt x="286287" y="380563"/>
                  </a:lnTo>
                  <a:lnTo>
                    <a:pt x="276853" y="382203"/>
                  </a:lnTo>
                  <a:lnTo>
                    <a:pt x="466458" y="382203"/>
                  </a:lnTo>
                  <a:lnTo>
                    <a:pt x="457009" y="380563"/>
                  </a:lnTo>
                  <a:lnTo>
                    <a:pt x="449257" y="376106"/>
                  </a:lnTo>
                  <a:lnTo>
                    <a:pt x="444012" y="369527"/>
                  </a:lnTo>
                  <a:lnTo>
                    <a:pt x="442084" y="361520"/>
                  </a:lnTo>
                  <a:lnTo>
                    <a:pt x="442084" y="176647"/>
                  </a:lnTo>
                  <a:lnTo>
                    <a:pt x="444012" y="168577"/>
                  </a:lnTo>
                  <a:lnTo>
                    <a:pt x="449257" y="161966"/>
                  </a:lnTo>
                  <a:lnTo>
                    <a:pt x="457009" y="157497"/>
                  </a:lnTo>
                  <a:lnTo>
                    <a:pt x="466458" y="155855"/>
                  </a:lnTo>
                  <a:close/>
                </a:path>
                <a:path w="861695" h="1202054">
                  <a:moveTo>
                    <a:pt x="861217" y="155855"/>
                  </a:moveTo>
                  <a:lnTo>
                    <a:pt x="683333" y="155855"/>
                  </a:lnTo>
                  <a:lnTo>
                    <a:pt x="692772" y="157497"/>
                  </a:lnTo>
                  <a:lnTo>
                    <a:pt x="700493" y="161966"/>
                  </a:lnTo>
                  <a:lnTo>
                    <a:pt x="705705" y="168577"/>
                  </a:lnTo>
                  <a:lnTo>
                    <a:pt x="707619" y="176647"/>
                  </a:lnTo>
                  <a:lnTo>
                    <a:pt x="707619" y="361520"/>
                  </a:lnTo>
                  <a:lnTo>
                    <a:pt x="705705" y="369527"/>
                  </a:lnTo>
                  <a:lnTo>
                    <a:pt x="700493" y="376106"/>
                  </a:lnTo>
                  <a:lnTo>
                    <a:pt x="692772" y="380563"/>
                  </a:lnTo>
                  <a:lnTo>
                    <a:pt x="683333" y="382203"/>
                  </a:lnTo>
                  <a:lnTo>
                    <a:pt x="861217" y="382203"/>
                  </a:lnTo>
                  <a:lnTo>
                    <a:pt x="861217" y="1558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49" name="object 49"/>
            <p:cNvSpPr/>
            <p:nvPr/>
          </p:nvSpPr>
          <p:spPr>
            <a:xfrm>
              <a:off x="9211793" y="7970964"/>
              <a:ext cx="672465" cy="1791335"/>
            </a:xfrm>
            <a:custGeom>
              <a:avLst/>
              <a:gdLst/>
              <a:ahLst/>
              <a:cxnLst/>
              <a:rect l="l" t="t" r="r" b="b"/>
              <a:pathLst>
                <a:path w="672465" h="1791334">
                  <a:moveTo>
                    <a:pt x="265430" y="1585315"/>
                  </a:moveTo>
                  <a:lnTo>
                    <a:pt x="263512" y="1577263"/>
                  </a:lnTo>
                  <a:lnTo>
                    <a:pt x="258305" y="1570685"/>
                  </a:lnTo>
                  <a:lnTo>
                    <a:pt x="250596" y="1566252"/>
                  </a:lnTo>
                  <a:lnTo>
                    <a:pt x="241147" y="1564627"/>
                  </a:lnTo>
                  <a:lnTo>
                    <a:pt x="24282" y="1564627"/>
                  </a:lnTo>
                  <a:lnTo>
                    <a:pt x="14846" y="1566252"/>
                  </a:lnTo>
                  <a:lnTo>
                    <a:pt x="7124" y="1570685"/>
                  </a:lnTo>
                  <a:lnTo>
                    <a:pt x="1917" y="1577263"/>
                  </a:lnTo>
                  <a:lnTo>
                    <a:pt x="0" y="1585315"/>
                  </a:lnTo>
                  <a:lnTo>
                    <a:pt x="0" y="1770189"/>
                  </a:lnTo>
                  <a:lnTo>
                    <a:pt x="1917" y="1778190"/>
                  </a:lnTo>
                  <a:lnTo>
                    <a:pt x="7124" y="1784769"/>
                  </a:lnTo>
                  <a:lnTo>
                    <a:pt x="14846" y="1789226"/>
                  </a:lnTo>
                  <a:lnTo>
                    <a:pt x="24282" y="1790865"/>
                  </a:lnTo>
                  <a:lnTo>
                    <a:pt x="241147" y="1790865"/>
                  </a:lnTo>
                  <a:lnTo>
                    <a:pt x="250596" y="1789226"/>
                  </a:lnTo>
                  <a:lnTo>
                    <a:pt x="258305" y="1784769"/>
                  </a:lnTo>
                  <a:lnTo>
                    <a:pt x="263512" y="1778190"/>
                  </a:lnTo>
                  <a:lnTo>
                    <a:pt x="265430" y="1770189"/>
                  </a:lnTo>
                  <a:lnTo>
                    <a:pt x="265430" y="1585315"/>
                  </a:lnTo>
                  <a:close/>
                </a:path>
                <a:path w="672465" h="1791334">
                  <a:moveTo>
                    <a:pt x="265430" y="1253515"/>
                  </a:moveTo>
                  <a:lnTo>
                    <a:pt x="263512" y="1245463"/>
                  </a:lnTo>
                  <a:lnTo>
                    <a:pt x="258305" y="1238885"/>
                  </a:lnTo>
                  <a:lnTo>
                    <a:pt x="250596" y="1234452"/>
                  </a:lnTo>
                  <a:lnTo>
                    <a:pt x="241147" y="1232827"/>
                  </a:lnTo>
                  <a:lnTo>
                    <a:pt x="24282" y="1232827"/>
                  </a:lnTo>
                  <a:lnTo>
                    <a:pt x="14846" y="1234452"/>
                  </a:lnTo>
                  <a:lnTo>
                    <a:pt x="7124" y="1238885"/>
                  </a:lnTo>
                  <a:lnTo>
                    <a:pt x="1917" y="1245463"/>
                  </a:lnTo>
                  <a:lnTo>
                    <a:pt x="0" y="1253515"/>
                  </a:lnTo>
                  <a:lnTo>
                    <a:pt x="0" y="1438389"/>
                  </a:lnTo>
                  <a:lnTo>
                    <a:pt x="1917" y="1446441"/>
                  </a:lnTo>
                  <a:lnTo>
                    <a:pt x="7124" y="1453019"/>
                  </a:lnTo>
                  <a:lnTo>
                    <a:pt x="14846" y="1457452"/>
                  </a:lnTo>
                  <a:lnTo>
                    <a:pt x="24282" y="1459077"/>
                  </a:lnTo>
                  <a:lnTo>
                    <a:pt x="241147" y="1459077"/>
                  </a:lnTo>
                  <a:lnTo>
                    <a:pt x="250596" y="1457452"/>
                  </a:lnTo>
                  <a:lnTo>
                    <a:pt x="258305" y="1453019"/>
                  </a:lnTo>
                  <a:lnTo>
                    <a:pt x="263512" y="1446441"/>
                  </a:lnTo>
                  <a:lnTo>
                    <a:pt x="265430" y="1438389"/>
                  </a:lnTo>
                  <a:lnTo>
                    <a:pt x="265430" y="1253515"/>
                  </a:lnTo>
                  <a:close/>
                </a:path>
                <a:path w="672465" h="1791334">
                  <a:moveTo>
                    <a:pt x="265430" y="921715"/>
                  </a:moveTo>
                  <a:lnTo>
                    <a:pt x="263512" y="913650"/>
                  </a:lnTo>
                  <a:lnTo>
                    <a:pt x="258305" y="907046"/>
                  </a:lnTo>
                  <a:lnTo>
                    <a:pt x="250596" y="902576"/>
                  </a:lnTo>
                  <a:lnTo>
                    <a:pt x="241147" y="900938"/>
                  </a:lnTo>
                  <a:lnTo>
                    <a:pt x="24282" y="900938"/>
                  </a:lnTo>
                  <a:lnTo>
                    <a:pt x="14846" y="902576"/>
                  </a:lnTo>
                  <a:lnTo>
                    <a:pt x="7124" y="907046"/>
                  </a:lnTo>
                  <a:lnTo>
                    <a:pt x="1917" y="913650"/>
                  </a:lnTo>
                  <a:lnTo>
                    <a:pt x="0" y="921715"/>
                  </a:lnTo>
                  <a:lnTo>
                    <a:pt x="0" y="1106601"/>
                  </a:lnTo>
                  <a:lnTo>
                    <a:pt x="1917" y="1114602"/>
                  </a:lnTo>
                  <a:lnTo>
                    <a:pt x="7124" y="1121181"/>
                  </a:lnTo>
                  <a:lnTo>
                    <a:pt x="14846" y="1125639"/>
                  </a:lnTo>
                  <a:lnTo>
                    <a:pt x="24282" y="1127277"/>
                  </a:lnTo>
                  <a:lnTo>
                    <a:pt x="241147" y="1127277"/>
                  </a:lnTo>
                  <a:lnTo>
                    <a:pt x="250596" y="1125639"/>
                  </a:lnTo>
                  <a:lnTo>
                    <a:pt x="258305" y="1121181"/>
                  </a:lnTo>
                  <a:lnTo>
                    <a:pt x="263512" y="1114602"/>
                  </a:lnTo>
                  <a:lnTo>
                    <a:pt x="265430" y="1106601"/>
                  </a:lnTo>
                  <a:lnTo>
                    <a:pt x="265430" y="921715"/>
                  </a:lnTo>
                  <a:close/>
                </a:path>
                <a:path w="672465" h="1791334">
                  <a:moveTo>
                    <a:pt x="632929" y="101333"/>
                  </a:moveTo>
                  <a:lnTo>
                    <a:pt x="624852" y="61988"/>
                  </a:lnTo>
                  <a:lnTo>
                    <a:pt x="602881" y="29768"/>
                  </a:lnTo>
                  <a:lnTo>
                    <a:pt x="570331" y="8001"/>
                  </a:lnTo>
                  <a:lnTo>
                    <a:pt x="530555" y="0"/>
                  </a:lnTo>
                  <a:lnTo>
                    <a:pt x="490816" y="8001"/>
                  </a:lnTo>
                  <a:lnTo>
                    <a:pt x="458266" y="29768"/>
                  </a:lnTo>
                  <a:lnTo>
                    <a:pt x="436270" y="61988"/>
                  </a:lnTo>
                  <a:lnTo>
                    <a:pt x="428193" y="101333"/>
                  </a:lnTo>
                  <a:lnTo>
                    <a:pt x="428193" y="439305"/>
                  </a:lnTo>
                  <a:lnTo>
                    <a:pt x="436270" y="478726"/>
                  </a:lnTo>
                  <a:lnTo>
                    <a:pt x="458266" y="510971"/>
                  </a:lnTo>
                  <a:lnTo>
                    <a:pt x="490816" y="532752"/>
                  </a:lnTo>
                  <a:lnTo>
                    <a:pt x="530555" y="540740"/>
                  </a:lnTo>
                  <a:lnTo>
                    <a:pt x="570331" y="532752"/>
                  </a:lnTo>
                  <a:lnTo>
                    <a:pt x="602881" y="510971"/>
                  </a:lnTo>
                  <a:lnTo>
                    <a:pt x="624852" y="478726"/>
                  </a:lnTo>
                  <a:lnTo>
                    <a:pt x="632929" y="439305"/>
                  </a:lnTo>
                  <a:lnTo>
                    <a:pt x="632929" y="101333"/>
                  </a:lnTo>
                  <a:close/>
                </a:path>
                <a:path w="672465" h="1791334">
                  <a:moveTo>
                    <a:pt x="671918" y="1585315"/>
                  </a:moveTo>
                  <a:lnTo>
                    <a:pt x="670001" y="1577263"/>
                  </a:lnTo>
                  <a:lnTo>
                    <a:pt x="664794" y="1570685"/>
                  </a:lnTo>
                  <a:lnTo>
                    <a:pt x="657072" y="1566252"/>
                  </a:lnTo>
                  <a:lnTo>
                    <a:pt x="647636" y="1564627"/>
                  </a:lnTo>
                  <a:lnTo>
                    <a:pt x="430758" y="1564627"/>
                  </a:lnTo>
                  <a:lnTo>
                    <a:pt x="421309" y="1566252"/>
                  </a:lnTo>
                  <a:lnTo>
                    <a:pt x="413550" y="1570685"/>
                  </a:lnTo>
                  <a:lnTo>
                    <a:pt x="408305" y="1577263"/>
                  </a:lnTo>
                  <a:lnTo>
                    <a:pt x="406374" y="1585315"/>
                  </a:lnTo>
                  <a:lnTo>
                    <a:pt x="406374" y="1770189"/>
                  </a:lnTo>
                  <a:lnTo>
                    <a:pt x="408305" y="1778190"/>
                  </a:lnTo>
                  <a:lnTo>
                    <a:pt x="413550" y="1784769"/>
                  </a:lnTo>
                  <a:lnTo>
                    <a:pt x="421309" y="1789226"/>
                  </a:lnTo>
                  <a:lnTo>
                    <a:pt x="430758" y="1790865"/>
                  </a:lnTo>
                  <a:lnTo>
                    <a:pt x="647636" y="1790865"/>
                  </a:lnTo>
                  <a:lnTo>
                    <a:pt x="657072" y="1789226"/>
                  </a:lnTo>
                  <a:lnTo>
                    <a:pt x="664794" y="1784769"/>
                  </a:lnTo>
                  <a:lnTo>
                    <a:pt x="670001" y="1778190"/>
                  </a:lnTo>
                  <a:lnTo>
                    <a:pt x="671918" y="1770189"/>
                  </a:lnTo>
                  <a:lnTo>
                    <a:pt x="671918" y="1585315"/>
                  </a:lnTo>
                  <a:close/>
                </a:path>
                <a:path w="672465" h="1791334">
                  <a:moveTo>
                    <a:pt x="671918" y="1253515"/>
                  </a:moveTo>
                  <a:lnTo>
                    <a:pt x="670001" y="1245463"/>
                  </a:lnTo>
                  <a:lnTo>
                    <a:pt x="664794" y="1238885"/>
                  </a:lnTo>
                  <a:lnTo>
                    <a:pt x="657072" y="1234452"/>
                  </a:lnTo>
                  <a:lnTo>
                    <a:pt x="647636" y="1232827"/>
                  </a:lnTo>
                  <a:lnTo>
                    <a:pt x="430758" y="1232827"/>
                  </a:lnTo>
                  <a:lnTo>
                    <a:pt x="421309" y="1234452"/>
                  </a:lnTo>
                  <a:lnTo>
                    <a:pt x="413550" y="1238885"/>
                  </a:lnTo>
                  <a:lnTo>
                    <a:pt x="408305" y="1245463"/>
                  </a:lnTo>
                  <a:lnTo>
                    <a:pt x="406374" y="1253515"/>
                  </a:lnTo>
                  <a:lnTo>
                    <a:pt x="406374" y="1438389"/>
                  </a:lnTo>
                  <a:lnTo>
                    <a:pt x="408305" y="1446441"/>
                  </a:lnTo>
                  <a:lnTo>
                    <a:pt x="413550" y="1453019"/>
                  </a:lnTo>
                  <a:lnTo>
                    <a:pt x="421309" y="1457452"/>
                  </a:lnTo>
                  <a:lnTo>
                    <a:pt x="430758" y="1459077"/>
                  </a:lnTo>
                  <a:lnTo>
                    <a:pt x="647636" y="1459077"/>
                  </a:lnTo>
                  <a:lnTo>
                    <a:pt x="657072" y="1457452"/>
                  </a:lnTo>
                  <a:lnTo>
                    <a:pt x="664794" y="1453019"/>
                  </a:lnTo>
                  <a:lnTo>
                    <a:pt x="670001" y="1446441"/>
                  </a:lnTo>
                  <a:lnTo>
                    <a:pt x="671918" y="1438389"/>
                  </a:lnTo>
                  <a:lnTo>
                    <a:pt x="671918" y="1253515"/>
                  </a:lnTo>
                  <a:close/>
                </a:path>
                <a:path w="672465" h="1791334">
                  <a:moveTo>
                    <a:pt x="671918" y="921715"/>
                  </a:moveTo>
                  <a:lnTo>
                    <a:pt x="670001" y="913650"/>
                  </a:lnTo>
                  <a:lnTo>
                    <a:pt x="664794" y="907046"/>
                  </a:lnTo>
                  <a:lnTo>
                    <a:pt x="657072" y="902576"/>
                  </a:lnTo>
                  <a:lnTo>
                    <a:pt x="647636" y="900938"/>
                  </a:lnTo>
                  <a:lnTo>
                    <a:pt x="430758" y="900938"/>
                  </a:lnTo>
                  <a:lnTo>
                    <a:pt x="421309" y="902576"/>
                  </a:lnTo>
                  <a:lnTo>
                    <a:pt x="413550" y="907046"/>
                  </a:lnTo>
                  <a:lnTo>
                    <a:pt x="408305" y="913650"/>
                  </a:lnTo>
                  <a:lnTo>
                    <a:pt x="406374" y="921715"/>
                  </a:lnTo>
                  <a:lnTo>
                    <a:pt x="406374" y="1106601"/>
                  </a:lnTo>
                  <a:lnTo>
                    <a:pt x="408305" y="1114602"/>
                  </a:lnTo>
                  <a:lnTo>
                    <a:pt x="413550" y="1121181"/>
                  </a:lnTo>
                  <a:lnTo>
                    <a:pt x="421309" y="1125639"/>
                  </a:lnTo>
                  <a:lnTo>
                    <a:pt x="430758" y="1127277"/>
                  </a:lnTo>
                  <a:lnTo>
                    <a:pt x="647636" y="1127277"/>
                  </a:lnTo>
                  <a:lnTo>
                    <a:pt x="657072" y="1125639"/>
                  </a:lnTo>
                  <a:lnTo>
                    <a:pt x="664794" y="1121181"/>
                  </a:lnTo>
                  <a:lnTo>
                    <a:pt x="670001" y="1114602"/>
                  </a:lnTo>
                  <a:lnTo>
                    <a:pt x="671918" y="1106601"/>
                  </a:lnTo>
                  <a:lnTo>
                    <a:pt x="671918" y="921715"/>
                  </a:lnTo>
                  <a:close/>
                </a:path>
              </a:pathLst>
            </a:custGeom>
            <a:solidFill>
              <a:srgbClr val="E3EDC7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2787747" y="2593983"/>
            <a:ext cx="733445" cy="1987954"/>
          </a:xfrm>
          <a:prstGeom prst="rect">
            <a:avLst/>
          </a:prstGeom>
        </p:spPr>
        <p:txBody>
          <a:bodyPr vert="horz" wrap="square" lIns="0" tIns="6641" rIns="0" bIns="0" rtlCol="0">
            <a:spAutoFit/>
          </a:bodyPr>
          <a:lstStyle/>
          <a:p>
            <a:pPr marR="289" algn="ctr">
              <a:lnSpc>
                <a:spcPts val="3447"/>
              </a:lnSpc>
              <a:spcBef>
                <a:spcPts val="52"/>
              </a:spcBef>
            </a:pPr>
            <a:r>
              <a:rPr sz="3600" b="1" spc="-289" dirty="0">
                <a:solidFill>
                  <a:srgbClr val="0262A2"/>
                </a:solidFill>
                <a:latin typeface="Gotham Bold"/>
                <a:cs typeface="Tahoma"/>
              </a:rPr>
              <a:t>46,9</a:t>
            </a:r>
            <a:endParaRPr sz="3600" dirty="0">
              <a:latin typeface="Gotham Bold"/>
              <a:cs typeface="Tahoma"/>
            </a:endParaRPr>
          </a:p>
          <a:p>
            <a:pPr marL="156779">
              <a:lnSpc>
                <a:spcPts val="1209"/>
              </a:lnSpc>
            </a:pPr>
            <a:r>
              <a:rPr sz="1400" b="1" spc="-5" dirty="0">
                <a:solidFill>
                  <a:srgbClr val="0262A2"/>
                </a:solidFill>
                <a:latin typeface="Gotham Bold"/>
                <a:cs typeface="Tahoma"/>
              </a:rPr>
              <a:t>Meses</a:t>
            </a:r>
            <a:endParaRPr sz="1400" dirty="0">
              <a:latin typeface="Gotham Bold"/>
              <a:cs typeface="Tahoma"/>
            </a:endParaRPr>
          </a:p>
          <a:p>
            <a:pPr marL="8085" algn="ctr">
              <a:spcBef>
                <a:spcPts val="612"/>
              </a:spcBef>
            </a:pPr>
            <a:r>
              <a:rPr sz="2000" b="1" i="1" spc="-11" dirty="0">
                <a:solidFill>
                  <a:srgbClr val="014572"/>
                </a:solidFill>
                <a:latin typeface="Gotham Bold"/>
                <a:cs typeface="Trebuchet MS"/>
              </a:rPr>
              <a:t>vs</a:t>
            </a:r>
            <a:endParaRPr sz="2000" dirty="0">
              <a:latin typeface="Gotham Bold"/>
              <a:cs typeface="Trebuchet MS"/>
            </a:endParaRPr>
          </a:p>
          <a:p>
            <a:pPr marL="202687">
              <a:spcBef>
                <a:spcPts val="563"/>
              </a:spcBef>
            </a:pPr>
            <a:r>
              <a:rPr sz="1400" b="1" spc="15" dirty="0">
                <a:solidFill>
                  <a:srgbClr val="95C11F"/>
                </a:solidFill>
                <a:latin typeface="Gotham Bold"/>
                <a:cs typeface="Tahoma"/>
              </a:rPr>
              <a:t>VEM</a:t>
            </a:r>
            <a:endParaRPr sz="1400" dirty="0">
              <a:latin typeface="Gotham Bold"/>
              <a:cs typeface="Tahoma"/>
            </a:endParaRPr>
          </a:p>
          <a:p>
            <a:pPr marR="289" algn="ctr">
              <a:lnSpc>
                <a:spcPts val="3447"/>
              </a:lnSpc>
              <a:spcBef>
                <a:spcPts val="884"/>
              </a:spcBef>
            </a:pPr>
            <a:r>
              <a:rPr sz="3600" b="1" spc="-289" dirty="0">
                <a:solidFill>
                  <a:srgbClr val="95C11F"/>
                </a:solidFill>
                <a:latin typeface="Gotham Bold"/>
                <a:cs typeface="Tahoma"/>
              </a:rPr>
              <a:t>17,5</a:t>
            </a:r>
            <a:endParaRPr sz="3600" dirty="0">
              <a:latin typeface="Gotham Bold"/>
              <a:cs typeface="Tahoma"/>
            </a:endParaRPr>
          </a:p>
          <a:p>
            <a:pPr marL="156779">
              <a:lnSpc>
                <a:spcPts val="1209"/>
              </a:lnSpc>
            </a:pPr>
            <a:r>
              <a:rPr sz="1400" b="1" spc="-5" dirty="0">
                <a:solidFill>
                  <a:srgbClr val="95C11F"/>
                </a:solidFill>
                <a:latin typeface="Gotham Bold"/>
                <a:cs typeface="Tahoma"/>
              </a:rPr>
              <a:t>Meses</a:t>
            </a:r>
            <a:endParaRPr sz="1400" dirty="0">
              <a:latin typeface="Gotham Bold"/>
              <a:cs typeface="Tahoma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3239991" y="473959"/>
            <a:ext cx="5727224" cy="562500"/>
            <a:chOff x="3636996" y="1487192"/>
            <a:chExt cx="12594590" cy="1236980"/>
          </a:xfrm>
        </p:grpSpPr>
        <p:sp>
          <p:nvSpPr>
            <p:cNvPr id="57" name="object 57"/>
            <p:cNvSpPr/>
            <p:nvPr/>
          </p:nvSpPr>
          <p:spPr>
            <a:xfrm>
              <a:off x="3636996" y="1487192"/>
              <a:ext cx="12594590" cy="1236980"/>
            </a:xfrm>
            <a:custGeom>
              <a:avLst/>
              <a:gdLst/>
              <a:ahLst/>
              <a:cxnLst/>
              <a:rect l="l" t="t" r="r" b="b"/>
              <a:pathLst>
                <a:path w="12594590" h="1236980">
                  <a:moveTo>
                    <a:pt x="12241119" y="0"/>
                  </a:moveTo>
                  <a:lnTo>
                    <a:pt x="353392" y="0"/>
                  </a:lnTo>
                  <a:lnTo>
                    <a:pt x="305439" y="3226"/>
                  </a:lnTo>
                  <a:lnTo>
                    <a:pt x="259447" y="12623"/>
                  </a:lnTo>
                  <a:lnTo>
                    <a:pt x="215837" y="27771"/>
                  </a:lnTo>
                  <a:lnTo>
                    <a:pt x="175029" y="48248"/>
                  </a:lnTo>
                  <a:lnTo>
                    <a:pt x="137445" y="73634"/>
                  </a:lnTo>
                  <a:lnTo>
                    <a:pt x="103507" y="103507"/>
                  </a:lnTo>
                  <a:lnTo>
                    <a:pt x="73634" y="137445"/>
                  </a:lnTo>
                  <a:lnTo>
                    <a:pt x="48248" y="175029"/>
                  </a:lnTo>
                  <a:lnTo>
                    <a:pt x="27771" y="215837"/>
                  </a:lnTo>
                  <a:lnTo>
                    <a:pt x="12623" y="259447"/>
                  </a:lnTo>
                  <a:lnTo>
                    <a:pt x="3226" y="305439"/>
                  </a:lnTo>
                  <a:lnTo>
                    <a:pt x="0" y="353392"/>
                  </a:lnTo>
                  <a:lnTo>
                    <a:pt x="0" y="883480"/>
                  </a:lnTo>
                  <a:lnTo>
                    <a:pt x="3226" y="931433"/>
                  </a:lnTo>
                  <a:lnTo>
                    <a:pt x="12623" y="977425"/>
                  </a:lnTo>
                  <a:lnTo>
                    <a:pt x="27771" y="1021036"/>
                  </a:lnTo>
                  <a:lnTo>
                    <a:pt x="48248" y="1061843"/>
                  </a:lnTo>
                  <a:lnTo>
                    <a:pt x="73634" y="1099427"/>
                  </a:lnTo>
                  <a:lnTo>
                    <a:pt x="103507" y="1133366"/>
                  </a:lnTo>
                  <a:lnTo>
                    <a:pt x="137445" y="1163238"/>
                  </a:lnTo>
                  <a:lnTo>
                    <a:pt x="175029" y="1188624"/>
                  </a:lnTo>
                  <a:lnTo>
                    <a:pt x="215837" y="1209101"/>
                  </a:lnTo>
                  <a:lnTo>
                    <a:pt x="259447" y="1224249"/>
                  </a:lnTo>
                  <a:lnTo>
                    <a:pt x="305439" y="1233647"/>
                  </a:lnTo>
                  <a:lnTo>
                    <a:pt x="353392" y="1236873"/>
                  </a:lnTo>
                  <a:lnTo>
                    <a:pt x="12241119" y="1236873"/>
                  </a:lnTo>
                  <a:lnTo>
                    <a:pt x="12289072" y="1233647"/>
                  </a:lnTo>
                  <a:lnTo>
                    <a:pt x="12335064" y="1224249"/>
                  </a:lnTo>
                  <a:lnTo>
                    <a:pt x="12378674" y="1209101"/>
                  </a:lnTo>
                  <a:lnTo>
                    <a:pt x="12419482" y="1188624"/>
                  </a:lnTo>
                  <a:lnTo>
                    <a:pt x="12457065" y="1163238"/>
                  </a:lnTo>
                  <a:lnTo>
                    <a:pt x="12491004" y="1133366"/>
                  </a:lnTo>
                  <a:lnTo>
                    <a:pt x="12520877" y="1099427"/>
                  </a:lnTo>
                  <a:lnTo>
                    <a:pt x="12546262" y="1061843"/>
                  </a:lnTo>
                  <a:lnTo>
                    <a:pt x="12566740" y="1021036"/>
                  </a:lnTo>
                  <a:lnTo>
                    <a:pt x="12581888" y="977425"/>
                  </a:lnTo>
                  <a:lnTo>
                    <a:pt x="12591285" y="931433"/>
                  </a:lnTo>
                  <a:lnTo>
                    <a:pt x="12594511" y="883480"/>
                  </a:lnTo>
                  <a:lnTo>
                    <a:pt x="12594511" y="353392"/>
                  </a:lnTo>
                  <a:lnTo>
                    <a:pt x="12591285" y="305439"/>
                  </a:lnTo>
                  <a:lnTo>
                    <a:pt x="12581888" y="259447"/>
                  </a:lnTo>
                  <a:lnTo>
                    <a:pt x="12566740" y="215837"/>
                  </a:lnTo>
                  <a:lnTo>
                    <a:pt x="12546262" y="175029"/>
                  </a:lnTo>
                  <a:lnTo>
                    <a:pt x="12520877" y="137445"/>
                  </a:lnTo>
                  <a:lnTo>
                    <a:pt x="12491004" y="103507"/>
                  </a:lnTo>
                  <a:lnTo>
                    <a:pt x="12457065" y="73634"/>
                  </a:lnTo>
                  <a:lnTo>
                    <a:pt x="12419482" y="48248"/>
                  </a:lnTo>
                  <a:lnTo>
                    <a:pt x="12378674" y="27771"/>
                  </a:lnTo>
                  <a:lnTo>
                    <a:pt x="12335064" y="12623"/>
                  </a:lnTo>
                  <a:lnTo>
                    <a:pt x="12289072" y="3226"/>
                  </a:lnTo>
                  <a:lnTo>
                    <a:pt x="12241119" y="0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58" name="object 58"/>
            <p:cNvSpPr/>
            <p:nvPr/>
          </p:nvSpPr>
          <p:spPr>
            <a:xfrm>
              <a:off x="3636996" y="1487192"/>
              <a:ext cx="12594590" cy="1236980"/>
            </a:xfrm>
            <a:custGeom>
              <a:avLst/>
              <a:gdLst/>
              <a:ahLst/>
              <a:cxnLst/>
              <a:rect l="l" t="t" r="r" b="b"/>
              <a:pathLst>
                <a:path w="12594590" h="1236980">
                  <a:moveTo>
                    <a:pt x="353392" y="0"/>
                  </a:moveTo>
                  <a:lnTo>
                    <a:pt x="305439" y="3226"/>
                  </a:lnTo>
                  <a:lnTo>
                    <a:pt x="259447" y="12623"/>
                  </a:lnTo>
                  <a:lnTo>
                    <a:pt x="215837" y="27771"/>
                  </a:lnTo>
                  <a:lnTo>
                    <a:pt x="175029" y="48248"/>
                  </a:lnTo>
                  <a:lnTo>
                    <a:pt x="137445" y="73634"/>
                  </a:lnTo>
                  <a:lnTo>
                    <a:pt x="103507" y="103507"/>
                  </a:lnTo>
                  <a:lnTo>
                    <a:pt x="73634" y="137445"/>
                  </a:lnTo>
                  <a:lnTo>
                    <a:pt x="48248" y="175029"/>
                  </a:lnTo>
                  <a:lnTo>
                    <a:pt x="27771" y="215837"/>
                  </a:lnTo>
                  <a:lnTo>
                    <a:pt x="12623" y="259447"/>
                  </a:lnTo>
                  <a:lnTo>
                    <a:pt x="3226" y="305439"/>
                  </a:lnTo>
                  <a:lnTo>
                    <a:pt x="0" y="353392"/>
                  </a:lnTo>
                  <a:lnTo>
                    <a:pt x="0" y="883480"/>
                  </a:lnTo>
                  <a:lnTo>
                    <a:pt x="3226" y="931433"/>
                  </a:lnTo>
                  <a:lnTo>
                    <a:pt x="12623" y="977425"/>
                  </a:lnTo>
                  <a:lnTo>
                    <a:pt x="27771" y="1021036"/>
                  </a:lnTo>
                  <a:lnTo>
                    <a:pt x="48248" y="1061843"/>
                  </a:lnTo>
                  <a:lnTo>
                    <a:pt x="73634" y="1099427"/>
                  </a:lnTo>
                  <a:lnTo>
                    <a:pt x="103507" y="1133366"/>
                  </a:lnTo>
                  <a:lnTo>
                    <a:pt x="137445" y="1163238"/>
                  </a:lnTo>
                  <a:lnTo>
                    <a:pt x="175029" y="1188624"/>
                  </a:lnTo>
                  <a:lnTo>
                    <a:pt x="215837" y="1209101"/>
                  </a:lnTo>
                  <a:lnTo>
                    <a:pt x="259447" y="1224249"/>
                  </a:lnTo>
                  <a:lnTo>
                    <a:pt x="305439" y="1233647"/>
                  </a:lnTo>
                  <a:lnTo>
                    <a:pt x="353392" y="1236873"/>
                  </a:lnTo>
                  <a:lnTo>
                    <a:pt x="12241119" y="1236873"/>
                  </a:lnTo>
                  <a:lnTo>
                    <a:pt x="12289072" y="1233647"/>
                  </a:lnTo>
                  <a:lnTo>
                    <a:pt x="12335064" y="1224249"/>
                  </a:lnTo>
                  <a:lnTo>
                    <a:pt x="12378674" y="1209101"/>
                  </a:lnTo>
                  <a:lnTo>
                    <a:pt x="12419482" y="1188624"/>
                  </a:lnTo>
                  <a:lnTo>
                    <a:pt x="12457065" y="1163238"/>
                  </a:lnTo>
                  <a:lnTo>
                    <a:pt x="12491004" y="1133366"/>
                  </a:lnTo>
                  <a:lnTo>
                    <a:pt x="12520877" y="1099427"/>
                  </a:lnTo>
                  <a:lnTo>
                    <a:pt x="12546262" y="1061843"/>
                  </a:lnTo>
                  <a:lnTo>
                    <a:pt x="12566740" y="1021036"/>
                  </a:lnTo>
                  <a:lnTo>
                    <a:pt x="12581888" y="977425"/>
                  </a:lnTo>
                  <a:lnTo>
                    <a:pt x="12591285" y="931433"/>
                  </a:lnTo>
                  <a:lnTo>
                    <a:pt x="12594511" y="883480"/>
                  </a:lnTo>
                  <a:lnTo>
                    <a:pt x="12594511" y="353392"/>
                  </a:lnTo>
                  <a:lnTo>
                    <a:pt x="12591285" y="305439"/>
                  </a:lnTo>
                  <a:lnTo>
                    <a:pt x="12581888" y="259447"/>
                  </a:lnTo>
                  <a:lnTo>
                    <a:pt x="12566740" y="215837"/>
                  </a:lnTo>
                  <a:lnTo>
                    <a:pt x="12546262" y="175029"/>
                  </a:lnTo>
                  <a:lnTo>
                    <a:pt x="12520877" y="137445"/>
                  </a:lnTo>
                  <a:lnTo>
                    <a:pt x="12491004" y="103507"/>
                  </a:lnTo>
                  <a:lnTo>
                    <a:pt x="12457065" y="73634"/>
                  </a:lnTo>
                  <a:lnTo>
                    <a:pt x="12419482" y="48248"/>
                  </a:lnTo>
                  <a:lnTo>
                    <a:pt x="12378674" y="27771"/>
                  </a:lnTo>
                  <a:lnTo>
                    <a:pt x="12335064" y="12623"/>
                  </a:lnTo>
                  <a:lnTo>
                    <a:pt x="12289072" y="3226"/>
                  </a:lnTo>
                  <a:lnTo>
                    <a:pt x="12241119" y="0"/>
                  </a:lnTo>
                  <a:lnTo>
                    <a:pt x="353392" y="0"/>
                  </a:ln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sz="819"/>
            </a:p>
          </p:txBody>
        </p:sp>
      </p:grpSp>
      <p:sp>
        <p:nvSpPr>
          <p:cNvPr id="125" name="object 125"/>
          <p:cNvSpPr txBox="1"/>
          <p:nvPr/>
        </p:nvSpPr>
        <p:spPr>
          <a:xfrm>
            <a:off x="3987200" y="570387"/>
            <a:ext cx="4204757" cy="376621"/>
          </a:xfrm>
          <a:prstGeom prst="rect">
            <a:avLst/>
          </a:prstGeom>
        </p:spPr>
        <p:txBody>
          <a:bodyPr vert="horz" wrap="square" lIns="0" tIns="7219" rIns="0" bIns="0" rtlCol="0">
            <a:spAutoFit/>
          </a:bodyPr>
          <a:lstStyle/>
          <a:p>
            <a:pPr marL="5775">
              <a:spcBef>
                <a:spcPts val="57"/>
              </a:spcBef>
            </a:pPr>
            <a:r>
              <a:rPr sz="2400" b="1" spc="-87" dirty="0">
                <a:solidFill>
                  <a:srgbClr val="FFFFFF"/>
                </a:solidFill>
                <a:latin typeface="Gotham Bold"/>
                <a:cs typeface="Tahoma"/>
              </a:rPr>
              <a:t>Resultados</a:t>
            </a:r>
            <a:r>
              <a:rPr sz="2400" b="1" spc="-123" dirty="0">
                <a:solidFill>
                  <a:srgbClr val="FFFFFF"/>
                </a:solidFill>
                <a:latin typeface="Gotham Bold"/>
                <a:cs typeface="Tahoma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Gotham Bold"/>
                <a:cs typeface="Tahoma"/>
              </a:rPr>
              <a:t>CdV</a:t>
            </a:r>
            <a:r>
              <a:rPr sz="2400" b="1" spc="-123" dirty="0">
                <a:solidFill>
                  <a:srgbClr val="FFFFFF"/>
                </a:solidFill>
                <a:latin typeface="Gotham Bold"/>
                <a:cs typeface="Tahoma"/>
              </a:rPr>
              <a:t> </a:t>
            </a:r>
            <a:r>
              <a:rPr sz="2400" b="1" spc="-91" dirty="0">
                <a:solidFill>
                  <a:srgbClr val="FFFFFF"/>
                </a:solidFill>
                <a:latin typeface="Gotham Bold"/>
                <a:cs typeface="Tahoma"/>
              </a:rPr>
              <a:t>en</a:t>
            </a:r>
            <a:r>
              <a:rPr sz="2400" b="1" spc="-123" dirty="0">
                <a:solidFill>
                  <a:srgbClr val="FFFFFF"/>
                </a:solidFill>
                <a:latin typeface="Gotham Bold"/>
                <a:cs typeface="Tahoma"/>
              </a:rPr>
              <a:t> </a:t>
            </a:r>
            <a:r>
              <a:rPr sz="2400" b="1" spc="-48" dirty="0">
                <a:solidFill>
                  <a:srgbClr val="FFFFFF"/>
                </a:solidFill>
                <a:latin typeface="Gotham Bold"/>
                <a:cs typeface="Tahoma"/>
              </a:rPr>
              <a:t>EORTC</a:t>
            </a:r>
            <a:r>
              <a:rPr sz="2400" b="1" spc="-125" dirty="0">
                <a:solidFill>
                  <a:srgbClr val="FFFFFF"/>
                </a:solidFill>
                <a:latin typeface="Gotham Bold"/>
                <a:cs typeface="Tahoma"/>
              </a:rPr>
              <a:t> </a:t>
            </a:r>
            <a:r>
              <a:rPr sz="2400" b="1" spc="-39" dirty="0">
                <a:solidFill>
                  <a:srgbClr val="FFFFFF"/>
                </a:solidFill>
                <a:latin typeface="Gotham Bold"/>
                <a:cs typeface="Tahoma"/>
              </a:rPr>
              <a:t>QLQ-</a:t>
            </a:r>
            <a:r>
              <a:rPr sz="2400" b="1" spc="-11" dirty="0">
                <a:solidFill>
                  <a:srgbClr val="FFFFFF"/>
                </a:solidFill>
                <a:latin typeface="Gotham Bold"/>
                <a:cs typeface="Tahoma"/>
              </a:rPr>
              <a:t>C30</a:t>
            </a:r>
            <a:endParaRPr sz="2400" dirty="0">
              <a:latin typeface="Gotham Bold"/>
              <a:cs typeface="Tahoma"/>
            </a:endParaRPr>
          </a:p>
        </p:txBody>
      </p:sp>
      <p:sp>
        <p:nvSpPr>
          <p:cNvPr id="157" name="object 157"/>
          <p:cNvSpPr txBox="1"/>
          <p:nvPr/>
        </p:nvSpPr>
        <p:spPr>
          <a:xfrm>
            <a:off x="8712715" y="2880989"/>
            <a:ext cx="530159" cy="292705"/>
          </a:xfrm>
          <a:prstGeom prst="rect">
            <a:avLst/>
          </a:prstGeom>
        </p:spPr>
        <p:txBody>
          <a:bodyPr vert="horz" wrap="square" lIns="0" tIns="5775" rIns="0" bIns="0" rtlCol="0">
            <a:spAutoFit/>
          </a:bodyPr>
          <a:lstStyle/>
          <a:p>
            <a:pPr algn="ctr">
              <a:spcBef>
                <a:spcPts val="45"/>
              </a:spcBef>
            </a:pPr>
            <a:r>
              <a:rPr sz="932" b="1" i="1" spc="-91" dirty="0">
                <a:solidFill>
                  <a:srgbClr val="7D1433"/>
                </a:solidFill>
                <a:latin typeface="Trebuchet MS"/>
                <a:cs typeface="Trebuchet MS"/>
              </a:rPr>
              <a:t>Ver</a:t>
            </a:r>
            <a:r>
              <a:rPr sz="932" b="1" i="1" spc="-111" dirty="0">
                <a:solidFill>
                  <a:srgbClr val="7D1433"/>
                </a:solidFill>
                <a:latin typeface="Trebuchet MS"/>
                <a:cs typeface="Trebuchet MS"/>
              </a:rPr>
              <a:t> </a:t>
            </a:r>
            <a:r>
              <a:rPr sz="932" b="1" i="1" spc="-73" dirty="0">
                <a:solidFill>
                  <a:srgbClr val="7D1433"/>
                </a:solidFill>
                <a:latin typeface="Trebuchet MS"/>
                <a:cs typeface="Trebuchet MS"/>
              </a:rPr>
              <a:t>gráfica</a:t>
            </a:r>
            <a:endParaRPr sz="932" dirty="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932" b="1" i="1" spc="-9" dirty="0">
                <a:solidFill>
                  <a:srgbClr val="7D1433"/>
                </a:solidFill>
                <a:latin typeface="Trebuchet MS"/>
                <a:cs typeface="Trebuchet MS"/>
              </a:rPr>
              <a:t>AQUÍ</a:t>
            </a:r>
            <a:endParaRPr sz="932" dirty="0">
              <a:latin typeface="Trebuchet MS"/>
              <a:cs typeface="Trebuchet MS"/>
            </a:endParaRP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32EBDE94-73E0-45D3-80E8-5342F7CF5199}"/>
              </a:ext>
            </a:extLst>
          </p:cNvPr>
          <p:cNvSpPr txBox="1"/>
          <p:nvPr/>
        </p:nvSpPr>
        <p:spPr>
          <a:xfrm>
            <a:off x="1758952" y="1166331"/>
            <a:ext cx="8932985" cy="769441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accent2"/>
                </a:solidFill>
                <a:latin typeface="Gotham Bold"/>
                <a:cs typeface="Arial" pitchFamily="34" charset="0"/>
              </a:rPr>
              <a:t>La mediana estimada del tiempo hasta </a:t>
            </a:r>
            <a:r>
              <a:rPr lang="es-ES" sz="1600" b="1" dirty="0">
                <a:solidFill>
                  <a:schemeClr val="accent2"/>
                </a:solidFill>
                <a:latin typeface="Gotham Bold"/>
                <a:cs typeface="Arial" pitchFamily="34" charset="0"/>
              </a:rPr>
              <a:t>alcanzar</a:t>
            </a:r>
            <a:r>
              <a:rPr lang="es-ES" sz="1400" b="1" dirty="0">
                <a:solidFill>
                  <a:schemeClr val="accent2"/>
                </a:solidFill>
                <a:latin typeface="Gotham Bold"/>
                <a:cs typeface="Arial" pitchFamily="34" charset="0"/>
              </a:rPr>
              <a:t> un deterioro definitivo de un 10% de la </a:t>
            </a:r>
            <a:r>
              <a:rPr lang="es-ES" sz="1400" b="1" dirty="0" err="1">
                <a:solidFill>
                  <a:schemeClr val="accent2"/>
                </a:solidFill>
                <a:latin typeface="Gotham Bold"/>
                <a:cs typeface="Arial" pitchFamily="34" charset="0"/>
              </a:rPr>
              <a:t>CdVRS</a:t>
            </a:r>
            <a:r>
              <a:rPr lang="es-ES" sz="1400" b="1" dirty="0">
                <a:solidFill>
                  <a:schemeClr val="accent2"/>
                </a:solidFill>
                <a:latin typeface="Gotham Bold"/>
                <a:cs typeface="Arial" pitchFamily="34" charset="0"/>
              </a:rPr>
              <a:t> </a:t>
            </a:r>
          </a:p>
          <a:p>
            <a:pPr algn="ctr"/>
            <a:r>
              <a:rPr lang="es-ES" sz="1400" b="1" dirty="0">
                <a:solidFill>
                  <a:schemeClr val="accent2"/>
                </a:solidFill>
                <a:latin typeface="Gotham Bold"/>
                <a:cs typeface="Arial" pitchFamily="34" charset="0"/>
              </a:rPr>
              <a:t>fue más larga con el grupo BRAFTOVI + MEKTOVI que con el grupo vemurafenib</a:t>
            </a:r>
            <a:r>
              <a:rPr lang="es-ES" sz="1400" b="1" spc="-7" baseline="30864" dirty="0">
                <a:solidFill>
                  <a:schemeClr val="accent2"/>
                </a:solidFill>
                <a:latin typeface="Gotham Bold"/>
                <a:cs typeface="Tahoma"/>
              </a:rPr>
              <a:t>3†</a:t>
            </a:r>
            <a:endParaRPr lang="es-ES" sz="1400" b="1" baseline="30864" dirty="0">
              <a:solidFill>
                <a:schemeClr val="accent2"/>
              </a:solidFill>
              <a:latin typeface="Gotham Bold"/>
              <a:cs typeface="Tahoma"/>
            </a:endParaRPr>
          </a:p>
          <a:p>
            <a:pPr algn="ctr"/>
            <a:r>
              <a:rPr lang="es-ES" sz="1400" dirty="0">
                <a:solidFill>
                  <a:schemeClr val="accent2"/>
                </a:solidFill>
                <a:latin typeface="Gotham Bold"/>
                <a:cs typeface="Arial" pitchFamily="34" charset="0"/>
              </a:rPr>
              <a:t> 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DC5ABB46-7590-4FDA-8EE6-071D8979BE25}"/>
              </a:ext>
            </a:extLst>
          </p:cNvPr>
          <p:cNvSpPr txBox="1"/>
          <p:nvPr/>
        </p:nvSpPr>
        <p:spPr>
          <a:xfrm>
            <a:off x="2730515" y="2065972"/>
            <a:ext cx="1026663" cy="523220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r>
              <a:rPr lang="es-ES" sz="1400" b="1" dirty="0">
                <a:solidFill>
                  <a:srgbClr val="0262A2"/>
                </a:solidFill>
                <a:latin typeface="Gotham Bold"/>
                <a:cs typeface="Arial" pitchFamily="34" charset="0"/>
              </a:rPr>
              <a:t>BRAFTOVI + MEKTOVI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4F7A7A58-B910-4F79-98AE-10B134FC7259}"/>
              </a:ext>
            </a:extLst>
          </p:cNvPr>
          <p:cNvSpPr txBox="1"/>
          <p:nvPr/>
        </p:nvSpPr>
        <p:spPr>
          <a:xfrm>
            <a:off x="2230993" y="5459690"/>
            <a:ext cx="7920441" cy="738664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marL="285744" indent="-285744" algn="ctr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rgbClr val="7D1433"/>
                </a:solidFill>
                <a:latin typeface="Gotham Bold"/>
                <a:cs typeface="Arial" pitchFamily="34" charset="0"/>
              </a:rPr>
              <a:t>Se obtuvo un 90% de cumplimiento de los cuestionarios por parte de los pacientes en ambos grupos</a:t>
            </a:r>
            <a:r>
              <a:rPr lang="es-ES" sz="1400" b="1" spc="-7" baseline="31481" dirty="0">
                <a:solidFill>
                  <a:srgbClr val="7D1433"/>
                </a:solidFill>
                <a:latin typeface="Tahoma"/>
                <a:cs typeface="Tahoma"/>
              </a:rPr>
              <a:t>‡</a:t>
            </a:r>
          </a:p>
          <a:p>
            <a:pPr marL="285744" indent="-285744" algn="ctr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rgbClr val="7D1433"/>
                </a:solidFill>
                <a:latin typeface="Gotham Bold"/>
                <a:cs typeface="Arial" pitchFamily="34" charset="0"/>
              </a:rPr>
              <a:t>La variable función emocional en cuestionario EORTC QLQ-C30 demostró la mejora más pronunciada</a:t>
            </a:r>
          </a:p>
          <a:p>
            <a:pPr marL="285744" indent="-285744" algn="ctr">
              <a:buFont typeface="Arial" panose="020B0604020202020204" pitchFamily="34" charset="0"/>
              <a:buChar char="•"/>
            </a:pPr>
            <a:endParaRPr lang="es-ES" sz="1400" dirty="0">
              <a:solidFill>
                <a:srgbClr val="7D1433"/>
              </a:solidFill>
              <a:latin typeface="Gotham Bold"/>
              <a:cs typeface="Arial" pitchFamily="34" charset="0"/>
            </a:endParaRP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CF102BA4-BA11-4269-8721-9DEF2820EADE}"/>
              </a:ext>
            </a:extLst>
          </p:cNvPr>
          <p:cNvSpPr txBox="1"/>
          <p:nvPr/>
        </p:nvSpPr>
        <p:spPr>
          <a:xfrm>
            <a:off x="5288440" y="1923018"/>
            <a:ext cx="1805549" cy="369332"/>
          </a:xfrm>
          <a:prstGeom prst="rect">
            <a:avLst/>
          </a:prstGeom>
          <a:solidFill>
            <a:srgbClr val="F29350"/>
          </a:solidFill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Gotham Bold"/>
                <a:cs typeface="Arial" pitchFamily="34" charset="0"/>
              </a:rPr>
              <a:t>EORTC QLQ-C30 </a:t>
            </a:r>
          </a:p>
        </p:txBody>
      </p:sp>
      <p:pic>
        <p:nvPicPr>
          <p:cNvPr id="60" name="Gráfico 59" descr="Presentación con gráfico de barras con relleno sólido">
            <a:hlinkClick r:id="rId2" action="ppaction://hlinksldjump"/>
            <a:extLst>
              <a:ext uri="{FF2B5EF4-FFF2-40B4-BE49-F238E27FC236}">
                <a16:creationId xmlns:a16="http://schemas.microsoft.com/office/drawing/2014/main" id="{B99B35E7-FB1D-4BD6-8608-44B76CEF1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0593" y="3190640"/>
            <a:ext cx="914400" cy="9144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AFF3794-92BD-2F83-735D-1C7ADEF70BB7}"/>
              </a:ext>
            </a:extLst>
          </p:cNvPr>
          <p:cNvSpPr txBox="1"/>
          <p:nvPr/>
        </p:nvSpPr>
        <p:spPr>
          <a:xfrm>
            <a:off x="1350993" y="5036387"/>
            <a:ext cx="9882979" cy="36933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1800" b="1" dirty="0" err="1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EncoBini</a:t>
            </a:r>
            <a:r>
              <a:rPr lang="es-ES" sz="1800" b="1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 permite alcanzar una mejor calidad de vida en comparación con Vemurafenib</a:t>
            </a:r>
            <a:endParaRPr lang="es-ES" b="1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7E8962E6-6B1D-2C40-AB1B-7F643C6AC7BC}"/>
              </a:ext>
            </a:extLst>
          </p:cNvPr>
          <p:cNvSpPr/>
          <p:nvPr/>
        </p:nvSpPr>
        <p:spPr>
          <a:xfrm>
            <a:off x="921674" y="1210381"/>
            <a:ext cx="10266884" cy="604007"/>
          </a:xfrm>
          <a:prstGeom prst="roundRect">
            <a:avLst/>
          </a:prstGeom>
          <a:solidFill>
            <a:srgbClr val="2C9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El tiempo hasta el deterioro definitivo del 10% (escala EORTC QLQ-C30 Global Health Status Score)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es mayor con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EncoBini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 que con vemurafenib (HR=0,48, IC 95 % 0,33-0,68, p &lt;0,05)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4ABBF73-A168-384A-B65E-E6DC72EEBFB0}"/>
              </a:ext>
            </a:extLst>
          </p:cNvPr>
          <p:cNvSpPr txBox="1"/>
          <p:nvPr/>
        </p:nvSpPr>
        <p:spPr>
          <a:xfrm>
            <a:off x="5052971" y="6592115"/>
            <a:ext cx="1807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" sz="12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rPr>
              <a:t>Para uso promocional</a:t>
            </a:r>
            <a:endParaRPr kumimoji="0" lang="e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2" charset="0"/>
              <a:ea typeface="+mn-ea"/>
              <a:cs typeface="Gotham Book" pitchFamily="2" charset="0"/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31164" y="310945"/>
            <a:ext cx="11178013" cy="1119924"/>
          </a:xfrm>
        </p:spPr>
        <p:txBody>
          <a:bodyPr/>
          <a:lstStyle/>
          <a:p>
            <a:pPr lvl="0"/>
            <a:br>
              <a:rPr lang="es-ES" sz="280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</a:br>
            <a:endParaRPr lang="es-ES_tradnl" sz="2800" dirty="0">
              <a:solidFill>
                <a:srgbClr val="2C969C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88C8980-D953-5E49-9E44-1D3C8302703F}"/>
              </a:ext>
            </a:extLst>
          </p:cNvPr>
          <p:cNvSpPr txBox="1"/>
          <p:nvPr/>
        </p:nvSpPr>
        <p:spPr>
          <a:xfrm>
            <a:off x="602565" y="381412"/>
            <a:ext cx="11589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C969C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EncoBini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2C969C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 permite a los pacientes mantener su calidad de vida durante más tiempo que con vemurafenib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10A3DBF-E8F0-4E62-A918-2659083A6615}"/>
              </a:ext>
            </a:extLst>
          </p:cNvPr>
          <p:cNvSpPr/>
          <p:nvPr/>
        </p:nvSpPr>
        <p:spPr>
          <a:xfrm>
            <a:off x="1986390" y="6533048"/>
            <a:ext cx="11100212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1.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Gogas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 H. et al.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Quality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of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life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 in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patients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with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 BRAF-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mutant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 melanoma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receiving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the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combination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encorafenib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 plus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binimetinib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: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Results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from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 a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multicentre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, open-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label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,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randomised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,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phase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 III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study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 (COLUMBUS).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Eur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 J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Cancer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. 2021;152:116–28.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600DC98-DA54-F9D9-C0AC-A79F2D91E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254" y="1900814"/>
            <a:ext cx="8531305" cy="463223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42839AC-8B14-3CFA-0306-BF821AD91589}"/>
              </a:ext>
            </a:extLst>
          </p:cNvPr>
          <p:cNvSpPr txBox="1"/>
          <p:nvPr/>
        </p:nvSpPr>
        <p:spPr>
          <a:xfrm>
            <a:off x="6859999" y="2084177"/>
            <a:ext cx="394756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F29350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QLQ-C30 Tiempo hasta 10% de deterioro definitivo</a:t>
            </a:r>
          </a:p>
        </p:txBody>
      </p:sp>
    </p:spTree>
    <p:extLst>
      <p:ext uri="{BB962C8B-B14F-4D97-AF65-F5344CB8AC3E}">
        <p14:creationId xmlns:p14="http://schemas.microsoft.com/office/powerpoint/2010/main" val="134119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2236054" y="5490233"/>
            <a:ext cx="8573885" cy="285652"/>
          </a:xfrm>
          <a:prstGeom prst="rect">
            <a:avLst/>
          </a:prstGeom>
        </p:spPr>
        <p:txBody>
          <a:bodyPr vert="horz" wrap="square" lIns="0" tIns="5775" rIns="0" bIns="0" rtlCol="0">
            <a:spAutoFit/>
          </a:bodyPr>
          <a:lstStyle/>
          <a:p>
            <a:pPr marL="17324" marR="464274">
              <a:spcBef>
                <a:spcPts val="45"/>
              </a:spcBef>
            </a:pPr>
            <a:r>
              <a:rPr sz="784" spc="-15" baseline="31400" dirty="0">
                <a:solidFill>
                  <a:srgbClr val="014572"/>
                </a:solidFill>
                <a:latin typeface="Tahoma"/>
                <a:cs typeface="Tahoma"/>
              </a:rPr>
              <a:t>§</a:t>
            </a:r>
            <a:r>
              <a:rPr sz="909" spc="-9" dirty="0">
                <a:solidFill>
                  <a:srgbClr val="014572"/>
                </a:solidFill>
                <a:latin typeface="Tahoma"/>
                <a:cs typeface="Tahoma"/>
              </a:rPr>
              <a:t>Efecto</a:t>
            </a:r>
            <a:r>
              <a:rPr sz="909" spc="-125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5" dirty="0">
                <a:solidFill>
                  <a:srgbClr val="014572"/>
                </a:solidFill>
                <a:latin typeface="Tahoma"/>
                <a:cs typeface="Tahoma"/>
              </a:rPr>
              <a:t>del</a:t>
            </a:r>
            <a:r>
              <a:rPr sz="909" spc="-125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11" dirty="0">
                <a:solidFill>
                  <a:srgbClr val="014572"/>
                </a:solidFill>
                <a:latin typeface="Tahoma"/>
                <a:cs typeface="Tahoma"/>
              </a:rPr>
              <a:t>tratamiento</a:t>
            </a:r>
            <a:r>
              <a:rPr sz="909" spc="-125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5" dirty="0">
                <a:solidFill>
                  <a:srgbClr val="014572"/>
                </a:solidFill>
                <a:latin typeface="Tahoma"/>
                <a:cs typeface="Tahoma"/>
              </a:rPr>
              <a:t>(BRAFTOVI</a:t>
            </a:r>
            <a:r>
              <a:rPr sz="909" spc="-125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141" dirty="0">
                <a:solidFill>
                  <a:srgbClr val="014572"/>
                </a:solidFill>
                <a:latin typeface="Tahoma"/>
                <a:cs typeface="Tahoma"/>
              </a:rPr>
              <a:t>+</a:t>
            </a:r>
            <a:r>
              <a:rPr sz="909" spc="-12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dirty="0">
                <a:solidFill>
                  <a:srgbClr val="014572"/>
                </a:solidFill>
                <a:latin typeface="Tahoma"/>
                <a:cs typeface="Tahoma"/>
              </a:rPr>
              <a:t>MEKTOVI</a:t>
            </a:r>
            <a:r>
              <a:rPr sz="909" spc="-125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45" dirty="0">
                <a:solidFill>
                  <a:srgbClr val="014572"/>
                </a:solidFill>
                <a:latin typeface="Tahoma"/>
                <a:cs typeface="Tahoma"/>
              </a:rPr>
              <a:t>vs.</a:t>
            </a:r>
            <a:r>
              <a:rPr sz="909" spc="-125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23" dirty="0">
                <a:solidFill>
                  <a:srgbClr val="014572"/>
                </a:solidFill>
                <a:latin typeface="Tahoma"/>
                <a:cs typeface="Tahoma"/>
              </a:rPr>
              <a:t>VEM)</a:t>
            </a:r>
            <a:r>
              <a:rPr sz="909" spc="-125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9" dirty="0">
                <a:solidFill>
                  <a:srgbClr val="014572"/>
                </a:solidFill>
                <a:latin typeface="Tahoma"/>
                <a:cs typeface="Tahoma"/>
              </a:rPr>
              <a:t>sobre</a:t>
            </a:r>
            <a:r>
              <a:rPr sz="909" spc="-125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dirty="0">
                <a:solidFill>
                  <a:srgbClr val="014572"/>
                </a:solidFill>
                <a:latin typeface="Tahoma"/>
                <a:cs typeface="Tahoma"/>
              </a:rPr>
              <a:t>el</a:t>
            </a:r>
            <a:r>
              <a:rPr sz="909" spc="-125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19" dirty="0">
                <a:solidFill>
                  <a:srgbClr val="014572"/>
                </a:solidFill>
                <a:latin typeface="Tahoma"/>
                <a:cs typeface="Tahoma"/>
              </a:rPr>
              <a:t>cambio</a:t>
            </a:r>
            <a:r>
              <a:rPr sz="909" spc="-125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11" dirty="0">
                <a:solidFill>
                  <a:srgbClr val="014572"/>
                </a:solidFill>
                <a:latin typeface="Tahoma"/>
                <a:cs typeface="Tahoma"/>
              </a:rPr>
              <a:t>respecto</a:t>
            </a:r>
            <a:r>
              <a:rPr sz="909" spc="-125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9" dirty="0">
                <a:solidFill>
                  <a:srgbClr val="014572"/>
                </a:solidFill>
                <a:latin typeface="Tahoma"/>
                <a:cs typeface="Tahoma"/>
              </a:rPr>
              <a:t>al</a:t>
            </a:r>
            <a:r>
              <a:rPr sz="909" spc="-125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5" dirty="0">
                <a:solidFill>
                  <a:srgbClr val="014572"/>
                </a:solidFill>
                <a:latin typeface="Tahoma"/>
                <a:cs typeface="Tahoma"/>
              </a:rPr>
              <a:t>valor</a:t>
            </a:r>
            <a:r>
              <a:rPr sz="909" spc="-125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23" dirty="0">
                <a:solidFill>
                  <a:srgbClr val="014572"/>
                </a:solidFill>
                <a:latin typeface="Tahoma"/>
                <a:cs typeface="Tahoma"/>
              </a:rPr>
              <a:t>basal</a:t>
            </a:r>
            <a:r>
              <a:rPr sz="909" spc="-125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11" dirty="0">
                <a:solidFill>
                  <a:srgbClr val="014572"/>
                </a:solidFill>
                <a:latin typeface="Tahoma"/>
                <a:cs typeface="Tahoma"/>
              </a:rPr>
              <a:t>obtenido</a:t>
            </a:r>
            <a:r>
              <a:rPr sz="909" spc="-125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19" dirty="0">
                <a:solidFill>
                  <a:srgbClr val="014572"/>
                </a:solidFill>
                <a:latin typeface="Tahoma"/>
                <a:cs typeface="Tahoma"/>
              </a:rPr>
              <a:t>en</a:t>
            </a:r>
            <a:r>
              <a:rPr sz="909" spc="-125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dirty="0">
                <a:solidFill>
                  <a:srgbClr val="014572"/>
                </a:solidFill>
                <a:latin typeface="Tahoma"/>
                <a:cs typeface="Tahoma"/>
              </a:rPr>
              <a:t>el</a:t>
            </a:r>
            <a:r>
              <a:rPr sz="909" spc="-125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41" dirty="0">
                <a:solidFill>
                  <a:srgbClr val="014572"/>
                </a:solidFill>
                <a:latin typeface="Tahoma"/>
                <a:cs typeface="Tahoma"/>
              </a:rPr>
              <a:t>MMRM, </a:t>
            </a:r>
            <a:r>
              <a:rPr sz="909" spc="-19" dirty="0">
                <a:solidFill>
                  <a:srgbClr val="014572"/>
                </a:solidFill>
                <a:latin typeface="Tahoma"/>
                <a:cs typeface="Tahoma"/>
              </a:rPr>
              <a:t>en</a:t>
            </a:r>
            <a:r>
              <a:rPr sz="909" spc="-139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dirty="0">
                <a:solidFill>
                  <a:srgbClr val="014572"/>
                </a:solidFill>
                <a:latin typeface="Tahoma"/>
                <a:cs typeface="Tahoma"/>
              </a:rPr>
              <a:t>el</a:t>
            </a:r>
            <a:r>
              <a:rPr sz="909" spc="-132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16" dirty="0">
                <a:solidFill>
                  <a:srgbClr val="014572"/>
                </a:solidFill>
                <a:latin typeface="Tahoma"/>
                <a:cs typeface="Tahoma"/>
              </a:rPr>
              <a:t>que</a:t>
            </a:r>
            <a:r>
              <a:rPr sz="909" spc="-132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9" dirty="0">
                <a:solidFill>
                  <a:srgbClr val="014572"/>
                </a:solidFill>
                <a:latin typeface="Tahoma"/>
                <a:cs typeface="Tahoma"/>
              </a:rPr>
              <a:t>los</a:t>
            </a:r>
            <a:r>
              <a:rPr sz="909" spc="-133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11" dirty="0">
                <a:solidFill>
                  <a:srgbClr val="014572"/>
                </a:solidFill>
                <a:latin typeface="Tahoma"/>
                <a:cs typeface="Tahoma"/>
              </a:rPr>
              <a:t>ciclos</a:t>
            </a:r>
            <a:r>
              <a:rPr sz="909" spc="-132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20" dirty="0">
                <a:solidFill>
                  <a:srgbClr val="014572"/>
                </a:solidFill>
                <a:latin typeface="Tahoma"/>
                <a:cs typeface="Tahoma"/>
              </a:rPr>
              <a:t>se</a:t>
            </a:r>
            <a:r>
              <a:rPr sz="909" spc="-132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15" dirty="0">
                <a:solidFill>
                  <a:srgbClr val="014572"/>
                </a:solidFill>
                <a:latin typeface="Tahoma"/>
                <a:cs typeface="Tahoma"/>
              </a:rPr>
              <a:t>consideraron</a:t>
            </a:r>
            <a:r>
              <a:rPr sz="909" spc="-132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5" dirty="0">
                <a:solidFill>
                  <a:srgbClr val="014572"/>
                </a:solidFill>
                <a:latin typeface="Tahoma"/>
                <a:cs typeface="Tahoma"/>
              </a:rPr>
              <a:t>continuos;</a:t>
            </a:r>
            <a:endParaRPr sz="909" dirty="0">
              <a:latin typeface="Tahoma"/>
              <a:cs typeface="Tahoma"/>
            </a:endParaRPr>
          </a:p>
          <a:p>
            <a:pPr marL="17324">
              <a:spcBef>
                <a:spcPts val="3"/>
              </a:spcBef>
            </a:pPr>
            <a:r>
              <a:rPr sz="784" spc="-15" baseline="31400" dirty="0">
                <a:solidFill>
                  <a:srgbClr val="014572"/>
                </a:solidFill>
                <a:latin typeface="Tahoma"/>
                <a:cs typeface="Tahoma"/>
              </a:rPr>
              <a:t>||</a:t>
            </a:r>
            <a:r>
              <a:rPr sz="909" spc="-9" dirty="0">
                <a:solidFill>
                  <a:srgbClr val="014572"/>
                </a:solidFill>
                <a:latin typeface="Tahoma"/>
                <a:cs typeface="Tahoma"/>
              </a:rPr>
              <a:t>Al</a:t>
            </a:r>
            <a:r>
              <a:rPr sz="909" spc="-12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15" dirty="0">
                <a:solidFill>
                  <a:srgbClr val="014572"/>
                </a:solidFill>
                <a:latin typeface="Tahoma"/>
                <a:cs typeface="Tahoma"/>
              </a:rPr>
              <a:t>considerar</a:t>
            </a:r>
            <a:r>
              <a:rPr sz="909" spc="-12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9" dirty="0">
                <a:solidFill>
                  <a:srgbClr val="014572"/>
                </a:solidFill>
                <a:latin typeface="Tahoma"/>
                <a:cs typeface="Tahoma"/>
              </a:rPr>
              <a:t>todos</a:t>
            </a:r>
            <a:r>
              <a:rPr sz="909" spc="-125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9" dirty="0">
                <a:solidFill>
                  <a:srgbClr val="014572"/>
                </a:solidFill>
                <a:latin typeface="Tahoma"/>
                <a:cs typeface="Tahoma"/>
              </a:rPr>
              <a:t>los</a:t>
            </a:r>
            <a:r>
              <a:rPr sz="909" spc="-12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23" dirty="0">
                <a:solidFill>
                  <a:srgbClr val="014572"/>
                </a:solidFill>
                <a:latin typeface="Tahoma"/>
                <a:cs typeface="Tahoma"/>
              </a:rPr>
              <a:t>ciclos.</a:t>
            </a:r>
            <a:r>
              <a:rPr sz="909" spc="-12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dirty="0">
                <a:solidFill>
                  <a:srgbClr val="014572"/>
                </a:solidFill>
                <a:latin typeface="Tahoma"/>
                <a:cs typeface="Tahoma"/>
              </a:rPr>
              <a:t>El</a:t>
            </a:r>
            <a:r>
              <a:rPr sz="909" spc="-125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16" dirty="0">
                <a:solidFill>
                  <a:srgbClr val="014572"/>
                </a:solidFill>
                <a:latin typeface="Tahoma"/>
                <a:cs typeface="Tahoma"/>
              </a:rPr>
              <a:t>cumplimiento</a:t>
            </a:r>
            <a:r>
              <a:rPr sz="909" spc="-12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dirty="0">
                <a:solidFill>
                  <a:srgbClr val="014572"/>
                </a:solidFill>
                <a:latin typeface="Tahoma"/>
                <a:cs typeface="Tahoma"/>
              </a:rPr>
              <a:t>por</a:t>
            </a:r>
            <a:r>
              <a:rPr sz="909" spc="-12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9" dirty="0">
                <a:solidFill>
                  <a:srgbClr val="014572"/>
                </a:solidFill>
                <a:latin typeface="Tahoma"/>
                <a:cs typeface="Tahoma"/>
              </a:rPr>
              <a:t>parte</a:t>
            </a:r>
            <a:r>
              <a:rPr sz="909" spc="-125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5" dirty="0">
                <a:solidFill>
                  <a:srgbClr val="014572"/>
                </a:solidFill>
                <a:latin typeface="Tahoma"/>
                <a:cs typeface="Tahoma"/>
              </a:rPr>
              <a:t>del</a:t>
            </a:r>
            <a:r>
              <a:rPr sz="909" spc="-12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16" dirty="0">
                <a:solidFill>
                  <a:srgbClr val="014572"/>
                </a:solidFill>
                <a:latin typeface="Tahoma"/>
                <a:cs typeface="Tahoma"/>
              </a:rPr>
              <a:t>paciente</a:t>
            </a:r>
            <a:r>
              <a:rPr sz="909" spc="-125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15" dirty="0">
                <a:solidFill>
                  <a:srgbClr val="014572"/>
                </a:solidFill>
                <a:latin typeface="Tahoma"/>
                <a:cs typeface="Tahoma"/>
              </a:rPr>
              <a:t>refleja</a:t>
            </a:r>
            <a:r>
              <a:rPr sz="909" spc="-12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9" dirty="0">
                <a:solidFill>
                  <a:srgbClr val="014572"/>
                </a:solidFill>
                <a:latin typeface="Tahoma"/>
                <a:cs typeface="Tahoma"/>
              </a:rPr>
              <a:t>la</a:t>
            </a:r>
            <a:r>
              <a:rPr sz="909" spc="-12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20" dirty="0">
                <a:solidFill>
                  <a:srgbClr val="014572"/>
                </a:solidFill>
                <a:latin typeface="Tahoma"/>
                <a:cs typeface="Tahoma"/>
              </a:rPr>
              <a:t>tasa</a:t>
            </a:r>
            <a:r>
              <a:rPr sz="909" spc="-125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9" dirty="0">
                <a:solidFill>
                  <a:srgbClr val="014572"/>
                </a:solidFill>
                <a:latin typeface="Tahoma"/>
                <a:cs typeface="Tahoma"/>
              </a:rPr>
              <a:t>de</a:t>
            </a:r>
            <a:r>
              <a:rPr sz="909" spc="-12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11" dirty="0">
                <a:solidFill>
                  <a:srgbClr val="014572"/>
                </a:solidFill>
                <a:latin typeface="Tahoma"/>
                <a:cs typeface="Tahoma"/>
              </a:rPr>
              <a:t>cuestionarios</a:t>
            </a:r>
            <a:r>
              <a:rPr sz="909" spc="-12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9" dirty="0">
                <a:solidFill>
                  <a:srgbClr val="014572"/>
                </a:solidFill>
                <a:latin typeface="Tahoma"/>
                <a:cs typeface="Tahoma"/>
              </a:rPr>
              <a:t>cumplimentados/retornados.</a:t>
            </a:r>
            <a:endParaRPr sz="909" dirty="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15179" y="1216037"/>
            <a:ext cx="2468591" cy="252053"/>
          </a:xfrm>
          <a:prstGeom prst="rect">
            <a:avLst/>
          </a:prstGeom>
        </p:spPr>
        <p:txBody>
          <a:bodyPr vert="horz" wrap="square" lIns="0" tIns="5775" rIns="0" bIns="0" rtlCol="0">
            <a:spAutoFit/>
          </a:bodyPr>
          <a:lstStyle/>
          <a:p>
            <a:pPr marL="5775" algn="ctr">
              <a:spcBef>
                <a:spcPts val="45"/>
              </a:spcBef>
            </a:pPr>
            <a:r>
              <a:rPr sz="1600" b="1" spc="-45" dirty="0">
                <a:solidFill>
                  <a:srgbClr val="EF7723"/>
                </a:solidFill>
                <a:latin typeface="Gotham Bold"/>
                <a:cs typeface="Tahoma"/>
              </a:rPr>
              <a:t>Cuestionario</a:t>
            </a:r>
            <a:r>
              <a:rPr sz="1600" b="1" spc="-64" dirty="0">
                <a:solidFill>
                  <a:srgbClr val="EF7723"/>
                </a:solidFill>
                <a:latin typeface="Gotham Bold"/>
                <a:cs typeface="Tahoma"/>
              </a:rPr>
              <a:t> </a:t>
            </a:r>
            <a:r>
              <a:rPr sz="1600" b="1" spc="-27" dirty="0">
                <a:solidFill>
                  <a:srgbClr val="EF7723"/>
                </a:solidFill>
                <a:latin typeface="Gotham Bold"/>
                <a:cs typeface="Tahoma"/>
              </a:rPr>
              <a:t>EORTC</a:t>
            </a:r>
            <a:r>
              <a:rPr sz="1600" b="1" spc="-64" dirty="0">
                <a:solidFill>
                  <a:srgbClr val="EF7723"/>
                </a:solidFill>
                <a:latin typeface="Gotham Bold"/>
                <a:cs typeface="Tahoma"/>
              </a:rPr>
              <a:t> </a:t>
            </a:r>
            <a:r>
              <a:rPr sz="1600" b="1" spc="-20" dirty="0">
                <a:solidFill>
                  <a:srgbClr val="EF7723"/>
                </a:solidFill>
                <a:latin typeface="Gotham Bold"/>
                <a:cs typeface="Tahoma"/>
              </a:rPr>
              <a:t>QLQ-</a:t>
            </a:r>
            <a:r>
              <a:rPr sz="1600" b="1" spc="-11" dirty="0">
                <a:solidFill>
                  <a:srgbClr val="EF7723"/>
                </a:solidFill>
                <a:latin typeface="Gotham Bold"/>
                <a:cs typeface="Tahoma"/>
              </a:rPr>
              <a:t>C30</a:t>
            </a:r>
            <a:endParaRPr sz="1600" dirty="0">
              <a:latin typeface="Gotham Bold"/>
              <a:cs typeface="Tahoma"/>
            </a:endParaRPr>
          </a:p>
        </p:txBody>
      </p:sp>
      <p:sp>
        <p:nvSpPr>
          <p:cNvPr id="193" name="object 193"/>
          <p:cNvSpPr/>
          <p:nvPr/>
        </p:nvSpPr>
        <p:spPr>
          <a:xfrm>
            <a:off x="5948252" y="761576"/>
            <a:ext cx="0" cy="470964"/>
          </a:xfrm>
          <a:custGeom>
            <a:avLst/>
            <a:gdLst/>
            <a:ahLst/>
            <a:cxnLst/>
            <a:rect l="l" t="t" r="r" b="b"/>
            <a:pathLst>
              <a:path h="1035685">
                <a:moveTo>
                  <a:pt x="0" y="0"/>
                </a:moveTo>
                <a:lnTo>
                  <a:pt x="0" y="1035596"/>
                </a:lnTo>
              </a:path>
            </a:pathLst>
          </a:custGeom>
          <a:ln w="29449">
            <a:solidFill>
              <a:srgbClr val="EF7723"/>
            </a:solidFill>
          </a:ln>
        </p:spPr>
        <p:txBody>
          <a:bodyPr wrap="square" lIns="0" tIns="0" rIns="0" bIns="0" rtlCol="0"/>
          <a:lstStyle/>
          <a:p>
            <a:endParaRPr sz="819"/>
          </a:p>
        </p:txBody>
      </p:sp>
      <p:grpSp>
        <p:nvGrpSpPr>
          <p:cNvPr id="194" name="object 194"/>
          <p:cNvGrpSpPr/>
          <p:nvPr/>
        </p:nvGrpSpPr>
        <p:grpSpPr>
          <a:xfrm>
            <a:off x="5918861" y="1447469"/>
            <a:ext cx="85761" cy="381449"/>
            <a:chOff x="9821500" y="5203957"/>
            <a:chExt cx="188595" cy="838835"/>
          </a:xfrm>
        </p:grpSpPr>
        <p:sp>
          <p:nvSpPr>
            <p:cNvPr id="195" name="object 195"/>
            <p:cNvSpPr/>
            <p:nvPr/>
          </p:nvSpPr>
          <p:spPr>
            <a:xfrm>
              <a:off x="9915736" y="5203957"/>
              <a:ext cx="0" cy="744855"/>
            </a:xfrm>
            <a:custGeom>
              <a:avLst/>
              <a:gdLst/>
              <a:ahLst/>
              <a:cxnLst/>
              <a:rect l="l" t="t" r="r" b="b"/>
              <a:pathLst>
                <a:path h="744854">
                  <a:moveTo>
                    <a:pt x="0" y="0"/>
                  </a:moveTo>
                  <a:lnTo>
                    <a:pt x="0" y="744254"/>
                  </a:lnTo>
                </a:path>
              </a:pathLst>
            </a:custGeom>
            <a:ln w="29449">
              <a:solidFill>
                <a:srgbClr val="EF7723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96" name="object 196"/>
            <p:cNvSpPr/>
            <p:nvPr/>
          </p:nvSpPr>
          <p:spPr>
            <a:xfrm>
              <a:off x="9821500" y="5853974"/>
              <a:ext cx="188595" cy="188595"/>
            </a:xfrm>
            <a:custGeom>
              <a:avLst/>
              <a:gdLst/>
              <a:ahLst/>
              <a:cxnLst/>
              <a:rect l="l" t="t" r="r" b="b"/>
              <a:pathLst>
                <a:path w="188595" h="188595">
                  <a:moveTo>
                    <a:pt x="188475" y="0"/>
                  </a:moveTo>
                  <a:lnTo>
                    <a:pt x="0" y="0"/>
                  </a:lnTo>
                  <a:lnTo>
                    <a:pt x="0" y="188475"/>
                  </a:lnTo>
                  <a:lnTo>
                    <a:pt x="188475" y="188475"/>
                  </a:lnTo>
                  <a:lnTo>
                    <a:pt x="188475" y="0"/>
                  </a:lnTo>
                  <a:close/>
                </a:path>
              </a:pathLst>
            </a:custGeom>
            <a:solidFill>
              <a:srgbClr val="EF7723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sp>
        <p:nvSpPr>
          <p:cNvPr id="227" name="object 227"/>
          <p:cNvSpPr txBox="1"/>
          <p:nvPr/>
        </p:nvSpPr>
        <p:spPr>
          <a:xfrm>
            <a:off x="2236054" y="5932046"/>
            <a:ext cx="7900036" cy="235890"/>
          </a:xfrm>
          <a:prstGeom prst="rect">
            <a:avLst/>
          </a:prstGeom>
        </p:spPr>
        <p:txBody>
          <a:bodyPr vert="horz" wrap="square" lIns="0" tIns="5199" rIns="0" bIns="0" rtlCol="0">
            <a:spAutoFit/>
          </a:bodyPr>
          <a:lstStyle/>
          <a:p>
            <a:pPr marL="5775" marR="2311">
              <a:lnSpc>
                <a:spcPct val="141400"/>
              </a:lnSpc>
              <a:spcBef>
                <a:spcPts val="41"/>
              </a:spcBef>
            </a:pP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EORTC</a:t>
            </a:r>
            <a:r>
              <a:rPr sz="568" spc="-68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QLQ-C30:</a:t>
            </a:r>
            <a:r>
              <a:rPr sz="568" spc="-68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5" dirty="0">
                <a:solidFill>
                  <a:srgbClr val="014572"/>
                </a:solidFill>
                <a:latin typeface="Tahoma"/>
                <a:cs typeface="Tahoma"/>
              </a:rPr>
              <a:t>European</a:t>
            </a:r>
            <a:r>
              <a:rPr sz="568" spc="-68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5" dirty="0">
                <a:solidFill>
                  <a:srgbClr val="014572"/>
                </a:solidFill>
                <a:latin typeface="Tahoma"/>
                <a:cs typeface="Tahoma"/>
              </a:rPr>
              <a:t>Organisation</a:t>
            </a:r>
            <a:r>
              <a:rPr sz="568" spc="-68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for</a:t>
            </a:r>
            <a:r>
              <a:rPr sz="568" spc="-6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9" dirty="0">
                <a:solidFill>
                  <a:srgbClr val="014572"/>
                </a:solidFill>
                <a:latin typeface="Tahoma"/>
                <a:cs typeface="Tahoma"/>
              </a:rPr>
              <a:t>Research</a:t>
            </a:r>
            <a:r>
              <a:rPr sz="568" spc="-68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5" dirty="0">
                <a:solidFill>
                  <a:srgbClr val="014572"/>
                </a:solidFill>
                <a:latin typeface="Tahoma"/>
                <a:cs typeface="Tahoma"/>
              </a:rPr>
              <a:t>and</a:t>
            </a:r>
            <a:r>
              <a:rPr sz="568" spc="-68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11" dirty="0">
                <a:solidFill>
                  <a:srgbClr val="014572"/>
                </a:solidFill>
                <a:latin typeface="Tahoma"/>
                <a:cs typeface="Tahoma"/>
              </a:rPr>
              <a:t>Treatment</a:t>
            </a:r>
            <a:r>
              <a:rPr sz="568" spc="-68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of</a:t>
            </a:r>
            <a:r>
              <a:rPr sz="568" spc="-6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Cancer</a:t>
            </a:r>
            <a:r>
              <a:rPr sz="568" spc="-68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Quality</a:t>
            </a:r>
            <a:r>
              <a:rPr sz="568" spc="-68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of</a:t>
            </a:r>
            <a:r>
              <a:rPr sz="568" spc="-68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16" dirty="0">
                <a:solidFill>
                  <a:srgbClr val="014572"/>
                </a:solidFill>
                <a:latin typeface="Tahoma"/>
                <a:cs typeface="Tahoma"/>
              </a:rPr>
              <a:t>Life;</a:t>
            </a:r>
            <a:r>
              <a:rPr sz="568" spc="-68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39" dirty="0">
                <a:solidFill>
                  <a:srgbClr val="014572"/>
                </a:solidFill>
                <a:latin typeface="Tahoma"/>
                <a:cs typeface="Tahoma"/>
              </a:rPr>
              <a:t>MMRM:</a:t>
            </a:r>
            <a:r>
              <a:rPr sz="568" spc="-6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Modelo</a:t>
            </a:r>
            <a:r>
              <a:rPr sz="568" spc="-68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de</a:t>
            </a:r>
            <a:r>
              <a:rPr sz="568" spc="-68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5" dirty="0">
                <a:solidFill>
                  <a:srgbClr val="014572"/>
                </a:solidFill>
                <a:latin typeface="Tahoma"/>
                <a:cs typeface="Tahoma"/>
              </a:rPr>
              <a:t>efectos</a:t>
            </a:r>
            <a:r>
              <a:rPr sz="568" spc="-68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5" dirty="0">
                <a:solidFill>
                  <a:srgbClr val="014572"/>
                </a:solidFill>
                <a:latin typeface="Tahoma"/>
                <a:cs typeface="Tahoma"/>
              </a:rPr>
              <a:t>mixtos</a:t>
            </a:r>
            <a:r>
              <a:rPr sz="568" spc="-6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11" dirty="0">
                <a:solidFill>
                  <a:srgbClr val="014572"/>
                </a:solidFill>
                <a:latin typeface="Tahoma"/>
                <a:cs typeface="Tahoma"/>
              </a:rPr>
              <a:t>para</a:t>
            </a:r>
            <a:r>
              <a:rPr sz="568" spc="-68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11" dirty="0">
                <a:solidFill>
                  <a:srgbClr val="014572"/>
                </a:solidFill>
                <a:latin typeface="Tahoma"/>
                <a:cs typeface="Tahoma"/>
              </a:rPr>
              <a:t>medidas</a:t>
            </a:r>
            <a:r>
              <a:rPr sz="568" spc="-68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5" dirty="0">
                <a:solidFill>
                  <a:srgbClr val="014572"/>
                </a:solidFill>
                <a:latin typeface="Tahoma"/>
                <a:cs typeface="Tahoma"/>
              </a:rPr>
              <a:t>repetidas;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EEM:</a:t>
            </a:r>
            <a:r>
              <a:rPr sz="568" spc="-68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error</a:t>
            </a:r>
            <a:r>
              <a:rPr sz="568" spc="-68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9" dirty="0">
                <a:solidFill>
                  <a:srgbClr val="014572"/>
                </a:solidFill>
                <a:latin typeface="Tahoma"/>
                <a:cs typeface="Tahoma"/>
              </a:rPr>
              <a:t>estándar</a:t>
            </a:r>
            <a:r>
              <a:rPr sz="568" spc="-6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de</a:t>
            </a:r>
            <a:r>
              <a:rPr sz="568" spc="-68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la</a:t>
            </a:r>
            <a:r>
              <a:rPr sz="568" spc="-6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20" dirty="0">
                <a:solidFill>
                  <a:srgbClr val="014572"/>
                </a:solidFill>
                <a:latin typeface="Tahoma"/>
                <a:cs typeface="Tahoma"/>
              </a:rPr>
              <a:t>media;</a:t>
            </a:r>
            <a:r>
              <a:rPr sz="568" spc="-68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VEM:</a:t>
            </a:r>
            <a:r>
              <a:rPr sz="568" spc="-6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16" dirty="0">
                <a:solidFill>
                  <a:srgbClr val="014572"/>
                </a:solidFill>
                <a:latin typeface="Tahoma"/>
                <a:cs typeface="Tahoma"/>
              </a:rPr>
              <a:t>vemurafenib;</a:t>
            </a:r>
            <a:r>
              <a:rPr sz="568" spc="-68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5" dirty="0">
                <a:solidFill>
                  <a:srgbClr val="014572"/>
                </a:solidFill>
                <a:latin typeface="Tahoma"/>
                <a:cs typeface="Tahoma"/>
              </a:rPr>
              <a:t>HR:</a:t>
            </a:r>
            <a:r>
              <a:rPr sz="568" spc="-68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9" dirty="0">
                <a:solidFill>
                  <a:srgbClr val="014572"/>
                </a:solidFill>
                <a:latin typeface="Tahoma"/>
                <a:cs typeface="Tahoma"/>
              </a:rPr>
              <a:t>hazard</a:t>
            </a:r>
            <a:r>
              <a:rPr sz="568" spc="-6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15" dirty="0">
                <a:solidFill>
                  <a:srgbClr val="014572"/>
                </a:solidFill>
                <a:latin typeface="Tahoma"/>
                <a:cs typeface="Tahoma"/>
              </a:rPr>
              <a:t>ratio;</a:t>
            </a:r>
            <a:r>
              <a:rPr sz="568" spc="-68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MCID:</a:t>
            </a:r>
            <a:r>
              <a:rPr sz="568" spc="-6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5" dirty="0">
                <a:solidFill>
                  <a:srgbClr val="014572"/>
                </a:solidFill>
                <a:latin typeface="Tahoma"/>
                <a:cs typeface="Tahoma"/>
              </a:rPr>
              <a:t>diferencia</a:t>
            </a:r>
            <a:r>
              <a:rPr sz="568" spc="-68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11" dirty="0">
                <a:solidFill>
                  <a:srgbClr val="014572"/>
                </a:solidFill>
                <a:latin typeface="Tahoma"/>
                <a:cs typeface="Tahoma"/>
              </a:rPr>
              <a:t>mínima</a:t>
            </a:r>
            <a:r>
              <a:rPr sz="568" spc="-6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5" dirty="0">
                <a:solidFill>
                  <a:srgbClr val="014572"/>
                </a:solidFill>
                <a:latin typeface="Tahoma"/>
                <a:cs typeface="Tahoma"/>
              </a:rPr>
              <a:t>clínicamente</a:t>
            </a:r>
            <a:r>
              <a:rPr sz="568" spc="-68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5" dirty="0">
                <a:solidFill>
                  <a:srgbClr val="014572"/>
                </a:solidFill>
                <a:latin typeface="Tahoma"/>
                <a:cs typeface="Tahoma"/>
              </a:rPr>
              <a:t>importante.</a:t>
            </a:r>
            <a:endParaRPr sz="568" dirty="0">
              <a:latin typeface="Tahoma"/>
              <a:cs typeface="Tahoma"/>
            </a:endParaRPr>
          </a:p>
        </p:txBody>
      </p:sp>
      <p:pic>
        <p:nvPicPr>
          <p:cNvPr id="237" name="Imagen 236">
            <a:extLst>
              <a:ext uri="{FF2B5EF4-FFF2-40B4-BE49-F238E27FC236}">
                <a16:creationId xmlns:a16="http://schemas.microsoft.com/office/drawing/2014/main" id="{F239B7F6-905F-F179-67B4-350D8C6012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"/>
          <a:stretch/>
        </p:blipFill>
        <p:spPr>
          <a:xfrm>
            <a:off x="1113488" y="1891424"/>
            <a:ext cx="9696451" cy="3381968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12176" y="1984235"/>
            <a:ext cx="1623685" cy="3035712"/>
          </a:xfrm>
          <a:custGeom>
            <a:avLst/>
            <a:gdLst/>
            <a:ahLst/>
            <a:cxnLst/>
            <a:rect l="l" t="t" r="r" b="b"/>
            <a:pathLst>
              <a:path w="3570604" h="6675755">
                <a:moveTo>
                  <a:pt x="3570414" y="4517771"/>
                </a:moveTo>
                <a:lnTo>
                  <a:pt x="2839758" y="4517771"/>
                </a:lnTo>
                <a:lnTo>
                  <a:pt x="2839758" y="0"/>
                </a:lnTo>
                <a:lnTo>
                  <a:pt x="730669" y="0"/>
                </a:lnTo>
                <a:lnTo>
                  <a:pt x="730669" y="4517771"/>
                </a:lnTo>
                <a:lnTo>
                  <a:pt x="0" y="4517771"/>
                </a:lnTo>
                <a:lnTo>
                  <a:pt x="1785213" y="6675221"/>
                </a:lnTo>
                <a:lnTo>
                  <a:pt x="3570414" y="4517771"/>
                </a:lnTo>
                <a:close/>
              </a:path>
            </a:pathLst>
          </a:custGeom>
          <a:solidFill>
            <a:srgbClr val="E3E3E3">
              <a:alpha val="50000"/>
            </a:srgbClr>
          </a:solidFill>
        </p:spPr>
        <p:txBody>
          <a:bodyPr wrap="square" lIns="0" tIns="0" rIns="0" bIns="0" rtlCol="0"/>
          <a:lstStyle/>
          <a:p>
            <a:endParaRPr sz="819" dirty="0"/>
          </a:p>
        </p:txBody>
      </p:sp>
      <p:sp>
        <p:nvSpPr>
          <p:cNvPr id="4" name="object 4"/>
          <p:cNvSpPr txBox="1"/>
          <p:nvPr/>
        </p:nvSpPr>
        <p:spPr>
          <a:xfrm>
            <a:off x="2334469" y="6024180"/>
            <a:ext cx="5100619" cy="539888"/>
          </a:xfrm>
          <a:prstGeom prst="rect">
            <a:avLst/>
          </a:prstGeom>
        </p:spPr>
        <p:txBody>
          <a:bodyPr vert="horz" wrap="square" lIns="0" tIns="5775" rIns="0" bIns="0" rtlCol="0">
            <a:spAutoFit/>
          </a:bodyPr>
          <a:lstStyle/>
          <a:p>
            <a:pPr marL="23098">
              <a:spcBef>
                <a:spcPts val="45"/>
              </a:spcBef>
            </a:pPr>
            <a:r>
              <a:rPr sz="819" spc="37" baseline="32407" dirty="0">
                <a:solidFill>
                  <a:srgbClr val="014572"/>
                </a:solidFill>
                <a:latin typeface="Tahoma"/>
                <a:cs typeface="Tahoma"/>
              </a:rPr>
              <a:t>†</a:t>
            </a:r>
            <a:r>
              <a:rPr sz="932" spc="25" dirty="0">
                <a:solidFill>
                  <a:srgbClr val="014572"/>
                </a:solidFill>
                <a:latin typeface="Tahoma"/>
                <a:cs typeface="Tahoma"/>
              </a:rPr>
              <a:t>HR</a:t>
            </a:r>
            <a:r>
              <a:rPr sz="932" spc="-136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32" spc="-143" dirty="0">
                <a:solidFill>
                  <a:srgbClr val="014572"/>
                </a:solidFill>
                <a:latin typeface="Tahoma"/>
                <a:cs typeface="Tahoma"/>
              </a:rPr>
              <a:t>=</a:t>
            </a:r>
            <a:r>
              <a:rPr sz="932" spc="-133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32" spc="-19" dirty="0">
                <a:solidFill>
                  <a:srgbClr val="014572"/>
                </a:solidFill>
                <a:latin typeface="Tahoma"/>
                <a:cs typeface="Tahoma"/>
              </a:rPr>
              <a:t>0,40</a:t>
            </a:r>
            <a:r>
              <a:rPr sz="932" spc="-133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32" spc="-39" dirty="0">
                <a:solidFill>
                  <a:srgbClr val="014572"/>
                </a:solidFill>
                <a:latin typeface="Tahoma"/>
                <a:cs typeface="Tahoma"/>
              </a:rPr>
              <a:t>(IC</a:t>
            </a:r>
            <a:r>
              <a:rPr sz="932" spc="-133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32" spc="-75" dirty="0">
                <a:solidFill>
                  <a:srgbClr val="014572"/>
                </a:solidFill>
                <a:latin typeface="Tahoma"/>
                <a:cs typeface="Tahoma"/>
              </a:rPr>
              <a:t>95%:</a:t>
            </a:r>
            <a:r>
              <a:rPr sz="932" spc="-133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32" spc="-35" dirty="0">
                <a:solidFill>
                  <a:srgbClr val="014572"/>
                </a:solidFill>
                <a:latin typeface="Tahoma"/>
                <a:cs typeface="Tahoma"/>
              </a:rPr>
              <a:t>0,26–0,63);</a:t>
            </a:r>
            <a:r>
              <a:rPr sz="932" spc="-133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819" baseline="32407" dirty="0">
                <a:solidFill>
                  <a:srgbClr val="014572"/>
                </a:solidFill>
                <a:latin typeface="Tahoma"/>
                <a:cs typeface="Tahoma"/>
              </a:rPr>
              <a:t>‡</a:t>
            </a:r>
            <a:r>
              <a:rPr sz="819" spc="-119" baseline="3240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32" spc="-9" dirty="0">
                <a:solidFill>
                  <a:srgbClr val="014572"/>
                </a:solidFill>
                <a:latin typeface="Tahoma"/>
                <a:cs typeface="Tahoma"/>
              </a:rPr>
              <a:t>Cuestionarios</a:t>
            </a:r>
            <a:r>
              <a:rPr sz="932" spc="-133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32" spc="-5" dirty="0">
                <a:solidFill>
                  <a:srgbClr val="014572"/>
                </a:solidFill>
                <a:latin typeface="Tahoma"/>
                <a:cs typeface="Tahoma"/>
              </a:rPr>
              <a:t>cumplimentados.</a:t>
            </a:r>
            <a:endParaRPr sz="932">
              <a:latin typeface="Tahoma"/>
              <a:cs typeface="Tahoma"/>
            </a:endParaRPr>
          </a:p>
          <a:p>
            <a:pPr>
              <a:spcBef>
                <a:spcPts val="15"/>
              </a:spcBef>
            </a:pPr>
            <a:endParaRPr sz="1319">
              <a:latin typeface="Tahoma"/>
              <a:cs typeface="Tahoma"/>
            </a:endParaRPr>
          </a:p>
          <a:p>
            <a:pPr marL="23098"/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CdV:</a:t>
            </a:r>
            <a:r>
              <a:rPr sz="568" spc="-8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5" dirty="0">
                <a:solidFill>
                  <a:srgbClr val="014572"/>
                </a:solidFill>
                <a:latin typeface="Tahoma"/>
                <a:cs typeface="Tahoma"/>
              </a:rPr>
              <a:t>calidad</a:t>
            </a:r>
            <a:r>
              <a:rPr sz="568" spc="-8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de</a:t>
            </a:r>
            <a:r>
              <a:rPr sz="568" spc="-8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9" dirty="0">
                <a:solidFill>
                  <a:srgbClr val="014572"/>
                </a:solidFill>
                <a:latin typeface="Tahoma"/>
                <a:cs typeface="Tahoma"/>
              </a:rPr>
              <a:t>vida;</a:t>
            </a:r>
            <a:r>
              <a:rPr sz="568" spc="23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CdVRS:</a:t>
            </a:r>
            <a:r>
              <a:rPr sz="568" spc="-8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5" dirty="0">
                <a:solidFill>
                  <a:srgbClr val="014572"/>
                </a:solidFill>
                <a:latin typeface="Tahoma"/>
                <a:cs typeface="Tahoma"/>
              </a:rPr>
              <a:t>calidad</a:t>
            </a:r>
            <a:r>
              <a:rPr sz="568" spc="-8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de</a:t>
            </a:r>
            <a:r>
              <a:rPr sz="568" spc="-8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5" dirty="0">
                <a:solidFill>
                  <a:srgbClr val="014572"/>
                </a:solidFill>
                <a:latin typeface="Tahoma"/>
                <a:cs typeface="Tahoma"/>
              </a:rPr>
              <a:t>vida</a:t>
            </a:r>
            <a:r>
              <a:rPr sz="568" spc="-84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5" dirty="0">
                <a:solidFill>
                  <a:srgbClr val="014572"/>
                </a:solidFill>
                <a:latin typeface="Tahoma"/>
                <a:cs typeface="Tahoma"/>
              </a:rPr>
              <a:t>relacionada</a:t>
            </a:r>
            <a:r>
              <a:rPr sz="568" spc="-8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con</a:t>
            </a:r>
            <a:r>
              <a:rPr sz="568" spc="-8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la</a:t>
            </a:r>
            <a:r>
              <a:rPr sz="568" spc="-8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11" dirty="0">
                <a:solidFill>
                  <a:srgbClr val="014572"/>
                </a:solidFill>
                <a:latin typeface="Tahoma"/>
                <a:cs typeface="Tahoma"/>
              </a:rPr>
              <a:t>salud;</a:t>
            </a:r>
            <a:r>
              <a:rPr sz="568" spc="23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5" dirty="0">
                <a:solidFill>
                  <a:srgbClr val="014572"/>
                </a:solidFill>
                <a:latin typeface="Tahoma"/>
                <a:cs typeface="Tahoma"/>
              </a:rPr>
              <a:t>HR:</a:t>
            </a:r>
            <a:r>
              <a:rPr sz="568" spc="-8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9" dirty="0">
                <a:solidFill>
                  <a:srgbClr val="014572"/>
                </a:solidFill>
                <a:latin typeface="Tahoma"/>
                <a:cs typeface="Tahoma"/>
              </a:rPr>
              <a:t>hazard</a:t>
            </a:r>
            <a:r>
              <a:rPr sz="568" spc="-8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15" dirty="0">
                <a:solidFill>
                  <a:srgbClr val="014572"/>
                </a:solidFill>
                <a:latin typeface="Tahoma"/>
                <a:cs typeface="Tahoma"/>
              </a:rPr>
              <a:t>ratio;</a:t>
            </a:r>
            <a:r>
              <a:rPr sz="568" spc="-8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5" dirty="0">
                <a:solidFill>
                  <a:srgbClr val="014572"/>
                </a:solidFill>
                <a:latin typeface="Tahoma"/>
                <a:cs typeface="Tahoma"/>
              </a:rPr>
              <a:t>FACT-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M:</a:t>
            </a:r>
            <a:r>
              <a:rPr sz="568" spc="-84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5" dirty="0">
                <a:solidFill>
                  <a:srgbClr val="014572"/>
                </a:solidFill>
                <a:latin typeface="Tahoma"/>
                <a:cs typeface="Tahoma"/>
              </a:rPr>
              <a:t>Functional</a:t>
            </a:r>
            <a:r>
              <a:rPr sz="568" spc="-8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9" dirty="0">
                <a:solidFill>
                  <a:srgbClr val="014572"/>
                </a:solidFill>
                <a:latin typeface="Tahoma"/>
                <a:cs typeface="Tahoma"/>
              </a:rPr>
              <a:t>Assessment</a:t>
            </a:r>
            <a:r>
              <a:rPr sz="568" spc="-8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of</a:t>
            </a:r>
            <a:r>
              <a:rPr sz="568" spc="-8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5" dirty="0">
                <a:solidFill>
                  <a:srgbClr val="014572"/>
                </a:solidFill>
                <a:latin typeface="Tahoma"/>
                <a:cs typeface="Tahoma"/>
              </a:rPr>
              <a:t>CancerTherapy-</a:t>
            </a:r>
            <a:r>
              <a:rPr sz="568" spc="-9" dirty="0">
                <a:solidFill>
                  <a:srgbClr val="014572"/>
                </a:solidFill>
                <a:latin typeface="Tahoma"/>
                <a:cs typeface="Tahoma"/>
              </a:rPr>
              <a:t>Melanoma;</a:t>
            </a:r>
            <a:r>
              <a:rPr sz="568" spc="-8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25" dirty="0">
                <a:solidFill>
                  <a:srgbClr val="014572"/>
                </a:solidFill>
                <a:latin typeface="Tahoma"/>
                <a:cs typeface="Tahoma"/>
              </a:rPr>
              <a:t>IC:</a:t>
            </a:r>
            <a:r>
              <a:rPr sz="568" spc="-8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intervalo</a:t>
            </a:r>
            <a:r>
              <a:rPr sz="568" spc="-8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11" dirty="0">
                <a:solidFill>
                  <a:srgbClr val="014572"/>
                </a:solidFill>
                <a:latin typeface="Tahoma"/>
                <a:cs typeface="Tahoma"/>
              </a:rPr>
              <a:t>de</a:t>
            </a:r>
            <a:endParaRPr sz="568">
              <a:latin typeface="Tahoma"/>
              <a:cs typeface="Tahoma"/>
            </a:endParaRPr>
          </a:p>
          <a:p>
            <a:pPr marL="23098">
              <a:spcBef>
                <a:spcPts val="99"/>
              </a:spcBef>
            </a:pPr>
            <a:r>
              <a:rPr sz="568" spc="-9" dirty="0">
                <a:solidFill>
                  <a:srgbClr val="014572"/>
                </a:solidFill>
                <a:latin typeface="Tahoma"/>
                <a:cs typeface="Tahoma"/>
              </a:rPr>
              <a:t>confianza;</a:t>
            </a:r>
            <a:r>
              <a:rPr sz="568" spc="35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VEM:</a:t>
            </a:r>
            <a:r>
              <a:rPr sz="568" spc="-83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5" dirty="0">
                <a:solidFill>
                  <a:srgbClr val="014572"/>
                </a:solidFill>
                <a:latin typeface="Tahoma"/>
                <a:cs typeface="Tahoma"/>
              </a:rPr>
              <a:t>vemurafenib.</a:t>
            </a:r>
            <a:endParaRPr sz="568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78257" y="1855435"/>
            <a:ext cx="1274664" cy="283998"/>
          </a:xfrm>
          <a:prstGeom prst="rect">
            <a:avLst/>
          </a:prstGeom>
          <a:solidFill>
            <a:srgbClr val="31B3E8"/>
          </a:solidFill>
        </p:spPr>
        <p:txBody>
          <a:bodyPr vert="horz" wrap="square" lIns="0" tIns="6931" rIns="0" bIns="0" rtlCol="0">
            <a:spAutoFit/>
          </a:bodyPr>
          <a:lstStyle/>
          <a:p>
            <a:pPr marL="5775" algn="ctr">
              <a:spcBef>
                <a:spcPts val="55"/>
              </a:spcBef>
            </a:pPr>
            <a:r>
              <a:rPr b="1" spc="-31" dirty="0">
                <a:solidFill>
                  <a:schemeClr val="bg1"/>
                </a:solidFill>
                <a:latin typeface="Gotham Bold"/>
                <a:cs typeface="Tahoma"/>
              </a:rPr>
              <a:t>FACT-</a:t>
            </a:r>
            <a:r>
              <a:rPr b="1" spc="-23" dirty="0">
                <a:solidFill>
                  <a:schemeClr val="bg1"/>
                </a:solidFill>
                <a:latin typeface="Gotham Bold"/>
                <a:cs typeface="Tahoma"/>
              </a:rPr>
              <a:t>M</a:t>
            </a:r>
            <a:endParaRPr dirty="0">
              <a:solidFill>
                <a:schemeClr val="bg1"/>
              </a:solidFill>
              <a:latin typeface="Gotham Bold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221161" y="3753613"/>
            <a:ext cx="906411" cy="841440"/>
          </a:xfrm>
          <a:custGeom>
            <a:avLst/>
            <a:gdLst/>
            <a:ahLst/>
            <a:cxnLst/>
            <a:rect l="l" t="t" r="r" b="b"/>
            <a:pathLst>
              <a:path w="1993265" h="1850390">
                <a:moveTo>
                  <a:pt x="1846514" y="0"/>
                </a:moveTo>
                <a:lnTo>
                  <a:pt x="1719764" y="0"/>
                </a:lnTo>
                <a:lnTo>
                  <a:pt x="1719764" y="120163"/>
                </a:lnTo>
                <a:lnTo>
                  <a:pt x="1737195" y="143307"/>
                </a:lnTo>
                <a:lnTo>
                  <a:pt x="1750267" y="169355"/>
                </a:lnTo>
                <a:lnTo>
                  <a:pt x="1758478" y="197815"/>
                </a:lnTo>
                <a:lnTo>
                  <a:pt x="1761327" y="228193"/>
                </a:lnTo>
                <a:lnTo>
                  <a:pt x="1755475" y="271282"/>
                </a:lnTo>
                <a:lnTo>
                  <a:pt x="1738961" y="310009"/>
                </a:lnTo>
                <a:lnTo>
                  <a:pt x="1713348" y="342827"/>
                </a:lnTo>
                <a:lnTo>
                  <a:pt x="1680198" y="368186"/>
                </a:lnTo>
                <a:lnTo>
                  <a:pt x="1641074" y="384537"/>
                </a:lnTo>
                <a:lnTo>
                  <a:pt x="1597539" y="390331"/>
                </a:lnTo>
                <a:lnTo>
                  <a:pt x="1554008" y="384537"/>
                </a:lnTo>
                <a:lnTo>
                  <a:pt x="1514885" y="368186"/>
                </a:lnTo>
                <a:lnTo>
                  <a:pt x="1481734" y="342827"/>
                </a:lnTo>
                <a:lnTo>
                  <a:pt x="1456120" y="310009"/>
                </a:lnTo>
                <a:lnTo>
                  <a:pt x="1439604" y="271282"/>
                </a:lnTo>
                <a:lnTo>
                  <a:pt x="1433752" y="228193"/>
                </a:lnTo>
                <a:lnTo>
                  <a:pt x="1436615" y="197815"/>
                </a:lnTo>
                <a:lnTo>
                  <a:pt x="1444852" y="169355"/>
                </a:lnTo>
                <a:lnTo>
                  <a:pt x="1457929" y="143307"/>
                </a:lnTo>
                <a:lnTo>
                  <a:pt x="1475315" y="120163"/>
                </a:lnTo>
                <a:lnTo>
                  <a:pt x="1475315" y="0"/>
                </a:lnTo>
                <a:lnTo>
                  <a:pt x="530353" y="0"/>
                </a:lnTo>
                <a:lnTo>
                  <a:pt x="530353" y="120163"/>
                </a:lnTo>
                <a:lnTo>
                  <a:pt x="547760" y="143307"/>
                </a:lnTo>
                <a:lnTo>
                  <a:pt x="560874" y="169355"/>
                </a:lnTo>
                <a:lnTo>
                  <a:pt x="569145" y="197815"/>
                </a:lnTo>
                <a:lnTo>
                  <a:pt x="572024" y="228193"/>
                </a:lnTo>
                <a:lnTo>
                  <a:pt x="566171" y="271282"/>
                </a:lnTo>
                <a:lnTo>
                  <a:pt x="549652" y="310009"/>
                </a:lnTo>
                <a:lnTo>
                  <a:pt x="524028" y="342827"/>
                </a:lnTo>
                <a:lnTo>
                  <a:pt x="490859" y="368186"/>
                </a:lnTo>
                <a:lnTo>
                  <a:pt x="451705" y="384537"/>
                </a:lnTo>
                <a:lnTo>
                  <a:pt x="408128" y="390331"/>
                </a:lnTo>
                <a:lnTo>
                  <a:pt x="364597" y="384537"/>
                </a:lnTo>
                <a:lnTo>
                  <a:pt x="325474" y="368186"/>
                </a:lnTo>
                <a:lnTo>
                  <a:pt x="292324" y="342827"/>
                </a:lnTo>
                <a:lnTo>
                  <a:pt x="266709" y="310009"/>
                </a:lnTo>
                <a:lnTo>
                  <a:pt x="250193" y="271282"/>
                </a:lnTo>
                <a:lnTo>
                  <a:pt x="244341" y="228193"/>
                </a:lnTo>
                <a:lnTo>
                  <a:pt x="247205" y="197815"/>
                </a:lnTo>
                <a:lnTo>
                  <a:pt x="255451" y="169355"/>
                </a:lnTo>
                <a:lnTo>
                  <a:pt x="268559" y="143307"/>
                </a:lnTo>
                <a:lnTo>
                  <a:pt x="286012" y="120163"/>
                </a:lnTo>
                <a:lnTo>
                  <a:pt x="286012" y="0"/>
                </a:lnTo>
                <a:lnTo>
                  <a:pt x="146500" y="0"/>
                </a:lnTo>
                <a:lnTo>
                  <a:pt x="100332" y="7422"/>
                </a:lnTo>
                <a:lnTo>
                  <a:pt x="60133" y="28070"/>
                </a:lnTo>
                <a:lnTo>
                  <a:pt x="28368" y="59514"/>
                </a:lnTo>
                <a:lnTo>
                  <a:pt x="7502" y="99323"/>
                </a:lnTo>
                <a:lnTo>
                  <a:pt x="0" y="145067"/>
                </a:lnTo>
                <a:lnTo>
                  <a:pt x="0" y="1704951"/>
                </a:lnTo>
                <a:lnTo>
                  <a:pt x="7502" y="1750695"/>
                </a:lnTo>
                <a:lnTo>
                  <a:pt x="28368" y="1790504"/>
                </a:lnTo>
                <a:lnTo>
                  <a:pt x="60133" y="1821948"/>
                </a:lnTo>
                <a:lnTo>
                  <a:pt x="100332" y="1842596"/>
                </a:lnTo>
                <a:lnTo>
                  <a:pt x="146500" y="1850018"/>
                </a:lnTo>
                <a:lnTo>
                  <a:pt x="1846514" y="1850018"/>
                </a:lnTo>
                <a:lnTo>
                  <a:pt x="1892635" y="1842596"/>
                </a:lnTo>
                <a:lnTo>
                  <a:pt x="1932805" y="1821948"/>
                </a:lnTo>
                <a:lnTo>
                  <a:pt x="1964554" y="1790504"/>
                </a:lnTo>
                <a:lnTo>
                  <a:pt x="1985414" y="1750695"/>
                </a:lnTo>
                <a:lnTo>
                  <a:pt x="1992917" y="1704951"/>
                </a:lnTo>
                <a:lnTo>
                  <a:pt x="1992917" y="145067"/>
                </a:lnTo>
                <a:lnTo>
                  <a:pt x="1985414" y="99323"/>
                </a:lnTo>
                <a:lnTo>
                  <a:pt x="1964554" y="59514"/>
                </a:lnTo>
                <a:lnTo>
                  <a:pt x="1932805" y="28070"/>
                </a:lnTo>
                <a:lnTo>
                  <a:pt x="1892635" y="7422"/>
                </a:lnTo>
                <a:lnTo>
                  <a:pt x="1846514" y="0"/>
                </a:lnTo>
                <a:close/>
              </a:path>
            </a:pathLst>
          </a:custGeom>
          <a:solidFill>
            <a:srgbClr val="94C123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8" name="object 8"/>
          <p:cNvSpPr/>
          <p:nvPr/>
        </p:nvSpPr>
        <p:spPr>
          <a:xfrm>
            <a:off x="4359607" y="3667101"/>
            <a:ext cx="93268" cy="246023"/>
          </a:xfrm>
          <a:custGeom>
            <a:avLst/>
            <a:gdLst/>
            <a:ahLst/>
            <a:cxnLst/>
            <a:rect l="l" t="t" r="r" b="b"/>
            <a:pathLst>
              <a:path w="205104" h="541020">
                <a:moveTo>
                  <a:pt x="102365" y="0"/>
                </a:moveTo>
                <a:lnTo>
                  <a:pt x="62629" y="7992"/>
                </a:lnTo>
                <a:lnTo>
                  <a:pt x="30078" y="29759"/>
                </a:lnTo>
                <a:lnTo>
                  <a:pt x="8080" y="61983"/>
                </a:lnTo>
                <a:lnTo>
                  <a:pt x="0" y="101345"/>
                </a:lnTo>
                <a:lnTo>
                  <a:pt x="0" y="439305"/>
                </a:lnTo>
                <a:lnTo>
                  <a:pt x="8080" y="478724"/>
                </a:lnTo>
                <a:lnTo>
                  <a:pt x="30078" y="510977"/>
                </a:lnTo>
                <a:lnTo>
                  <a:pt x="62629" y="532754"/>
                </a:lnTo>
                <a:lnTo>
                  <a:pt x="102365" y="540749"/>
                </a:lnTo>
                <a:lnTo>
                  <a:pt x="142102" y="532754"/>
                </a:lnTo>
                <a:lnTo>
                  <a:pt x="174653" y="510977"/>
                </a:lnTo>
                <a:lnTo>
                  <a:pt x="196651" y="478724"/>
                </a:lnTo>
                <a:lnTo>
                  <a:pt x="204731" y="439305"/>
                </a:lnTo>
                <a:lnTo>
                  <a:pt x="204731" y="101345"/>
                </a:lnTo>
                <a:lnTo>
                  <a:pt x="196651" y="61983"/>
                </a:lnTo>
                <a:lnTo>
                  <a:pt x="174653" y="29759"/>
                </a:lnTo>
                <a:lnTo>
                  <a:pt x="142102" y="7992"/>
                </a:lnTo>
                <a:lnTo>
                  <a:pt x="102365" y="0"/>
                </a:lnTo>
                <a:close/>
              </a:path>
            </a:pathLst>
          </a:custGeom>
          <a:solidFill>
            <a:srgbClr val="94C123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sp>
        <p:nvSpPr>
          <p:cNvPr id="9" name="object 9"/>
          <p:cNvSpPr/>
          <p:nvPr/>
        </p:nvSpPr>
        <p:spPr>
          <a:xfrm>
            <a:off x="4900479" y="3667101"/>
            <a:ext cx="93268" cy="246023"/>
          </a:xfrm>
          <a:custGeom>
            <a:avLst/>
            <a:gdLst/>
            <a:ahLst/>
            <a:cxnLst/>
            <a:rect l="l" t="t" r="r" b="b"/>
            <a:pathLst>
              <a:path w="205104" h="541020">
                <a:moveTo>
                  <a:pt x="102365" y="0"/>
                </a:moveTo>
                <a:lnTo>
                  <a:pt x="62629" y="7992"/>
                </a:lnTo>
                <a:lnTo>
                  <a:pt x="30078" y="29759"/>
                </a:lnTo>
                <a:lnTo>
                  <a:pt x="8080" y="61983"/>
                </a:lnTo>
                <a:lnTo>
                  <a:pt x="0" y="101345"/>
                </a:lnTo>
                <a:lnTo>
                  <a:pt x="0" y="439305"/>
                </a:lnTo>
                <a:lnTo>
                  <a:pt x="8080" y="478724"/>
                </a:lnTo>
                <a:lnTo>
                  <a:pt x="30078" y="510977"/>
                </a:lnTo>
                <a:lnTo>
                  <a:pt x="62629" y="532754"/>
                </a:lnTo>
                <a:lnTo>
                  <a:pt x="102365" y="540749"/>
                </a:lnTo>
                <a:lnTo>
                  <a:pt x="142144" y="532754"/>
                </a:lnTo>
                <a:lnTo>
                  <a:pt x="174689" y="510977"/>
                </a:lnTo>
                <a:lnTo>
                  <a:pt x="196665" y="478724"/>
                </a:lnTo>
                <a:lnTo>
                  <a:pt x="204731" y="439305"/>
                </a:lnTo>
                <a:lnTo>
                  <a:pt x="204731" y="101345"/>
                </a:lnTo>
                <a:lnTo>
                  <a:pt x="196665" y="61983"/>
                </a:lnTo>
                <a:lnTo>
                  <a:pt x="174689" y="29759"/>
                </a:lnTo>
                <a:lnTo>
                  <a:pt x="142144" y="7992"/>
                </a:lnTo>
                <a:lnTo>
                  <a:pt x="102365" y="0"/>
                </a:lnTo>
                <a:close/>
              </a:path>
            </a:pathLst>
          </a:custGeom>
          <a:solidFill>
            <a:srgbClr val="94C123"/>
          </a:solidFill>
        </p:spPr>
        <p:txBody>
          <a:bodyPr wrap="square" lIns="0" tIns="0" rIns="0" bIns="0" rtlCol="0"/>
          <a:lstStyle/>
          <a:p>
            <a:endParaRPr sz="819"/>
          </a:p>
        </p:txBody>
      </p:sp>
      <p:grpSp>
        <p:nvGrpSpPr>
          <p:cNvPr id="10" name="object 10"/>
          <p:cNvGrpSpPr/>
          <p:nvPr/>
        </p:nvGrpSpPr>
        <p:grpSpPr>
          <a:xfrm>
            <a:off x="4266271" y="4005913"/>
            <a:ext cx="815164" cy="546619"/>
            <a:chOff x="6028340" y="8809297"/>
            <a:chExt cx="1792605" cy="1202055"/>
          </a:xfrm>
        </p:grpSpPr>
        <p:sp>
          <p:nvSpPr>
            <p:cNvPr id="11" name="object 11"/>
            <p:cNvSpPr/>
            <p:nvPr/>
          </p:nvSpPr>
          <p:spPr>
            <a:xfrm>
              <a:off x="6028340" y="8809297"/>
              <a:ext cx="1792605" cy="1202055"/>
            </a:xfrm>
            <a:custGeom>
              <a:avLst/>
              <a:gdLst/>
              <a:ahLst/>
              <a:cxnLst/>
              <a:rect l="l" t="t" r="r" b="b"/>
              <a:pathLst>
                <a:path w="1792604" h="1202054">
                  <a:moveTo>
                    <a:pt x="1791993" y="0"/>
                  </a:moveTo>
                  <a:lnTo>
                    <a:pt x="0" y="0"/>
                  </a:lnTo>
                  <a:lnTo>
                    <a:pt x="0" y="1072231"/>
                  </a:lnTo>
                  <a:lnTo>
                    <a:pt x="10391" y="1122486"/>
                  </a:lnTo>
                  <a:lnTo>
                    <a:pt x="38684" y="1163637"/>
                  </a:lnTo>
                  <a:lnTo>
                    <a:pt x="80556" y="1191440"/>
                  </a:lnTo>
                  <a:lnTo>
                    <a:pt x="131687" y="1201651"/>
                  </a:lnTo>
                  <a:lnTo>
                    <a:pt x="1660207" y="1201651"/>
                  </a:lnTo>
                  <a:lnTo>
                    <a:pt x="1711354" y="1191440"/>
                  </a:lnTo>
                  <a:lnTo>
                    <a:pt x="1753260" y="1163637"/>
                  </a:lnTo>
                  <a:lnTo>
                    <a:pt x="1781587" y="1122486"/>
                  </a:lnTo>
                  <a:lnTo>
                    <a:pt x="1791993" y="1072231"/>
                  </a:lnTo>
                  <a:lnTo>
                    <a:pt x="17919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2" name="object 12"/>
            <p:cNvSpPr/>
            <p:nvPr/>
          </p:nvSpPr>
          <p:spPr>
            <a:xfrm>
              <a:off x="6181941" y="8965171"/>
              <a:ext cx="1485265" cy="890269"/>
            </a:xfrm>
            <a:custGeom>
              <a:avLst/>
              <a:gdLst/>
              <a:ahLst/>
              <a:cxnLst/>
              <a:rect l="l" t="t" r="r" b="b"/>
              <a:pathLst>
                <a:path w="1485265" h="890270">
                  <a:moveTo>
                    <a:pt x="265442" y="684364"/>
                  </a:moveTo>
                  <a:lnTo>
                    <a:pt x="263512" y="676313"/>
                  </a:lnTo>
                  <a:lnTo>
                    <a:pt x="258267" y="669747"/>
                  </a:lnTo>
                  <a:lnTo>
                    <a:pt x="250545" y="665314"/>
                  </a:lnTo>
                  <a:lnTo>
                    <a:pt x="241147" y="663689"/>
                  </a:lnTo>
                  <a:lnTo>
                    <a:pt x="24282" y="663689"/>
                  </a:lnTo>
                  <a:lnTo>
                    <a:pt x="14846" y="665314"/>
                  </a:lnTo>
                  <a:lnTo>
                    <a:pt x="7124" y="669747"/>
                  </a:lnTo>
                  <a:lnTo>
                    <a:pt x="1917" y="676313"/>
                  </a:lnTo>
                  <a:lnTo>
                    <a:pt x="0" y="684364"/>
                  </a:lnTo>
                  <a:lnTo>
                    <a:pt x="0" y="869238"/>
                  </a:lnTo>
                  <a:lnTo>
                    <a:pt x="1917" y="877252"/>
                  </a:lnTo>
                  <a:lnTo>
                    <a:pt x="7124" y="883831"/>
                  </a:lnTo>
                  <a:lnTo>
                    <a:pt x="14846" y="888288"/>
                  </a:lnTo>
                  <a:lnTo>
                    <a:pt x="24282" y="889927"/>
                  </a:lnTo>
                  <a:lnTo>
                    <a:pt x="241147" y="889927"/>
                  </a:lnTo>
                  <a:lnTo>
                    <a:pt x="250545" y="888288"/>
                  </a:lnTo>
                  <a:lnTo>
                    <a:pt x="258267" y="883831"/>
                  </a:lnTo>
                  <a:lnTo>
                    <a:pt x="263512" y="877252"/>
                  </a:lnTo>
                  <a:lnTo>
                    <a:pt x="265442" y="869238"/>
                  </a:lnTo>
                  <a:lnTo>
                    <a:pt x="265442" y="684364"/>
                  </a:lnTo>
                  <a:close/>
                </a:path>
                <a:path w="1485265" h="890270">
                  <a:moveTo>
                    <a:pt x="265442" y="352577"/>
                  </a:moveTo>
                  <a:lnTo>
                    <a:pt x="263512" y="344525"/>
                  </a:lnTo>
                  <a:lnTo>
                    <a:pt x="258267" y="337947"/>
                  </a:lnTo>
                  <a:lnTo>
                    <a:pt x="250545" y="333514"/>
                  </a:lnTo>
                  <a:lnTo>
                    <a:pt x="241147" y="331889"/>
                  </a:lnTo>
                  <a:lnTo>
                    <a:pt x="24282" y="331889"/>
                  </a:lnTo>
                  <a:lnTo>
                    <a:pt x="14846" y="333514"/>
                  </a:lnTo>
                  <a:lnTo>
                    <a:pt x="7124" y="337947"/>
                  </a:lnTo>
                  <a:lnTo>
                    <a:pt x="1917" y="344525"/>
                  </a:lnTo>
                  <a:lnTo>
                    <a:pt x="0" y="352577"/>
                  </a:lnTo>
                  <a:lnTo>
                    <a:pt x="0" y="537451"/>
                  </a:lnTo>
                  <a:lnTo>
                    <a:pt x="1917" y="545503"/>
                  </a:lnTo>
                  <a:lnTo>
                    <a:pt x="7124" y="552081"/>
                  </a:lnTo>
                  <a:lnTo>
                    <a:pt x="14846" y="556514"/>
                  </a:lnTo>
                  <a:lnTo>
                    <a:pt x="24282" y="558139"/>
                  </a:lnTo>
                  <a:lnTo>
                    <a:pt x="241147" y="558139"/>
                  </a:lnTo>
                  <a:lnTo>
                    <a:pt x="250545" y="556514"/>
                  </a:lnTo>
                  <a:lnTo>
                    <a:pt x="258267" y="552081"/>
                  </a:lnTo>
                  <a:lnTo>
                    <a:pt x="263512" y="545503"/>
                  </a:lnTo>
                  <a:lnTo>
                    <a:pt x="265442" y="537451"/>
                  </a:lnTo>
                  <a:lnTo>
                    <a:pt x="265442" y="352577"/>
                  </a:lnTo>
                  <a:close/>
                </a:path>
                <a:path w="1485265" h="890270">
                  <a:moveTo>
                    <a:pt x="265442" y="29756"/>
                  </a:moveTo>
                  <a:lnTo>
                    <a:pt x="263512" y="21704"/>
                  </a:lnTo>
                  <a:lnTo>
                    <a:pt x="258267" y="15125"/>
                  </a:lnTo>
                  <a:lnTo>
                    <a:pt x="250545" y="10693"/>
                  </a:lnTo>
                  <a:lnTo>
                    <a:pt x="241147" y="9067"/>
                  </a:lnTo>
                  <a:lnTo>
                    <a:pt x="24282" y="9067"/>
                  </a:lnTo>
                  <a:lnTo>
                    <a:pt x="14846" y="10693"/>
                  </a:lnTo>
                  <a:lnTo>
                    <a:pt x="7124" y="15125"/>
                  </a:lnTo>
                  <a:lnTo>
                    <a:pt x="1917" y="21704"/>
                  </a:lnTo>
                  <a:lnTo>
                    <a:pt x="0" y="29756"/>
                  </a:lnTo>
                  <a:lnTo>
                    <a:pt x="0" y="214630"/>
                  </a:lnTo>
                  <a:lnTo>
                    <a:pt x="1917" y="222681"/>
                  </a:lnTo>
                  <a:lnTo>
                    <a:pt x="7124" y="229247"/>
                  </a:lnTo>
                  <a:lnTo>
                    <a:pt x="14846" y="233680"/>
                  </a:lnTo>
                  <a:lnTo>
                    <a:pt x="24282" y="235305"/>
                  </a:lnTo>
                  <a:lnTo>
                    <a:pt x="241147" y="235305"/>
                  </a:lnTo>
                  <a:lnTo>
                    <a:pt x="250545" y="233680"/>
                  </a:lnTo>
                  <a:lnTo>
                    <a:pt x="258267" y="229247"/>
                  </a:lnTo>
                  <a:lnTo>
                    <a:pt x="263512" y="222681"/>
                  </a:lnTo>
                  <a:lnTo>
                    <a:pt x="265442" y="214630"/>
                  </a:lnTo>
                  <a:lnTo>
                    <a:pt x="265442" y="29756"/>
                  </a:lnTo>
                  <a:close/>
                </a:path>
                <a:path w="1485265" h="890270">
                  <a:moveTo>
                    <a:pt x="671817" y="684364"/>
                  </a:moveTo>
                  <a:lnTo>
                    <a:pt x="669899" y="676313"/>
                  </a:lnTo>
                  <a:lnTo>
                    <a:pt x="664705" y="669747"/>
                  </a:lnTo>
                  <a:lnTo>
                    <a:pt x="657009" y="665314"/>
                  </a:lnTo>
                  <a:lnTo>
                    <a:pt x="647636" y="663689"/>
                  </a:lnTo>
                  <a:lnTo>
                    <a:pt x="430758" y="663689"/>
                  </a:lnTo>
                  <a:lnTo>
                    <a:pt x="421309" y="665314"/>
                  </a:lnTo>
                  <a:lnTo>
                    <a:pt x="413562" y="669747"/>
                  </a:lnTo>
                  <a:lnTo>
                    <a:pt x="408305" y="676313"/>
                  </a:lnTo>
                  <a:lnTo>
                    <a:pt x="406374" y="684364"/>
                  </a:lnTo>
                  <a:lnTo>
                    <a:pt x="406374" y="869238"/>
                  </a:lnTo>
                  <a:lnTo>
                    <a:pt x="408305" y="877252"/>
                  </a:lnTo>
                  <a:lnTo>
                    <a:pt x="413562" y="883831"/>
                  </a:lnTo>
                  <a:lnTo>
                    <a:pt x="421309" y="888288"/>
                  </a:lnTo>
                  <a:lnTo>
                    <a:pt x="430758" y="889927"/>
                  </a:lnTo>
                  <a:lnTo>
                    <a:pt x="647636" y="889927"/>
                  </a:lnTo>
                  <a:lnTo>
                    <a:pt x="657009" y="888288"/>
                  </a:lnTo>
                  <a:lnTo>
                    <a:pt x="664705" y="883831"/>
                  </a:lnTo>
                  <a:lnTo>
                    <a:pt x="669899" y="877252"/>
                  </a:lnTo>
                  <a:lnTo>
                    <a:pt x="671817" y="869238"/>
                  </a:lnTo>
                  <a:lnTo>
                    <a:pt x="671817" y="684364"/>
                  </a:lnTo>
                  <a:close/>
                </a:path>
                <a:path w="1485265" h="890270">
                  <a:moveTo>
                    <a:pt x="671817" y="352577"/>
                  </a:moveTo>
                  <a:lnTo>
                    <a:pt x="669899" y="344525"/>
                  </a:lnTo>
                  <a:lnTo>
                    <a:pt x="664705" y="337947"/>
                  </a:lnTo>
                  <a:lnTo>
                    <a:pt x="657009" y="333514"/>
                  </a:lnTo>
                  <a:lnTo>
                    <a:pt x="647636" y="331889"/>
                  </a:lnTo>
                  <a:lnTo>
                    <a:pt x="430758" y="331889"/>
                  </a:lnTo>
                  <a:lnTo>
                    <a:pt x="421309" y="333514"/>
                  </a:lnTo>
                  <a:lnTo>
                    <a:pt x="413562" y="337947"/>
                  </a:lnTo>
                  <a:lnTo>
                    <a:pt x="408305" y="344525"/>
                  </a:lnTo>
                  <a:lnTo>
                    <a:pt x="406374" y="352577"/>
                  </a:lnTo>
                  <a:lnTo>
                    <a:pt x="406374" y="537451"/>
                  </a:lnTo>
                  <a:lnTo>
                    <a:pt x="408305" y="545503"/>
                  </a:lnTo>
                  <a:lnTo>
                    <a:pt x="413562" y="552081"/>
                  </a:lnTo>
                  <a:lnTo>
                    <a:pt x="421309" y="556514"/>
                  </a:lnTo>
                  <a:lnTo>
                    <a:pt x="430758" y="558139"/>
                  </a:lnTo>
                  <a:lnTo>
                    <a:pt x="647636" y="558139"/>
                  </a:lnTo>
                  <a:lnTo>
                    <a:pt x="657009" y="556514"/>
                  </a:lnTo>
                  <a:lnTo>
                    <a:pt x="664705" y="552081"/>
                  </a:lnTo>
                  <a:lnTo>
                    <a:pt x="669899" y="545503"/>
                  </a:lnTo>
                  <a:lnTo>
                    <a:pt x="671817" y="537451"/>
                  </a:lnTo>
                  <a:lnTo>
                    <a:pt x="671817" y="352577"/>
                  </a:lnTo>
                  <a:close/>
                </a:path>
                <a:path w="1485265" h="890270">
                  <a:moveTo>
                    <a:pt x="671817" y="20777"/>
                  </a:moveTo>
                  <a:lnTo>
                    <a:pt x="669899" y="12712"/>
                  </a:lnTo>
                  <a:lnTo>
                    <a:pt x="664705" y="6108"/>
                  </a:lnTo>
                  <a:lnTo>
                    <a:pt x="657009" y="1638"/>
                  </a:lnTo>
                  <a:lnTo>
                    <a:pt x="647636" y="0"/>
                  </a:lnTo>
                  <a:lnTo>
                    <a:pt x="430758" y="0"/>
                  </a:lnTo>
                  <a:lnTo>
                    <a:pt x="421309" y="1638"/>
                  </a:lnTo>
                  <a:lnTo>
                    <a:pt x="413562" y="6108"/>
                  </a:lnTo>
                  <a:lnTo>
                    <a:pt x="408305" y="12712"/>
                  </a:lnTo>
                  <a:lnTo>
                    <a:pt x="406374" y="20777"/>
                  </a:lnTo>
                  <a:lnTo>
                    <a:pt x="406374" y="205663"/>
                  </a:lnTo>
                  <a:lnTo>
                    <a:pt x="408305" y="213664"/>
                  </a:lnTo>
                  <a:lnTo>
                    <a:pt x="413562" y="220243"/>
                  </a:lnTo>
                  <a:lnTo>
                    <a:pt x="421309" y="224701"/>
                  </a:lnTo>
                  <a:lnTo>
                    <a:pt x="430758" y="226339"/>
                  </a:lnTo>
                  <a:lnTo>
                    <a:pt x="647636" y="226339"/>
                  </a:lnTo>
                  <a:lnTo>
                    <a:pt x="657009" y="224701"/>
                  </a:lnTo>
                  <a:lnTo>
                    <a:pt x="664705" y="220243"/>
                  </a:lnTo>
                  <a:lnTo>
                    <a:pt x="669899" y="213664"/>
                  </a:lnTo>
                  <a:lnTo>
                    <a:pt x="671817" y="205663"/>
                  </a:lnTo>
                  <a:lnTo>
                    <a:pt x="671817" y="20777"/>
                  </a:lnTo>
                  <a:close/>
                </a:path>
                <a:path w="1485265" h="890270">
                  <a:moveTo>
                    <a:pt x="1078293" y="684364"/>
                  </a:moveTo>
                  <a:lnTo>
                    <a:pt x="1076388" y="676313"/>
                  </a:lnTo>
                  <a:lnTo>
                    <a:pt x="1071181" y="669747"/>
                  </a:lnTo>
                  <a:lnTo>
                    <a:pt x="1063459" y="665314"/>
                  </a:lnTo>
                  <a:lnTo>
                    <a:pt x="1054023" y="663689"/>
                  </a:lnTo>
                  <a:lnTo>
                    <a:pt x="837145" y="663689"/>
                  </a:lnTo>
                  <a:lnTo>
                    <a:pt x="827709" y="665314"/>
                  </a:lnTo>
                  <a:lnTo>
                    <a:pt x="819988" y="669747"/>
                  </a:lnTo>
                  <a:lnTo>
                    <a:pt x="814781" y="676313"/>
                  </a:lnTo>
                  <a:lnTo>
                    <a:pt x="812863" y="684364"/>
                  </a:lnTo>
                  <a:lnTo>
                    <a:pt x="812863" y="869238"/>
                  </a:lnTo>
                  <a:lnTo>
                    <a:pt x="814781" y="877252"/>
                  </a:lnTo>
                  <a:lnTo>
                    <a:pt x="819988" y="883831"/>
                  </a:lnTo>
                  <a:lnTo>
                    <a:pt x="827709" y="888288"/>
                  </a:lnTo>
                  <a:lnTo>
                    <a:pt x="837145" y="889927"/>
                  </a:lnTo>
                  <a:lnTo>
                    <a:pt x="1054023" y="889927"/>
                  </a:lnTo>
                  <a:lnTo>
                    <a:pt x="1063459" y="888288"/>
                  </a:lnTo>
                  <a:lnTo>
                    <a:pt x="1071181" y="883831"/>
                  </a:lnTo>
                  <a:lnTo>
                    <a:pt x="1076388" y="877252"/>
                  </a:lnTo>
                  <a:lnTo>
                    <a:pt x="1078293" y="869238"/>
                  </a:lnTo>
                  <a:lnTo>
                    <a:pt x="1078293" y="684364"/>
                  </a:lnTo>
                  <a:close/>
                </a:path>
                <a:path w="1485265" h="890270">
                  <a:moveTo>
                    <a:pt x="1078293" y="352577"/>
                  </a:moveTo>
                  <a:lnTo>
                    <a:pt x="1076388" y="344525"/>
                  </a:lnTo>
                  <a:lnTo>
                    <a:pt x="1071181" y="337947"/>
                  </a:lnTo>
                  <a:lnTo>
                    <a:pt x="1063459" y="333514"/>
                  </a:lnTo>
                  <a:lnTo>
                    <a:pt x="1054023" y="331889"/>
                  </a:lnTo>
                  <a:lnTo>
                    <a:pt x="837145" y="331889"/>
                  </a:lnTo>
                  <a:lnTo>
                    <a:pt x="827709" y="333514"/>
                  </a:lnTo>
                  <a:lnTo>
                    <a:pt x="819988" y="337947"/>
                  </a:lnTo>
                  <a:lnTo>
                    <a:pt x="814781" y="344525"/>
                  </a:lnTo>
                  <a:lnTo>
                    <a:pt x="812863" y="352577"/>
                  </a:lnTo>
                  <a:lnTo>
                    <a:pt x="812863" y="537451"/>
                  </a:lnTo>
                  <a:lnTo>
                    <a:pt x="814781" y="545503"/>
                  </a:lnTo>
                  <a:lnTo>
                    <a:pt x="819988" y="552081"/>
                  </a:lnTo>
                  <a:lnTo>
                    <a:pt x="827709" y="556514"/>
                  </a:lnTo>
                  <a:lnTo>
                    <a:pt x="837145" y="558139"/>
                  </a:lnTo>
                  <a:lnTo>
                    <a:pt x="1054023" y="558139"/>
                  </a:lnTo>
                  <a:lnTo>
                    <a:pt x="1063459" y="556514"/>
                  </a:lnTo>
                  <a:lnTo>
                    <a:pt x="1071181" y="552081"/>
                  </a:lnTo>
                  <a:lnTo>
                    <a:pt x="1076388" y="545503"/>
                  </a:lnTo>
                  <a:lnTo>
                    <a:pt x="1078293" y="537451"/>
                  </a:lnTo>
                  <a:lnTo>
                    <a:pt x="1078293" y="352577"/>
                  </a:lnTo>
                  <a:close/>
                </a:path>
                <a:path w="1485265" h="890270">
                  <a:moveTo>
                    <a:pt x="1078293" y="20777"/>
                  </a:moveTo>
                  <a:lnTo>
                    <a:pt x="1076388" y="12712"/>
                  </a:lnTo>
                  <a:lnTo>
                    <a:pt x="1071181" y="6108"/>
                  </a:lnTo>
                  <a:lnTo>
                    <a:pt x="1063459" y="1638"/>
                  </a:lnTo>
                  <a:lnTo>
                    <a:pt x="1054023" y="0"/>
                  </a:lnTo>
                  <a:lnTo>
                    <a:pt x="837145" y="0"/>
                  </a:lnTo>
                  <a:lnTo>
                    <a:pt x="827709" y="1638"/>
                  </a:lnTo>
                  <a:lnTo>
                    <a:pt x="819988" y="6108"/>
                  </a:lnTo>
                  <a:lnTo>
                    <a:pt x="814781" y="12712"/>
                  </a:lnTo>
                  <a:lnTo>
                    <a:pt x="812863" y="20777"/>
                  </a:lnTo>
                  <a:lnTo>
                    <a:pt x="812863" y="205663"/>
                  </a:lnTo>
                  <a:lnTo>
                    <a:pt x="814781" y="213664"/>
                  </a:lnTo>
                  <a:lnTo>
                    <a:pt x="819988" y="220243"/>
                  </a:lnTo>
                  <a:lnTo>
                    <a:pt x="827709" y="224701"/>
                  </a:lnTo>
                  <a:lnTo>
                    <a:pt x="837145" y="226339"/>
                  </a:lnTo>
                  <a:lnTo>
                    <a:pt x="1054023" y="226339"/>
                  </a:lnTo>
                  <a:lnTo>
                    <a:pt x="1063459" y="224701"/>
                  </a:lnTo>
                  <a:lnTo>
                    <a:pt x="1071181" y="220243"/>
                  </a:lnTo>
                  <a:lnTo>
                    <a:pt x="1076388" y="213664"/>
                  </a:lnTo>
                  <a:lnTo>
                    <a:pt x="1078293" y="205663"/>
                  </a:lnTo>
                  <a:lnTo>
                    <a:pt x="1078293" y="20777"/>
                  </a:lnTo>
                  <a:close/>
                </a:path>
                <a:path w="1485265" h="890270">
                  <a:moveTo>
                    <a:pt x="1484782" y="684364"/>
                  </a:moveTo>
                  <a:lnTo>
                    <a:pt x="1482864" y="676313"/>
                  </a:lnTo>
                  <a:lnTo>
                    <a:pt x="1477657" y="669747"/>
                  </a:lnTo>
                  <a:lnTo>
                    <a:pt x="1469936" y="665314"/>
                  </a:lnTo>
                  <a:lnTo>
                    <a:pt x="1460500" y="663689"/>
                  </a:lnTo>
                  <a:lnTo>
                    <a:pt x="1243634" y="663689"/>
                  </a:lnTo>
                  <a:lnTo>
                    <a:pt x="1234186" y="665314"/>
                  </a:lnTo>
                  <a:lnTo>
                    <a:pt x="1226426" y="669747"/>
                  </a:lnTo>
                  <a:lnTo>
                    <a:pt x="1221181" y="676313"/>
                  </a:lnTo>
                  <a:lnTo>
                    <a:pt x="1219250" y="684364"/>
                  </a:lnTo>
                  <a:lnTo>
                    <a:pt x="1219250" y="869238"/>
                  </a:lnTo>
                  <a:lnTo>
                    <a:pt x="1221181" y="877252"/>
                  </a:lnTo>
                  <a:lnTo>
                    <a:pt x="1226426" y="883831"/>
                  </a:lnTo>
                  <a:lnTo>
                    <a:pt x="1234186" y="888288"/>
                  </a:lnTo>
                  <a:lnTo>
                    <a:pt x="1243634" y="889927"/>
                  </a:lnTo>
                  <a:lnTo>
                    <a:pt x="1460500" y="889927"/>
                  </a:lnTo>
                  <a:lnTo>
                    <a:pt x="1469936" y="888288"/>
                  </a:lnTo>
                  <a:lnTo>
                    <a:pt x="1477657" y="883831"/>
                  </a:lnTo>
                  <a:lnTo>
                    <a:pt x="1482864" y="877252"/>
                  </a:lnTo>
                  <a:lnTo>
                    <a:pt x="1484782" y="869238"/>
                  </a:lnTo>
                  <a:lnTo>
                    <a:pt x="1484782" y="684364"/>
                  </a:lnTo>
                  <a:close/>
                </a:path>
                <a:path w="1485265" h="890270">
                  <a:moveTo>
                    <a:pt x="1484782" y="352577"/>
                  </a:moveTo>
                  <a:lnTo>
                    <a:pt x="1482864" y="344525"/>
                  </a:lnTo>
                  <a:lnTo>
                    <a:pt x="1477657" y="337947"/>
                  </a:lnTo>
                  <a:lnTo>
                    <a:pt x="1469936" y="333514"/>
                  </a:lnTo>
                  <a:lnTo>
                    <a:pt x="1460500" y="331889"/>
                  </a:lnTo>
                  <a:lnTo>
                    <a:pt x="1243634" y="331889"/>
                  </a:lnTo>
                  <a:lnTo>
                    <a:pt x="1234186" y="333514"/>
                  </a:lnTo>
                  <a:lnTo>
                    <a:pt x="1226426" y="337947"/>
                  </a:lnTo>
                  <a:lnTo>
                    <a:pt x="1221181" y="344525"/>
                  </a:lnTo>
                  <a:lnTo>
                    <a:pt x="1219250" y="352577"/>
                  </a:lnTo>
                  <a:lnTo>
                    <a:pt x="1219250" y="537451"/>
                  </a:lnTo>
                  <a:lnTo>
                    <a:pt x="1221181" y="545503"/>
                  </a:lnTo>
                  <a:lnTo>
                    <a:pt x="1226426" y="552081"/>
                  </a:lnTo>
                  <a:lnTo>
                    <a:pt x="1234186" y="556514"/>
                  </a:lnTo>
                  <a:lnTo>
                    <a:pt x="1243634" y="558139"/>
                  </a:lnTo>
                  <a:lnTo>
                    <a:pt x="1460500" y="558139"/>
                  </a:lnTo>
                  <a:lnTo>
                    <a:pt x="1469936" y="556514"/>
                  </a:lnTo>
                  <a:lnTo>
                    <a:pt x="1477657" y="552081"/>
                  </a:lnTo>
                  <a:lnTo>
                    <a:pt x="1482864" y="545503"/>
                  </a:lnTo>
                  <a:lnTo>
                    <a:pt x="1484782" y="537451"/>
                  </a:lnTo>
                  <a:lnTo>
                    <a:pt x="1484782" y="352577"/>
                  </a:lnTo>
                  <a:close/>
                </a:path>
                <a:path w="1485265" h="890270">
                  <a:moveTo>
                    <a:pt x="1484782" y="20777"/>
                  </a:moveTo>
                  <a:lnTo>
                    <a:pt x="1482864" y="12712"/>
                  </a:lnTo>
                  <a:lnTo>
                    <a:pt x="1477657" y="6108"/>
                  </a:lnTo>
                  <a:lnTo>
                    <a:pt x="1469936" y="1638"/>
                  </a:lnTo>
                  <a:lnTo>
                    <a:pt x="1460500" y="0"/>
                  </a:lnTo>
                  <a:lnTo>
                    <a:pt x="1243634" y="0"/>
                  </a:lnTo>
                  <a:lnTo>
                    <a:pt x="1234186" y="1638"/>
                  </a:lnTo>
                  <a:lnTo>
                    <a:pt x="1226426" y="6108"/>
                  </a:lnTo>
                  <a:lnTo>
                    <a:pt x="1221181" y="12712"/>
                  </a:lnTo>
                  <a:lnTo>
                    <a:pt x="1219250" y="20777"/>
                  </a:lnTo>
                  <a:lnTo>
                    <a:pt x="1219250" y="205663"/>
                  </a:lnTo>
                  <a:lnTo>
                    <a:pt x="1221181" y="213664"/>
                  </a:lnTo>
                  <a:lnTo>
                    <a:pt x="1226426" y="220243"/>
                  </a:lnTo>
                  <a:lnTo>
                    <a:pt x="1234186" y="224701"/>
                  </a:lnTo>
                  <a:lnTo>
                    <a:pt x="1243634" y="226339"/>
                  </a:lnTo>
                  <a:lnTo>
                    <a:pt x="1460500" y="226339"/>
                  </a:lnTo>
                  <a:lnTo>
                    <a:pt x="1469936" y="224701"/>
                  </a:lnTo>
                  <a:lnTo>
                    <a:pt x="1477657" y="220243"/>
                  </a:lnTo>
                  <a:lnTo>
                    <a:pt x="1482864" y="213664"/>
                  </a:lnTo>
                  <a:lnTo>
                    <a:pt x="1484782" y="205663"/>
                  </a:lnTo>
                  <a:lnTo>
                    <a:pt x="1484782" y="20777"/>
                  </a:lnTo>
                  <a:close/>
                </a:path>
              </a:pathLst>
            </a:custGeom>
            <a:solidFill>
              <a:srgbClr val="E3EDC7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5239221" y="3664349"/>
            <a:ext cx="906411" cy="930667"/>
            <a:chOff x="8167928" y="8058173"/>
            <a:chExt cx="1993264" cy="2046605"/>
          </a:xfrm>
        </p:grpSpPr>
        <p:sp>
          <p:nvSpPr>
            <p:cNvPr id="14" name="object 14"/>
            <p:cNvSpPr/>
            <p:nvPr/>
          </p:nvSpPr>
          <p:spPr>
            <a:xfrm>
              <a:off x="8167928" y="8254473"/>
              <a:ext cx="1993264" cy="1850389"/>
            </a:xfrm>
            <a:custGeom>
              <a:avLst/>
              <a:gdLst/>
              <a:ahLst/>
              <a:cxnLst/>
              <a:rect l="l" t="t" r="r" b="b"/>
              <a:pathLst>
                <a:path w="1993265" h="1850390">
                  <a:moveTo>
                    <a:pt x="1846514" y="0"/>
                  </a:moveTo>
                  <a:lnTo>
                    <a:pt x="1719764" y="0"/>
                  </a:lnTo>
                  <a:lnTo>
                    <a:pt x="1719764" y="120163"/>
                  </a:lnTo>
                  <a:lnTo>
                    <a:pt x="1737195" y="143307"/>
                  </a:lnTo>
                  <a:lnTo>
                    <a:pt x="1750267" y="169355"/>
                  </a:lnTo>
                  <a:lnTo>
                    <a:pt x="1758478" y="197815"/>
                  </a:lnTo>
                  <a:lnTo>
                    <a:pt x="1761327" y="228193"/>
                  </a:lnTo>
                  <a:lnTo>
                    <a:pt x="1755475" y="271282"/>
                  </a:lnTo>
                  <a:lnTo>
                    <a:pt x="1738961" y="310009"/>
                  </a:lnTo>
                  <a:lnTo>
                    <a:pt x="1713348" y="342827"/>
                  </a:lnTo>
                  <a:lnTo>
                    <a:pt x="1680198" y="368186"/>
                  </a:lnTo>
                  <a:lnTo>
                    <a:pt x="1641074" y="384537"/>
                  </a:lnTo>
                  <a:lnTo>
                    <a:pt x="1597539" y="390331"/>
                  </a:lnTo>
                  <a:lnTo>
                    <a:pt x="1554008" y="384537"/>
                  </a:lnTo>
                  <a:lnTo>
                    <a:pt x="1514885" y="368186"/>
                  </a:lnTo>
                  <a:lnTo>
                    <a:pt x="1481734" y="342827"/>
                  </a:lnTo>
                  <a:lnTo>
                    <a:pt x="1456120" y="310009"/>
                  </a:lnTo>
                  <a:lnTo>
                    <a:pt x="1439604" y="271282"/>
                  </a:lnTo>
                  <a:lnTo>
                    <a:pt x="1433752" y="228193"/>
                  </a:lnTo>
                  <a:lnTo>
                    <a:pt x="1436615" y="197815"/>
                  </a:lnTo>
                  <a:lnTo>
                    <a:pt x="1444853" y="169355"/>
                  </a:lnTo>
                  <a:lnTo>
                    <a:pt x="1457933" y="143307"/>
                  </a:lnTo>
                  <a:lnTo>
                    <a:pt x="1475324" y="120163"/>
                  </a:lnTo>
                  <a:lnTo>
                    <a:pt x="1475324" y="0"/>
                  </a:lnTo>
                  <a:lnTo>
                    <a:pt x="530353" y="0"/>
                  </a:lnTo>
                  <a:lnTo>
                    <a:pt x="530353" y="120163"/>
                  </a:lnTo>
                  <a:lnTo>
                    <a:pt x="547760" y="143307"/>
                  </a:lnTo>
                  <a:lnTo>
                    <a:pt x="560874" y="169355"/>
                  </a:lnTo>
                  <a:lnTo>
                    <a:pt x="569145" y="197815"/>
                  </a:lnTo>
                  <a:lnTo>
                    <a:pt x="572024" y="228193"/>
                  </a:lnTo>
                  <a:lnTo>
                    <a:pt x="566171" y="271282"/>
                  </a:lnTo>
                  <a:lnTo>
                    <a:pt x="549652" y="310009"/>
                  </a:lnTo>
                  <a:lnTo>
                    <a:pt x="524028" y="342827"/>
                  </a:lnTo>
                  <a:lnTo>
                    <a:pt x="490859" y="368186"/>
                  </a:lnTo>
                  <a:lnTo>
                    <a:pt x="451705" y="384537"/>
                  </a:lnTo>
                  <a:lnTo>
                    <a:pt x="408128" y="390331"/>
                  </a:lnTo>
                  <a:lnTo>
                    <a:pt x="364597" y="384537"/>
                  </a:lnTo>
                  <a:lnTo>
                    <a:pt x="325474" y="368186"/>
                  </a:lnTo>
                  <a:lnTo>
                    <a:pt x="292324" y="342827"/>
                  </a:lnTo>
                  <a:lnTo>
                    <a:pt x="266709" y="310009"/>
                  </a:lnTo>
                  <a:lnTo>
                    <a:pt x="250193" y="271282"/>
                  </a:lnTo>
                  <a:lnTo>
                    <a:pt x="244341" y="228193"/>
                  </a:lnTo>
                  <a:lnTo>
                    <a:pt x="247206" y="197815"/>
                  </a:lnTo>
                  <a:lnTo>
                    <a:pt x="255454" y="169355"/>
                  </a:lnTo>
                  <a:lnTo>
                    <a:pt x="268563" y="143307"/>
                  </a:lnTo>
                  <a:lnTo>
                    <a:pt x="286012" y="120163"/>
                  </a:lnTo>
                  <a:lnTo>
                    <a:pt x="286012" y="0"/>
                  </a:lnTo>
                  <a:lnTo>
                    <a:pt x="146500" y="0"/>
                  </a:lnTo>
                  <a:lnTo>
                    <a:pt x="100332" y="7422"/>
                  </a:lnTo>
                  <a:lnTo>
                    <a:pt x="60133" y="28070"/>
                  </a:lnTo>
                  <a:lnTo>
                    <a:pt x="28368" y="59514"/>
                  </a:lnTo>
                  <a:lnTo>
                    <a:pt x="7502" y="99323"/>
                  </a:lnTo>
                  <a:lnTo>
                    <a:pt x="0" y="145067"/>
                  </a:lnTo>
                  <a:lnTo>
                    <a:pt x="0" y="1704951"/>
                  </a:lnTo>
                  <a:lnTo>
                    <a:pt x="7502" y="1750695"/>
                  </a:lnTo>
                  <a:lnTo>
                    <a:pt x="28368" y="1790504"/>
                  </a:lnTo>
                  <a:lnTo>
                    <a:pt x="60133" y="1821948"/>
                  </a:lnTo>
                  <a:lnTo>
                    <a:pt x="100332" y="1842596"/>
                  </a:lnTo>
                  <a:lnTo>
                    <a:pt x="146500" y="1850018"/>
                  </a:lnTo>
                  <a:lnTo>
                    <a:pt x="1846514" y="1850018"/>
                  </a:lnTo>
                  <a:lnTo>
                    <a:pt x="1892635" y="1842596"/>
                  </a:lnTo>
                  <a:lnTo>
                    <a:pt x="1932805" y="1821948"/>
                  </a:lnTo>
                  <a:lnTo>
                    <a:pt x="1964554" y="1790504"/>
                  </a:lnTo>
                  <a:lnTo>
                    <a:pt x="1985414" y="1750695"/>
                  </a:lnTo>
                  <a:lnTo>
                    <a:pt x="1992917" y="1704951"/>
                  </a:lnTo>
                  <a:lnTo>
                    <a:pt x="1992917" y="145067"/>
                  </a:lnTo>
                  <a:lnTo>
                    <a:pt x="1985414" y="99323"/>
                  </a:lnTo>
                  <a:lnTo>
                    <a:pt x="1964554" y="59514"/>
                  </a:lnTo>
                  <a:lnTo>
                    <a:pt x="1932805" y="28070"/>
                  </a:lnTo>
                  <a:lnTo>
                    <a:pt x="1892635" y="7422"/>
                  </a:lnTo>
                  <a:lnTo>
                    <a:pt x="1846514" y="0"/>
                  </a:lnTo>
                  <a:close/>
                </a:path>
              </a:pathLst>
            </a:custGeom>
            <a:solidFill>
              <a:srgbClr val="94C123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5" name="object 15"/>
            <p:cNvSpPr/>
            <p:nvPr/>
          </p:nvSpPr>
          <p:spPr>
            <a:xfrm>
              <a:off x="8268438" y="8803246"/>
              <a:ext cx="1792605" cy="1202055"/>
            </a:xfrm>
            <a:custGeom>
              <a:avLst/>
              <a:gdLst/>
              <a:ahLst/>
              <a:cxnLst/>
              <a:rect l="l" t="t" r="r" b="b"/>
              <a:pathLst>
                <a:path w="1792604" h="1202054">
                  <a:moveTo>
                    <a:pt x="1791993" y="0"/>
                  </a:moveTo>
                  <a:lnTo>
                    <a:pt x="0" y="0"/>
                  </a:lnTo>
                  <a:lnTo>
                    <a:pt x="0" y="1072231"/>
                  </a:lnTo>
                  <a:lnTo>
                    <a:pt x="10391" y="1122488"/>
                  </a:lnTo>
                  <a:lnTo>
                    <a:pt x="38684" y="1163642"/>
                  </a:lnTo>
                  <a:lnTo>
                    <a:pt x="80556" y="1191449"/>
                  </a:lnTo>
                  <a:lnTo>
                    <a:pt x="131687" y="1201661"/>
                  </a:lnTo>
                  <a:lnTo>
                    <a:pt x="1660198" y="1201661"/>
                  </a:lnTo>
                  <a:lnTo>
                    <a:pt x="1711350" y="1191449"/>
                  </a:lnTo>
                  <a:lnTo>
                    <a:pt x="1753259" y="1163642"/>
                  </a:lnTo>
                  <a:lnTo>
                    <a:pt x="1781587" y="1122488"/>
                  </a:lnTo>
                  <a:lnTo>
                    <a:pt x="1791993" y="1072231"/>
                  </a:lnTo>
                  <a:lnTo>
                    <a:pt x="17919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6" name="object 16"/>
            <p:cNvSpPr/>
            <p:nvPr/>
          </p:nvSpPr>
          <p:spPr>
            <a:xfrm>
              <a:off x="8473681" y="8058175"/>
              <a:ext cx="1394460" cy="541020"/>
            </a:xfrm>
            <a:custGeom>
              <a:avLst/>
              <a:gdLst/>
              <a:ahLst/>
              <a:cxnLst/>
              <a:rect l="l" t="t" r="r" b="b"/>
              <a:pathLst>
                <a:path w="1394459" h="541020">
                  <a:moveTo>
                    <a:pt x="204736" y="101346"/>
                  </a:moveTo>
                  <a:lnTo>
                    <a:pt x="196659" y="61988"/>
                  </a:lnTo>
                  <a:lnTo>
                    <a:pt x="174650" y="29768"/>
                  </a:lnTo>
                  <a:lnTo>
                    <a:pt x="142100" y="8001"/>
                  </a:lnTo>
                  <a:lnTo>
                    <a:pt x="102374" y="0"/>
                  </a:lnTo>
                  <a:lnTo>
                    <a:pt x="62636" y="8001"/>
                  </a:lnTo>
                  <a:lnTo>
                    <a:pt x="30086" y="29768"/>
                  </a:lnTo>
                  <a:lnTo>
                    <a:pt x="8089" y="61988"/>
                  </a:lnTo>
                  <a:lnTo>
                    <a:pt x="0" y="101346"/>
                  </a:lnTo>
                  <a:lnTo>
                    <a:pt x="0" y="439305"/>
                  </a:lnTo>
                  <a:lnTo>
                    <a:pt x="8089" y="478726"/>
                  </a:lnTo>
                  <a:lnTo>
                    <a:pt x="30086" y="510984"/>
                  </a:lnTo>
                  <a:lnTo>
                    <a:pt x="62636" y="532752"/>
                  </a:lnTo>
                  <a:lnTo>
                    <a:pt x="102374" y="540753"/>
                  </a:lnTo>
                  <a:lnTo>
                    <a:pt x="142100" y="532752"/>
                  </a:lnTo>
                  <a:lnTo>
                    <a:pt x="174650" y="510984"/>
                  </a:lnTo>
                  <a:lnTo>
                    <a:pt x="196659" y="478726"/>
                  </a:lnTo>
                  <a:lnTo>
                    <a:pt x="204736" y="439305"/>
                  </a:lnTo>
                  <a:lnTo>
                    <a:pt x="204736" y="101346"/>
                  </a:lnTo>
                  <a:close/>
                </a:path>
                <a:path w="1394459" h="541020">
                  <a:moveTo>
                    <a:pt x="1394155" y="101346"/>
                  </a:moveTo>
                  <a:lnTo>
                    <a:pt x="1386078" y="61988"/>
                  </a:lnTo>
                  <a:lnTo>
                    <a:pt x="1364107" y="29768"/>
                  </a:lnTo>
                  <a:lnTo>
                    <a:pt x="1331556" y="8001"/>
                  </a:lnTo>
                  <a:lnTo>
                    <a:pt x="1291780" y="0"/>
                  </a:lnTo>
                  <a:lnTo>
                    <a:pt x="1252042" y="8001"/>
                  </a:lnTo>
                  <a:lnTo>
                    <a:pt x="1219492" y="29768"/>
                  </a:lnTo>
                  <a:lnTo>
                    <a:pt x="1197495" y="61988"/>
                  </a:lnTo>
                  <a:lnTo>
                    <a:pt x="1189418" y="101346"/>
                  </a:lnTo>
                  <a:lnTo>
                    <a:pt x="1189418" y="439305"/>
                  </a:lnTo>
                  <a:lnTo>
                    <a:pt x="1197495" y="478726"/>
                  </a:lnTo>
                  <a:lnTo>
                    <a:pt x="1219492" y="510984"/>
                  </a:lnTo>
                  <a:lnTo>
                    <a:pt x="1252042" y="532752"/>
                  </a:lnTo>
                  <a:lnTo>
                    <a:pt x="1291780" y="540753"/>
                  </a:lnTo>
                  <a:lnTo>
                    <a:pt x="1331556" y="532752"/>
                  </a:lnTo>
                  <a:lnTo>
                    <a:pt x="1364107" y="510984"/>
                  </a:lnTo>
                  <a:lnTo>
                    <a:pt x="1386078" y="478726"/>
                  </a:lnTo>
                  <a:lnTo>
                    <a:pt x="1394155" y="439305"/>
                  </a:lnTo>
                  <a:lnTo>
                    <a:pt x="1394155" y="101346"/>
                  </a:lnTo>
                  <a:close/>
                </a:path>
              </a:pathLst>
            </a:custGeom>
            <a:solidFill>
              <a:srgbClr val="94C123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17" name="object 17"/>
            <p:cNvSpPr/>
            <p:nvPr/>
          </p:nvSpPr>
          <p:spPr>
            <a:xfrm>
              <a:off x="8422043" y="8959113"/>
              <a:ext cx="1485265" cy="890269"/>
            </a:xfrm>
            <a:custGeom>
              <a:avLst/>
              <a:gdLst/>
              <a:ahLst/>
              <a:cxnLst/>
              <a:rect l="l" t="t" r="r" b="b"/>
              <a:pathLst>
                <a:path w="1485265" h="890270">
                  <a:moveTo>
                    <a:pt x="265430" y="684377"/>
                  </a:moveTo>
                  <a:lnTo>
                    <a:pt x="263499" y="676325"/>
                  </a:lnTo>
                  <a:lnTo>
                    <a:pt x="258267" y="669747"/>
                  </a:lnTo>
                  <a:lnTo>
                    <a:pt x="250545" y="665314"/>
                  </a:lnTo>
                  <a:lnTo>
                    <a:pt x="241147" y="663689"/>
                  </a:lnTo>
                  <a:lnTo>
                    <a:pt x="24269" y="663689"/>
                  </a:lnTo>
                  <a:lnTo>
                    <a:pt x="14833" y="665314"/>
                  </a:lnTo>
                  <a:lnTo>
                    <a:pt x="7124" y="669747"/>
                  </a:lnTo>
                  <a:lnTo>
                    <a:pt x="1905" y="676325"/>
                  </a:lnTo>
                  <a:lnTo>
                    <a:pt x="0" y="684377"/>
                  </a:lnTo>
                  <a:lnTo>
                    <a:pt x="0" y="869251"/>
                  </a:lnTo>
                  <a:lnTo>
                    <a:pt x="1905" y="877252"/>
                  </a:lnTo>
                  <a:lnTo>
                    <a:pt x="7124" y="883831"/>
                  </a:lnTo>
                  <a:lnTo>
                    <a:pt x="14833" y="888288"/>
                  </a:lnTo>
                  <a:lnTo>
                    <a:pt x="24269" y="889927"/>
                  </a:lnTo>
                  <a:lnTo>
                    <a:pt x="241147" y="889927"/>
                  </a:lnTo>
                  <a:lnTo>
                    <a:pt x="250545" y="888288"/>
                  </a:lnTo>
                  <a:lnTo>
                    <a:pt x="258267" y="883831"/>
                  </a:lnTo>
                  <a:lnTo>
                    <a:pt x="263499" y="877252"/>
                  </a:lnTo>
                  <a:lnTo>
                    <a:pt x="265430" y="869251"/>
                  </a:lnTo>
                  <a:lnTo>
                    <a:pt x="265430" y="684377"/>
                  </a:lnTo>
                  <a:close/>
                </a:path>
                <a:path w="1485265" h="890270">
                  <a:moveTo>
                    <a:pt x="265430" y="352577"/>
                  </a:moveTo>
                  <a:lnTo>
                    <a:pt x="263499" y="344525"/>
                  </a:lnTo>
                  <a:lnTo>
                    <a:pt x="258267" y="337959"/>
                  </a:lnTo>
                  <a:lnTo>
                    <a:pt x="250545" y="333527"/>
                  </a:lnTo>
                  <a:lnTo>
                    <a:pt x="241147" y="331901"/>
                  </a:lnTo>
                  <a:lnTo>
                    <a:pt x="24269" y="331901"/>
                  </a:lnTo>
                  <a:lnTo>
                    <a:pt x="14833" y="333527"/>
                  </a:lnTo>
                  <a:lnTo>
                    <a:pt x="7124" y="337959"/>
                  </a:lnTo>
                  <a:lnTo>
                    <a:pt x="1905" y="344525"/>
                  </a:lnTo>
                  <a:lnTo>
                    <a:pt x="0" y="352577"/>
                  </a:lnTo>
                  <a:lnTo>
                    <a:pt x="0" y="537451"/>
                  </a:lnTo>
                  <a:lnTo>
                    <a:pt x="1905" y="545503"/>
                  </a:lnTo>
                  <a:lnTo>
                    <a:pt x="7124" y="552081"/>
                  </a:lnTo>
                  <a:lnTo>
                    <a:pt x="14833" y="556514"/>
                  </a:lnTo>
                  <a:lnTo>
                    <a:pt x="24269" y="558139"/>
                  </a:lnTo>
                  <a:lnTo>
                    <a:pt x="241147" y="558139"/>
                  </a:lnTo>
                  <a:lnTo>
                    <a:pt x="250545" y="556514"/>
                  </a:lnTo>
                  <a:lnTo>
                    <a:pt x="258267" y="552081"/>
                  </a:lnTo>
                  <a:lnTo>
                    <a:pt x="263499" y="545503"/>
                  </a:lnTo>
                  <a:lnTo>
                    <a:pt x="265430" y="537451"/>
                  </a:lnTo>
                  <a:lnTo>
                    <a:pt x="265430" y="352577"/>
                  </a:lnTo>
                  <a:close/>
                </a:path>
                <a:path w="1485265" h="890270">
                  <a:moveTo>
                    <a:pt x="265430" y="29756"/>
                  </a:moveTo>
                  <a:lnTo>
                    <a:pt x="263499" y="21704"/>
                  </a:lnTo>
                  <a:lnTo>
                    <a:pt x="258267" y="15138"/>
                  </a:lnTo>
                  <a:lnTo>
                    <a:pt x="250545" y="10706"/>
                  </a:lnTo>
                  <a:lnTo>
                    <a:pt x="241147" y="9080"/>
                  </a:lnTo>
                  <a:lnTo>
                    <a:pt x="24269" y="9080"/>
                  </a:lnTo>
                  <a:lnTo>
                    <a:pt x="14833" y="10706"/>
                  </a:lnTo>
                  <a:lnTo>
                    <a:pt x="7124" y="15138"/>
                  </a:lnTo>
                  <a:lnTo>
                    <a:pt x="1905" y="21704"/>
                  </a:lnTo>
                  <a:lnTo>
                    <a:pt x="0" y="29756"/>
                  </a:lnTo>
                  <a:lnTo>
                    <a:pt x="0" y="214630"/>
                  </a:lnTo>
                  <a:lnTo>
                    <a:pt x="1905" y="222681"/>
                  </a:lnTo>
                  <a:lnTo>
                    <a:pt x="7124" y="229260"/>
                  </a:lnTo>
                  <a:lnTo>
                    <a:pt x="14833" y="233692"/>
                  </a:lnTo>
                  <a:lnTo>
                    <a:pt x="24269" y="235318"/>
                  </a:lnTo>
                  <a:lnTo>
                    <a:pt x="241147" y="235318"/>
                  </a:lnTo>
                  <a:lnTo>
                    <a:pt x="250545" y="233692"/>
                  </a:lnTo>
                  <a:lnTo>
                    <a:pt x="258267" y="229260"/>
                  </a:lnTo>
                  <a:lnTo>
                    <a:pt x="263499" y="222681"/>
                  </a:lnTo>
                  <a:lnTo>
                    <a:pt x="265430" y="214630"/>
                  </a:lnTo>
                  <a:lnTo>
                    <a:pt x="265430" y="29756"/>
                  </a:lnTo>
                  <a:close/>
                </a:path>
                <a:path w="1485265" h="890270">
                  <a:moveTo>
                    <a:pt x="671817" y="684377"/>
                  </a:moveTo>
                  <a:lnTo>
                    <a:pt x="669899" y="676325"/>
                  </a:lnTo>
                  <a:lnTo>
                    <a:pt x="664705" y="669747"/>
                  </a:lnTo>
                  <a:lnTo>
                    <a:pt x="657009" y="665314"/>
                  </a:lnTo>
                  <a:lnTo>
                    <a:pt x="647636" y="663689"/>
                  </a:lnTo>
                  <a:lnTo>
                    <a:pt x="430758" y="663689"/>
                  </a:lnTo>
                  <a:lnTo>
                    <a:pt x="421309" y="665314"/>
                  </a:lnTo>
                  <a:lnTo>
                    <a:pt x="413550" y="669747"/>
                  </a:lnTo>
                  <a:lnTo>
                    <a:pt x="408305" y="676325"/>
                  </a:lnTo>
                  <a:lnTo>
                    <a:pt x="406374" y="684377"/>
                  </a:lnTo>
                  <a:lnTo>
                    <a:pt x="406374" y="869251"/>
                  </a:lnTo>
                  <a:lnTo>
                    <a:pt x="408305" y="877252"/>
                  </a:lnTo>
                  <a:lnTo>
                    <a:pt x="413550" y="883831"/>
                  </a:lnTo>
                  <a:lnTo>
                    <a:pt x="421309" y="888288"/>
                  </a:lnTo>
                  <a:lnTo>
                    <a:pt x="430758" y="889927"/>
                  </a:lnTo>
                  <a:lnTo>
                    <a:pt x="647636" y="889927"/>
                  </a:lnTo>
                  <a:lnTo>
                    <a:pt x="657009" y="888288"/>
                  </a:lnTo>
                  <a:lnTo>
                    <a:pt x="664705" y="883831"/>
                  </a:lnTo>
                  <a:lnTo>
                    <a:pt x="669899" y="877252"/>
                  </a:lnTo>
                  <a:lnTo>
                    <a:pt x="671817" y="869251"/>
                  </a:lnTo>
                  <a:lnTo>
                    <a:pt x="671817" y="684377"/>
                  </a:lnTo>
                  <a:close/>
                </a:path>
                <a:path w="1485265" h="890270">
                  <a:moveTo>
                    <a:pt x="671817" y="352577"/>
                  </a:moveTo>
                  <a:lnTo>
                    <a:pt x="669899" y="344525"/>
                  </a:lnTo>
                  <a:lnTo>
                    <a:pt x="664705" y="337959"/>
                  </a:lnTo>
                  <a:lnTo>
                    <a:pt x="657009" y="333527"/>
                  </a:lnTo>
                  <a:lnTo>
                    <a:pt x="647636" y="331901"/>
                  </a:lnTo>
                  <a:lnTo>
                    <a:pt x="430758" y="331901"/>
                  </a:lnTo>
                  <a:lnTo>
                    <a:pt x="421309" y="333527"/>
                  </a:lnTo>
                  <a:lnTo>
                    <a:pt x="413550" y="337959"/>
                  </a:lnTo>
                  <a:lnTo>
                    <a:pt x="408305" y="344525"/>
                  </a:lnTo>
                  <a:lnTo>
                    <a:pt x="406374" y="352577"/>
                  </a:lnTo>
                  <a:lnTo>
                    <a:pt x="406374" y="537451"/>
                  </a:lnTo>
                  <a:lnTo>
                    <a:pt x="408305" y="545503"/>
                  </a:lnTo>
                  <a:lnTo>
                    <a:pt x="413550" y="552081"/>
                  </a:lnTo>
                  <a:lnTo>
                    <a:pt x="421309" y="556514"/>
                  </a:lnTo>
                  <a:lnTo>
                    <a:pt x="430758" y="558139"/>
                  </a:lnTo>
                  <a:lnTo>
                    <a:pt x="647636" y="558139"/>
                  </a:lnTo>
                  <a:lnTo>
                    <a:pt x="657009" y="556514"/>
                  </a:lnTo>
                  <a:lnTo>
                    <a:pt x="664705" y="552081"/>
                  </a:lnTo>
                  <a:lnTo>
                    <a:pt x="669899" y="545503"/>
                  </a:lnTo>
                  <a:lnTo>
                    <a:pt x="671817" y="537451"/>
                  </a:lnTo>
                  <a:lnTo>
                    <a:pt x="671817" y="352577"/>
                  </a:lnTo>
                  <a:close/>
                </a:path>
                <a:path w="1485265" h="890270">
                  <a:moveTo>
                    <a:pt x="671817" y="20789"/>
                  </a:moveTo>
                  <a:lnTo>
                    <a:pt x="669899" y="12725"/>
                  </a:lnTo>
                  <a:lnTo>
                    <a:pt x="664705" y="6108"/>
                  </a:lnTo>
                  <a:lnTo>
                    <a:pt x="657009" y="1651"/>
                  </a:lnTo>
                  <a:lnTo>
                    <a:pt x="647636" y="0"/>
                  </a:lnTo>
                  <a:lnTo>
                    <a:pt x="430758" y="0"/>
                  </a:lnTo>
                  <a:lnTo>
                    <a:pt x="421309" y="1651"/>
                  </a:lnTo>
                  <a:lnTo>
                    <a:pt x="413550" y="6108"/>
                  </a:lnTo>
                  <a:lnTo>
                    <a:pt x="408305" y="12725"/>
                  </a:lnTo>
                  <a:lnTo>
                    <a:pt x="406374" y="20789"/>
                  </a:lnTo>
                  <a:lnTo>
                    <a:pt x="406374" y="205663"/>
                  </a:lnTo>
                  <a:lnTo>
                    <a:pt x="408305" y="213664"/>
                  </a:lnTo>
                  <a:lnTo>
                    <a:pt x="413550" y="220243"/>
                  </a:lnTo>
                  <a:lnTo>
                    <a:pt x="421309" y="224701"/>
                  </a:lnTo>
                  <a:lnTo>
                    <a:pt x="430758" y="226339"/>
                  </a:lnTo>
                  <a:lnTo>
                    <a:pt x="647636" y="226339"/>
                  </a:lnTo>
                  <a:lnTo>
                    <a:pt x="657009" y="224701"/>
                  </a:lnTo>
                  <a:lnTo>
                    <a:pt x="664705" y="220243"/>
                  </a:lnTo>
                  <a:lnTo>
                    <a:pt x="669899" y="213664"/>
                  </a:lnTo>
                  <a:lnTo>
                    <a:pt x="671817" y="205663"/>
                  </a:lnTo>
                  <a:lnTo>
                    <a:pt x="671817" y="20789"/>
                  </a:lnTo>
                  <a:close/>
                </a:path>
                <a:path w="1485265" h="890270">
                  <a:moveTo>
                    <a:pt x="1078306" y="684377"/>
                  </a:moveTo>
                  <a:lnTo>
                    <a:pt x="1076388" y="676325"/>
                  </a:lnTo>
                  <a:lnTo>
                    <a:pt x="1071168" y="669747"/>
                  </a:lnTo>
                  <a:lnTo>
                    <a:pt x="1063447" y="665314"/>
                  </a:lnTo>
                  <a:lnTo>
                    <a:pt x="1054011" y="663689"/>
                  </a:lnTo>
                  <a:lnTo>
                    <a:pt x="837145" y="663689"/>
                  </a:lnTo>
                  <a:lnTo>
                    <a:pt x="827709" y="665314"/>
                  </a:lnTo>
                  <a:lnTo>
                    <a:pt x="819988" y="669747"/>
                  </a:lnTo>
                  <a:lnTo>
                    <a:pt x="814781" y="676325"/>
                  </a:lnTo>
                  <a:lnTo>
                    <a:pt x="812863" y="684377"/>
                  </a:lnTo>
                  <a:lnTo>
                    <a:pt x="812863" y="869251"/>
                  </a:lnTo>
                  <a:lnTo>
                    <a:pt x="814781" y="877252"/>
                  </a:lnTo>
                  <a:lnTo>
                    <a:pt x="819988" y="883831"/>
                  </a:lnTo>
                  <a:lnTo>
                    <a:pt x="827709" y="888288"/>
                  </a:lnTo>
                  <a:lnTo>
                    <a:pt x="837145" y="889927"/>
                  </a:lnTo>
                  <a:lnTo>
                    <a:pt x="1054011" y="889927"/>
                  </a:lnTo>
                  <a:lnTo>
                    <a:pt x="1063447" y="888288"/>
                  </a:lnTo>
                  <a:lnTo>
                    <a:pt x="1071168" y="883831"/>
                  </a:lnTo>
                  <a:lnTo>
                    <a:pt x="1076388" y="877252"/>
                  </a:lnTo>
                  <a:lnTo>
                    <a:pt x="1078306" y="869251"/>
                  </a:lnTo>
                  <a:lnTo>
                    <a:pt x="1078306" y="684377"/>
                  </a:lnTo>
                  <a:close/>
                </a:path>
                <a:path w="1485265" h="890270">
                  <a:moveTo>
                    <a:pt x="1078306" y="352577"/>
                  </a:moveTo>
                  <a:lnTo>
                    <a:pt x="1076388" y="344525"/>
                  </a:lnTo>
                  <a:lnTo>
                    <a:pt x="1071168" y="337959"/>
                  </a:lnTo>
                  <a:lnTo>
                    <a:pt x="1063447" y="333527"/>
                  </a:lnTo>
                  <a:lnTo>
                    <a:pt x="1054011" y="331901"/>
                  </a:lnTo>
                  <a:lnTo>
                    <a:pt x="837145" y="331901"/>
                  </a:lnTo>
                  <a:lnTo>
                    <a:pt x="827709" y="333527"/>
                  </a:lnTo>
                  <a:lnTo>
                    <a:pt x="819988" y="337959"/>
                  </a:lnTo>
                  <a:lnTo>
                    <a:pt x="814781" y="344525"/>
                  </a:lnTo>
                  <a:lnTo>
                    <a:pt x="812863" y="352577"/>
                  </a:lnTo>
                  <a:lnTo>
                    <a:pt x="812863" y="537451"/>
                  </a:lnTo>
                  <a:lnTo>
                    <a:pt x="814781" y="545503"/>
                  </a:lnTo>
                  <a:lnTo>
                    <a:pt x="819988" y="552081"/>
                  </a:lnTo>
                  <a:lnTo>
                    <a:pt x="827709" y="556514"/>
                  </a:lnTo>
                  <a:lnTo>
                    <a:pt x="837145" y="558139"/>
                  </a:lnTo>
                  <a:lnTo>
                    <a:pt x="1054011" y="558139"/>
                  </a:lnTo>
                  <a:lnTo>
                    <a:pt x="1063447" y="556514"/>
                  </a:lnTo>
                  <a:lnTo>
                    <a:pt x="1071168" y="552081"/>
                  </a:lnTo>
                  <a:lnTo>
                    <a:pt x="1076388" y="545503"/>
                  </a:lnTo>
                  <a:lnTo>
                    <a:pt x="1078306" y="537451"/>
                  </a:lnTo>
                  <a:lnTo>
                    <a:pt x="1078306" y="352577"/>
                  </a:lnTo>
                  <a:close/>
                </a:path>
                <a:path w="1485265" h="890270">
                  <a:moveTo>
                    <a:pt x="1078306" y="20789"/>
                  </a:moveTo>
                  <a:lnTo>
                    <a:pt x="1076388" y="12725"/>
                  </a:lnTo>
                  <a:lnTo>
                    <a:pt x="1071168" y="6108"/>
                  </a:lnTo>
                  <a:lnTo>
                    <a:pt x="1063447" y="1651"/>
                  </a:lnTo>
                  <a:lnTo>
                    <a:pt x="1054011" y="0"/>
                  </a:lnTo>
                  <a:lnTo>
                    <a:pt x="837145" y="0"/>
                  </a:lnTo>
                  <a:lnTo>
                    <a:pt x="827709" y="1651"/>
                  </a:lnTo>
                  <a:lnTo>
                    <a:pt x="819988" y="6108"/>
                  </a:lnTo>
                  <a:lnTo>
                    <a:pt x="814781" y="12725"/>
                  </a:lnTo>
                  <a:lnTo>
                    <a:pt x="812863" y="20789"/>
                  </a:lnTo>
                  <a:lnTo>
                    <a:pt x="812863" y="205663"/>
                  </a:lnTo>
                  <a:lnTo>
                    <a:pt x="814781" y="213664"/>
                  </a:lnTo>
                  <a:lnTo>
                    <a:pt x="819988" y="220243"/>
                  </a:lnTo>
                  <a:lnTo>
                    <a:pt x="827709" y="224701"/>
                  </a:lnTo>
                  <a:lnTo>
                    <a:pt x="837145" y="226339"/>
                  </a:lnTo>
                  <a:lnTo>
                    <a:pt x="1054011" y="226339"/>
                  </a:lnTo>
                  <a:lnTo>
                    <a:pt x="1063447" y="224701"/>
                  </a:lnTo>
                  <a:lnTo>
                    <a:pt x="1071168" y="220243"/>
                  </a:lnTo>
                  <a:lnTo>
                    <a:pt x="1076388" y="213664"/>
                  </a:lnTo>
                  <a:lnTo>
                    <a:pt x="1078306" y="205663"/>
                  </a:lnTo>
                  <a:lnTo>
                    <a:pt x="1078306" y="20789"/>
                  </a:lnTo>
                  <a:close/>
                </a:path>
                <a:path w="1485265" h="890270">
                  <a:moveTo>
                    <a:pt x="1484782" y="684377"/>
                  </a:moveTo>
                  <a:lnTo>
                    <a:pt x="1482864" y="676325"/>
                  </a:lnTo>
                  <a:lnTo>
                    <a:pt x="1477657" y="669747"/>
                  </a:lnTo>
                  <a:lnTo>
                    <a:pt x="1469936" y="665314"/>
                  </a:lnTo>
                  <a:lnTo>
                    <a:pt x="1460500" y="663689"/>
                  </a:lnTo>
                  <a:lnTo>
                    <a:pt x="1243622" y="663689"/>
                  </a:lnTo>
                  <a:lnTo>
                    <a:pt x="1234173" y="665314"/>
                  </a:lnTo>
                  <a:lnTo>
                    <a:pt x="1226426" y="669747"/>
                  </a:lnTo>
                  <a:lnTo>
                    <a:pt x="1221168" y="676325"/>
                  </a:lnTo>
                  <a:lnTo>
                    <a:pt x="1219238" y="684377"/>
                  </a:lnTo>
                  <a:lnTo>
                    <a:pt x="1219238" y="869251"/>
                  </a:lnTo>
                  <a:lnTo>
                    <a:pt x="1221168" y="877252"/>
                  </a:lnTo>
                  <a:lnTo>
                    <a:pt x="1226426" y="883831"/>
                  </a:lnTo>
                  <a:lnTo>
                    <a:pt x="1234173" y="888288"/>
                  </a:lnTo>
                  <a:lnTo>
                    <a:pt x="1243622" y="889927"/>
                  </a:lnTo>
                  <a:lnTo>
                    <a:pt x="1460500" y="889927"/>
                  </a:lnTo>
                  <a:lnTo>
                    <a:pt x="1469936" y="888288"/>
                  </a:lnTo>
                  <a:lnTo>
                    <a:pt x="1477657" y="883831"/>
                  </a:lnTo>
                  <a:lnTo>
                    <a:pt x="1482864" y="877252"/>
                  </a:lnTo>
                  <a:lnTo>
                    <a:pt x="1484782" y="869251"/>
                  </a:lnTo>
                  <a:lnTo>
                    <a:pt x="1484782" y="684377"/>
                  </a:lnTo>
                  <a:close/>
                </a:path>
                <a:path w="1485265" h="890270">
                  <a:moveTo>
                    <a:pt x="1484782" y="352577"/>
                  </a:moveTo>
                  <a:lnTo>
                    <a:pt x="1482864" y="344525"/>
                  </a:lnTo>
                  <a:lnTo>
                    <a:pt x="1477657" y="337959"/>
                  </a:lnTo>
                  <a:lnTo>
                    <a:pt x="1469936" y="333527"/>
                  </a:lnTo>
                  <a:lnTo>
                    <a:pt x="1460500" y="331901"/>
                  </a:lnTo>
                  <a:lnTo>
                    <a:pt x="1243622" y="331901"/>
                  </a:lnTo>
                  <a:lnTo>
                    <a:pt x="1234173" y="333527"/>
                  </a:lnTo>
                  <a:lnTo>
                    <a:pt x="1226426" y="337959"/>
                  </a:lnTo>
                  <a:lnTo>
                    <a:pt x="1221168" y="344525"/>
                  </a:lnTo>
                  <a:lnTo>
                    <a:pt x="1219238" y="352577"/>
                  </a:lnTo>
                  <a:lnTo>
                    <a:pt x="1219238" y="537451"/>
                  </a:lnTo>
                  <a:lnTo>
                    <a:pt x="1221168" y="545503"/>
                  </a:lnTo>
                  <a:lnTo>
                    <a:pt x="1226426" y="552081"/>
                  </a:lnTo>
                  <a:lnTo>
                    <a:pt x="1234173" y="556514"/>
                  </a:lnTo>
                  <a:lnTo>
                    <a:pt x="1243622" y="558139"/>
                  </a:lnTo>
                  <a:lnTo>
                    <a:pt x="1460500" y="558139"/>
                  </a:lnTo>
                  <a:lnTo>
                    <a:pt x="1469936" y="556514"/>
                  </a:lnTo>
                  <a:lnTo>
                    <a:pt x="1477657" y="552081"/>
                  </a:lnTo>
                  <a:lnTo>
                    <a:pt x="1482864" y="545503"/>
                  </a:lnTo>
                  <a:lnTo>
                    <a:pt x="1484782" y="537451"/>
                  </a:lnTo>
                  <a:lnTo>
                    <a:pt x="1484782" y="352577"/>
                  </a:lnTo>
                  <a:close/>
                </a:path>
                <a:path w="1485265" h="890270">
                  <a:moveTo>
                    <a:pt x="1484782" y="20789"/>
                  </a:moveTo>
                  <a:lnTo>
                    <a:pt x="1482864" y="12725"/>
                  </a:lnTo>
                  <a:lnTo>
                    <a:pt x="1477657" y="6108"/>
                  </a:lnTo>
                  <a:lnTo>
                    <a:pt x="1469936" y="1651"/>
                  </a:lnTo>
                  <a:lnTo>
                    <a:pt x="1460500" y="0"/>
                  </a:lnTo>
                  <a:lnTo>
                    <a:pt x="1243622" y="0"/>
                  </a:lnTo>
                  <a:lnTo>
                    <a:pt x="1234173" y="1651"/>
                  </a:lnTo>
                  <a:lnTo>
                    <a:pt x="1226426" y="6108"/>
                  </a:lnTo>
                  <a:lnTo>
                    <a:pt x="1221168" y="12725"/>
                  </a:lnTo>
                  <a:lnTo>
                    <a:pt x="1219238" y="20789"/>
                  </a:lnTo>
                  <a:lnTo>
                    <a:pt x="1219238" y="205663"/>
                  </a:lnTo>
                  <a:lnTo>
                    <a:pt x="1221168" y="213664"/>
                  </a:lnTo>
                  <a:lnTo>
                    <a:pt x="1226426" y="220243"/>
                  </a:lnTo>
                  <a:lnTo>
                    <a:pt x="1234173" y="224701"/>
                  </a:lnTo>
                  <a:lnTo>
                    <a:pt x="1243622" y="226339"/>
                  </a:lnTo>
                  <a:lnTo>
                    <a:pt x="1460500" y="226339"/>
                  </a:lnTo>
                  <a:lnTo>
                    <a:pt x="1469936" y="224701"/>
                  </a:lnTo>
                  <a:lnTo>
                    <a:pt x="1477657" y="220243"/>
                  </a:lnTo>
                  <a:lnTo>
                    <a:pt x="1482864" y="213664"/>
                  </a:lnTo>
                  <a:lnTo>
                    <a:pt x="1484782" y="205663"/>
                  </a:lnTo>
                  <a:lnTo>
                    <a:pt x="1484782" y="20789"/>
                  </a:lnTo>
                  <a:close/>
                </a:path>
              </a:pathLst>
            </a:custGeom>
            <a:solidFill>
              <a:srgbClr val="E3EDC7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6257281" y="3664349"/>
            <a:ext cx="906411" cy="930667"/>
            <a:chOff x="10406718" y="8058173"/>
            <a:chExt cx="1993264" cy="2046605"/>
          </a:xfrm>
        </p:grpSpPr>
        <p:sp>
          <p:nvSpPr>
            <p:cNvPr id="19" name="object 19"/>
            <p:cNvSpPr/>
            <p:nvPr/>
          </p:nvSpPr>
          <p:spPr>
            <a:xfrm>
              <a:off x="10406718" y="8254473"/>
              <a:ext cx="1993264" cy="1850389"/>
            </a:xfrm>
            <a:custGeom>
              <a:avLst/>
              <a:gdLst/>
              <a:ahLst/>
              <a:cxnLst/>
              <a:rect l="l" t="t" r="r" b="b"/>
              <a:pathLst>
                <a:path w="1993265" h="1850390">
                  <a:moveTo>
                    <a:pt x="1846514" y="0"/>
                  </a:moveTo>
                  <a:lnTo>
                    <a:pt x="1719764" y="0"/>
                  </a:lnTo>
                  <a:lnTo>
                    <a:pt x="1719764" y="120163"/>
                  </a:lnTo>
                  <a:lnTo>
                    <a:pt x="1737195" y="143307"/>
                  </a:lnTo>
                  <a:lnTo>
                    <a:pt x="1750267" y="169355"/>
                  </a:lnTo>
                  <a:lnTo>
                    <a:pt x="1758478" y="197815"/>
                  </a:lnTo>
                  <a:lnTo>
                    <a:pt x="1761327" y="228193"/>
                  </a:lnTo>
                  <a:lnTo>
                    <a:pt x="1755475" y="271282"/>
                  </a:lnTo>
                  <a:lnTo>
                    <a:pt x="1738961" y="310009"/>
                  </a:lnTo>
                  <a:lnTo>
                    <a:pt x="1713348" y="342827"/>
                  </a:lnTo>
                  <a:lnTo>
                    <a:pt x="1680198" y="368186"/>
                  </a:lnTo>
                  <a:lnTo>
                    <a:pt x="1641074" y="384537"/>
                  </a:lnTo>
                  <a:lnTo>
                    <a:pt x="1597539" y="390331"/>
                  </a:lnTo>
                  <a:lnTo>
                    <a:pt x="1554008" y="384537"/>
                  </a:lnTo>
                  <a:lnTo>
                    <a:pt x="1514885" y="368186"/>
                  </a:lnTo>
                  <a:lnTo>
                    <a:pt x="1481734" y="342827"/>
                  </a:lnTo>
                  <a:lnTo>
                    <a:pt x="1456120" y="310009"/>
                  </a:lnTo>
                  <a:lnTo>
                    <a:pt x="1439604" y="271282"/>
                  </a:lnTo>
                  <a:lnTo>
                    <a:pt x="1433752" y="228193"/>
                  </a:lnTo>
                  <a:lnTo>
                    <a:pt x="1436615" y="197815"/>
                  </a:lnTo>
                  <a:lnTo>
                    <a:pt x="1444852" y="169355"/>
                  </a:lnTo>
                  <a:lnTo>
                    <a:pt x="1457929" y="143307"/>
                  </a:lnTo>
                  <a:lnTo>
                    <a:pt x="1475315" y="120163"/>
                  </a:lnTo>
                  <a:lnTo>
                    <a:pt x="1475315" y="0"/>
                  </a:lnTo>
                  <a:lnTo>
                    <a:pt x="530353" y="0"/>
                  </a:lnTo>
                  <a:lnTo>
                    <a:pt x="530353" y="120163"/>
                  </a:lnTo>
                  <a:lnTo>
                    <a:pt x="547754" y="143307"/>
                  </a:lnTo>
                  <a:lnTo>
                    <a:pt x="560865" y="169355"/>
                  </a:lnTo>
                  <a:lnTo>
                    <a:pt x="569135" y="197815"/>
                  </a:lnTo>
                  <a:lnTo>
                    <a:pt x="572014" y="228193"/>
                  </a:lnTo>
                  <a:lnTo>
                    <a:pt x="566162" y="271282"/>
                  </a:lnTo>
                  <a:lnTo>
                    <a:pt x="549645" y="310009"/>
                  </a:lnTo>
                  <a:lnTo>
                    <a:pt x="524023" y="342827"/>
                  </a:lnTo>
                  <a:lnTo>
                    <a:pt x="490856" y="368186"/>
                  </a:lnTo>
                  <a:lnTo>
                    <a:pt x="451705" y="384537"/>
                  </a:lnTo>
                  <a:lnTo>
                    <a:pt x="408128" y="390331"/>
                  </a:lnTo>
                  <a:lnTo>
                    <a:pt x="364597" y="384537"/>
                  </a:lnTo>
                  <a:lnTo>
                    <a:pt x="325474" y="368186"/>
                  </a:lnTo>
                  <a:lnTo>
                    <a:pt x="292324" y="342827"/>
                  </a:lnTo>
                  <a:lnTo>
                    <a:pt x="266709" y="310009"/>
                  </a:lnTo>
                  <a:lnTo>
                    <a:pt x="250193" y="271282"/>
                  </a:lnTo>
                  <a:lnTo>
                    <a:pt x="244341" y="228193"/>
                  </a:lnTo>
                  <a:lnTo>
                    <a:pt x="247206" y="197815"/>
                  </a:lnTo>
                  <a:lnTo>
                    <a:pt x="255454" y="169355"/>
                  </a:lnTo>
                  <a:lnTo>
                    <a:pt x="268563" y="143307"/>
                  </a:lnTo>
                  <a:lnTo>
                    <a:pt x="286012" y="120163"/>
                  </a:lnTo>
                  <a:lnTo>
                    <a:pt x="286012" y="0"/>
                  </a:lnTo>
                  <a:lnTo>
                    <a:pt x="146500" y="0"/>
                  </a:lnTo>
                  <a:lnTo>
                    <a:pt x="100332" y="7421"/>
                  </a:lnTo>
                  <a:lnTo>
                    <a:pt x="60133" y="28067"/>
                  </a:lnTo>
                  <a:lnTo>
                    <a:pt x="28368" y="59509"/>
                  </a:lnTo>
                  <a:lnTo>
                    <a:pt x="7502" y="99319"/>
                  </a:lnTo>
                  <a:lnTo>
                    <a:pt x="0" y="145067"/>
                  </a:lnTo>
                  <a:lnTo>
                    <a:pt x="0" y="1704951"/>
                  </a:lnTo>
                  <a:lnTo>
                    <a:pt x="7502" y="1750695"/>
                  </a:lnTo>
                  <a:lnTo>
                    <a:pt x="28368" y="1790504"/>
                  </a:lnTo>
                  <a:lnTo>
                    <a:pt x="60133" y="1821948"/>
                  </a:lnTo>
                  <a:lnTo>
                    <a:pt x="100332" y="1842596"/>
                  </a:lnTo>
                  <a:lnTo>
                    <a:pt x="146500" y="1850018"/>
                  </a:lnTo>
                  <a:lnTo>
                    <a:pt x="1846514" y="1850018"/>
                  </a:lnTo>
                  <a:lnTo>
                    <a:pt x="1892635" y="1842596"/>
                  </a:lnTo>
                  <a:lnTo>
                    <a:pt x="1932805" y="1821948"/>
                  </a:lnTo>
                  <a:lnTo>
                    <a:pt x="1964554" y="1790504"/>
                  </a:lnTo>
                  <a:lnTo>
                    <a:pt x="1985414" y="1750695"/>
                  </a:lnTo>
                  <a:lnTo>
                    <a:pt x="1992917" y="1704951"/>
                  </a:lnTo>
                  <a:lnTo>
                    <a:pt x="1992917" y="145067"/>
                  </a:lnTo>
                  <a:lnTo>
                    <a:pt x="1985414" y="99319"/>
                  </a:lnTo>
                  <a:lnTo>
                    <a:pt x="1964554" y="59509"/>
                  </a:lnTo>
                  <a:lnTo>
                    <a:pt x="1932805" y="28067"/>
                  </a:lnTo>
                  <a:lnTo>
                    <a:pt x="1892635" y="7421"/>
                  </a:lnTo>
                  <a:lnTo>
                    <a:pt x="1846514" y="0"/>
                  </a:lnTo>
                  <a:close/>
                </a:path>
              </a:pathLst>
            </a:custGeom>
            <a:solidFill>
              <a:srgbClr val="94C123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0" name="object 20"/>
            <p:cNvSpPr/>
            <p:nvPr/>
          </p:nvSpPr>
          <p:spPr>
            <a:xfrm>
              <a:off x="10507227" y="8803243"/>
              <a:ext cx="1792605" cy="1202055"/>
            </a:xfrm>
            <a:custGeom>
              <a:avLst/>
              <a:gdLst/>
              <a:ahLst/>
              <a:cxnLst/>
              <a:rect l="l" t="t" r="r" b="b"/>
              <a:pathLst>
                <a:path w="1792604" h="1202054">
                  <a:moveTo>
                    <a:pt x="1791993" y="0"/>
                  </a:moveTo>
                  <a:lnTo>
                    <a:pt x="0" y="0"/>
                  </a:lnTo>
                  <a:lnTo>
                    <a:pt x="0" y="1072231"/>
                  </a:lnTo>
                  <a:lnTo>
                    <a:pt x="10391" y="1122490"/>
                  </a:lnTo>
                  <a:lnTo>
                    <a:pt x="38684" y="1163641"/>
                  </a:lnTo>
                  <a:lnTo>
                    <a:pt x="80556" y="1191442"/>
                  </a:lnTo>
                  <a:lnTo>
                    <a:pt x="131687" y="1201651"/>
                  </a:lnTo>
                  <a:lnTo>
                    <a:pt x="1660198" y="1201651"/>
                  </a:lnTo>
                  <a:lnTo>
                    <a:pt x="1711350" y="1191442"/>
                  </a:lnTo>
                  <a:lnTo>
                    <a:pt x="1753259" y="1163641"/>
                  </a:lnTo>
                  <a:lnTo>
                    <a:pt x="1781587" y="1122490"/>
                  </a:lnTo>
                  <a:lnTo>
                    <a:pt x="1791993" y="1072231"/>
                  </a:lnTo>
                  <a:lnTo>
                    <a:pt x="17919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1" name="object 21"/>
            <p:cNvSpPr/>
            <p:nvPr/>
          </p:nvSpPr>
          <p:spPr>
            <a:xfrm>
              <a:off x="10712475" y="8058175"/>
              <a:ext cx="1394460" cy="541020"/>
            </a:xfrm>
            <a:custGeom>
              <a:avLst/>
              <a:gdLst/>
              <a:ahLst/>
              <a:cxnLst/>
              <a:rect l="l" t="t" r="r" b="b"/>
              <a:pathLst>
                <a:path w="1394459" h="541020">
                  <a:moveTo>
                    <a:pt x="204736" y="101333"/>
                  </a:moveTo>
                  <a:lnTo>
                    <a:pt x="196646" y="61988"/>
                  </a:lnTo>
                  <a:lnTo>
                    <a:pt x="174650" y="29756"/>
                  </a:lnTo>
                  <a:lnTo>
                    <a:pt x="142100" y="8001"/>
                  </a:lnTo>
                  <a:lnTo>
                    <a:pt x="102362" y="0"/>
                  </a:lnTo>
                  <a:lnTo>
                    <a:pt x="62623" y="8001"/>
                  </a:lnTo>
                  <a:lnTo>
                    <a:pt x="30073" y="29756"/>
                  </a:lnTo>
                  <a:lnTo>
                    <a:pt x="8077" y="61988"/>
                  </a:lnTo>
                  <a:lnTo>
                    <a:pt x="0" y="101333"/>
                  </a:lnTo>
                  <a:lnTo>
                    <a:pt x="0" y="439305"/>
                  </a:lnTo>
                  <a:lnTo>
                    <a:pt x="8077" y="478726"/>
                  </a:lnTo>
                  <a:lnTo>
                    <a:pt x="30073" y="510984"/>
                  </a:lnTo>
                  <a:lnTo>
                    <a:pt x="62623" y="532752"/>
                  </a:lnTo>
                  <a:lnTo>
                    <a:pt x="102362" y="540753"/>
                  </a:lnTo>
                  <a:lnTo>
                    <a:pt x="142100" y="532752"/>
                  </a:lnTo>
                  <a:lnTo>
                    <a:pt x="174650" y="510984"/>
                  </a:lnTo>
                  <a:lnTo>
                    <a:pt x="196646" y="478726"/>
                  </a:lnTo>
                  <a:lnTo>
                    <a:pt x="204736" y="439305"/>
                  </a:lnTo>
                  <a:lnTo>
                    <a:pt x="204736" y="101333"/>
                  </a:lnTo>
                  <a:close/>
                </a:path>
                <a:path w="1394459" h="541020">
                  <a:moveTo>
                    <a:pt x="1394142" y="101333"/>
                  </a:moveTo>
                  <a:lnTo>
                    <a:pt x="1386078" y="61988"/>
                  </a:lnTo>
                  <a:lnTo>
                    <a:pt x="1364107" y="29756"/>
                  </a:lnTo>
                  <a:lnTo>
                    <a:pt x="1331556" y="8001"/>
                  </a:lnTo>
                  <a:lnTo>
                    <a:pt x="1291780" y="0"/>
                  </a:lnTo>
                  <a:lnTo>
                    <a:pt x="1252042" y="8001"/>
                  </a:lnTo>
                  <a:lnTo>
                    <a:pt x="1219492" y="29756"/>
                  </a:lnTo>
                  <a:lnTo>
                    <a:pt x="1197495" y="61988"/>
                  </a:lnTo>
                  <a:lnTo>
                    <a:pt x="1189418" y="101333"/>
                  </a:lnTo>
                  <a:lnTo>
                    <a:pt x="1189418" y="439305"/>
                  </a:lnTo>
                  <a:lnTo>
                    <a:pt x="1197495" y="478726"/>
                  </a:lnTo>
                  <a:lnTo>
                    <a:pt x="1219492" y="510984"/>
                  </a:lnTo>
                  <a:lnTo>
                    <a:pt x="1252042" y="532752"/>
                  </a:lnTo>
                  <a:lnTo>
                    <a:pt x="1291780" y="540753"/>
                  </a:lnTo>
                  <a:lnTo>
                    <a:pt x="1331556" y="532752"/>
                  </a:lnTo>
                  <a:lnTo>
                    <a:pt x="1364107" y="510984"/>
                  </a:lnTo>
                  <a:lnTo>
                    <a:pt x="1386078" y="478726"/>
                  </a:lnTo>
                  <a:lnTo>
                    <a:pt x="1394142" y="439305"/>
                  </a:lnTo>
                  <a:lnTo>
                    <a:pt x="1394142" y="101333"/>
                  </a:lnTo>
                  <a:close/>
                </a:path>
              </a:pathLst>
            </a:custGeom>
            <a:solidFill>
              <a:srgbClr val="94C123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2" name="object 22"/>
            <p:cNvSpPr/>
            <p:nvPr/>
          </p:nvSpPr>
          <p:spPr>
            <a:xfrm>
              <a:off x="10660824" y="8959113"/>
              <a:ext cx="1485265" cy="890269"/>
            </a:xfrm>
            <a:custGeom>
              <a:avLst/>
              <a:gdLst/>
              <a:ahLst/>
              <a:cxnLst/>
              <a:rect l="l" t="t" r="r" b="b"/>
              <a:pathLst>
                <a:path w="1485265" h="890270">
                  <a:moveTo>
                    <a:pt x="265430" y="684377"/>
                  </a:moveTo>
                  <a:lnTo>
                    <a:pt x="263499" y="676325"/>
                  </a:lnTo>
                  <a:lnTo>
                    <a:pt x="258267" y="669747"/>
                  </a:lnTo>
                  <a:lnTo>
                    <a:pt x="250545" y="665314"/>
                  </a:lnTo>
                  <a:lnTo>
                    <a:pt x="241160" y="663689"/>
                  </a:lnTo>
                  <a:lnTo>
                    <a:pt x="24282" y="663689"/>
                  </a:lnTo>
                  <a:lnTo>
                    <a:pt x="14846" y="665314"/>
                  </a:lnTo>
                  <a:lnTo>
                    <a:pt x="7124" y="669747"/>
                  </a:lnTo>
                  <a:lnTo>
                    <a:pt x="1917" y="676325"/>
                  </a:lnTo>
                  <a:lnTo>
                    <a:pt x="0" y="684377"/>
                  </a:lnTo>
                  <a:lnTo>
                    <a:pt x="0" y="869251"/>
                  </a:lnTo>
                  <a:lnTo>
                    <a:pt x="1917" y="877252"/>
                  </a:lnTo>
                  <a:lnTo>
                    <a:pt x="7124" y="883831"/>
                  </a:lnTo>
                  <a:lnTo>
                    <a:pt x="14846" y="888288"/>
                  </a:lnTo>
                  <a:lnTo>
                    <a:pt x="24282" y="889927"/>
                  </a:lnTo>
                  <a:lnTo>
                    <a:pt x="241160" y="889927"/>
                  </a:lnTo>
                  <a:lnTo>
                    <a:pt x="250545" y="888288"/>
                  </a:lnTo>
                  <a:lnTo>
                    <a:pt x="258267" y="883831"/>
                  </a:lnTo>
                  <a:lnTo>
                    <a:pt x="263499" y="877252"/>
                  </a:lnTo>
                  <a:lnTo>
                    <a:pt x="265430" y="869251"/>
                  </a:lnTo>
                  <a:lnTo>
                    <a:pt x="265430" y="684377"/>
                  </a:lnTo>
                  <a:close/>
                </a:path>
                <a:path w="1485265" h="890270">
                  <a:moveTo>
                    <a:pt x="265430" y="352577"/>
                  </a:moveTo>
                  <a:lnTo>
                    <a:pt x="263499" y="344525"/>
                  </a:lnTo>
                  <a:lnTo>
                    <a:pt x="258267" y="337959"/>
                  </a:lnTo>
                  <a:lnTo>
                    <a:pt x="250545" y="333527"/>
                  </a:lnTo>
                  <a:lnTo>
                    <a:pt x="241160" y="331901"/>
                  </a:lnTo>
                  <a:lnTo>
                    <a:pt x="24282" y="331901"/>
                  </a:lnTo>
                  <a:lnTo>
                    <a:pt x="14846" y="333527"/>
                  </a:lnTo>
                  <a:lnTo>
                    <a:pt x="7124" y="337959"/>
                  </a:lnTo>
                  <a:lnTo>
                    <a:pt x="1917" y="344525"/>
                  </a:lnTo>
                  <a:lnTo>
                    <a:pt x="0" y="352577"/>
                  </a:lnTo>
                  <a:lnTo>
                    <a:pt x="0" y="537451"/>
                  </a:lnTo>
                  <a:lnTo>
                    <a:pt x="1917" y="545503"/>
                  </a:lnTo>
                  <a:lnTo>
                    <a:pt x="7124" y="552081"/>
                  </a:lnTo>
                  <a:lnTo>
                    <a:pt x="14846" y="556514"/>
                  </a:lnTo>
                  <a:lnTo>
                    <a:pt x="24282" y="558139"/>
                  </a:lnTo>
                  <a:lnTo>
                    <a:pt x="241160" y="558139"/>
                  </a:lnTo>
                  <a:lnTo>
                    <a:pt x="250545" y="556514"/>
                  </a:lnTo>
                  <a:lnTo>
                    <a:pt x="258267" y="552081"/>
                  </a:lnTo>
                  <a:lnTo>
                    <a:pt x="263499" y="545503"/>
                  </a:lnTo>
                  <a:lnTo>
                    <a:pt x="265430" y="537451"/>
                  </a:lnTo>
                  <a:lnTo>
                    <a:pt x="265430" y="352577"/>
                  </a:lnTo>
                  <a:close/>
                </a:path>
                <a:path w="1485265" h="890270">
                  <a:moveTo>
                    <a:pt x="265430" y="29756"/>
                  </a:moveTo>
                  <a:lnTo>
                    <a:pt x="263499" y="21704"/>
                  </a:lnTo>
                  <a:lnTo>
                    <a:pt x="258267" y="15138"/>
                  </a:lnTo>
                  <a:lnTo>
                    <a:pt x="250545" y="10706"/>
                  </a:lnTo>
                  <a:lnTo>
                    <a:pt x="241160" y="9080"/>
                  </a:lnTo>
                  <a:lnTo>
                    <a:pt x="24282" y="9080"/>
                  </a:lnTo>
                  <a:lnTo>
                    <a:pt x="14846" y="10706"/>
                  </a:lnTo>
                  <a:lnTo>
                    <a:pt x="7124" y="15138"/>
                  </a:lnTo>
                  <a:lnTo>
                    <a:pt x="1917" y="21704"/>
                  </a:lnTo>
                  <a:lnTo>
                    <a:pt x="0" y="29756"/>
                  </a:lnTo>
                  <a:lnTo>
                    <a:pt x="0" y="214630"/>
                  </a:lnTo>
                  <a:lnTo>
                    <a:pt x="1917" y="222681"/>
                  </a:lnTo>
                  <a:lnTo>
                    <a:pt x="7124" y="229260"/>
                  </a:lnTo>
                  <a:lnTo>
                    <a:pt x="14846" y="233692"/>
                  </a:lnTo>
                  <a:lnTo>
                    <a:pt x="24282" y="235318"/>
                  </a:lnTo>
                  <a:lnTo>
                    <a:pt x="241160" y="235318"/>
                  </a:lnTo>
                  <a:lnTo>
                    <a:pt x="250545" y="233692"/>
                  </a:lnTo>
                  <a:lnTo>
                    <a:pt x="258267" y="229260"/>
                  </a:lnTo>
                  <a:lnTo>
                    <a:pt x="263499" y="222681"/>
                  </a:lnTo>
                  <a:lnTo>
                    <a:pt x="265430" y="214630"/>
                  </a:lnTo>
                  <a:lnTo>
                    <a:pt x="265430" y="29756"/>
                  </a:lnTo>
                  <a:close/>
                </a:path>
                <a:path w="1485265" h="890270">
                  <a:moveTo>
                    <a:pt x="671817" y="684377"/>
                  </a:moveTo>
                  <a:lnTo>
                    <a:pt x="669912" y="676325"/>
                  </a:lnTo>
                  <a:lnTo>
                    <a:pt x="664705" y="669747"/>
                  </a:lnTo>
                  <a:lnTo>
                    <a:pt x="657021" y="665314"/>
                  </a:lnTo>
                  <a:lnTo>
                    <a:pt x="647636" y="663689"/>
                  </a:lnTo>
                  <a:lnTo>
                    <a:pt x="430771" y="663689"/>
                  </a:lnTo>
                  <a:lnTo>
                    <a:pt x="421322" y="665314"/>
                  </a:lnTo>
                  <a:lnTo>
                    <a:pt x="413562" y="669747"/>
                  </a:lnTo>
                  <a:lnTo>
                    <a:pt x="408317" y="676325"/>
                  </a:lnTo>
                  <a:lnTo>
                    <a:pt x="406387" y="684377"/>
                  </a:lnTo>
                  <a:lnTo>
                    <a:pt x="406387" y="869251"/>
                  </a:lnTo>
                  <a:lnTo>
                    <a:pt x="408317" y="877252"/>
                  </a:lnTo>
                  <a:lnTo>
                    <a:pt x="413562" y="883831"/>
                  </a:lnTo>
                  <a:lnTo>
                    <a:pt x="421322" y="888288"/>
                  </a:lnTo>
                  <a:lnTo>
                    <a:pt x="430771" y="889927"/>
                  </a:lnTo>
                  <a:lnTo>
                    <a:pt x="647636" y="889927"/>
                  </a:lnTo>
                  <a:lnTo>
                    <a:pt x="657021" y="888288"/>
                  </a:lnTo>
                  <a:lnTo>
                    <a:pt x="664705" y="883831"/>
                  </a:lnTo>
                  <a:lnTo>
                    <a:pt x="669912" y="877252"/>
                  </a:lnTo>
                  <a:lnTo>
                    <a:pt x="671817" y="869251"/>
                  </a:lnTo>
                  <a:lnTo>
                    <a:pt x="671817" y="684377"/>
                  </a:lnTo>
                  <a:close/>
                </a:path>
                <a:path w="1485265" h="890270">
                  <a:moveTo>
                    <a:pt x="671817" y="352577"/>
                  </a:moveTo>
                  <a:lnTo>
                    <a:pt x="669912" y="344525"/>
                  </a:lnTo>
                  <a:lnTo>
                    <a:pt x="664705" y="337959"/>
                  </a:lnTo>
                  <a:lnTo>
                    <a:pt x="657021" y="333527"/>
                  </a:lnTo>
                  <a:lnTo>
                    <a:pt x="647636" y="331901"/>
                  </a:lnTo>
                  <a:lnTo>
                    <a:pt x="430771" y="331901"/>
                  </a:lnTo>
                  <a:lnTo>
                    <a:pt x="421322" y="333527"/>
                  </a:lnTo>
                  <a:lnTo>
                    <a:pt x="413562" y="337959"/>
                  </a:lnTo>
                  <a:lnTo>
                    <a:pt x="408317" y="344525"/>
                  </a:lnTo>
                  <a:lnTo>
                    <a:pt x="406387" y="352577"/>
                  </a:lnTo>
                  <a:lnTo>
                    <a:pt x="406387" y="537451"/>
                  </a:lnTo>
                  <a:lnTo>
                    <a:pt x="408317" y="545503"/>
                  </a:lnTo>
                  <a:lnTo>
                    <a:pt x="413562" y="552081"/>
                  </a:lnTo>
                  <a:lnTo>
                    <a:pt x="421322" y="556514"/>
                  </a:lnTo>
                  <a:lnTo>
                    <a:pt x="430771" y="558139"/>
                  </a:lnTo>
                  <a:lnTo>
                    <a:pt x="647636" y="558139"/>
                  </a:lnTo>
                  <a:lnTo>
                    <a:pt x="657021" y="556514"/>
                  </a:lnTo>
                  <a:lnTo>
                    <a:pt x="664705" y="552081"/>
                  </a:lnTo>
                  <a:lnTo>
                    <a:pt x="669912" y="545503"/>
                  </a:lnTo>
                  <a:lnTo>
                    <a:pt x="671817" y="537451"/>
                  </a:lnTo>
                  <a:lnTo>
                    <a:pt x="671817" y="352577"/>
                  </a:lnTo>
                  <a:close/>
                </a:path>
                <a:path w="1485265" h="890270">
                  <a:moveTo>
                    <a:pt x="671817" y="20777"/>
                  </a:moveTo>
                  <a:lnTo>
                    <a:pt x="669912" y="12712"/>
                  </a:lnTo>
                  <a:lnTo>
                    <a:pt x="664705" y="6108"/>
                  </a:lnTo>
                  <a:lnTo>
                    <a:pt x="657021" y="1638"/>
                  </a:lnTo>
                  <a:lnTo>
                    <a:pt x="647636" y="0"/>
                  </a:lnTo>
                  <a:lnTo>
                    <a:pt x="430771" y="0"/>
                  </a:lnTo>
                  <a:lnTo>
                    <a:pt x="421322" y="1638"/>
                  </a:lnTo>
                  <a:lnTo>
                    <a:pt x="413562" y="6108"/>
                  </a:lnTo>
                  <a:lnTo>
                    <a:pt x="408317" y="12712"/>
                  </a:lnTo>
                  <a:lnTo>
                    <a:pt x="406387" y="20777"/>
                  </a:lnTo>
                  <a:lnTo>
                    <a:pt x="406387" y="205663"/>
                  </a:lnTo>
                  <a:lnTo>
                    <a:pt x="408317" y="213664"/>
                  </a:lnTo>
                  <a:lnTo>
                    <a:pt x="413562" y="220243"/>
                  </a:lnTo>
                  <a:lnTo>
                    <a:pt x="421322" y="224701"/>
                  </a:lnTo>
                  <a:lnTo>
                    <a:pt x="430771" y="226339"/>
                  </a:lnTo>
                  <a:lnTo>
                    <a:pt x="647636" y="226339"/>
                  </a:lnTo>
                  <a:lnTo>
                    <a:pt x="657021" y="224701"/>
                  </a:lnTo>
                  <a:lnTo>
                    <a:pt x="664705" y="220243"/>
                  </a:lnTo>
                  <a:lnTo>
                    <a:pt x="669912" y="213664"/>
                  </a:lnTo>
                  <a:lnTo>
                    <a:pt x="671817" y="205663"/>
                  </a:lnTo>
                  <a:lnTo>
                    <a:pt x="671817" y="20777"/>
                  </a:lnTo>
                  <a:close/>
                </a:path>
                <a:path w="1485265" h="890270">
                  <a:moveTo>
                    <a:pt x="1078306" y="684377"/>
                  </a:moveTo>
                  <a:lnTo>
                    <a:pt x="1076388" y="676325"/>
                  </a:lnTo>
                  <a:lnTo>
                    <a:pt x="1071181" y="669747"/>
                  </a:lnTo>
                  <a:lnTo>
                    <a:pt x="1063459" y="665314"/>
                  </a:lnTo>
                  <a:lnTo>
                    <a:pt x="1054023" y="663689"/>
                  </a:lnTo>
                  <a:lnTo>
                    <a:pt x="837145" y="663689"/>
                  </a:lnTo>
                  <a:lnTo>
                    <a:pt x="827709" y="665314"/>
                  </a:lnTo>
                  <a:lnTo>
                    <a:pt x="819988" y="669747"/>
                  </a:lnTo>
                  <a:lnTo>
                    <a:pt x="814781" y="676325"/>
                  </a:lnTo>
                  <a:lnTo>
                    <a:pt x="812876" y="684377"/>
                  </a:lnTo>
                  <a:lnTo>
                    <a:pt x="812876" y="869251"/>
                  </a:lnTo>
                  <a:lnTo>
                    <a:pt x="814781" y="877252"/>
                  </a:lnTo>
                  <a:lnTo>
                    <a:pt x="819988" y="883831"/>
                  </a:lnTo>
                  <a:lnTo>
                    <a:pt x="827709" y="888288"/>
                  </a:lnTo>
                  <a:lnTo>
                    <a:pt x="837145" y="889927"/>
                  </a:lnTo>
                  <a:lnTo>
                    <a:pt x="1054023" y="889927"/>
                  </a:lnTo>
                  <a:lnTo>
                    <a:pt x="1063459" y="888288"/>
                  </a:lnTo>
                  <a:lnTo>
                    <a:pt x="1071181" y="883831"/>
                  </a:lnTo>
                  <a:lnTo>
                    <a:pt x="1076388" y="877252"/>
                  </a:lnTo>
                  <a:lnTo>
                    <a:pt x="1078306" y="869251"/>
                  </a:lnTo>
                  <a:lnTo>
                    <a:pt x="1078306" y="684377"/>
                  </a:lnTo>
                  <a:close/>
                </a:path>
                <a:path w="1485265" h="890270">
                  <a:moveTo>
                    <a:pt x="1078306" y="352577"/>
                  </a:moveTo>
                  <a:lnTo>
                    <a:pt x="1076388" y="344525"/>
                  </a:lnTo>
                  <a:lnTo>
                    <a:pt x="1071181" y="337959"/>
                  </a:lnTo>
                  <a:lnTo>
                    <a:pt x="1063459" y="333527"/>
                  </a:lnTo>
                  <a:lnTo>
                    <a:pt x="1054023" y="331901"/>
                  </a:lnTo>
                  <a:lnTo>
                    <a:pt x="837145" y="331901"/>
                  </a:lnTo>
                  <a:lnTo>
                    <a:pt x="827709" y="333527"/>
                  </a:lnTo>
                  <a:lnTo>
                    <a:pt x="819988" y="337959"/>
                  </a:lnTo>
                  <a:lnTo>
                    <a:pt x="814781" y="344525"/>
                  </a:lnTo>
                  <a:lnTo>
                    <a:pt x="812876" y="352577"/>
                  </a:lnTo>
                  <a:lnTo>
                    <a:pt x="812876" y="537451"/>
                  </a:lnTo>
                  <a:lnTo>
                    <a:pt x="814781" y="545503"/>
                  </a:lnTo>
                  <a:lnTo>
                    <a:pt x="819988" y="552081"/>
                  </a:lnTo>
                  <a:lnTo>
                    <a:pt x="827709" y="556514"/>
                  </a:lnTo>
                  <a:lnTo>
                    <a:pt x="837145" y="558139"/>
                  </a:lnTo>
                  <a:lnTo>
                    <a:pt x="1054023" y="558139"/>
                  </a:lnTo>
                  <a:lnTo>
                    <a:pt x="1063459" y="556514"/>
                  </a:lnTo>
                  <a:lnTo>
                    <a:pt x="1071181" y="552081"/>
                  </a:lnTo>
                  <a:lnTo>
                    <a:pt x="1076388" y="545503"/>
                  </a:lnTo>
                  <a:lnTo>
                    <a:pt x="1078306" y="537451"/>
                  </a:lnTo>
                  <a:lnTo>
                    <a:pt x="1078306" y="352577"/>
                  </a:lnTo>
                  <a:close/>
                </a:path>
                <a:path w="1485265" h="890270">
                  <a:moveTo>
                    <a:pt x="1078306" y="20777"/>
                  </a:moveTo>
                  <a:lnTo>
                    <a:pt x="1076388" y="12712"/>
                  </a:lnTo>
                  <a:lnTo>
                    <a:pt x="1071181" y="6108"/>
                  </a:lnTo>
                  <a:lnTo>
                    <a:pt x="1063459" y="1638"/>
                  </a:lnTo>
                  <a:lnTo>
                    <a:pt x="1054023" y="0"/>
                  </a:lnTo>
                  <a:lnTo>
                    <a:pt x="837145" y="0"/>
                  </a:lnTo>
                  <a:lnTo>
                    <a:pt x="827709" y="1638"/>
                  </a:lnTo>
                  <a:lnTo>
                    <a:pt x="819988" y="6108"/>
                  </a:lnTo>
                  <a:lnTo>
                    <a:pt x="814781" y="12712"/>
                  </a:lnTo>
                  <a:lnTo>
                    <a:pt x="812876" y="20777"/>
                  </a:lnTo>
                  <a:lnTo>
                    <a:pt x="812876" y="205663"/>
                  </a:lnTo>
                  <a:lnTo>
                    <a:pt x="814781" y="213664"/>
                  </a:lnTo>
                  <a:lnTo>
                    <a:pt x="819988" y="220243"/>
                  </a:lnTo>
                  <a:lnTo>
                    <a:pt x="827709" y="224701"/>
                  </a:lnTo>
                  <a:lnTo>
                    <a:pt x="837145" y="226339"/>
                  </a:lnTo>
                  <a:lnTo>
                    <a:pt x="1054023" y="226339"/>
                  </a:lnTo>
                  <a:lnTo>
                    <a:pt x="1063459" y="224701"/>
                  </a:lnTo>
                  <a:lnTo>
                    <a:pt x="1071181" y="220243"/>
                  </a:lnTo>
                  <a:lnTo>
                    <a:pt x="1076388" y="213664"/>
                  </a:lnTo>
                  <a:lnTo>
                    <a:pt x="1078306" y="205663"/>
                  </a:lnTo>
                  <a:lnTo>
                    <a:pt x="1078306" y="20777"/>
                  </a:lnTo>
                  <a:close/>
                </a:path>
                <a:path w="1485265" h="890270">
                  <a:moveTo>
                    <a:pt x="1484795" y="684377"/>
                  </a:moveTo>
                  <a:lnTo>
                    <a:pt x="1482877" y="676325"/>
                  </a:lnTo>
                  <a:lnTo>
                    <a:pt x="1477670" y="669747"/>
                  </a:lnTo>
                  <a:lnTo>
                    <a:pt x="1469948" y="665314"/>
                  </a:lnTo>
                  <a:lnTo>
                    <a:pt x="1460512" y="663689"/>
                  </a:lnTo>
                  <a:lnTo>
                    <a:pt x="1243634" y="663689"/>
                  </a:lnTo>
                  <a:lnTo>
                    <a:pt x="1234186" y="665314"/>
                  </a:lnTo>
                  <a:lnTo>
                    <a:pt x="1226426" y="669747"/>
                  </a:lnTo>
                  <a:lnTo>
                    <a:pt x="1221181" y="676325"/>
                  </a:lnTo>
                  <a:lnTo>
                    <a:pt x="1219250" y="684377"/>
                  </a:lnTo>
                  <a:lnTo>
                    <a:pt x="1219250" y="869251"/>
                  </a:lnTo>
                  <a:lnTo>
                    <a:pt x="1221181" y="877252"/>
                  </a:lnTo>
                  <a:lnTo>
                    <a:pt x="1226426" y="883831"/>
                  </a:lnTo>
                  <a:lnTo>
                    <a:pt x="1234186" y="888288"/>
                  </a:lnTo>
                  <a:lnTo>
                    <a:pt x="1243634" y="889927"/>
                  </a:lnTo>
                  <a:lnTo>
                    <a:pt x="1460512" y="889927"/>
                  </a:lnTo>
                  <a:lnTo>
                    <a:pt x="1469948" y="888288"/>
                  </a:lnTo>
                  <a:lnTo>
                    <a:pt x="1477670" y="883831"/>
                  </a:lnTo>
                  <a:lnTo>
                    <a:pt x="1482877" y="877252"/>
                  </a:lnTo>
                  <a:lnTo>
                    <a:pt x="1484795" y="869251"/>
                  </a:lnTo>
                  <a:lnTo>
                    <a:pt x="1484795" y="684377"/>
                  </a:lnTo>
                  <a:close/>
                </a:path>
                <a:path w="1485265" h="890270">
                  <a:moveTo>
                    <a:pt x="1484795" y="352577"/>
                  </a:moveTo>
                  <a:lnTo>
                    <a:pt x="1482877" y="344525"/>
                  </a:lnTo>
                  <a:lnTo>
                    <a:pt x="1477670" y="337959"/>
                  </a:lnTo>
                  <a:lnTo>
                    <a:pt x="1469948" y="333527"/>
                  </a:lnTo>
                  <a:lnTo>
                    <a:pt x="1460512" y="331901"/>
                  </a:lnTo>
                  <a:lnTo>
                    <a:pt x="1243634" y="331901"/>
                  </a:lnTo>
                  <a:lnTo>
                    <a:pt x="1234186" y="333527"/>
                  </a:lnTo>
                  <a:lnTo>
                    <a:pt x="1226426" y="337959"/>
                  </a:lnTo>
                  <a:lnTo>
                    <a:pt x="1221181" y="344525"/>
                  </a:lnTo>
                  <a:lnTo>
                    <a:pt x="1219250" y="352577"/>
                  </a:lnTo>
                  <a:lnTo>
                    <a:pt x="1219250" y="537451"/>
                  </a:lnTo>
                  <a:lnTo>
                    <a:pt x="1221181" y="545503"/>
                  </a:lnTo>
                  <a:lnTo>
                    <a:pt x="1226426" y="552081"/>
                  </a:lnTo>
                  <a:lnTo>
                    <a:pt x="1234186" y="556514"/>
                  </a:lnTo>
                  <a:lnTo>
                    <a:pt x="1243634" y="558139"/>
                  </a:lnTo>
                  <a:lnTo>
                    <a:pt x="1460512" y="558139"/>
                  </a:lnTo>
                  <a:lnTo>
                    <a:pt x="1469948" y="556514"/>
                  </a:lnTo>
                  <a:lnTo>
                    <a:pt x="1477670" y="552081"/>
                  </a:lnTo>
                  <a:lnTo>
                    <a:pt x="1482877" y="545503"/>
                  </a:lnTo>
                  <a:lnTo>
                    <a:pt x="1484795" y="537451"/>
                  </a:lnTo>
                  <a:lnTo>
                    <a:pt x="1484795" y="352577"/>
                  </a:lnTo>
                  <a:close/>
                </a:path>
                <a:path w="1485265" h="890270">
                  <a:moveTo>
                    <a:pt x="1484795" y="20777"/>
                  </a:moveTo>
                  <a:lnTo>
                    <a:pt x="1482877" y="12712"/>
                  </a:lnTo>
                  <a:lnTo>
                    <a:pt x="1477670" y="6108"/>
                  </a:lnTo>
                  <a:lnTo>
                    <a:pt x="1469948" y="1638"/>
                  </a:lnTo>
                  <a:lnTo>
                    <a:pt x="1460512" y="0"/>
                  </a:lnTo>
                  <a:lnTo>
                    <a:pt x="1243634" y="0"/>
                  </a:lnTo>
                  <a:lnTo>
                    <a:pt x="1234186" y="1638"/>
                  </a:lnTo>
                  <a:lnTo>
                    <a:pt x="1226426" y="6108"/>
                  </a:lnTo>
                  <a:lnTo>
                    <a:pt x="1221181" y="12712"/>
                  </a:lnTo>
                  <a:lnTo>
                    <a:pt x="1219250" y="20777"/>
                  </a:lnTo>
                  <a:lnTo>
                    <a:pt x="1219250" y="205663"/>
                  </a:lnTo>
                  <a:lnTo>
                    <a:pt x="1221181" y="213664"/>
                  </a:lnTo>
                  <a:lnTo>
                    <a:pt x="1226426" y="220243"/>
                  </a:lnTo>
                  <a:lnTo>
                    <a:pt x="1234186" y="224701"/>
                  </a:lnTo>
                  <a:lnTo>
                    <a:pt x="1243634" y="226339"/>
                  </a:lnTo>
                  <a:lnTo>
                    <a:pt x="1460512" y="226339"/>
                  </a:lnTo>
                  <a:lnTo>
                    <a:pt x="1469948" y="224701"/>
                  </a:lnTo>
                  <a:lnTo>
                    <a:pt x="1477670" y="220243"/>
                  </a:lnTo>
                  <a:lnTo>
                    <a:pt x="1482877" y="213664"/>
                  </a:lnTo>
                  <a:lnTo>
                    <a:pt x="1484795" y="205663"/>
                  </a:lnTo>
                  <a:lnTo>
                    <a:pt x="1484795" y="20777"/>
                  </a:lnTo>
                  <a:close/>
                </a:path>
              </a:pathLst>
            </a:custGeom>
            <a:solidFill>
              <a:srgbClr val="E3EDC7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7275340" y="3664349"/>
            <a:ext cx="906411" cy="930667"/>
            <a:chOff x="12645505" y="8058173"/>
            <a:chExt cx="1993264" cy="2046605"/>
          </a:xfrm>
        </p:grpSpPr>
        <p:sp>
          <p:nvSpPr>
            <p:cNvPr id="24" name="object 24"/>
            <p:cNvSpPr/>
            <p:nvPr/>
          </p:nvSpPr>
          <p:spPr>
            <a:xfrm>
              <a:off x="12645505" y="8058175"/>
              <a:ext cx="1332865" cy="2046605"/>
            </a:xfrm>
            <a:custGeom>
              <a:avLst/>
              <a:gdLst/>
              <a:ahLst/>
              <a:cxnLst/>
              <a:rect l="l" t="t" r="r" b="b"/>
              <a:pathLst>
                <a:path w="1332865" h="2046604">
                  <a:moveTo>
                    <a:pt x="510489" y="101346"/>
                  </a:moveTo>
                  <a:lnTo>
                    <a:pt x="502412" y="61988"/>
                  </a:lnTo>
                  <a:lnTo>
                    <a:pt x="480415" y="29768"/>
                  </a:lnTo>
                  <a:lnTo>
                    <a:pt x="447865" y="8001"/>
                  </a:lnTo>
                  <a:lnTo>
                    <a:pt x="408127" y="0"/>
                  </a:lnTo>
                  <a:lnTo>
                    <a:pt x="368388" y="8001"/>
                  </a:lnTo>
                  <a:lnTo>
                    <a:pt x="335838" y="29768"/>
                  </a:lnTo>
                  <a:lnTo>
                    <a:pt x="313842" y="61988"/>
                  </a:lnTo>
                  <a:lnTo>
                    <a:pt x="305752" y="101346"/>
                  </a:lnTo>
                  <a:lnTo>
                    <a:pt x="305752" y="439305"/>
                  </a:lnTo>
                  <a:lnTo>
                    <a:pt x="313842" y="478726"/>
                  </a:lnTo>
                  <a:lnTo>
                    <a:pt x="335838" y="510984"/>
                  </a:lnTo>
                  <a:lnTo>
                    <a:pt x="368388" y="532752"/>
                  </a:lnTo>
                  <a:lnTo>
                    <a:pt x="408127" y="540753"/>
                  </a:lnTo>
                  <a:lnTo>
                    <a:pt x="447865" y="532752"/>
                  </a:lnTo>
                  <a:lnTo>
                    <a:pt x="480415" y="510984"/>
                  </a:lnTo>
                  <a:lnTo>
                    <a:pt x="502412" y="478726"/>
                  </a:lnTo>
                  <a:lnTo>
                    <a:pt x="510489" y="439305"/>
                  </a:lnTo>
                  <a:lnTo>
                    <a:pt x="510489" y="101346"/>
                  </a:lnTo>
                  <a:close/>
                </a:path>
                <a:path w="1332865" h="2046604">
                  <a:moveTo>
                    <a:pt x="1332407" y="196303"/>
                  </a:moveTo>
                  <a:lnTo>
                    <a:pt x="530352" y="196303"/>
                  </a:lnTo>
                  <a:lnTo>
                    <a:pt x="530352" y="316471"/>
                  </a:lnTo>
                  <a:lnTo>
                    <a:pt x="547751" y="339610"/>
                  </a:lnTo>
                  <a:lnTo>
                    <a:pt x="560870" y="365658"/>
                  </a:lnTo>
                  <a:lnTo>
                    <a:pt x="569137" y="394119"/>
                  </a:lnTo>
                  <a:lnTo>
                    <a:pt x="572020" y="424497"/>
                  </a:lnTo>
                  <a:lnTo>
                    <a:pt x="566166" y="467588"/>
                  </a:lnTo>
                  <a:lnTo>
                    <a:pt x="549643" y="506310"/>
                  </a:lnTo>
                  <a:lnTo>
                    <a:pt x="524027" y="539127"/>
                  </a:lnTo>
                  <a:lnTo>
                    <a:pt x="490855" y="564489"/>
                  </a:lnTo>
                  <a:lnTo>
                    <a:pt x="451700" y="580847"/>
                  </a:lnTo>
                  <a:lnTo>
                    <a:pt x="408127" y="586638"/>
                  </a:lnTo>
                  <a:lnTo>
                    <a:pt x="364591" y="580847"/>
                  </a:lnTo>
                  <a:lnTo>
                    <a:pt x="325475" y="564489"/>
                  </a:lnTo>
                  <a:lnTo>
                    <a:pt x="292315" y="539127"/>
                  </a:lnTo>
                  <a:lnTo>
                    <a:pt x="266700" y="506310"/>
                  </a:lnTo>
                  <a:lnTo>
                    <a:pt x="250190" y="467588"/>
                  </a:lnTo>
                  <a:lnTo>
                    <a:pt x="244335" y="424497"/>
                  </a:lnTo>
                  <a:lnTo>
                    <a:pt x="247205" y="394119"/>
                  </a:lnTo>
                  <a:lnTo>
                    <a:pt x="255447" y="365658"/>
                  </a:lnTo>
                  <a:lnTo>
                    <a:pt x="268554" y="339610"/>
                  </a:lnTo>
                  <a:lnTo>
                    <a:pt x="286004" y="316471"/>
                  </a:lnTo>
                  <a:lnTo>
                    <a:pt x="286004" y="196303"/>
                  </a:lnTo>
                  <a:lnTo>
                    <a:pt x="146494" y="196303"/>
                  </a:lnTo>
                  <a:lnTo>
                    <a:pt x="100330" y="203733"/>
                  </a:lnTo>
                  <a:lnTo>
                    <a:pt x="60121" y="224370"/>
                  </a:lnTo>
                  <a:lnTo>
                    <a:pt x="28359" y="255816"/>
                  </a:lnTo>
                  <a:lnTo>
                    <a:pt x="7493" y="295630"/>
                  </a:lnTo>
                  <a:lnTo>
                    <a:pt x="0" y="341363"/>
                  </a:lnTo>
                  <a:lnTo>
                    <a:pt x="0" y="1901253"/>
                  </a:lnTo>
                  <a:lnTo>
                    <a:pt x="7493" y="1946998"/>
                  </a:lnTo>
                  <a:lnTo>
                    <a:pt x="28359" y="1986813"/>
                  </a:lnTo>
                  <a:lnTo>
                    <a:pt x="60121" y="2018258"/>
                  </a:lnTo>
                  <a:lnTo>
                    <a:pt x="100330" y="2038908"/>
                  </a:lnTo>
                  <a:lnTo>
                    <a:pt x="146494" y="2046325"/>
                  </a:lnTo>
                  <a:lnTo>
                    <a:pt x="1332407" y="2046325"/>
                  </a:lnTo>
                  <a:lnTo>
                    <a:pt x="1332407" y="196303"/>
                  </a:lnTo>
                  <a:close/>
                </a:path>
              </a:pathLst>
            </a:custGeom>
            <a:solidFill>
              <a:srgbClr val="94C123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5" name="object 25"/>
            <p:cNvSpPr/>
            <p:nvPr/>
          </p:nvSpPr>
          <p:spPr>
            <a:xfrm>
              <a:off x="12746015" y="8803245"/>
              <a:ext cx="1792605" cy="1202055"/>
            </a:xfrm>
            <a:custGeom>
              <a:avLst/>
              <a:gdLst/>
              <a:ahLst/>
              <a:cxnLst/>
              <a:rect l="l" t="t" r="r" b="b"/>
              <a:pathLst>
                <a:path w="1792605" h="1202054">
                  <a:moveTo>
                    <a:pt x="1791993" y="0"/>
                  </a:moveTo>
                  <a:lnTo>
                    <a:pt x="0" y="0"/>
                  </a:lnTo>
                  <a:lnTo>
                    <a:pt x="0" y="1072231"/>
                  </a:lnTo>
                  <a:lnTo>
                    <a:pt x="10391" y="1122490"/>
                  </a:lnTo>
                  <a:lnTo>
                    <a:pt x="38684" y="1163641"/>
                  </a:lnTo>
                  <a:lnTo>
                    <a:pt x="80556" y="1191442"/>
                  </a:lnTo>
                  <a:lnTo>
                    <a:pt x="131687" y="1201651"/>
                  </a:lnTo>
                  <a:lnTo>
                    <a:pt x="1660207" y="1201651"/>
                  </a:lnTo>
                  <a:lnTo>
                    <a:pt x="1711354" y="1191442"/>
                  </a:lnTo>
                  <a:lnTo>
                    <a:pt x="1753260" y="1163641"/>
                  </a:lnTo>
                  <a:lnTo>
                    <a:pt x="1781587" y="1122490"/>
                  </a:lnTo>
                  <a:lnTo>
                    <a:pt x="1791993" y="1072231"/>
                  </a:lnTo>
                  <a:lnTo>
                    <a:pt x="17919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6" name="object 26"/>
            <p:cNvSpPr/>
            <p:nvPr/>
          </p:nvSpPr>
          <p:spPr>
            <a:xfrm>
              <a:off x="13305994" y="8058188"/>
              <a:ext cx="1332865" cy="2046605"/>
            </a:xfrm>
            <a:custGeom>
              <a:avLst/>
              <a:gdLst/>
              <a:ahLst/>
              <a:cxnLst/>
              <a:rect l="l" t="t" r="r" b="b"/>
              <a:pathLst>
                <a:path w="1332865" h="2046604">
                  <a:moveTo>
                    <a:pt x="265442" y="1585302"/>
                  </a:moveTo>
                  <a:lnTo>
                    <a:pt x="263525" y="1577251"/>
                  </a:lnTo>
                  <a:lnTo>
                    <a:pt x="258330" y="1570672"/>
                  </a:lnTo>
                  <a:lnTo>
                    <a:pt x="250634" y="1566240"/>
                  </a:lnTo>
                  <a:lnTo>
                    <a:pt x="241261" y="1564614"/>
                  </a:lnTo>
                  <a:lnTo>
                    <a:pt x="24384" y="1564614"/>
                  </a:lnTo>
                  <a:lnTo>
                    <a:pt x="14935" y="1566240"/>
                  </a:lnTo>
                  <a:lnTo>
                    <a:pt x="7175" y="1570672"/>
                  </a:lnTo>
                  <a:lnTo>
                    <a:pt x="1930" y="1577251"/>
                  </a:lnTo>
                  <a:lnTo>
                    <a:pt x="0" y="1585302"/>
                  </a:lnTo>
                  <a:lnTo>
                    <a:pt x="0" y="1770176"/>
                  </a:lnTo>
                  <a:lnTo>
                    <a:pt x="1930" y="1778177"/>
                  </a:lnTo>
                  <a:lnTo>
                    <a:pt x="7175" y="1784756"/>
                  </a:lnTo>
                  <a:lnTo>
                    <a:pt x="14935" y="1789214"/>
                  </a:lnTo>
                  <a:lnTo>
                    <a:pt x="24384" y="1790852"/>
                  </a:lnTo>
                  <a:lnTo>
                    <a:pt x="241261" y="1790852"/>
                  </a:lnTo>
                  <a:lnTo>
                    <a:pt x="250634" y="1789214"/>
                  </a:lnTo>
                  <a:lnTo>
                    <a:pt x="258330" y="1784756"/>
                  </a:lnTo>
                  <a:lnTo>
                    <a:pt x="263525" y="1778177"/>
                  </a:lnTo>
                  <a:lnTo>
                    <a:pt x="265442" y="1770176"/>
                  </a:lnTo>
                  <a:lnTo>
                    <a:pt x="265442" y="1585302"/>
                  </a:lnTo>
                  <a:close/>
                </a:path>
                <a:path w="1332865" h="2046604">
                  <a:moveTo>
                    <a:pt x="265442" y="1253502"/>
                  </a:moveTo>
                  <a:lnTo>
                    <a:pt x="263525" y="1245450"/>
                  </a:lnTo>
                  <a:lnTo>
                    <a:pt x="258330" y="1238885"/>
                  </a:lnTo>
                  <a:lnTo>
                    <a:pt x="250634" y="1234452"/>
                  </a:lnTo>
                  <a:lnTo>
                    <a:pt x="241261" y="1232827"/>
                  </a:lnTo>
                  <a:lnTo>
                    <a:pt x="24384" y="1232827"/>
                  </a:lnTo>
                  <a:lnTo>
                    <a:pt x="14935" y="1234452"/>
                  </a:lnTo>
                  <a:lnTo>
                    <a:pt x="7175" y="1238885"/>
                  </a:lnTo>
                  <a:lnTo>
                    <a:pt x="1930" y="1245450"/>
                  </a:lnTo>
                  <a:lnTo>
                    <a:pt x="0" y="1253502"/>
                  </a:lnTo>
                  <a:lnTo>
                    <a:pt x="0" y="1438376"/>
                  </a:lnTo>
                  <a:lnTo>
                    <a:pt x="1930" y="1446428"/>
                  </a:lnTo>
                  <a:lnTo>
                    <a:pt x="7175" y="1453007"/>
                  </a:lnTo>
                  <a:lnTo>
                    <a:pt x="14935" y="1457439"/>
                  </a:lnTo>
                  <a:lnTo>
                    <a:pt x="24384" y="1459064"/>
                  </a:lnTo>
                  <a:lnTo>
                    <a:pt x="241261" y="1459064"/>
                  </a:lnTo>
                  <a:lnTo>
                    <a:pt x="250634" y="1457439"/>
                  </a:lnTo>
                  <a:lnTo>
                    <a:pt x="258330" y="1453007"/>
                  </a:lnTo>
                  <a:lnTo>
                    <a:pt x="263525" y="1446428"/>
                  </a:lnTo>
                  <a:lnTo>
                    <a:pt x="265442" y="1438376"/>
                  </a:lnTo>
                  <a:lnTo>
                    <a:pt x="265442" y="1253502"/>
                  </a:lnTo>
                  <a:close/>
                </a:path>
                <a:path w="1332865" h="2046604">
                  <a:moveTo>
                    <a:pt x="265442" y="921715"/>
                  </a:moveTo>
                  <a:lnTo>
                    <a:pt x="263525" y="913650"/>
                  </a:lnTo>
                  <a:lnTo>
                    <a:pt x="258330" y="907034"/>
                  </a:lnTo>
                  <a:lnTo>
                    <a:pt x="250634" y="902563"/>
                  </a:lnTo>
                  <a:lnTo>
                    <a:pt x="241261" y="900925"/>
                  </a:lnTo>
                  <a:lnTo>
                    <a:pt x="24384" y="900925"/>
                  </a:lnTo>
                  <a:lnTo>
                    <a:pt x="14935" y="902563"/>
                  </a:lnTo>
                  <a:lnTo>
                    <a:pt x="7175" y="907034"/>
                  </a:lnTo>
                  <a:lnTo>
                    <a:pt x="1930" y="913650"/>
                  </a:lnTo>
                  <a:lnTo>
                    <a:pt x="0" y="921715"/>
                  </a:lnTo>
                  <a:lnTo>
                    <a:pt x="0" y="1106589"/>
                  </a:lnTo>
                  <a:lnTo>
                    <a:pt x="1930" y="1114602"/>
                  </a:lnTo>
                  <a:lnTo>
                    <a:pt x="7175" y="1121168"/>
                  </a:lnTo>
                  <a:lnTo>
                    <a:pt x="14935" y="1125626"/>
                  </a:lnTo>
                  <a:lnTo>
                    <a:pt x="24384" y="1127264"/>
                  </a:lnTo>
                  <a:lnTo>
                    <a:pt x="241261" y="1127264"/>
                  </a:lnTo>
                  <a:lnTo>
                    <a:pt x="250634" y="1125626"/>
                  </a:lnTo>
                  <a:lnTo>
                    <a:pt x="258330" y="1121168"/>
                  </a:lnTo>
                  <a:lnTo>
                    <a:pt x="263525" y="1114602"/>
                  </a:lnTo>
                  <a:lnTo>
                    <a:pt x="265442" y="1106589"/>
                  </a:lnTo>
                  <a:lnTo>
                    <a:pt x="265442" y="921715"/>
                  </a:lnTo>
                  <a:close/>
                </a:path>
                <a:path w="1332865" h="2046604">
                  <a:moveTo>
                    <a:pt x="671918" y="1585302"/>
                  </a:moveTo>
                  <a:lnTo>
                    <a:pt x="670013" y="1577251"/>
                  </a:lnTo>
                  <a:lnTo>
                    <a:pt x="664794" y="1570672"/>
                  </a:lnTo>
                  <a:lnTo>
                    <a:pt x="657085" y="1566240"/>
                  </a:lnTo>
                  <a:lnTo>
                    <a:pt x="647649" y="1564614"/>
                  </a:lnTo>
                  <a:lnTo>
                    <a:pt x="430771" y="1564614"/>
                  </a:lnTo>
                  <a:lnTo>
                    <a:pt x="421335" y="1566240"/>
                  </a:lnTo>
                  <a:lnTo>
                    <a:pt x="413613" y="1570672"/>
                  </a:lnTo>
                  <a:lnTo>
                    <a:pt x="408406" y="1577251"/>
                  </a:lnTo>
                  <a:lnTo>
                    <a:pt x="406488" y="1585302"/>
                  </a:lnTo>
                  <a:lnTo>
                    <a:pt x="406488" y="1770176"/>
                  </a:lnTo>
                  <a:lnTo>
                    <a:pt x="408406" y="1778177"/>
                  </a:lnTo>
                  <a:lnTo>
                    <a:pt x="413613" y="1784756"/>
                  </a:lnTo>
                  <a:lnTo>
                    <a:pt x="421335" y="1789214"/>
                  </a:lnTo>
                  <a:lnTo>
                    <a:pt x="430771" y="1790852"/>
                  </a:lnTo>
                  <a:lnTo>
                    <a:pt x="647649" y="1790852"/>
                  </a:lnTo>
                  <a:lnTo>
                    <a:pt x="657085" y="1789214"/>
                  </a:lnTo>
                  <a:lnTo>
                    <a:pt x="664794" y="1784756"/>
                  </a:lnTo>
                  <a:lnTo>
                    <a:pt x="670013" y="1778177"/>
                  </a:lnTo>
                  <a:lnTo>
                    <a:pt x="671918" y="1770176"/>
                  </a:lnTo>
                  <a:lnTo>
                    <a:pt x="671918" y="1585302"/>
                  </a:lnTo>
                  <a:close/>
                </a:path>
                <a:path w="1332865" h="2046604">
                  <a:moveTo>
                    <a:pt x="671918" y="1253502"/>
                  </a:moveTo>
                  <a:lnTo>
                    <a:pt x="670013" y="1245450"/>
                  </a:lnTo>
                  <a:lnTo>
                    <a:pt x="664794" y="1238885"/>
                  </a:lnTo>
                  <a:lnTo>
                    <a:pt x="657085" y="1234452"/>
                  </a:lnTo>
                  <a:lnTo>
                    <a:pt x="647649" y="1232827"/>
                  </a:lnTo>
                  <a:lnTo>
                    <a:pt x="430771" y="1232827"/>
                  </a:lnTo>
                  <a:lnTo>
                    <a:pt x="421335" y="1234452"/>
                  </a:lnTo>
                  <a:lnTo>
                    <a:pt x="413613" y="1238885"/>
                  </a:lnTo>
                  <a:lnTo>
                    <a:pt x="408406" y="1245450"/>
                  </a:lnTo>
                  <a:lnTo>
                    <a:pt x="406488" y="1253502"/>
                  </a:lnTo>
                  <a:lnTo>
                    <a:pt x="406488" y="1438376"/>
                  </a:lnTo>
                  <a:lnTo>
                    <a:pt x="408406" y="1446428"/>
                  </a:lnTo>
                  <a:lnTo>
                    <a:pt x="413613" y="1453007"/>
                  </a:lnTo>
                  <a:lnTo>
                    <a:pt x="421335" y="1457439"/>
                  </a:lnTo>
                  <a:lnTo>
                    <a:pt x="430771" y="1459064"/>
                  </a:lnTo>
                  <a:lnTo>
                    <a:pt x="647649" y="1459064"/>
                  </a:lnTo>
                  <a:lnTo>
                    <a:pt x="657085" y="1457439"/>
                  </a:lnTo>
                  <a:lnTo>
                    <a:pt x="664794" y="1453007"/>
                  </a:lnTo>
                  <a:lnTo>
                    <a:pt x="670013" y="1446428"/>
                  </a:lnTo>
                  <a:lnTo>
                    <a:pt x="671918" y="1438376"/>
                  </a:lnTo>
                  <a:lnTo>
                    <a:pt x="671918" y="1253502"/>
                  </a:lnTo>
                  <a:close/>
                </a:path>
                <a:path w="1332865" h="2046604">
                  <a:moveTo>
                    <a:pt x="671918" y="921715"/>
                  </a:moveTo>
                  <a:lnTo>
                    <a:pt x="670013" y="913650"/>
                  </a:lnTo>
                  <a:lnTo>
                    <a:pt x="664794" y="907034"/>
                  </a:lnTo>
                  <a:lnTo>
                    <a:pt x="657085" y="902563"/>
                  </a:lnTo>
                  <a:lnTo>
                    <a:pt x="647649" y="900925"/>
                  </a:lnTo>
                  <a:lnTo>
                    <a:pt x="430771" y="900925"/>
                  </a:lnTo>
                  <a:lnTo>
                    <a:pt x="421335" y="902563"/>
                  </a:lnTo>
                  <a:lnTo>
                    <a:pt x="413613" y="907034"/>
                  </a:lnTo>
                  <a:lnTo>
                    <a:pt x="408406" y="913650"/>
                  </a:lnTo>
                  <a:lnTo>
                    <a:pt x="406488" y="921715"/>
                  </a:lnTo>
                  <a:lnTo>
                    <a:pt x="406488" y="1106589"/>
                  </a:lnTo>
                  <a:lnTo>
                    <a:pt x="408406" y="1114602"/>
                  </a:lnTo>
                  <a:lnTo>
                    <a:pt x="413613" y="1121168"/>
                  </a:lnTo>
                  <a:lnTo>
                    <a:pt x="421335" y="1125626"/>
                  </a:lnTo>
                  <a:lnTo>
                    <a:pt x="430771" y="1127264"/>
                  </a:lnTo>
                  <a:lnTo>
                    <a:pt x="647649" y="1127264"/>
                  </a:lnTo>
                  <a:lnTo>
                    <a:pt x="657085" y="1125626"/>
                  </a:lnTo>
                  <a:lnTo>
                    <a:pt x="664794" y="1121168"/>
                  </a:lnTo>
                  <a:lnTo>
                    <a:pt x="670013" y="1114602"/>
                  </a:lnTo>
                  <a:lnTo>
                    <a:pt x="671918" y="1106589"/>
                  </a:lnTo>
                  <a:lnTo>
                    <a:pt x="671918" y="921715"/>
                  </a:lnTo>
                  <a:close/>
                </a:path>
                <a:path w="1332865" h="2046604">
                  <a:moveTo>
                    <a:pt x="1039418" y="101333"/>
                  </a:moveTo>
                  <a:lnTo>
                    <a:pt x="1031354" y="61976"/>
                  </a:lnTo>
                  <a:lnTo>
                    <a:pt x="1009370" y="29756"/>
                  </a:lnTo>
                  <a:lnTo>
                    <a:pt x="976833" y="7988"/>
                  </a:lnTo>
                  <a:lnTo>
                    <a:pt x="937056" y="0"/>
                  </a:lnTo>
                  <a:lnTo>
                    <a:pt x="897318" y="7988"/>
                  </a:lnTo>
                  <a:lnTo>
                    <a:pt x="864768" y="29756"/>
                  </a:lnTo>
                  <a:lnTo>
                    <a:pt x="842759" y="61976"/>
                  </a:lnTo>
                  <a:lnTo>
                    <a:pt x="834682" y="101333"/>
                  </a:lnTo>
                  <a:lnTo>
                    <a:pt x="834682" y="439305"/>
                  </a:lnTo>
                  <a:lnTo>
                    <a:pt x="842759" y="478713"/>
                  </a:lnTo>
                  <a:lnTo>
                    <a:pt x="864768" y="510971"/>
                  </a:lnTo>
                  <a:lnTo>
                    <a:pt x="897318" y="532752"/>
                  </a:lnTo>
                  <a:lnTo>
                    <a:pt x="937056" y="540740"/>
                  </a:lnTo>
                  <a:lnTo>
                    <a:pt x="976833" y="532752"/>
                  </a:lnTo>
                  <a:lnTo>
                    <a:pt x="1009370" y="510971"/>
                  </a:lnTo>
                  <a:lnTo>
                    <a:pt x="1031354" y="478713"/>
                  </a:lnTo>
                  <a:lnTo>
                    <a:pt x="1039418" y="439305"/>
                  </a:lnTo>
                  <a:lnTo>
                    <a:pt x="1039418" y="101333"/>
                  </a:lnTo>
                  <a:close/>
                </a:path>
                <a:path w="1332865" h="2046604">
                  <a:moveTo>
                    <a:pt x="1332420" y="341350"/>
                  </a:moveTo>
                  <a:lnTo>
                    <a:pt x="1324927" y="295617"/>
                  </a:lnTo>
                  <a:lnTo>
                    <a:pt x="1304061" y="255803"/>
                  </a:lnTo>
                  <a:lnTo>
                    <a:pt x="1272311" y="224358"/>
                  </a:lnTo>
                  <a:lnTo>
                    <a:pt x="1232141" y="203720"/>
                  </a:lnTo>
                  <a:lnTo>
                    <a:pt x="1186027" y="196291"/>
                  </a:lnTo>
                  <a:lnTo>
                    <a:pt x="1059268" y="196291"/>
                  </a:lnTo>
                  <a:lnTo>
                    <a:pt x="1059268" y="316458"/>
                  </a:lnTo>
                  <a:lnTo>
                    <a:pt x="1076706" y="339598"/>
                  </a:lnTo>
                  <a:lnTo>
                    <a:pt x="1089774" y="365645"/>
                  </a:lnTo>
                  <a:lnTo>
                    <a:pt x="1097991" y="394106"/>
                  </a:lnTo>
                  <a:lnTo>
                    <a:pt x="1100836" y="424484"/>
                  </a:lnTo>
                  <a:lnTo>
                    <a:pt x="1094981" y="467575"/>
                  </a:lnTo>
                  <a:lnTo>
                    <a:pt x="1078471" y="506298"/>
                  </a:lnTo>
                  <a:lnTo>
                    <a:pt x="1052855" y="539115"/>
                  </a:lnTo>
                  <a:lnTo>
                    <a:pt x="1019708" y="564476"/>
                  </a:lnTo>
                  <a:lnTo>
                    <a:pt x="980579" y="580834"/>
                  </a:lnTo>
                  <a:lnTo>
                    <a:pt x="937044" y="586625"/>
                  </a:lnTo>
                  <a:lnTo>
                    <a:pt x="893521" y="580834"/>
                  </a:lnTo>
                  <a:lnTo>
                    <a:pt x="854392" y="564476"/>
                  </a:lnTo>
                  <a:lnTo>
                    <a:pt x="821245" y="539115"/>
                  </a:lnTo>
                  <a:lnTo>
                    <a:pt x="795629" y="506298"/>
                  </a:lnTo>
                  <a:lnTo>
                    <a:pt x="779119" y="467575"/>
                  </a:lnTo>
                  <a:lnTo>
                    <a:pt x="773264" y="424484"/>
                  </a:lnTo>
                  <a:lnTo>
                    <a:pt x="776122" y="394106"/>
                  </a:lnTo>
                  <a:lnTo>
                    <a:pt x="784364" y="365645"/>
                  </a:lnTo>
                  <a:lnTo>
                    <a:pt x="797433" y="339598"/>
                  </a:lnTo>
                  <a:lnTo>
                    <a:pt x="814819" y="316458"/>
                  </a:lnTo>
                  <a:lnTo>
                    <a:pt x="814819" y="196291"/>
                  </a:lnTo>
                  <a:lnTo>
                    <a:pt x="355574" y="196291"/>
                  </a:lnTo>
                  <a:lnTo>
                    <a:pt x="355574" y="745058"/>
                  </a:lnTo>
                  <a:lnTo>
                    <a:pt x="1232014" y="745058"/>
                  </a:lnTo>
                  <a:lnTo>
                    <a:pt x="1232014" y="1817293"/>
                  </a:lnTo>
                  <a:lnTo>
                    <a:pt x="1221600" y="1867547"/>
                  </a:lnTo>
                  <a:lnTo>
                    <a:pt x="1193279" y="1908708"/>
                  </a:lnTo>
                  <a:lnTo>
                    <a:pt x="1151369" y="1936508"/>
                  </a:lnTo>
                  <a:lnTo>
                    <a:pt x="1100213" y="1946719"/>
                  </a:lnTo>
                  <a:lnTo>
                    <a:pt x="386702" y="1946719"/>
                  </a:lnTo>
                  <a:lnTo>
                    <a:pt x="386702" y="2046312"/>
                  </a:lnTo>
                  <a:lnTo>
                    <a:pt x="1186027" y="2046312"/>
                  </a:lnTo>
                  <a:lnTo>
                    <a:pt x="1232141" y="2038896"/>
                  </a:lnTo>
                  <a:lnTo>
                    <a:pt x="1272311" y="2018245"/>
                  </a:lnTo>
                  <a:lnTo>
                    <a:pt x="1304061" y="1986800"/>
                  </a:lnTo>
                  <a:lnTo>
                    <a:pt x="1324927" y="1946986"/>
                  </a:lnTo>
                  <a:lnTo>
                    <a:pt x="1332420" y="1901240"/>
                  </a:lnTo>
                  <a:lnTo>
                    <a:pt x="1332420" y="341350"/>
                  </a:lnTo>
                  <a:close/>
                </a:path>
              </a:pathLst>
            </a:custGeom>
            <a:solidFill>
              <a:srgbClr val="E3EDC7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7" name="object 27"/>
            <p:cNvSpPr/>
            <p:nvPr/>
          </p:nvSpPr>
          <p:spPr>
            <a:xfrm>
              <a:off x="13977925" y="8803241"/>
              <a:ext cx="560705" cy="1202055"/>
            </a:xfrm>
            <a:custGeom>
              <a:avLst/>
              <a:gdLst/>
              <a:ahLst/>
              <a:cxnLst/>
              <a:rect l="l" t="t" r="r" b="b"/>
              <a:pathLst>
                <a:path w="560705" h="1202054">
                  <a:moveTo>
                    <a:pt x="560087" y="0"/>
                  </a:moveTo>
                  <a:lnTo>
                    <a:pt x="0" y="0"/>
                  </a:lnTo>
                  <a:lnTo>
                    <a:pt x="0" y="1201661"/>
                  </a:lnTo>
                  <a:lnTo>
                    <a:pt x="428291" y="1201661"/>
                  </a:lnTo>
                  <a:lnTo>
                    <a:pt x="479443" y="1191450"/>
                  </a:lnTo>
                  <a:lnTo>
                    <a:pt x="521353" y="1163646"/>
                  </a:lnTo>
                  <a:lnTo>
                    <a:pt x="549680" y="1122492"/>
                  </a:lnTo>
                  <a:lnTo>
                    <a:pt x="560087" y="1072231"/>
                  </a:lnTo>
                  <a:lnTo>
                    <a:pt x="560087" y="1045795"/>
                  </a:lnTo>
                  <a:lnTo>
                    <a:pt x="165328" y="1045795"/>
                  </a:lnTo>
                  <a:lnTo>
                    <a:pt x="155874" y="1044155"/>
                  </a:lnTo>
                  <a:lnTo>
                    <a:pt x="148119" y="1039698"/>
                  </a:lnTo>
                  <a:lnTo>
                    <a:pt x="142873" y="1033119"/>
                  </a:lnTo>
                  <a:lnTo>
                    <a:pt x="140944" y="1025112"/>
                  </a:lnTo>
                  <a:lnTo>
                    <a:pt x="140944" y="840239"/>
                  </a:lnTo>
                  <a:lnTo>
                    <a:pt x="142873" y="832191"/>
                  </a:lnTo>
                  <a:lnTo>
                    <a:pt x="148119" y="825616"/>
                  </a:lnTo>
                  <a:lnTo>
                    <a:pt x="155874" y="821182"/>
                  </a:lnTo>
                  <a:lnTo>
                    <a:pt x="165328" y="819556"/>
                  </a:lnTo>
                  <a:lnTo>
                    <a:pt x="560087" y="819556"/>
                  </a:lnTo>
                  <a:lnTo>
                    <a:pt x="560087" y="713999"/>
                  </a:lnTo>
                  <a:lnTo>
                    <a:pt x="165328" y="713999"/>
                  </a:lnTo>
                  <a:lnTo>
                    <a:pt x="155874" y="712375"/>
                  </a:lnTo>
                  <a:lnTo>
                    <a:pt x="148119" y="707944"/>
                  </a:lnTo>
                  <a:lnTo>
                    <a:pt x="142873" y="701372"/>
                  </a:lnTo>
                  <a:lnTo>
                    <a:pt x="140944" y="693326"/>
                  </a:lnTo>
                  <a:lnTo>
                    <a:pt x="140944" y="508443"/>
                  </a:lnTo>
                  <a:lnTo>
                    <a:pt x="142873" y="500396"/>
                  </a:lnTo>
                  <a:lnTo>
                    <a:pt x="148119" y="493825"/>
                  </a:lnTo>
                  <a:lnTo>
                    <a:pt x="155874" y="489394"/>
                  </a:lnTo>
                  <a:lnTo>
                    <a:pt x="165328" y="487769"/>
                  </a:lnTo>
                  <a:lnTo>
                    <a:pt x="560087" y="487769"/>
                  </a:lnTo>
                  <a:lnTo>
                    <a:pt x="560087" y="382203"/>
                  </a:lnTo>
                  <a:lnTo>
                    <a:pt x="165328" y="382203"/>
                  </a:lnTo>
                  <a:lnTo>
                    <a:pt x="140944" y="361530"/>
                  </a:lnTo>
                  <a:lnTo>
                    <a:pt x="140944" y="176647"/>
                  </a:lnTo>
                  <a:lnTo>
                    <a:pt x="142873" y="168583"/>
                  </a:lnTo>
                  <a:lnTo>
                    <a:pt x="148119" y="161975"/>
                  </a:lnTo>
                  <a:lnTo>
                    <a:pt x="155874" y="157507"/>
                  </a:lnTo>
                  <a:lnTo>
                    <a:pt x="165328" y="155865"/>
                  </a:lnTo>
                  <a:lnTo>
                    <a:pt x="560087" y="155865"/>
                  </a:lnTo>
                  <a:lnTo>
                    <a:pt x="560087" y="0"/>
                  </a:lnTo>
                  <a:close/>
                </a:path>
                <a:path w="560705" h="1202054">
                  <a:moveTo>
                    <a:pt x="560087" y="819556"/>
                  </a:moveTo>
                  <a:lnTo>
                    <a:pt x="382203" y="819556"/>
                  </a:lnTo>
                  <a:lnTo>
                    <a:pt x="391641" y="821182"/>
                  </a:lnTo>
                  <a:lnTo>
                    <a:pt x="399359" y="825616"/>
                  </a:lnTo>
                  <a:lnTo>
                    <a:pt x="404568" y="832191"/>
                  </a:lnTo>
                  <a:lnTo>
                    <a:pt x="406479" y="840239"/>
                  </a:lnTo>
                  <a:lnTo>
                    <a:pt x="406479" y="1025112"/>
                  </a:lnTo>
                  <a:lnTo>
                    <a:pt x="404568" y="1033119"/>
                  </a:lnTo>
                  <a:lnTo>
                    <a:pt x="399359" y="1039698"/>
                  </a:lnTo>
                  <a:lnTo>
                    <a:pt x="391641" y="1044155"/>
                  </a:lnTo>
                  <a:lnTo>
                    <a:pt x="382203" y="1045795"/>
                  </a:lnTo>
                  <a:lnTo>
                    <a:pt x="560087" y="1045795"/>
                  </a:lnTo>
                  <a:lnTo>
                    <a:pt x="560087" y="819556"/>
                  </a:lnTo>
                  <a:close/>
                </a:path>
                <a:path w="560705" h="1202054">
                  <a:moveTo>
                    <a:pt x="560087" y="487769"/>
                  </a:moveTo>
                  <a:lnTo>
                    <a:pt x="382203" y="487769"/>
                  </a:lnTo>
                  <a:lnTo>
                    <a:pt x="391641" y="489394"/>
                  </a:lnTo>
                  <a:lnTo>
                    <a:pt x="399359" y="493825"/>
                  </a:lnTo>
                  <a:lnTo>
                    <a:pt x="404568" y="500396"/>
                  </a:lnTo>
                  <a:lnTo>
                    <a:pt x="406479" y="508443"/>
                  </a:lnTo>
                  <a:lnTo>
                    <a:pt x="406479" y="693326"/>
                  </a:lnTo>
                  <a:lnTo>
                    <a:pt x="404568" y="701372"/>
                  </a:lnTo>
                  <a:lnTo>
                    <a:pt x="399359" y="707944"/>
                  </a:lnTo>
                  <a:lnTo>
                    <a:pt x="391641" y="712375"/>
                  </a:lnTo>
                  <a:lnTo>
                    <a:pt x="382203" y="713999"/>
                  </a:lnTo>
                  <a:lnTo>
                    <a:pt x="560087" y="713999"/>
                  </a:lnTo>
                  <a:lnTo>
                    <a:pt x="560087" y="487769"/>
                  </a:lnTo>
                  <a:close/>
                </a:path>
                <a:path w="560705" h="1202054">
                  <a:moveTo>
                    <a:pt x="560087" y="155865"/>
                  </a:moveTo>
                  <a:lnTo>
                    <a:pt x="382203" y="155865"/>
                  </a:lnTo>
                  <a:lnTo>
                    <a:pt x="391641" y="157507"/>
                  </a:lnTo>
                  <a:lnTo>
                    <a:pt x="399359" y="161975"/>
                  </a:lnTo>
                  <a:lnTo>
                    <a:pt x="404568" y="168583"/>
                  </a:lnTo>
                  <a:lnTo>
                    <a:pt x="406479" y="176647"/>
                  </a:lnTo>
                  <a:lnTo>
                    <a:pt x="406479" y="361530"/>
                  </a:lnTo>
                  <a:lnTo>
                    <a:pt x="404568" y="369535"/>
                  </a:lnTo>
                  <a:lnTo>
                    <a:pt x="399359" y="376111"/>
                  </a:lnTo>
                  <a:lnTo>
                    <a:pt x="391641" y="380565"/>
                  </a:lnTo>
                  <a:lnTo>
                    <a:pt x="382203" y="382203"/>
                  </a:lnTo>
                  <a:lnTo>
                    <a:pt x="560087" y="382203"/>
                  </a:lnTo>
                  <a:lnTo>
                    <a:pt x="560087" y="15586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28" name="object 28"/>
            <p:cNvSpPr/>
            <p:nvPr/>
          </p:nvSpPr>
          <p:spPr>
            <a:xfrm>
              <a:off x="12899606" y="8959113"/>
              <a:ext cx="1485265" cy="890269"/>
            </a:xfrm>
            <a:custGeom>
              <a:avLst/>
              <a:gdLst/>
              <a:ahLst/>
              <a:cxnLst/>
              <a:rect l="l" t="t" r="r" b="b"/>
              <a:pathLst>
                <a:path w="1485265" h="890270">
                  <a:moveTo>
                    <a:pt x="265442" y="684377"/>
                  </a:moveTo>
                  <a:lnTo>
                    <a:pt x="263512" y="676325"/>
                  </a:lnTo>
                  <a:lnTo>
                    <a:pt x="258279" y="669747"/>
                  </a:lnTo>
                  <a:lnTo>
                    <a:pt x="250558" y="665314"/>
                  </a:lnTo>
                  <a:lnTo>
                    <a:pt x="241160" y="663689"/>
                  </a:lnTo>
                  <a:lnTo>
                    <a:pt x="24295" y="663689"/>
                  </a:lnTo>
                  <a:lnTo>
                    <a:pt x="14846" y="665314"/>
                  </a:lnTo>
                  <a:lnTo>
                    <a:pt x="7124" y="669747"/>
                  </a:lnTo>
                  <a:lnTo>
                    <a:pt x="1917" y="676325"/>
                  </a:lnTo>
                  <a:lnTo>
                    <a:pt x="0" y="684377"/>
                  </a:lnTo>
                  <a:lnTo>
                    <a:pt x="0" y="869251"/>
                  </a:lnTo>
                  <a:lnTo>
                    <a:pt x="1917" y="877252"/>
                  </a:lnTo>
                  <a:lnTo>
                    <a:pt x="7124" y="883831"/>
                  </a:lnTo>
                  <a:lnTo>
                    <a:pt x="14846" y="888288"/>
                  </a:lnTo>
                  <a:lnTo>
                    <a:pt x="24295" y="889927"/>
                  </a:lnTo>
                  <a:lnTo>
                    <a:pt x="241160" y="889927"/>
                  </a:lnTo>
                  <a:lnTo>
                    <a:pt x="250558" y="888288"/>
                  </a:lnTo>
                  <a:lnTo>
                    <a:pt x="258279" y="883831"/>
                  </a:lnTo>
                  <a:lnTo>
                    <a:pt x="263512" y="877252"/>
                  </a:lnTo>
                  <a:lnTo>
                    <a:pt x="265442" y="869251"/>
                  </a:lnTo>
                  <a:lnTo>
                    <a:pt x="265442" y="684377"/>
                  </a:lnTo>
                  <a:close/>
                </a:path>
                <a:path w="1485265" h="890270">
                  <a:moveTo>
                    <a:pt x="265442" y="352577"/>
                  </a:moveTo>
                  <a:lnTo>
                    <a:pt x="263512" y="344525"/>
                  </a:lnTo>
                  <a:lnTo>
                    <a:pt x="258279" y="337959"/>
                  </a:lnTo>
                  <a:lnTo>
                    <a:pt x="250558" y="333527"/>
                  </a:lnTo>
                  <a:lnTo>
                    <a:pt x="241160" y="331901"/>
                  </a:lnTo>
                  <a:lnTo>
                    <a:pt x="24295" y="331901"/>
                  </a:lnTo>
                  <a:lnTo>
                    <a:pt x="14846" y="333527"/>
                  </a:lnTo>
                  <a:lnTo>
                    <a:pt x="7124" y="337959"/>
                  </a:lnTo>
                  <a:lnTo>
                    <a:pt x="1917" y="344525"/>
                  </a:lnTo>
                  <a:lnTo>
                    <a:pt x="0" y="352577"/>
                  </a:lnTo>
                  <a:lnTo>
                    <a:pt x="0" y="537451"/>
                  </a:lnTo>
                  <a:lnTo>
                    <a:pt x="1917" y="545503"/>
                  </a:lnTo>
                  <a:lnTo>
                    <a:pt x="7124" y="552081"/>
                  </a:lnTo>
                  <a:lnTo>
                    <a:pt x="14846" y="556514"/>
                  </a:lnTo>
                  <a:lnTo>
                    <a:pt x="24295" y="558139"/>
                  </a:lnTo>
                  <a:lnTo>
                    <a:pt x="241160" y="558139"/>
                  </a:lnTo>
                  <a:lnTo>
                    <a:pt x="250558" y="556514"/>
                  </a:lnTo>
                  <a:lnTo>
                    <a:pt x="258279" y="552081"/>
                  </a:lnTo>
                  <a:lnTo>
                    <a:pt x="263512" y="545503"/>
                  </a:lnTo>
                  <a:lnTo>
                    <a:pt x="265442" y="537451"/>
                  </a:lnTo>
                  <a:lnTo>
                    <a:pt x="265442" y="352577"/>
                  </a:lnTo>
                  <a:close/>
                </a:path>
                <a:path w="1485265" h="890270">
                  <a:moveTo>
                    <a:pt x="265442" y="29756"/>
                  </a:moveTo>
                  <a:lnTo>
                    <a:pt x="263512" y="21704"/>
                  </a:lnTo>
                  <a:lnTo>
                    <a:pt x="258279" y="15138"/>
                  </a:lnTo>
                  <a:lnTo>
                    <a:pt x="250558" y="10706"/>
                  </a:lnTo>
                  <a:lnTo>
                    <a:pt x="241160" y="9080"/>
                  </a:lnTo>
                  <a:lnTo>
                    <a:pt x="24295" y="9080"/>
                  </a:lnTo>
                  <a:lnTo>
                    <a:pt x="14846" y="10706"/>
                  </a:lnTo>
                  <a:lnTo>
                    <a:pt x="7124" y="15138"/>
                  </a:lnTo>
                  <a:lnTo>
                    <a:pt x="1917" y="21704"/>
                  </a:lnTo>
                  <a:lnTo>
                    <a:pt x="0" y="29756"/>
                  </a:lnTo>
                  <a:lnTo>
                    <a:pt x="0" y="214630"/>
                  </a:lnTo>
                  <a:lnTo>
                    <a:pt x="1917" y="222681"/>
                  </a:lnTo>
                  <a:lnTo>
                    <a:pt x="7124" y="229260"/>
                  </a:lnTo>
                  <a:lnTo>
                    <a:pt x="14846" y="233692"/>
                  </a:lnTo>
                  <a:lnTo>
                    <a:pt x="24295" y="235318"/>
                  </a:lnTo>
                  <a:lnTo>
                    <a:pt x="241160" y="235318"/>
                  </a:lnTo>
                  <a:lnTo>
                    <a:pt x="250558" y="233692"/>
                  </a:lnTo>
                  <a:lnTo>
                    <a:pt x="258279" y="229260"/>
                  </a:lnTo>
                  <a:lnTo>
                    <a:pt x="263512" y="222681"/>
                  </a:lnTo>
                  <a:lnTo>
                    <a:pt x="265442" y="214630"/>
                  </a:lnTo>
                  <a:lnTo>
                    <a:pt x="265442" y="29756"/>
                  </a:lnTo>
                  <a:close/>
                </a:path>
                <a:path w="1485265" h="890270">
                  <a:moveTo>
                    <a:pt x="1484795" y="684377"/>
                  </a:moveTo>
                  <a:lnTo>
                    <a:pt x="1482877" y="676325"/>
                  </a:lnTo>
                  <a:lnTo>
                    <a:pt x="1477670" y="669747"/>
                  </a:lnTo>
                  <a:lnTo>
                    <a:pt x="1469948" y="665314"/>
                  </a:lnTo>
                  <a:lnTo>
                    <a:pt x="1460512" y="663689"/>
                  </a:lnTo>
                  <a:lnTo>
                    <a:pt x="1243647" y="663689"/>
                  </a:lnTo>
                  <a:lnTo>
                    <a:pt x="1234186" y="665314"/>
                  </a:lnTo>
                  <a:lnTo>
                    <a:pt x="1226426" y="669747"/>
                  </a:lnTo>
                  <a:lnTo>
                    <a:pt x="1221181" y="676325"/>
                  </a:lnTo>
                  <a:lnTo>
                    <a:pt x="1219263" y="684377"/>
                  </a:lnTo>
                  <a:lnTo>
                    <a:pt x="1219263" y="869251"/>
                  </a:lnTo>
                  <a:lnTo>
                    <a:pt x="1221181" y="877252"/>
                  </a:lnTo>
                  <a:lnTo>
                    <a:pt x="1226426" y="883831"/>
                  </a:lnTo>
                  <a:lnTo>
                    <a:pt x="1234186" y="888288"/>
                  </a:lnTo>
                  <a:lnTo>
                    <a:pt x="1243647" y="889927"/>
                  </a:lnTo>
                  <a:lnTo>
                    <a:pt x="1460512" y="889927"/>
                  </a:lnTo>
                  <a:lnTo>
                    <a:pt x="1469948" y="888288"/>
                  </a:lnTo>
                  <a:lnTo>
                    <a:pt x="1477670" y="883831"/>
                  </a:lnTo>
                  <a:lnTo>
                    <a:pt x="1482877" y="877252"/>
                  </a:lnTo>
                  <a:lnTo>
                    <a:pt x="1484795" y="869251"/>
                  </a:lnTo>
                  <a:lnTo>
                    <a:pt x="1484795" y="684377"/>
                  </a:lnTo>
                  <a:close/>
                </a:path>
                <a:path w="1485265" h="890270">
                  <a:moveTo>
                    <a:pt x="1484795" y="352577"/>
                  </a:moveTo>
                  <a:lnTo>
                    <a:pt x="1482877" y="344525"/>
                  </a:lnTo>
                  <a:lnTo>
                    <a:pt x="1477670" y="337959"/>
                  </a:lnTo>
                  <a:lnTo>
                    <a:pt x="1469948" y="333527"/>
                  </a:lnTo>
                  <a:lnTo>
                    <a:pt x="1460512" y="331901"/>
                  </a:lnTo>
                  <a:lnTo>
                    <a:pt x="1243647" y="331901"/>
                  </a:lnTo>
                  <a:lnTo>
                    <a:pt x="1234186" y="333527"/>
                  </a:lnTo>
                  <a:lnTo>
                    <a:pt x="1226426" y="337959"/>
                  </a:lnTo>
                  <a:lnTo>
                    <a:pt x="1221181" y="344525"/>
                  </a:lnTo>
                  <a:lnTo>
                    <a:pt x="1219263" y="352577"/>
                  </a:lnTo>
                  <a:lnTo>
                    <a:pt x="1219263" y="537451"/>
                  </a:lnTo>
                  <a:lnTo>
                    <a:pt x="1221181" y="545503"/>
                  </a:lnTo>
                  <a:lnTo>
                    <a:pt x="1226426" y="552081"/>
                  </a:lnTo>
                  <a:lnTo>
                    <a:pt x="1234186" y="556514"/>
                  </a:lnTo>
                  <a:lnTo>
                    <a:pt x="1243647" y="558139"/>
                  </a:lnTo>
                  <a:lnTo>
                    <a:pt x="1460512" y="558139"/>
                  </a:lnTo>
                  <a:lnTo>
                    <a:pt x="1469948" y="556514"/>
                  </a:lnTo>
                  <a:lnTo>
                    <a:pt x="1477670" y="552081"/>
                  </a:lnTo>
                  <a:lnTo>
                    <a:pt x="1482877" y="545503"/>
                  </a:lnTo>
                  <a:lnTo>
                    <a:pt x="1484795" y="537451"/>
                  </a:lnTo>
                  <a:lnTo>
                    <a:pt x="1484795" y="352577"/>
                  </a:lnTo>
                  <a:close/>
                </a:path>
                <a:path w="1485265" h="890270">
                  <a:moveTo>
                    <a:pt x="1484795" y="20789"/>
                  </a:moveTo>
                  <a:lnTo>
                    <a:pt x="1482877" y="12725"/>
                  </a:lnTo>
                  <a:lnTo>
                    <a:pt x="1477670" y="6108"/>
                  </a:lnTo>
                  <a:lnTo>
                    <a:pt x="1469948" y="1638"/>
                  </a:lnTo>
                  <a:lnTo>
                    <a:pt x="1460512" y="0"/>
                  </a:lnTo>
                  <a:lnTo>
                    <a:pt x="1243647" y="0"/>
                  </a:lnTo>
                  <a:lnTo>
                    <a:pt x="1234186" y="1638"/>
                  </a:lnTo>
                  <a:lnTo>
                    <a:pt x="1226426" y="6108"/>
                  </a:lnTo>
                  <a:lnTo>
                    <a:pt x="1221181" y="12725"/>
                  </a:lnTo>
                  <a:lnTo>
                    <a:pt x="1219263" y="20789"/>
                  </a:lnTo>
                  <a:lnTo>
                    <a:pt x="1219263" y="205663"/>
                  </a:lnTo>
                  <a:lnTo>
                    <a:pt x="1221181" y="213677"/>
                  </a:lnTo>
                  <a:lnTo>
                    <a:pt x="1226426" y="220243"/>
                  </a:lnTo>
                  <a:lnTo>
                    <a:pt x="1234186" y="224701"/>
                  </a:lnTo>
                  <a:lnTo>
                    <a:pt x="1243647" y="226339"/>
                  </a:lnTo>
                  <a:lnTo>
                    <a:pt x="1460512" y="226339"/>
                  </a:lnTo>
                  <a:lnTo>
                    <a:pt x="1469948" y="224701"/>
                  </a:lnTo>
                  <a:lnTo>
                    <a:pt x="1477670" y="220243"/>
                  </a:lnTo>
                  <a:lnTo>
                    <a:pt x="1482877" y="213677"/>
                  </a:lnTo>
                  <a:lnTo>
                    <a:pt x="1484795" y="205663"/>
                  </a:lnTo>
                  <a:lnTo>
                    <a:pt x="1484795" y="20789"/>
                  </a:lnTo>
                  <a:close/>
                </a:path>
              </a:pathLst>
            </a:custGeom>
            <a:solidFill>
              <a:srgbClr val="E3EDC7"/>
            </a:solidFill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3244239" y="686721"/>
            <a:ext cx="5727224" cy="562500"/>
            <a:chOff x="3636996" y="1487192"/>
            <a:chExt cx="12594590" cy="1236980"/>
          </a:xfrm>
        </p:grpSpPr>
        <p:sp>
          <p:nvSpPr>
            <p:cNvPr id="36" name="object 36"/>
            <p:cNvSpPr/>
            <p:nvPr/>
          </p:nvSpPr>
          <p:spPr>
            <a:xfrm>
              <a:off x="3636996" y="1487192"/>
              <a:ext cx="12594590" cy="1236980"/>
            </a:xfrm>
            <a:custGeom>
              <a:avLst/>
              <a:gdLst/>
              <a:ahLst/>
              <a:cxnLst/>
              <a:rect l="l" t="t" r="r" b="b"/>
              <a:pathLst>
                <a:path w="12594590" h="1236980">
                  <a:moveTo>
                    <a:pt x="12241119" y="0"/>
                  </a:moveTo>
                  <a:lnTo>
                    <a:pt x="353392" y="0"/>
                  </a:lnTo>
                  <a:lnTo>
                    <a:pt x="305439" y="3226"/>
                  </a:lnTo>
                  <a:lnTo>
                    <a:pt x="259447" y="12623"/>
                  </a:lnTo>
                  <a:lnTo>
                    <a:pt x="215837" y="27771"/>
                  </a:lnTo>
                  <a:lnTo>
                    <a:pt x="175029" y="48248"/>
                  </a:lnTo>
                  <a:lnTo>
                    <a:pt x="137445" y="73634"/>
                  </a:lnTo>
                  <a:lnTo>
                    <a:pt x="103507" y="103507"/>
                  </a:lnTo>
                  <a:lnTo>
                    <a:pt x="73634" y="137445"/>
                  </a:lnTo>
                  <a:lnTo>
                    <a:pt x="48248" y="175029"/>
                  </a:lnTo>
                  <a:lnTo>
                    <a:pt x="27771" y="215837"/>
                  </a:lnTo>
                  <a:lnTo>
                    <a:pt x="12623" y="259447"/>
                  </a:lnTo>
                  <a:lnTo>
                    <a:pt x="3226" y="305439"/>
                  </a:lnTo>
                  <a:lnTo>
                    <a:pt x="0" y="353392"/>
                  </a:lnTo>
                  <a:lnTo>
                    <a:pt x="0" y="883480"/>
                  </a:lnTo>
                  <a:lnTo>
                    <a:pt x="3226" y="931433"/>
                  </a:lnTo>
                  <a:lnTo>
                    <a:pt x="12623" y="977425"/>
                  </a:lnTo>
                  <a:lnTo>
                    <a:pt x="27771" y="1021036"/>
                  </a:lnTo>
                  <a:lnTo>
                    <a:pt x="48248" y="1061843"/>
                  </a:lnTo>
                  <a:lnTo>
                    <a:pt x="73634" y="1099427"/>
                  </a:lnTo>
                  <a:lnTo>
                    <a:pt x="103507" y="1133366"/>
                  </a:lnTo>
                  <a:lnTo>
                    <a:pt x="137445" y="1163238"/>
                  </a:lnTo>
                  <a:lnTo>
                    <a:pt x="175029" y="1188624"/>
                  </a:lnTo>
                  <a:lnTo>
                    <a:pt x="215837" y="1209101"/>
                  </a:lnTo>
                  <a:lnTo>
                    <a:pt x="259447" y="1224249"/>
                  </a:lnTo>
                  <a:lnTo>
                    <a:pt x="305439" y="1233647"/>
                  </a:lnTo>
                  <a:lnTo>
                    <a:pt x="353392" y="1236873"/>
                  </a:lnTo>
                  <a:lnTo>
                    <a:pt x="12241119" y="1236873"/>
                  </a:lnTo>
                  <a:lnTo>
                    <a:pt x="12289072" y="1233647"/>
                  </a:lnTo>
                  <a:lnTo>
                    <a:pt x="12335064" y="1224249"/>
                  </a:lnTo>
                  <a:lnTo>
                    <a:pt x="12378674" y="1209101"/>
                  </a:lnTo>
                  <a:lnTo>
                    <a:pt x="12419482" y="1188624"/>
                  </a:lnTo>
                  <a:lnTo>
                    <a:pt x="12457065" y="1163238"/>
                  </a:lnTo>
                  <a:lnTo>
                    <a:pt x="12491004" y="1133366"/>
                  </a:lnTo>
                  <a:lnTo>
                    <a:pt x="12520877" y="1099427"/>
                  </a:lnTo>
                  <a:lnTo>
                    <a:pt x="12546262" y="1061843"/>
                  </a:lnTo>
                  <a:lnTo>
                    <a:pt x="12566740" y="1021036"/>
                  </a:lnTo>
                  <a:lnTo>
                    <a:pt x="12581888" y="977425"/>
                  </a:lnTo>
                  <a:lnTo>
                    <a:pt x="12591285" y="931433"/>
                  </a:lnTo>
                  <a:lnTo>
                    <a:pt x="12594511" y="883480"/>
                  </a:lnTo>
                  <a:lnTo>
                    <a:pt x="12594511" y="353392"/>
                  </a:lnTo>
                  <a:lnTo>
                    <a:pt x="12591285" y="305439"/>
                  </a:lnTo>
                  <a:lnTo>
                    <a:pt x="12581888" y="259447"/>
                  </a:lnTo>
                  <a:lnTo>
                    <a:pt x="12566740" y="215837"/>
                  </a:lnTo>
                  <a:lnTo>
                    <a:pt x="12546262" y="175029"/>
                  </a:lnTo>
                  <a:lnTo>
                    <a:pt x="12520877" y="137445"/>
                  </a:lnTo>
                  <a:lnTo>
                    <a:pt x="12491004" y="103507"/>
                  </a:lnTo>
                  <a:lnTo>
                    <a:pt x="12457065" y="73634"/>
                  </a:lnTo>
                  <a:lnTo>
                    <a:pt x="12419482" y="48248"/>
                  </a:lnTo>
                  <a:lnTo>
                    <a:pt x="12378674" y="27771"/>
                  </a:lnTo>
                  <a:lnTo>
                    <a:pt x="12335064" y="12623"/>
                  </a:lnTo>
                  <a:lnTo>
                    <a:pt x="12289072" y="3226"/>
                  </a:lnTo>
                  <a:lnTo>
                    <a:pt x="12241119" y="0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37" name="object 37"/>
            <p:cNvSpPr/>
            <p:nvPr/>
          </p:nvSpPr>
          <p:spPr>
            <a:xfrm>
              <a:off x="3636996" y="1487192"/>
              <a:ext cx="12594590" cy="1236980"/>
            </a:xfrm>
            <a:custGeom>
              <a:avLst/>
              <a:gdLst/>
              <a:ahLst/>
              <a:cxnLst/>
              <a:rect l="l" t="t" r="r" b="b"/>
              <a:pathLst>
                <a:path w="12594590" h="1236980">
                  <a:moveTo>
                    <a:pt x="353392" y="0"/>
                  </a:moveTo>
                  <a:lnTo>
                    <a:pt x="305439" y="3226"/>
                  </a:lnTo>
                  <a:lnTo>
                    <a:pt x="259447" y="12623"/>
                  </a:lnTo>
                  <a:lnTo>
                    <a:pt x="215837" y="27771"/>
                  </a:lnTo>
                  <a:lnTo>
                    <a:pt x="175029" y="48248"/>
                  </a:lnTo>
                  <a:lnTo>
                    <a:pt x="137445" y="73634"/>
                  </a:lnTo>
                  <a:lnTo>
                    <a:pt x="103507" y="103507"/>
                  </a:lnTo>
                  <a:lnTo>
                    <a:pt x="73634" y="137445"/>
                  </a:lnTo>
                  <a:lnTo>
                    <a:pt x="48248" y="175029"/>
                  </a:lnTo>
                  <a:lnTo>
                    <a:pt x="27771" y="215837"/>
                  </a:lnTo>
                  <a:lnTo>
                    <a:pt x="12623" y="259447"/>
                  </a:lnTo>
                  <a:lnTo>
                    <a:pt x="3226" y="305439"/>
                  </a:lnTo>
                  <a:lnTo>
                    <a:pt x="0" y="353392"/>
                  </a:lnTo>
                  <a:lnTo>
                    <a:pt x="0" y="883480"/>
                  </a:lnTo>
                  <a:lnTo>
                    <a:pt x="3226" y="931433"/>
                  </a:lnTo>
                  <a:lnTo>
                    <a:pt x="12623" y="977425"/>
                  </a:lnTo>
                  <a:lnTo>
                    <a:pt x="27771" y="1021036"/>
                  </a:lnTo>
                  <a:lnTo>
                    <a:pt x="48248" y="1061843"/>
                  </a:lnTo>
                  <a:lnTo>
                    <a:pt x="73634" y="1099427"/>
                  </a:lnTo>
                  <a:lnTo>
                    <a:pt x="103507" y="1133366"/>
                  </a:lnTo>
                  <a:lnTo>
                    <a:pt x="137445" y="1163238"/>
                  </a:lnTo>
                  <a:lnTo>
                    <a:pt x="175029" y="1188624"/>
                  </a:lnTo>
                  <a:lnTo>
                    <a:pt x="215837" y="1209101"/>
                  </a:lnTo>
                  <a:lnTo>
                    <a:pt x="259447" y="1224249"/>
                  </a:lnTo>
                  <a:lnTo>
                    <a:pt x="305439" y="1233647"/>
                  </a:lnTo>
                  <a:lnTo>
                    <a:pt x="353392" y="1236873"/>
                  </a:lnTo>
                  <a:lnTo>
                    <a:pt x="12241119" y="1236873"/>
                  </a:lnTo>
                  <a:lnTo>
                    <a:pt x="12289072" y="1233647"/>
                  </a:lnTo>
                  <a:lnTo>
                    <a:pt x="12335064" y="1224249"/>
                  </a:lnTo>
                  <a:lnTo>
                    <a:pt x="12378674" y="1209101"/>
                  </a:lnTo>
                  <a:lnTo>
                    <a:pt x="12419482" y="1188624"/>
                  </a:lnTo>
                  <a:lnTo>
                    <a:pt x="12457065" y="1163238"/>
                  </a:lnTo>
                  <a:lnTo>
                    <a:pt x="12491004" y="1133366"/>
                  </a:lnTo>
                  <a:lnTo>
                    <a:pt x="12520877" y="1099427"/>
                  </a:lnTo>
                  <a:lnTo>
                    <a:pt x="12546262" y="1061843"/>
                  </a:lnTo>
                  <a:lnTo>
                    <a:pt x="12566740" y="1021036"/>
                  </a:lnTo>
                  <a:lnTo>
                    <a:pt x="12581888" y="977425"/>
                  </a:lnTo>
                  <a:lnTo>
                    <a:pt x="12591285" y="931433"/>
                  </a:lnTo>
                  <a:lnTo>
                    <a:pt x="12594511" y="883480"/>
                  </a:lnTo>
                  <a:lnTo>
                    <a:pt x="12594511" y="353392"/>
                  </a:lnTo>
                  <a:lnTo>
                    <a:pt x="12591285" y="305439"/>
                  </a:lnTo>
                  <a:lnTo>
                    <a:pt x="12581888" y="259447"/>
                  </a:lnTo>
                  <a:lnTo>
                    <a:pt x="12566740" y="215837"/>
                  </a:lnTo>
                  <a:lnTo>
                    <a:pt x="12546262" y="175029"/>
                  </a:lnTo>
                  <a:lnTo>
                    <a:pt x="12520877" y="137445"/>
                  </a:lnTo>
                  <a:lnTo>
                    <a:pt x="12491004" y="103507"/>
                  </a:lnTo>
                  <a:lnTo>
                    <a:pt x="12457065" y="73634"/>
                  </a:lnTo>
                  <a:lnTo>
                    <a:pt x="12419482" y="48248"/>
                  </a:lnTo>
                  <a:lnTo>
                    <a:pt x="12378674" y="27771"/>
                  </a:lnTo>
                  <a:lnTo>
                    <a:pt x="12335064" y="12623"/>
                  </a:lnTo>
                  <a:lnTo>
                    <a:pt x="12289072" y="3226"/>
                  </a:lnTo>
                  <a:lnTo>
                    <a:pt x="12241119" y="0"/>
                  </a:lnTo>
                  <a:lnTo>
                    <a:pt x="353392" y="0"/>
                  </a:ln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/>
            <a:lstStyle/>
            <a:p>
              <a:endParaRPr sz="819"/>
            </a:p>
          </p:txBody>
        </p:sp>
      </p:grpSp>
      <p:sp>
        <p:nvSpPr>
          <p:cNvPr id="104" name="object 104"/>
          <p:cNvSpPr txBox="1">
            <a:spLocks noGrp="1"/>
          </p:cNvSpPr>
          <p:nvPr>
            <p:ph type="title"/>
          </p:nvPr>
        </p:nvSpPr>
        <p:spPr>
          <a:xfrm>
            <a:off x="2334469" y="216869"/>
            <a:ext cx="6102667" cy="939703"/>
          </a:xfrm>
          <a:prstGeom prst="rect">
            <a:avLst/>
          </a:prstGeom>
        </p:spPr>
        <p:txBody>
          <a:bodyPr vert="horz" wrap="square" lIns="0" tIns="564855" rIns="0" bIns="0" rtlCol="0" anchor="ctr" anchorCtr="0">
            <a:spAutoFit/>
          </a:bodyPr>
          <a:lstStyle/>
          <a:p>
            <a:pPr marL="1660181" algn="ctr">
              <a:spcBef>
                <a:spcPts val="57"/>
              </a:spcBef>
            </a:pPr>
            <a:r>
              <a:rPr sz="2400" spc="-87" dirty="0">
                <a:solidFill>
                  <a:schemeClr val="bg1"/>
                </a:solidFill>
                <a:latin typeface="Gotham Bold"/>
              </a:rPr>
              <a:t>Resultados</a:t>
            </a:r>
            <a:r>
              <a:rPr sz="2400" spc="-120" dirty="0">
                <a:solidFill>
                  <a:schemeClr val="bg1"/>
                </a:solidFill>
                <a:latin typeface="Gotham Bold"/>
              </a:rPr>
              <a:t> </a:t>
            </a:r>
            <a:r>
              <a:rPr sz="2400" spc="-5" dirty="0">
                <a:solidFill>
                  <a:schemeClr val="bg1"/>
                </a:solidFill>
                <a:latin typeface="Gotham Bold"/>
              </a:rPr>
              <a:t>CdV</a:t>
            </a:r>
            <a:r>
              <a:rPr sz="2400" spc="-120" dirty="0">
                <a:solidFill>
                  <a:schemeClr val="bg1"/>
                </a:solidFill>
                <a:latin typeface="Gotham Bold"/>
              </a:rPr>
              <a:t> </a:t>
            </a:r>
            <a:r>
              <a:rPr sz="2400" spc="-91" dirty="0">
                <a:solidFill>
                  <a:schemeClr val="bg1"/>
                </a:solidFill>
                <a:latin typeface="Gotham Bold"/>
              </a:rPr>
              <a:t>en</a:t>
            </a:r>
            <a:r>
              <a:rPr sz="2400" spc="-120" dirty="0">
                <a:solidFill>
                  <a:schemeClr val="bg1"/>
                </a:solidFill>
                <a:latin typeface="Gotham Bold"/>
              </a:rPr>
              <a:t> </a:t>
            </a:r>
            <a:r>
              <a:rPr sz="2400" spc="-59" dirty="0">
                <a:solidFill>
                  <a:schemeClr val="bg1"/>
                </a:solidFill>
                <a:latin typeface="Gotham Bold"/>
              </a:rPr>
              <a:t>FACT-</a:t>
            </a:r>
            <a:r>
              <a:rPr sz="2400" spc="-23" dirty="0">
                <a:solidFill>
                  <a:schemeClr val="bg1"/>
                </a:solidFill>
                <a:latin typeface="Gotham Bold"/>
              </a:rPr>
              <a:t>M</a:t>
            </a:r>
            <a:endParaRPr sz="2400" dirty="0">
              <a:solidFill>
                <a:schemeClr val="bg1"/>
              </a:solidFill>
              <a:latin typeface="Gotham Bold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8712715" y="2880989"/>
            <a:ext cx="530159" cy="292705"/>
          </a:xfrm>
          <a:prstGeom prst="rect">
            <a:avLst/>
          </a:prstGeom>
        </p:spPr>
        <p:txBody>
          <a:bodyPr vert="horz" wrap="square" lIns="0" tIns="5775" rIns="0" bIns="0" rtlCol="0">
            <a:spAutoFit/>
          </a:bodyPr>
          <a:lstStyle/>
          <a:p>
            <a:pPr algn="ctr">
              <a:spcBef>
                <a:spcPts val="45"/>
              </a:spcBef>
            </a:pPr>
            <a:r>
              <a:rPr sz="932" b="1" i="1" spc="-91" dirty="0">
                <a:solidFill>
                  <a:srgbClr val="7D1433"/>
                </a:solidFill>
                <a:latin typeface="Trebuchet MS"/>
                <a:cs typeface="Trebuchet MS"/>
              </a:rPr>
              <a:t>Ver</a:t>
            </a:r>
            <a:r>
              <a:rPr sz="932" b="1" i="1" spc="-111" dirty="0">
                <a:solidFill>
                  <a:srgbClr val="7D1433"/>
                </a:solidFill>
                <a:latin typeface="Trebuchet MS"/>
                <a:cs typeface="Trebuchet MS"/>
              </a:rPr>
              <a:t> </a:t>
            </a:r>
            <a:r>
              <a:rPr sz="932" b="1" i="1" spc="-73" dirty="0">
                <a:solidFill>
                  <a:srgbClr val="7D1433"/>
                </a:solidFill>
                <a:latin typeface="Trebuchet MS"/>
                <a:cs typeface="Trebuchet MS"/>
              </a:rPr>
              <a:t>gráfica</a:t>
            </a:r>
            <a:endParaRPr sz="932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932" b="1" i="1" spc="-9" dirty="0">
                <a:solidFill>
                  <a:srgbClr val="7D1433"/>
                </a:solidFill>
                <a:latin typeface="Trebuchet MS"/>
                <a:cs typeface="Trebuchet MS"/>
              </a:rPr>
              <a:t>AQUÍ</a:t>
            </a:r>
            <a:endParaRPr sz="932">
              <a:latin typeface="Trebuchet MS"/>
              <a:cs typeface="Trebuchet MS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2366BA6B-0C7A-454C-BC56-EEFE746D2628}"/>
              </a:ext>
            </a:extLst>
          </p:cNvPr>
          <p:cNvSpPr txBox="1"/>
          <p:nvPr/>
        </p:nvSpPr>
        <p:spPr>
          <a:xfrm>
            <a:off x="3799094" y="2379576"/>
            <a:ext cx="4697132" cy="954107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s-ES" sz="1400" b="1" dirty="0">
                <a:solidFill>
                  <a:srgbClr val="0262A2"/>
                </a:solidFill>
                <a:latin typeface="Gotham Bold"/>
                <a:cs typeface="Arial" pitchFamily="34" charset="0"/>
              </a:rPr>
              <a:t>La mediana del tiempo hasta alcanzar un deterioro definitivo de un 10% en el FACT-M no pudo estimarse en el grupo BRAFTOVI + MEKTOVI</a:t>
            </a:r>
            <a:r>
              <a:rPr lang="es-ES" sz="1400" b="1" spc="-7" baseline="30864" dirty="0">
                <a:solidFill>
                  <a:srgbClr val="0262A2"/>
                </a:solidFill>
                <a:latin typeface="Gotham Bold"/>
                <a:cs typeface="Tahoma"/>
              </a:rPr>
              <a:t>3†</a:t>
            </a:r>
            <a:endParaRPr lang="es-ES" sz="1400" b="1" baseline="30864" dirty="0">
              <a:solidFill>
                <a:srgbClr val="0262A2"/>
              </a:solidFill>
              <a:latin typeface="Gotham Bold"/>
              <a:cs typeface="Tahoma"/>
            </a:endParaRPr>
          </a:p>
          <a:p>
            <a:pPr algn="l"/>
            <a:r>
              <a:rPr lang="es-ES" sz="1400" dirty="0">
                <a:solidFill>
                  <a:srgbClr val="0262A2"/>
                </a:solidFill>
                <a:latin typeface="Gotham Bold"/>
                <a:cs typeface="Arial" pitchFamily="34" charset="0"/>
              </a:rPr>
              <a:t> </a:t>
            </a:r>
          </a:p>
        </p:txBody>
      </p:sp>
      <p:sp>
        <p:nvSpPr>
          <p:cNvPr id="40" name="object 50">
            <a:extLst>
              <a:ext uri="{FF2B5EF4-FFF2-40B4-BE49-F238E27FC236}">
                <a16:creationId xmlns:a16="http://schemas.microsoft.com/office/drawing/2014/main" id="{96D73A2C-70AD-492B-BCD7-3540AAF93A5D}"/>
              </a:ext>
            </a:extLst>
          </p:cNvPr>
          <p:cNvSpPr txBox="1"/>
          <p:nvPr/>
        </p:nvSpPr>
        <p:spPr>
          <a:xfrm>
            <a:off x="2732544" y="2602815"/>
            <a:ext cx="733445" cy="1834066"/>
          </a:xfrm>
          <a:prstGeom prst="rect">
            <a:avLst/>
          </a:prstGeom>
        </p:spPr>
        <p:txBody>
          <a:bodyPr vert="horz" wrap="square" lIns="0" tIns="6641" rIns="0" bIns="0" rtlCol="0">
            <a:spAutoFit/>
          </a:bodyPr>
          <a:lstStyle/>
          <a:p>
            <a:pPr marR="289" algn="ctr">
              <a:lnSpc>
                <a:spcPts val="3447"/>
              </a:lnSpc>
              <a:spcBef>
                <a:spcPts val="52"/>
              </a:spcBef>
            </a:pPr>
            <a:r>
              <a:rPr lang="es-ES" sz="3600" b="1" spc="-289" dirty="0">
                <a:solidFill>
                  <a:srgbClr val="0262A2"/>
                </a:solidFill>
                <a:latin typeface="Gotham Bold"/>
                <a:cs typeface="Tahoma"/>
              </a:rPr>
              <a:t>NE</a:t>
            </a:r>
            <a:endParaRPr sz="1400" dirty="0">
              <a:latin typeface="Gotham Bold"/>
              <a:cs typeface="Tahoma"/>
            </a:endParaRPr>
          </a:p>
          <a:p>
            <a:pPr marL="8085" algn="ctr">
              <a:spcBef>
                <a:spcPts val="612"/>
              </a:spcBef>
            </a:pPr>
            <a:r>
              <a:rPr sz="2000" b="1" i="1" spc="-11" dirty="0">
                <a:solidFill>
                  <a:srgbClr val="014572"/>
                </a:solidFill>
                <a:latin typeface="Gotham Bold"/>
                <a:cs typeface="Trebuchet MS"/>
              </a:rPr>
              <a:t>vs</a:t>
            </a:r>
            <a:endParaRPr sz="2000" dirty="0">
              <a:latin typeface="Gotham Bold"/>
              <a:cs typeface="Trebuchet MS"/>
            </a:endParaRPr>
          </a:p>
          <a:p>
            <a:pPr marL="202687">
              <a:spcBef>
                <a:spcPts val="563"/>
              </a:spcBef>
            </a:pPr>
            <a:r>
              <a:rPr sz="1400" b="1" spc="15" dirty="0">
                <a:solidFill>
                  <a:srgbClr val="95C11F"/>
                </a:solidFill>
                <a:latin typeface="Gotham Bold"/>
                <a:cs typeface="Tahoma"/>
              </a:rPr>
              <a:t>VEM</a:t>
            </a:r>
            <a:endParaRPr sz="1400" dirty="0">
              <a:latin typeface="Gotham Bold"/>
              <a:cs typeface="Tahoma"/>
            </a:endParaRPr>
          </a:p>
          <a:p>
            <a:pPr marR="289" algn="ctr">
              <a:lnSpc>
                <a:spcPts val="3447"/>
              </a:lnSpc>
              <a:spcBef>
                <a:spcPts val="884"/>
              </a:spcBef>
            </a:pPr>
            <a:r>
              <a:rPr lang="es-ES" sz="3600" b="1" spc="-289" dirty="0">
                <a:solidFill>
                  <a:srgbClr val="95C11F"/>
                </a:solidFill>
                <a:latin typeface="Gotham Bold"/>
                <a:cs typeface="Tahoma"/>
              </a:rPr>
              <a:t>41,4</a:t>
            </a:r>
            <a:endParaRPr sz="3600" dirty="0">
              <a:latin typeface="Gotham Bold"/>
              <a:cs typeface="Tahoma"/>
            </a:endParaRPr>
          </a:p>
          <a:p>
            <a:pPr marL="156779">
              <a:lnSpc>
                <a:spcPts val="1209"/>
              </a:lnSpc>
            </a:pPr>
            <a:r>
              <a:rPr sz="1400" b="1" spc="-5" dirty="0">
                <a:solidFill>
                  <a:srgbClr val="95C11F"/>
                </a:solidFill>
                <a:latin typeface="Gotham Bold"/>
                <a:cs typeface="Tahoma"/>
              </a:rPr>
              <a:t>Meses</a:t>
            </a:r>
            <a:endParaRPr sz="1400" dirty="0">
              <a:latin typeface="Gotham Bold"/>
              <a:cs typeface="Tahoma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7BA24F7F-9724-4F83-B8BD-5F14C7A126C2}"/>
              </a:ext>
            </a:extLst>
          </p:cNvPr>
          <p:cNvSpPr txBox="1"/>
          <p:nvPr/>
        </p:nvSpPr>
        <p:spPr>
          <a:xfrm>
            <a:off x="2670609" y="2065972"/>
            <a:ext cx="1026663" cy="523220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r>
              <a:rPr lang="es-ES" sz="1400" b="1" dirty="0">
                <a:solidFill>
                  <a:srgbClr val="0262A2"/>
                </a:solidFill>
                <a:latin typeface="Gotham Bold"/>
                <a:cs typeface="Arial" pitchFamily="34" charset="0"/>
              </a:rPr>
              <a:t>BRAFTOVI + MEKTOVI</a:t>
            </a:r>
          </a:p>
        </p:txBody>
      </p:sp>
      <p:pic>
        <p:nvPicPr>
          <p:cNvPr id="42" name="Gráfico 41" descr="Presentación con gráfico de barras con relleno sólido">
            <a:hlinkClick r:id="rId2" action="ppaction://hlinksldjump"/>
            <a:extLst>
              <a:ext uri="{FF2B5EF4-FFF2-40B4-BE49-F238E27FC236}">
                <a16:creationId xmlns:a16="http://schemas.microsoft.com/office/drawing/2014/main" id="{6E752E87-9CAB-420B-AD19-B5941029E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20593" y="3233227"/>
            <a:ext cx="914400" cy="9144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0F84014-6B14-0239-C8E7-2A0C4272D958}"/>
              </a:ext>
            </a:extLst>
          </p:cNvPr>
          <p:cNvSpPr txBox="1"/>
          <p:nvPr/>
        </p:nvSpPr>
        <p:spPr>
          <a:xfrm>
            <a:off x="1315791" y="5187433"/>
            <a:ext cx="9882979" cy="36933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1800" b="1" dirty="0" err="1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EncoBini</a:t>
            </a:r>
            <a:r>
              <a:rPr lang="es-ES" sz="1800" b="1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 permite alcanzar una mejor calidad de vida en comparación con Vemurafenib</a:t>
            </a:r>
            <a:endParaRPr lang="es-ES" b="1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7E8962E6-6B1D-2C40-AB1B-7F643C6AC7BC}"/>
              </a:ext>
            </a:extLst>
          </p:cNvPr>
          <p:cNvSpPr/>
          <p:nvPr/>
        </p:nvSpPr>
        <p:spPr>
          <a:xfrm>
            <a:off x="921674" y="1210381"/>
            <a:ext cx="10266884" cy="604007"/>
          </a:xfrm>
          <a:prstGeom prst="roundRect">
            <a:avLst/>
          </a:prstGeom>
          <a:solidFill>
            <a:srgbClr val="2C9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El tiempo hasta el deterioro definitivo del 10% (escala FACT-M) es mayor con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EncoBini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 que con vemurafenib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(HR=0,40, IC 95% 0,26-0,63,  p &lt;0,05)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4ABBF73-A168-384A-B65E-E6DC72EEBFB0}"/>
              </a:ext>
            </a:extLst>
          </p:cNvPr>
          <p:cNvSpPr txBox="1"/>
          <p:nvPr/>
        </p:nvSpPr>
        <p:spPr>
          <a:xfrm>
            <a:off x="5052971" y="6592115"/>
            <a:ext cx="1807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" sz="12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rPr>
              <a:t>Para uso promocional</a:t>
            </a:r>
            <a:endParaRPr kumimoji="0" lang="e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2" charset="0"/>
              <a:ea typeface="+mn-ea"/>
              <a:cs typeface="Gotham Book" pitchFamily="2" charset="0"/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31164" y="310945"/>
            <a:ext cx="11178013" cy="1119924"/>
          </a:xfrm>
        </p:spPr>
        <p:txBody>
          <a:bodyPr/>
          <a:lstStyle/>
          <a:p>
            <a:pPr lvl="0"/>
            <a:br>
              <a:rPr lang="es-ES" sz="280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</a:br>
            <a:endParaRPr lang="es-ES_tradnl" sz="2800" dirty="0">
              <a:solidFill>
                <a:srgbClr val="2C969C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88C8980-D953-5E49-9E44-1D3C8302703F}"/>
              </a:ext>
            </a:extLst>
          </p:cNvPr>
          <p:cNvSpPr txBox="1"/>
          <p:nvPr/>
        </p:nvSpPr>
        <p:spPr>
          <a:xfrm>
            <a:off x="602565" y="403184"/>
            <a:ext cx="11589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C969C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EncoBini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2C969C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 permite a los pacientes mantener su calidad de vida durante más tiempo que con vemurafenib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1C04272-4273-7644-A8FD-0AE81AC02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720" y="1865158"/>
            <a:ext cx="8771929" cy="4754317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10A3DBF-E8F0-4E62-A918-2659083A6615}"/>
              </a:ext>
            </a:extLst>
          </p:cNvPr>
          <p:cNvSpPr/>
          <p:nvPr/>
        </p:nvSpPr>
        <p:spPr>
          <a:xfrm>
            <a:off x="1986390" y="6619475"/>
            <a:ext cx="11100212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1.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Gogas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 H. et al.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Quality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of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life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 in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patients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with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 BRAF-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mutant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 melanoma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receiving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the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combination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encorafenib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 plus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binimetinib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: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Results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from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 a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multicentre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, open-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label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,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randomised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,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phase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 III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study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 (COLUMBUS).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Eur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 J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Cancer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+mn-cs"/>
              </a:rPr>
              <a:t>. 2021;152:116–28.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2719A23-041D-389D-A4A4-B8726DD23B3A}"/>
              </a:ext>
            </a:extLst>
          </p:cNvPr>
          <p:cNvSpPr txBox="1"/>
          <p:nvPr/>
        </p:nvSpPr>
        <p:spPr>
          <a:xfrm>
            <a:off x="6859999" y="2041378"/>
            <a:ext cx="394756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31B3E8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FACT-M Tiempo hasta 10% de deterioro definitivo</a:t>
            </a:r>
          </a:p>
        </p:txBody>
      </p:sp>
    </p:spTree>
    <p:extLst>
      <p:ext uri="{BB962C8B-B14F-4D97-AF65-F5344CB8AC3E}">
        <p14:creationId xmlns:p14="http://schemas.microsoft.com/office/powerpoint/2010/main" val="160296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5164969" y="1489899"/>
            <a:ext cx="1742943" cy="252053"/>
          </a:xfrm>
          <a:prstGeom prst="rect">
            <a:avLst/>
          </a:prstGeom>
        </p:spPr>
        <p:txBody>
          <a:bodyPr vert="horz" wrap="square" lIns="0" tIns="5775" rIns="0" bIns="0" rtlCol="0">
            <a:spAutoFit/>
          </a:bodyPr>
          <a:lstStyle/>
          <a:p>
            <a:pPr marL="5775" algn="ctr">
              <a:spcBef>
                <a:spcPts val="45"/>
              </a:spcBef>
            </a:pPr>
            <a:r>
              <a:rPr sz="1600" b="1" spc="-45" dirty="0">
                <a:solidFill>
                  <a:srgbClr val="31B3E8"/>
                </a:solidFill>
                <a:latin typeface="Gotham Bold"/>
                <a:cs typeface="Tahoma"/>
              </a:rPr>
              <a:t>Cuestionario</a:t>
            </a:r>
            <a:r>
              <a:rPr sz="1400" b="1" spc="-45" dirty="0">
                <a:solidFill>
                  <a:srgbClr val="31B3E8"/>
                </a:solidFill>
                <a:latin typeface="Gotham Bold"/>
                <a:cs typeface="Tahoma"/>
              </a:rPr>
              <a:t> </a:t>
            </a:r>
            <a:r>
              <a:rPr sz="1600" b="1" spc="-39" dirty="0">
                <a:solidFill>
                  <a:srgbClr val="31B3E8"/>
                </a:solidFill>
                <a:latin typeface="Gotham Bold"/>
                <a:cs typeface="Tahoma"/>
              </a:rPr>
              <a:t>FACT-</a:t>
            </a:r>
            <a:r>
              <a:rPr sz="1600" b="1" spc="-23" dirty="0">
                <a:solidFill>
                  <a:srgbClr val="31B3E8"/>
                </a:solidFill>
                <a:latin typeface="Gotham Bold"/>
                <a:cs typeface="Tahoma"/>
              </a:rPr>
              <a:t>M</a:t>
            </a:r>
            <a:endParaRPr sz="1400" dirty="0">
              <a:latin typeface="Gotham Bold"/>
              <a:cs typeface="Tahoma"/>
            </a:endParaRPr>
          </a:p>
        </p:txBody>
      </p:sp>
      <p:sp>
        <p:nvSpPr>
          <p:cNvPr id="192" name="object 192"/>
          <p:cNvSpPr txBox="1"/>
          <p:nvPr/>
        </p:nvSpPr>
        <p:spPr>
          <a:xfrm>
            <a:off x="2212934" y="5463629"/>
            <a:ext cx="9832529" cy="285652"/>
          </a:xfrm>
          <a:prstGeom prst="rect">
            <a:avLst/>
          </a:prstGeom>
        </p:spPr>
        <p:txBody>
          <a:bodyPr vert="horz" wrap="square" lIns="0" tIns="5775" rIns="0" bIns="0" rtlCol="0">
            <a:spAutoFit/>
          </a:bodyPr>
          <a:lstStyle/>
          <a:p>
            <a:pPr marL="57168" marR="430204" indent="-40134">
              <a:spcBef>
                <a:spcPts val="45"/>
              </a:spcBef>
            </a:pPr>
            <a:r>
              <a:rPr sz="784" spc="-15" baseline="31400" dirty="0">
                <a:solidFill>
                  <a:srgbClr val="014572"/>
                </a:solidFill>
                <a:latin typeface="Tahoma"/>
                <a:cs typeface="Tahoma"/>
              </a:rPr>
              <a:t>§</a:t>
            </a:r>
            <a:r>
              <a:rPr sz="909" spc="-9" dirty="0">
                <a:solidFill>
                  <a:srgbClr val="014572"/>
                </a:solidFill>
                <a:latin typeface="Tahoma"/>
                <a:cs typeface="Tahoma"/>
              </a:rPr>
              <a:t>Efecto</a:t>
            </a:r>
            <a:r>
              <a:rPr sz="909" spc="-132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5" dirty="0">
                <a:solidFill>
                  <a:srgbClr val="014572"/>
                </a:solidFill>
                <a:latin typeface="Tahoma"/>
                <a:cs typeface="Tahoma"/>
              </a:rPr>
              <a:t>del</a:t>
            </a:r>
            <a:r>
              <a:rPr sz="909" spc="-131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11" dirty="0">
                <a:solidFill>
                  <a:srgbClr val="014572"/>
                </a:solidFill>
                <a:latin typeface="Tahoma"/>
                <a:cs typeface="Tahoma"/>
              </a:rPr>
              <a:t>tratamiento</a:t>
            </a:r>
            <a:r>
              <a:rPr sz="909" spc="-131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27" dirty="0">
                <a:solidFill>
                  <a:srgbClr val="014572"/>
                </a:solidFill>
                <a:latin typeface="Tahoma"/>
                <a:cs typeface="Tahoma"/>
              </a:rPr>
              <a:t>(BRAFTOVI+MEKTOVI</a:t>
            </a:r>
            <a:r>
              <a:rPr sz="909" spc="-91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45" dirty="0">
                <a:solidFill>
                  <a:srgbClr val="014572"/>
                </a:solidFill>
                <a:latin typeface="Tahoma"/>
                <a:cs typeface="Tahoma"/>
              </a:rPr>
              <a:t>vs.</a:t>
            </a:r>
            <a:r>
              <a:rPr sz="909" spc="-131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23" dirty="0">
                <a:solidFill>
                  <a:srgbClr val="014572"/>
                </a:solidFill>
                <a:latin typeface="Tahoma"/>
                <a:cs typeface="Tahoma"/>
              </a:rPr>
              <a:t>VEM)</a:t>
            </a:r>
            <a:r>
              <a:rPr sz="909" spc="-131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9" dirty="0">
                <a:solidFill>
                  <a:srgbClr val="014572"/>
                </a:solidFill>
                <a:latin typeface="Tahoma"/>
                <a:cs typeface="Tahoma"/>
              </a:rPr>
              <a:t>sobre</a:t>
            </a:r>
            <a:r>
              <a:rPr sz="909" spc="-132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dirty="0">
                <a:solidFill>
                  <a:srgbClr val="014572"/>
                </a:solidFill>
                <a:latin typeface="Tahoma"/>
                <a:cs typeface="Tahoma"/>
              </a:rPr>
              <a:t>el</a:t>
            </a:r>
            <a:r>
              <a:rPr sz="909" spc="-131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19" dirty="0">
                <a:solidFill>
                  <a:srgbClr val="014572"/>
                </a:solidFill>
                <a:latin typeface="Tahoma"/>
                <a:cs typeface="Tahoma"/>
              </a:rPr>
              <a:t>cambio</a:t>
            </a:r>
            <a:r>
              <a:rPr sz="909" spc="-131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11" dirty="0">
                <a:solidFill>
                  <a:srgbClr val="014572"/>
                </a:solidFill>
                <a:latin typeface="Tahoma"/>
                <a:cs typeface="Tahoma"/>
              </a:rPr>
              <a:t>respecto</a:t>
            </a:r>
            <a:r>
              <a:rPr sz="909" spc="-131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9" dirty="0">
                <a:solidFill>
                  <a:srgbClr val="014572"/>
                </a:solidFill>
                <a:latin typeface="Tahoma"/>
                <a:cs typeface="Tahoma"/>
              </a:rPr>
              <a:t>al</a:t>
            </a:r>
            <a:r>
              <a:rPr sz="909" spc="-132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5" dirty="0">
                <a:solidFill>
                  <a:srgbClr val="014572"/>
                </a:solidFill>
                <a:latin typeface="Tahoma"/>
                <a:cs typeface="Tahoma"/>
              </a:rPr>
              <a:t>valor</a:t>
            </a:r>
            <a:r>
              <a:rPr sz="909" spc="-131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23" dirty="0">
                <a:solidFill>
                  <a:srgbClr val="014572"/>
                </a:solidFill>
                <a:latin typeface="Tahoma"/>
                <a:cs typeface="Tahoma"/>
              </a:rPr>
              <a:t>basal</a:t>
            </a:r>
            <a:r>
              <a:rPr sz="909" spc="-131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11" dirty="0">
                <a:solidFill>
                  <a:srgbClr val="014572"/>
                </a:solidFill>
                <a:latin typeface="Tahoma"/>
                <a:cs typeface="Tahoma"/>
              </a:rPr>
              <a:t>obtenido</a:t>
            </a:r>
            <a:r>
              <a:rPr sz="909" spc="-131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19" dirty="0">
                <a:solidFill>
                  <a:srgbClr val="014572"/>
                </a:solidFill>
                <a:latin typeface="Tahoma"/>
                <a:cs typeface="Tahoma"/>
              </a:rPr>
              <a:t>en</a:t>
            </a:r>
            <a:r>
              <a:rPr sz="909" spc="-132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dirty="0">
                <a:solidFill>
                  <a:srgbClr val="014572"/>
                </a:solidFill>
                <a:latin typeface="Tahoma"/>
                <a:cs typeface="Tahoma"/>
              </a:rPr>
              <a:t>el</a:t>
            </a:r>
            <a:r>
              <a:rPr sz="909" spc="-131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41" dirty="0">
                <a:solidFill>
                  <a:srgbClr val="014572"/>
                </a:solidFill>
                <a:latin typeface="Tahoma"/>
                <a:cs typeface="Tahoma"/>
              </a:rPr>
              <a:t>MMRM, </a:t>
            </a:r>
            <a:r>
              <a:rPr sz="909" spc="-19" dirty="0">
                <a:solidFill>
                  <a:srgbClr val="014572"/>
                </a:solidFill>
                <a:latin typeface="Tahoma"/>
                <a:cs typeface="Tahoma"/>
              </a:rPr>
              <a:t>en</a:t>
            </a:r>
            <a:r>
              <a:rPr sz="909" spc="-139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dirty="0">
                <a:solidFill>
                  <a:srgbClr val="014572"/>
                </a:solidFill>
                <a:latin typeface="Tahoma"/>
                <a:cs typeface="Tahoma"/>
              </a:rPr>
              <a:t>el</a:t>
            </a:r>
            <a:r>
              <a:rPr sz="909" spc="-132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16" dirty="0">
                <a:solidFill>
                  <a:srgbClr val="014572"/>
                </a:solidFill>
                <a:latin typeface="Tahoma"/>
                <a:cs typeface="Tahoma"/>
              </a:rPr>
              <a:t>que</a:t>
            </a:r>
            <a:r>
              <a:rPr sz="909" spc="-132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9" dirty="0">
                <a:solidFill>
                  <a:srgbClr val="014572"/>
                </a:solidFill>
                <a:latin typeface="Tahoma"/>
                <a:cs typeface="Tahoma"/>
              </a:rPr>
              <a:t>los</a:t>
            </a:r>
            <a:r>
              <a:rPr sz="909" spc="-133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11" dirty="0">
                <a:solidFill>
                  <a:srgbClr val="014572"/>
                </a:solidFill>
                <a:latin typeface="Tahoma"/>
                <a:cs typeface="Tahoma"/>
              </a:rPr>
              <a:t>ciclos</a:t>
            </a:r>
            <a:r>
              <a:rPr sz="909" spc="-132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20" dirty="0">
                <a:solidFill>
                  <a:srgbClr val="014572"/>
                </a:solidFill>
                <a:latin typeface="Tahoma"/>
                <a:cs typeface="Tahoma"/>
              </a:rPr>
              <a:t>se</a:t>
            </a:r>
            <a:r>
              <a:rPr sz="909" spc="-132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15" dirty="0">
                <a:solidFill>
                  <a:srgbClr val="014572"/>
                </a:solidFill>
                <a:latin typeface="Tahoma"/>
                <a:cs typeface="Tahoma"/>
              </a:rPr>
              <a:t>consideraron</a:t>
            </a:r>
            <a:r>
              <a:rPr sz="909" spc="-132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5" dirty="0">
                <a:solidFill>
                  <a:srgbClr val="014572"/>
                </a:solidFill>
                <a:latin typeface="Tahoma"/>
                <a:cs typeface="Tahoma"/>
              </a:rPr>
              <a:t>continuos;</a:t>
            </a:r>
            <a:endParaRPr sz="909" dirty="0">
              <a:latin typeface="Tahoma"/>
              <a:cs typeface="Tahoma"/>
            </a:endParaRPr>
          </a:p>
          <a:p>
            <a:pPr marL="17324">
              <a:spcBef>
                <a:spcPts val="3"/>
              </a:spcBef>
            </a:pPr>
            <a:r>
              <a:rPr sz="784" spc="-15" baseline="31400" dirty="0">
                <a:solidFill>
                  <a:srgbClr val="014572"/>
                </a:solidFill>
                <a:latin typeface="Tahoma"/>
                <a:cs typeface="Tahoma"/>
              </a:rPr>
              <a:t>||</a:t>
            </a:r>
            <a:r>
              <a:rPr sz="909" spc="-9" dirty="0">
                <a:solidFill>
                  <a:srgbClr val="014572"/>
                </a:solidFill>
                <a:latin typeface="Tahoma"/>
                <a:cs typeface="Tahoma"/>
              </a:rPr>
              <a:t>Al</a:t>
            </a:r>
            <a:r>
              <a:rPr sz="909" spc="-12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15" dirty="0">
                <a:solidFill>
                  <a:srgbClr val="014572"/>
                </a:solidFill>
                <a:latin typeface="Tahoma"/>
                <a:cs typeface="Tahoma"/>
              </a:rPr>
              <a:t>considerar</a:t>
            </a:r>
            <a:r>
              <a:rPr sz="909" spc="-12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9" dirty="0">
                <a:solidFill>
                  <a:srgbClr val="014572"/>
                </a:solidFill>
                <a:latin typeface="Tahoma"/>
                <a:cs typeface="Tahoma"/>
              </a:rPr>
              <a:t>todos</a:t>
            </a:r>
            <a:r>
              <a:rPr sz="909" spc="-125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9" dirty="0">
                <a:solidFill>
                  <a:srgbClr val="014572"/>
                </a:solidFill>
                <a:latin typeface="Tahoma"/>
                <a:cs typeface="Tahoma"/>
              </a:rPr>
              <a:t>los</a:t>
            </a:r>
            <a:r>
              <a:rPr sz="909" spc="-12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23" dirty="0">
                <a:solidFill>
                  <a:srgbClr val="014572"/>
                </a:solidFill>
                <a:latin typeface="Tahoma"/>
                <a:cs typeface="Tahoma"/>
              </a:rPr>
              <a:t>ciclos.</a:t>
            </a:r>
            <a:r>
              <a:rPr sz="909" spc="-12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dirty="0">
                <a:solidFill>
                  <a:srgbClr val="014572"/>
                </a:solidFill>
                <a:latin typeface="Tahoma"/>
                <a:cs typeface="Tahoma"/>
              </a:rPr>
              <a:t>El</a:t>
            </a:r>
            <a:r>
              <a:rPr sz="909" spc="-125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16" dirty="0">
                <a:solidFill>
                  <a:srgbClr val="014572"/>
                </a:solidFill>
                <a:latin typeface="Tahoma"/>
                <a:cs typeface="Tahoma"/>
              </a:rPr>
              <a:t>cumplimiento</a:t>
            </a:r>
            <a:r>
              <a:rPr sz="909" spc="-12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dirty="0">
                <a:solidFill>
                  <a:srgbClr val="014572"/>
                </a:solidFill>
                <a:latin typeface="Tahoma"/>
                <a:cs typeface="Tahoma"/>
              </a:rPr>
              <a:t>por</a:t>
            </a:r>
            <a:r>
              <a:rPr sz="909" spc="-12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9" dirty="0">
                <a:solidFill>
                  <a:srgbClr val="014572"/>
                </a:solidFill>
                <a:latin typeface="Tahoma"/>
                <a:cs typeface="Tahoma"/>
              </a:rPr>
              <a:t>parte</a:t>
            </a:r>
            <a:r>
              <a:rPr sz="909" spc="-125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5" dirty="0">
                <a:solidFill>
                  <a:srgbClr val="014572"/>
                </a:solidFill>
                <a:latin typeface="Tahoma"/>
                <a:cs typeface="Tahoma"/>
              </a:rPr>
              <a:t>del</a:t>
            </a:r>
            <a:r>
              <a:rPr sz="909" spc="-12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16" dirty="0">
                <a:solidFill>
                  <a:srgbClr val="014572"/>
                </a:solidFill>
                <a:latin typeface="Tahoma"/>
                <a:cs typeface="Tahoma"/>
              </a:rPr>
              <a:t>paciente</a:t>
            </a:r>
            <a:r>
              <a:rPr sz="909" spc="-125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15" dirty="0">
                <a:solidFill>
                  <a:srgbClr val="014572"/>
                </a:solidFill>
                <a:latin typeface="Tahoma"/>
                <a:cs typeface="Tahoma"/>
              </a:rPr>
              <a:t>refleja</a:t>
            </a:r>
            <a:r>
              <a:rPr sz="909" spc="-12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9" dirty="0">
                <a:solidFill>
                  <a:srgbClr val="014572"/>
                </a:solidFill>
                <a:latin typeface="Tahoma"/>
                <a:cs typeface="Tahoma"/>
              </a:rPr>
              <a:t>la</a:t>
            </a:r>
            <a:r>
              <a:rPr sz="909" spc="-12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20" dirty="0">
                <a:solidFill>
                  <a:srgbClr val="014572"/>
                </a:solidFill>
                <a:latin typeface="Tahoma"/>
                <a:cs typeface="Tahoma"/>
              </a:rPr>
              <a:t>tasa</a:t>
            </a:r>
            <a:r>
              <a:rPr sz="909" spc="-125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9" dirty="0">
                <a:solidFill>
                  <a:srgbClr val="014572"/>
                </a:solidFill>
                <a:latin typeface="Tahoma"/>
                <a:cs typeface="Tahoma"/>
              </a:rPr>
              <a:t>de</a:t>
            </a:r>
            <a:r>
              <a:rPr sz="909" spc="-12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11" dirty="0">
                <a:solidFill>
                  <a:srgbClr val="014572"/>
                </a:solidFill>
                <a:latin typeface="Tahoma"/>
                <a:cs typeface="Tahoma"/>
              </a:rPr>
              <a:t>cuestionarios</a:t>
            </a:r>
            <a:r>
              <a:rPr sz="909" spc="-12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909" spc="-9" dirty="0">
                <a:solidFill>
                  <a:srgbClr val="014572"/>
                </a:solidFill>
                <a:latin typeface="Tahoma"/>
                <a:cs typeface="Tahoma"/>
              </a:rPr>
              <a:t>cumplimentados/retornados.</a:t>
            </a:r>
            <a:endParaRPr sz="909" dirty="0">
              <a:latin typeface="Tahoma"/>
              <a:cs typeface="Tahoma"/>
            </a:endParaRPr>
          </a:p>
        </p:txBody>
      </p:sp>
      <p:sp>
        <p:nvSpPr>
          <p:cNvPr id="235" name="object 235"/>
          <p:cNvSpPr txBox="1"/>
          <p:nvPr/>
        </p:nvSpPr>
        <p:spPr>
          <a:xfrm>
            <a:off x="2247312" y="5867949"/>
            <a:ext cx="7985953" cy="112651"/>
          </a:xfrm>
          <a:prstGeom prst="rect">
            <a:avLst/>
          </a:prstGeom>
        </p:spPr>
        <p:txBody>
          <a:bodyPr vert="horz" wrap="square" lIns="0" tIns="5199" rIns="0" bIns="0" rtlCol="0">
            <a:spAutoFit/>
          </a:bodyPr>
          <a:lstStyle/>
          <a:p>
            <a:pPr marL="5775" marR="2311">
              <a:lnSpc>
                <a:spcPct val="141400"/>
              </a:lnSpc>
              <a:spcBef>
                <a:spcPts val="41"/>
              </a:spcBef>
            </a:pPr>
            <a:r>
              <a:rPr sz="568" spc="-5" dirty="0">
                <a:solidFill>
                  <a:srgbClr val="014572"/>
                </a:solidFill>
                <a:latin typeface="Tahoma"/>
                <a:cs typeface="Tahoma"/>
              </a:rPr>
              <a:t>FACT-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M:</a:t>
            </a:r>
            <a:r>
              <a:rPr sz="568" spc="-71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5" dirty="0">
                <a:solidFill>
                  <a:srgbClr val="014572"/>
                </a:solidFill>
                <a:latin typeface="Tahoma"/>
                <a:cs typeface="Tahoma"/>
              </a:rPr>
              <a:t>Functional</a:t>
            </a:r>
            <a:r>
              <a:rPr sz="568" spc="-71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9" dirty="0">
                <a:solidFill>
                  <a:srgbClr val="014572"/>
                </a:solidFill>
                <a:latin typeface="Tahoma"/>
                <a:cs typeface="Tahoma"/>
              </a:rPr>
              <a:t>Assessment</a:t>
            </a:r>
            <a:r>
              <a:rPr sz="568" spc="-68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of</a:t>
            </a:r>
            <a:r>
              <a:rPr sz="568" spc="-71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5" dirty="0">
                <a:solidFill>
                  <a:srgbClr val="014572"/>
                </a:solidFill>
                <a:latin typeface="Tahoma"/>
                <a:cs typeface="Tahoma"/>
              </a:rPr>
              <a:t>CancerTherapy-</a:t>
            </a:r>
            <a:r>
              <a:rPr sz="568" spc="-9" dirty="0">
                <a:solidFill>
                  <a:srgbClr val="014572"/>
                </a:solidFill>
                <a:latin typeface="Tahoma"/>
                <a:cs typeface="Tahoma"/>
              </a:rPr>
              <a:t>Melanoma;</a:t>
            </a:r>
            <a:r>
              <a:rPr sz="568" spc="-68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39" dirty="0">
                <a:solidFill>
                  <a:srgbClr val="014572"/>
                </a:solidFill>
                <a:latin typeface="Tahoma"/>
                <a:cs typeface="Tahoma"/>
              </a:rPr>
              <a:t>MMRM:</a:t>
            </a:r>
            <a:r>
              <a:rPr sz="568" spc="-71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Modelo</a:t>
            </a:r>
            <a:r>
              <a:rPr sz="568" spc="-71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de</a:t>
            </a:r>
            <a:r>
              <a:rPr sz="568" spc="-68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5" dirty="0">
                <a:solidFill>
                  <a:srgbClr val="014572"/>
                </a:solidFill>
                <a:latin typeface="Tahoma"/>
                <a:cs typeface="Tahoma"/>
              </a:rPr>
              <a:t>efectos</a:t>
            </a:r>
            <a:r>
              <a:rPr sz="568" spc="-71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5" dirty="0">
                <a:solidFill>
                  <a:srgbClr val="014572"/>
                </a:solidFill>
                <a:latin typeface="Tahoma"/>
                <a:cs typeface="Tahoma"/>
              </a:rPr>
              <a:t>mixtos</a:t>
            </a:r>
            <a:r>
              <a:rPr sz="568" spc="-68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11" dirty="0">
                <a:solidFill>
                  <a:srgbClr val="014572"/>
                </a:solidFill>
                <a:latin typeface="Tahoma"/>
                <a:cs typeface="Tahoma"/>
              </a:rPr>
              <a:t>para</a:t>
            </a:r>
            <a:r>
              <a:rPr sz="568" spc="-71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11" dirty="0">
                <a:solidFill>
                  <a:srgbClr val="014572"/>
                </a:solidFill>
                <a:latin typeface="Tahoma"/>
                <a:cs typeface="Tahoma"/>
              </a:rPr>
              <a:t>medidas</a:t>
            </a:r>
            <a:r>
              <a:rPr sz="568" spc="-71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5" dirty="0">
                <a:solidFill>
                  <a:srgbClr val="014572"/>
                </a:solidFill>
                <a:latin typeface="Tahoma"/>
                <a:cs typeface="Tahoma"/>
              </a:rPr>
              <a:t>repetidas;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EEM:</a:t>
            </a:r>
            <a:r>
              <a:rPr sz="568" spc="-68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error</a:t>
            </a:r>
            <a:r>
              <a:rPr sz="568" spc="-68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9" dirty="0">
                <a:solidFill>
                  <a:srgbClr val="014572"/>
                </a:solidFill>
                <a:latin typeface="Tahoma"/>
                <a:cs typeface="Tahoma"/>
              </a:rPr>
              <a:t>estándar</a:t>
            </a:r>
            <a:r>
              <a:rPr sz="568" spc="-6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de</a:t>
            </a:r>
            <a:r>
              <a:rPr sz="568" spc="-68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la</a:t>
            </a:r>
            <a:r>
              <a:rPr sz="568" spc="-6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20" dirty="0">
                <a:solidFill>
                  <a:srgbClr val="014572"/>
                </a:solidFill>
                <a:latin typeface="Tahoma"/>
                <a:cs typeface="Tahoma"/>
              </a:rPr>
              <a:t>media;</a:t>
            </a:r>
            <a:r>
              <a:rPr sz="568" spc="-68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VEM:</a:t>
            </a:r>
            <a:r>
              <a:rPr sz="568" spc="-6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16" dirty="0">
                <a:solidFill>
                  <a:srgbClr val="014572"/>
                </a:solidFill>
                <a:latin typeface="Tahoma"/>
                <a:cs typeface="Tahoma"/>
              </a:rPr>
              <a:t>vemurafenib;</a:t>
            </a:r>
            <a:r>
              <a:rPr sz="568" spc="-68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5" dirty="0">
                <a:solidFill>
                  <a:srgbClr val="014572"/>
                </a:solidFill>
                <a:latin typeface="Tahoma"/>
                <a:cs typeface="Tahoma"/>
              </a:rPr>
              <a:t>HR:</a:t>
            </a:r>
            <a:r>
              <a:rPr sz="568" spc="-68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9" dirty="0">
                <a:solidFill>
                  <a:srgbClr val="014572"/>
                </a:solidFill>
                <a:latin typeface="Tahoma"/>
                <a:cs typeface="Tahoma"/>
              </a:rPr>
              <a:t>hazard</a:t>
            </a:r>
            <a:r>
              <a:rPr sz="568" spc="-6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15" dirty="0">
                <a:solidFill>
                  <a:srgbClr val="014572"/>
                </a:solidFill>
                <a:latin typeface="Tahoma"/>
                <a:cs typeface="Tahoma"/>
              </a:rPr>
              <a:t>ratio;</a:t>
            </a:r>
            <a:r>
              <a:rPr sz="568" spc="-68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dirty="0">
                <a:solidFill>
                  <a:srgbClr val="014572"/>
                </a:solidFill>
                <a:latin typeface="Tahoma"/>
                <a:cs typeface="Tahoma"/>
              </a:rPr>
              <a:t>MCID:</a:t>
            </a:r>
            <a:r>
              <a:rPr sz="568" spc="-6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5" dirty="0">
                <a:solidFill>
                  <a:srgbClr val="014572"/>
                </a:solidFill>
                <a:latin typeface="Tahoma"/>
                <a:cs typeface="Tahoma"/>
              </a:rPr>
              <a:t>diferencia</a:t>
            </a:r>
            <a:r>
              <a:rPr sz="568" spc="-68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11" dirty="0">
                <a:solidFill>
                  <a:srgbClr val="014572"/>
                </a:solidFill>
                <a:latin typeface="Tahoma"/>
                <a:cs typeface="Tahoma"/>
              </a:rPr>
              <a:t>mínima</a:t>
            </a:r>
            <a:r>
              <a:rPr sz="568" spc="-67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5" dirty="0">
                <a:solidFill>
                  <a:srgbClr val="014572"/>
                </a:solidFill>
                <a:latin typeface="Tahoma"/>
                <a:cs typeface="Tahoma"/>
              </a:rPr>
              <a:t>clínicamente</a:t>
            </a:r>
            <a:r>
              <a:rPr sz="568" spc="-68" dirty="0">
                <a:solidFill>
                  <a:srgbClr val="014572"/>
                </a:solidFill>
                <a:latin typeface="Tahoma"/>
                <a:cs typeface="Tahoma"/>
              </a:rPr>
              <a:t> </a:t>
            </a:r>
            <a:r>
              <a:rPr sz="568" spc="-5" dirty="0">
                <a:solidFill>
                  <a:srgbClr val="014572"/>
                </a:solidFill>
                <a:latin typeface="Tahoma"/>
                <a:cs typeface="Tahoma"/>
              </a:rPr>
              <a:t>importante.</a:t>
            </a:r>
            <a:endParaRPr sz="568" dirty="0">
              <a:latin typeface="Tahoma"/>
              <a:cs typeface="Tahoma"/>
            </a:endParaRPr>
          </a:p>
        </p:txBody>
      </p:sp>
      <p:pic>
        <p:nvPicPr>
          <p:cNvPr id="240" name="Imagen 239">
            <a:extLst>
              <a:ext uri="{FF2B5EF4-FFF2-40B4-BE49-F238E27FC236}">
                <a16:creationId xmlns:a16="http://schemas.microsoft.com/office/drawing/2014/main" id="{DFD269D1-905D-BC41-55D1-2453B114B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926" y="1836209"/>
            <a:ext cx="9725025" cy="3448051"/>
          </a:xfrm>
          <a:prstGeom prst="rect">
            <a:avLst/>
          </a:prstGeom>
        </p:spPr>
      </p:pic>
      <p:sp>
        <p:nvSpPr>
          <p:cNvPr id="17" name="object 193">
            <a:extLst>
              <a:ext uri="{FF2B5EF4-FFF2-40B4-BE49-F238E27FC236}">
                <a16:creationId xmlns:a16="http://schemas.microsoft.com/office/drawing/2014/main" id="{01475EDB-9DF1-483E-A77A-56D24F1AC711}"/>
              </a:ext>
            </a:extLst>
          </p:cNvPr>
          <p:cNvSpPr/>
          <p:nvPr/>
        </p:nvSpPr>
        <p:spPr>
          <a:xfrm>
            <a:off x="6032119" y="900267"/>
            <a:ext cx="0" cy="470964"/>
          </a:xfrm>
          <a:custGeom>
            <a:avLst/>
            <a:gdLst/>
            <a:ahLst/>
            <a:cxnLst/>
            <a:rect l="l" t="t" r="r" b="b"/>
            <a:pathLst>
              <a:path h="1035685">
                <a:moveTo>
                  <a:pt x="0" y="0"/>
                </a:moveTo>
                <a:lnTo>
                  <a:pt x="0" y="1035596"/>
                </a:lnTo>
              </a:path>
            </a:pathLst>
          </a:custGeom>
          <a:ln w="29449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 sz="819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62">
            <a:extLst>
              <a:ext uri="{FF2B5EF4-FFF2-40B4-BE49-F238E27FC236}">
                <a16:creationId xmlns:a16="http://schemas.microsoft.com/office/drawing/2014/main" id="{F6BC10FA-4A31-D04B-B433-BF40EFCCF4A6}"/>
              </a:ext>
            </a:extLst>
          </p:cNvPr>
          <p:cNvGrpSpPr/>
          <p:nvPr/>
        </p:nvGrpSpPr>
        <p:grpSpPr>
          <a:xfrm>
            <a:off x="3522448" y="2037227"/>
            <a:ext cx="3027629" cy="453052"/>
            <a:chOff x="3687246" y="1936812"/>
            <a:chExt cx="3947589" cy="590714"/>
          </a:xfrm>
        </p:grpSpPr>
        <p:pic>
          <p:nvPicPr>
            <p:cNvPr id="6" name="Picture 2" descr="C:\Users\Céline\Desktop\membrane.png">
              <a:extLst>
                <a:ext uri="{FF2B5EF4-FFF2-40B4-BE49-F238E27FC236}">
                  <a16:creationId xmlns:a16="http://schemas.microsoft.com/office/drawing/2014/main" id="{DD6B305C-66E9-0745-B795-CBD2777D03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010"/>
            <a:stretch/>
          </p:blipFill>
          <p:spPr bwMode="auto">
            <a:xfrm>
              <a:off x="3687246" y="1936812"/>
              <a:ext cx="3947589" cy="58519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5">
              <a:extLst>
                <a:ext uri="{FF2B5EF4-FFF2-40B4-BE49-F238E27FC236}">
                  <a16:creationId xmlns:a16="http://schemas.microsoft.com/office/drawing/2014/main" id="{0CABFFAB-FE96-A342-9631-CCB60CF0EED3}"/>
                </a:ext>
              </a:extLst>
            </p:cNvPr>
            <p:cNvSpPr/>
            <p:nvPr/>
          </p:nvSpPr>
          <p:spPr>
            <a:xfrm rot="10800000">
              <a:off x="3838754" y="2229407"/>
              <a:ext cx="3735237" cy="29811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8" name="Rectangle à coins arrondis 71">
            <a:extLst>
              <a:ext uri="{FF2B5EF4-FFF2-40B4-BE49-F238E27FC236}">
                <a16:creationId xmlns:a16="http://schemas.microsoft.com/office/drawing/2014/main" id="{BC7F729D-B083-0743-AF68-9CBEBD33BAA2}"/>
              </a:ext>
            </a:extLst>
          </p:cNvPr>
          <p:cNvSpPr/>
          <p:nvPr/>
        </p:nvSpPr>
        <p:spPr>
          <a:xfrm>
            <a:off x="4439689" y="3222029"/>
            <a:ext cx="1003803" cy="466484"/>
          </a:xfrm>
          <a:prstGeom prst="roundRect">
            <a:avLst/>
          </a:prstGeom>
          <a:solidFill>
            <a:srgbClr val="E7EAF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354B54"/>
                </a:solidFill>
                <a:latin typeface="Gotham Book" pitchFamily="2" charset="0"/>
                <a:cs typeface="Gotham Book" pitchFamily="2" charset="0"/>
              </a:rPr>
              <a:t>BRAF</a:t>
            </a:r>
            <a:br>
              <a:rPr lang="fr-FR" sz="1600" dirty="0">
                <a:solidFill>
                  <a:srgbClr val="354B54"/>
                </a:solidFill>
                <a:latin typeface="Gotham Book" pitchFamily="2" charset="0"/>
                <a:cs typeface="Gotham Book" pitchFamily="2" charset="0"/>
              </a:rPr>
            </a:br>
            <a:r>
              <a:rPr lang="fr-FR" sz="1200" dirty="0">
                <a:solidFill>
                  <a:srgbClr val="354B54"/>
                </a:solidFill>
                <a:latin typeface="Gotham Book" pitchFamily="2" charset="0"/>
                <a:cs typeface="Gotham Book" pitchFamily="2" charset="0"/>
              </a:rPr>
              <a:t>v600E</a:t>
            </a:r>
            <a:endParaRPr lang="fr-FR" sz="1600" dirty="0">
              <a:solidFill>
                <a:srgbClr val="354B54"/>
              </a:solidFill>
              <a:latin typeface="Gotham Book" pitchFamily="2" charset="0"/>
              <a:cs typeface="Gotham Book" pitchFamily="2" charset="0"/>
            </a:endParaRPr>
          </a:p>
        </p:txBody>
      </p:sp>
      <p:sp>
        <p:nvSpPr>
          <p:cNvPr id="9" name="Rectangle à coins arrondis 97">
            <a:extLst>
              <a:ext uri="{FF2B5EF4-FFF2-40B4-BE49-F238E27FC236}">
                <a16:creationId xmlns:a16="http://schemas.microsoft.com/office/drawing/2014/main" id="{FDE04D4C-2055-694A-BCD2-A51627C53272}"/>
              </a:ext>
            </a:extLst>
          </p:cNvPr>
          <p:cNvSpPr/>
          <p:nvPr/>
        </p:nvSpPr>
        <p:spPr>
          <a:xfrm>
            <a:off x="3690765" y="5439735"/>
            <a:ext cx="2539319" cy="533739"/>
          </a:xfrm>
          <a:prstGeom prst="roundRect">
            <a:avLst/>
          </a:prstGeom>
          <a:solidFill>
            <a:srgbClr val="2C969C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fr-FR" sz="1200" b="1" dirty="0">
                <a:solidFill>
                  <a:prstClr val="white"/>
                </a:solidFill>
                <a:latin typeface="Gotham Bold" pitchFamily="2" charset="0"/>
                <a:cs typeface="Gotham Bold" pitchFamily="2" charset="0"/>
              </a:rPr>
              <a:t>Proliferación de células y supervivencia de células</a:t>
            </a:r>
          </a:p>
        </p:txBody>
      </p:sp>
      <p:cxnSp>
        <p:nvCxnSpPr>
          <p:cNvPr id="10" name="Connecteur droit avec flèche 98">
            <a:extLst>
              <a:ext uri="{FF2B5EF4-FFF2-40B4-BE49-F238E27FC236}">
                <a16:creationId xmlns:a16="http://schemas.microsoft.com/office/drawing/2014/main" id="{90ED56B8-F823-3C47-9A96-3C463FC29212}"/>
              </a:ext>
            </a:extLst>
          </p:cNvPr>
          <p:cNvCxnSpPr>
            <a:cxnSpLocks/>
            <a:stCxn id="8" idx="2"/>
            <a:endCxn id="12" idx="0"/>
          </p:cNvCxnSpPr>
          <p:nvPr/>
        </p:nvCxnSpPr>
        <p:spPr>
          <a:xfrm>
            <a:off x="4941591" y="3688513"/>
            <a:ext cx="9048" cy="31367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99">
            <a:extLst>
              <a:ext uri="{FF2B5EF4-FFF2-40B4-BE49-F238E27FC236}">
                <a16:creationId xmlns:a16="http://schemas.microsoft.com/office/drawing/2014/main" id="{8BEE3BED-599A-B148-9191-7FD1F1D81D27}"/>
              </a:ext>
            </a:extLst>
          </p:cNvPr>
          <p:cNvCxnSpPr>
            <a:cxnSpLocks/>
            <a:stCxn id="12" idx="4"/>
            <a:endCxn id="13" idx="0"/>
          </p:cNvCxnSpPr>
          <p:nvPr/>
        </p:nvCxnSpPr>
        <p:spPr>
          <a:xfrm>
            <a:off x="4950639" y="4416583"/>
            <a:ext cx="0" cy="19981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00">
            <a:extLst>
              <a:ext uri="{FF2B5EF4-FFF2-40B4-BE49-F238E27FC236}">
                <a16:creationId xmlns:a16="http://schemas.microsoft.com/office/drawing/2014/main" id="{530B0552-F3D3-0F42-8B10-52F6C5A4F1A9}"/>
              </a:ext>
            </a:extLst>
          </p:cNvPr>
          <p:cNvSpPr/>
          <p:nvPr/>
        </p:nvSpPr>
        <p:spPr>
          <a:xfrm>
            <a:off x="4535589" y="4002185"/>
            <a:ext cx="830103" cy="414401"/>
          </a:xfrm>
          <a:prstGeom prst="ellipse">
            <a:avLst/>
          </a:prstGeom>
          <a:solidFill>
            <a:srgbClr val="2C969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rgbClr val="354B54"/>
                </a:solidFill>
                <a:latin typeface="Arial"/>
              </a:rPr>
              <a:t>MEK</a:t>
            </a:r>
          </a:p>
        </p:txBody>
      </p:sp>
      <p:sp>
        <p:nvSpPr>
          <p:cNvPr id="13" name="Ellipse 101">
            <a:extLst>
              <a:ext uri="{FF2B5EF4-FFF2-40B4-BE49-F238E27FC236}">
                <a16:creationId xmlns:a16="http://schemas.microsoft.com/office/drawing/2014/main" id="{DD2B000D-9C1C-EC4A-8BB0-C57B5A4B2300}"/>
              </a:ext>
            </a:extLst>
          </p:cNvPr>
          <p:cNvSpPr/>
          <p:nvPr/>
        </p:nvSpPr>
        <p:spPr>
          <a:xfrm>
            <a:off x="4535589" y="4616401"/>
            <a:ext cx="830103" cy="414401"/>
          </a:xfrm>
          <a:prstGeom prst="ellipse">
            <a:avLst/>
          </a:prstGeom>
          <a:solidFill>
            <a:srgbClr val="2C969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rgbClr val="354B54"/>
                </a:solidFill>
                <a:latin typeface="Gotham Book" pitchFamily="2" charset="0"/>
                <a:cs typeface="Gotham Book" pitchFamily="2" charset="0"/>
              </a:rPr>
              <a:t>ERK</a:t>
            </a:r>
          </a:p>
        </p:txBody>
      </p:sp>
      <p:sp>
        <p:nvSpPr>
          <p:cNvPr id="14" name="Ellipse 102">
            <a:extLst>
              <a:ext uri="{FF2B5EF4-FFF2-40B4-BE49-F238E27FC236}">
                <a16:creationId xmlns:a16="http://schemas.microsoft.com/office/drawing/2014/main" id="{DA9002D0-FB94-C54E-BB98-301D0609388A}"/>
              </a:ext>
            </a:extLst>
          </p:cNvPr>
          <p:cNvSpPr/>
          <p:nvPr/>
        </p:nvSpPr>
        <p:spPr>
          <a:xfrm>
            <a:off x="5192439" y="4592931"/>
            <a:ext cx="252000" cy="254445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prstClr val="white"/>
                </a:solidFill>
                <a:latin typeface="Arial"/>
              </a:rPr>
              <a:t>P</a:t>
            </a:r>
          </a:p>
        </p:txBody>
      </p:sp>
      <p:cxnSp>
        <p:nvCxnSpPr>
          <p:cNvPr id="15" name="Connecteur droit avec flèche 103">
            <a:extLst>
              <a:ext uri="{FF2B5EF4-FFF2-40B4-BE49-F238E27FC236}">
                <a16:creationId xmlns:a16="http://schemas.microsoft.com/office/drawing/2014/main" id="{35D819F4-8B2C-A74E-A0B1-50C8091C4A83}"/>
              </a:ext>
            </a:extLst>
          </p:cNvPr>
          <p:cNvCxnSpPr>
            <a:cxnSpLocks/>
            <a:stCxn id="13" idx="4"/>
            <a:endCxn id="9" idx="0"/>
          </p:cNvCxnSpPr>
          <p:nvPr/>
        </p:nvCxnSpPr>
        <p:spPr>
          <a:xfrm>
            <a:off x="4950639" y="5030801"/>
            <a:ext cx="9784" cy="40893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09">
            <a:extLst>
              <a:ext uri="{FF2B5EF4-FFF2-40B4-BE49-F238E27FC236}">
                <a16:creationId xmlns:a16="http://schemas.microsoft.com/office/drawing/2014/main" id="{A8B29D49-D142-2F4D-A275-BCF1908F68C1}"/>
              </a:ext>
            </a:extLst>
          </p:cNvPr>
          <p:cNvSpPr/>
          <p:nvPr/>
        </p:nvSpPr>
        <p:spPr>
          <a:xfrm>
            <a:off x="2989161" y="1507288"/>
            <a:ext cx="1631179" cy="687147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fr-F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ld" pitchFamily="2" charset="0"/>
                <a:cs typeface="Gotham Bold" pitchFamily="2" charset="0"/>
              </a:rPr>
              <a:t>Células tumorales</a:t>
            </a:r>
          </a:p>
          <a:p>
            <a:pPr algn="ctr"/>
            <a:r>
              <a:rPr lang="fr-F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ld" pitchFamily="2" charset="0"/>
                <a:cs typeface="Gotham Bold" pitchFamily="2" charset="0"/>
              </a:rPr>
              <a:t>BRAF</a:t>
            </a:r>
            <a:r>
              <a:rPr lang="fr-FR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ld" pitchFamily="2" charset="0"/>
                <a:cs typeface="Gotham Bold" pitchFamily="2" charset="0"/>
              </a:rPr>
              <a:t>v600</a:t>
            </a:r>
            <a:r>
              <a:rPr lang="fr-F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ld" pitchFamily="2" charset="0"/>
                <a:cs typeface="Gotham Bold" pitchFamily="2" charset="0"/>
              </a:rPr>
              <a:t> </a:t>
            </a:r>
          </a:p>
        </p:txBody>
      </p:sp>
      <p:grpSp>
        <p:nvGrpSpPr>
          <p:cNvPr id="17" name="Groupe 110">
            <a:extLst>
              <a:ext uri="{FF2B5EF4-FFF2-40B4-BE49-F238E27FC236}">
                <a16:creationId xmlns:a16="http://schemas.microsoft.com/office/drawing/2014/main" id="{E7B54C00-988E-0640-889D-877D5B1ABF02}"/>
              </a:ext>
            </a:extLst>
          </p:cNvPr>
          <p:cNvGrpSpPr/>
          <p:nvPr/>
        </p:nvGrpSpPr>
        <p:grpSpPr>
          <a:xfrm>
            <a:off x="4646985" y="1714742"/>
            <a:ext cx="685537" cy="754609"/>
            <a:chOff x="7363686" y="1334656"/>
            <a:chExt cx="751659" cy="827395"/>
          </a:xfrm>
        </p:grpSpPr>
        <p:pic>
          <p:nvPicPr>
            <p:cNvPr id="18" name="Picture 3" descr="C:\Users\Céline\Desktop\rtk.png">
              <a:extLst>
                <a:ext uri="{FF2B5EF4-FFF2-40B4-BE49-F238E27FC236}">
                  <a16:creationId xmlns:a16="http://schemas.microsoft.com/office/drawing/2014/main" id="{DECE4418-6E2B-0342-8808-D4DB149911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2389" y="1334656"/>
              <a:ext cx="332956" cy="82739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Ellipse 112">
              <a:extLst>
                <a:ext uri="{FF2B5EF4-FFF2-40B4-BE49-F238E27FC236}">
                  <a16:creationId xmlns:a16="http://schemas.microsoft.com/office/drawing/2014/main" id="{92663282-D402-2943-91FA-7FDA68351AB5}"/>
                </a:ext>
              </a:extLst>
            </p:cNvPr>
            <p:cNvSpPr/>
            <p:nvPr/>
          </p:nvSpPr>
          <p:spPr>
            <a:xfrm>
              <a:off x="7888413" y="1541028"/>
              <a:ext cx="108000" cy="108000"/>
            </a:xfrm>
            <a:prstGeom prst="ellipse">
              <a:avLst/>
            </a:prstGeom>
            <a:solidFill>
              <a:srgbClr val="0061A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600" b="1" dirty="0">
                  <a:solidFill>
                    <a:prstClr val="white"/>
                  </a:solidFill>
                  <a:latin typeface="Arial"/>
                </a:rPr>
                <a:t>P</a:t>
              </a:r>
            </a:p>
          </p:txBody>
        </p:sp>
        <p:sp>
          <p:nvSpPr>
            <p:cNvPr id="20" name="Ellipse 113">
              <a:extLst>
                <a:ext uri="{FF2B5EF4-FFF2-40B4-BE49-F238E27FC236}">
                  <a16:creationId xmlns:a16="http://schemas.microsoft.com/office/drawing/2014/main" id="{E4E6AB0B-B1D4-CE42-B4AB-2D68F37DD28D}"/>
                </a:ext>
              </a:extLst>
            </p:cNvPr>
            <p:cNvSpPr/>
            <p:nvPr/>
          </p:nvSpPr>
          <p:spPr>
            <a:xfrm>
              <a:off x="7859107" y="1812831"/>
              <a:ext cx="108000" cy="108000"/>
            </a:xfrm>
            <a:prstGeom prst="ellipse">
              <a:avLst/>
            </a:prstGeom>
            <a:solidFill>
              <a:srgbClr val="0061A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600" b="1" dirty="0">
                  <a:solidFill>
                    <a:prstClr val="white"/>
                  </a:solidFill>
                  <a:latin typeface="Arial"/>
                </a:rPr>
                <a:t>P</a:t>
              </a:r>
            </a:p>
          </p:txBody>
        </p:sp>
        <p:sp>
          <p:nvSpPr>
            <p:cNvPr id="21" name="Ellipse 114">
              <a:extLst>
                <a:ext uri="{FF2B5EF4-FFF2-40B4-BE49-F238E27FC236}">
                  <a16:creationId xmlns:a16="http://schemas.microsoft.com/office/drawing/2014/main" id="{BE4DCB66-2076-264A-B104-A972DC0CC2F3}"/>
                </a:ext>
              </a:extLst>
            </p:cNvPr>
            <p:cNvSpPr/>
            <p:nvPr/>
          </p:nvSpPr>
          <p:spPr>
            <a:xfrm>
              <a:off x="7859107" y="1916832"/>
              <a:ext cx="108000" cy="108000"/>
            </a:xfrm>
            <a:prstGeom prst="ellipse">
              <a:avLst/>
            </a:prstGeom>
            <a:solidFill>
              <a:srgbClr val="0061A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600" b="1" dirty="0">
                  <a:solidFill>
                    <a:prstClr val="white"/>
                  </a:solidFill>
                  <a:latin typeface="Arial"/>
                </a:rPr>
                <a:t>P</a:t>
              </a:r>
            </a:p>
          </p:txBody>
        </p:sp>
        <p:sp>
          <p:nvSpPr>
            <p:cNvPr id="22" name="Ellipse 115">
              <a:extLst>
                <a:ext uri="{FF2B5EF4-FFF2-40B4-BE49-F238E27FC236}">
                  <a16:creationId xmlns:a16="http://schemas.microsoft.com/office/drawing/2014/main" id="{3603F6C7-8308-7249-AA69-283F7B66011D}"/>
                </a:ext>
              </a:extLst>
            </p:cNvPr>
            <p:cNvSpPr/>
            <p:nvPr/>
          </p:nvSpPr>
          <p:spPr>
            <a:xfrm>
              <a:off x="7739187" y="1654972"/>
              <a:ext cx="108000" cy="108000"/>
            </a:xfrm>
            <a:prstGeom prst="ellipse">
              <a:avLst/>
            </a:prstGeom>
            <a:solidFill>
              <a:srgbClr val="0061A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600" b="1" dirty="0">
                  <a:solidFill>
                    <a:prstClr val="white"/>
                  </a:solidFill>
                  <a:latin typeface="Arial"/>
                </a:rPr>
                <a:t>P</a:t>
              </a:r>
            </a:p>
          </p:txBody>
        </p:sp>
        <p:pic>
          <p:nvPicPr>
            <p:cNvPr id="23" name="Picture 3" descr="C:\Users\Céline\Desktop\rtk.png">
              <a:extLst>
                <a:ext uri="{FF2B5EF4-FFF2-40B4-BE49-F238E27FC236}">
                  <a16:creationId xmlns:a16="http://schemas.microsoft.com/office/drawing/2014/main" id="{3AC4A4FD-8E61-D849-8589-EAB24904FA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363686" y="1334656"/>
              <a:ext cx="332956" cy="82739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Ellipse 117">
              <a:extLst>
                <a:ext uri="{FF2B5EF4-FFF2-40B4-BE49-F238E27FC236}">
                  <a16:creationId xmlns:a16="http://schemas.microsoft.com/office/drawing/2014/main" id="{39D67396-F0D9-B142-B1F8-BB32A23968D8}"/>
                </a:ext>
              </a:extLst>
            </p:cNvPr>
            <p:cNvSpPr/>
            <p:nvPr/>
          </p:nvSpPr>
          <p:spPr>
            <a:xfrm>
              <a:off x="7624008" y="1654972"/>
              <a:ext cx="108000" cy="108000"/>
            </a:xfrm>
            <a:prstGeom prst="ellipse">
              <a:avLst/>
            </a:prstGeom>
            <a:solidFill>
              <a:srgbClr val="0061A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600" b="1" dirty="0">
                  <a:solidFill>
                    <a:prstClr val="white"/>
                  </a:solidFill>
                  <a:latin typeface="Arial"/>
                </a:rPr>
                <a:t>P</a:t>
              </a:r>
            </a:p>
          </p:txBody>
        </p:sp>
        <p:sp>
          <p:nvSpPr>
            <p:cNvPr id="25" name="Ellipse 118">
              <a:extLst>
                <a:ext uri="{FF2B5EF4-FFF2-40B4-BE49-F238E27FC236}">
                  <a16:creationId xmlns:a16="http://schemas.microsoft.com/office/drawing/2014/main" id="{63D9B32E-F143-F741-9B8D-213D7BD7C19B}"/>
                </a:ext>
              </a:extLst>
            </p:cNvPr>
            <p:cNvSpPr/>
            <p:nvPr/>
          </p:nvSpPr>
          <p:spPr>
            <a:xfrm>
              <a:off x="7476164" y="1541028"/>
              <a:ext cx="108000" cy="108000"/>
            </a:xfrm>
            <a:prstGeom prst="ellipse">
              <a:avLst/>
            </a:prstGeom>
            <a:solidFill>
              <a:srgbClr val="0061A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600" b="1" dirty="0">
                  <a:solidFill>
                    <a:prstClr val="white"/>
                  </a:solidFill>
                  <a:latin typeface="Arial"/>
                </a:rPr>
                <a:t>P</a:t>
              </a:r>
            </a:p>
          </p:txBody>
        </p:sp>
        <p:sp>
          <p:nvSpPr>
            <p:cNvPr id="26" name="Ellipse 119">
              <a:extLst>
                <a:ext uri="{FF2B5EF4-FFF2-40B4-BE49-F238E27FC236}">
                  <a16:creationId xmlns:a16="http://schemas.microsoft.com/office/drawing/2014/main" id="{359567E0-3987-4A43-84A8-5E32649206B0}"/>
                </a:ext>
              </a:extLst>
            </p:cNvPr>
            <p:cNvSpPr/>
            <p:nvPr/>
          </p:nvSpPr>
          <p:spPr>
            <a:xfrm>
              <a:off x="7513244" y="1812831"/>
              <a:ext cx="108000" cy="108000"/>
            </a:xfrm>
            <a:prstGeom prst="ellipse">
              <a:avLst/>
            </a:prstGeom>
            <a:solidFill>
              <a:srgbClr val="0061A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600" b="1" dirty="0">
                  <a:solidFill>
                    <a:prstClr val="white"/>
                  </a:solidFill>
                  <a:latin typeface="Arial"/>
                </a:rPr>
                <a:t>P</a:t>
              </a:r>
            </a:p>
          </p:txBody>
        </p:sp>
        <p:sp>
          <p:nvSpPr>
            <p:cNvPr id="27" name="Ellipse 120">
              <a:extLst>
                <a:ext uri="{FF2B5EF4-FFF2-40B4-BE49-F238E27FC236}">
                  <a16:creationId xmlns:a16="http://schemas.microsoft.com/office/drawing/2014/main" id="{70A1F260-5CA2-BB4E-88E6-B256D6F4ED09}"/>
                </a:ext>
              </a:extLst>
            </p:cNvPr>
            <p:cNvSpPr/>
            <p:nvPr/>
          </p:nvSpPr>
          <p:spPr>
            <a:xfrm>
              <a:off x="7524328" y="1916832"/>
              <a:ext cx="108000" cy="108000"/>
            </a:xfrm>
            <a:prstGeom prst="ellipse">
              <a:avLst/>
            </a:prstGeom>
            <a:solidFill>
              <a:srgbClr val="0061A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600" b="1" dirty="0">
                  <a:solidFill>
                    <a:prstClr val="white"/>
                  </a:solidFill>
                  <a:latin typeface="Arial"/>
                </a:rPr>
                <a:t>P</a:t>
              </a:r>
            </a:p>
          </p:txBody>
        </p:sp>
      </p:grpSp>
      <p:grpSp>
        <p:nvGrpSpPr>
          <p:cNvPr id="28" name="Groupe 121">
            <a:extLst>
              <a:ext uri="{FF2B5EF4-FFF2-40B4-BE49-F238E27FC236}">
                <a16:creationId xmlns:a16="http://schemas.microsoft.com/office/drawing/2014/main" id="{8EB758D1-A362-BD4C-A13A-06728F42002E}"/>
              </a:ext>
            </a:extLst>
          </p:cNvPr>
          <p:cNvGrpSpPr/>
          <p:nvPr/>
        </p:nvGrpSpPr>
        <p:grpSpPr>
          <a:xfrm>
            <a:off x="4636967" y="2592071"/>
            <a:ext cx="637941" cy="519652"/>
            <a:chOff x="4270897" y="2097471"/>
            <a:chExt cx="637941" cy="675542"/>
          </a:xfrm>
        </p:grpSpPr>
        <p:sp>
          <p:nvSpPr>
            <p:cNvPr id="29" name="Ellipse 122">
              <a:extLst>
                <a:ext uri="{FF2B5EF4-FFF2-40B4-BE49-F238E27FC236}">
                  <a16:creationId xmlns:a16="http://schemas.microsoft.com/office/drawing/2014/main" id="{E1ED65EC-0DDC-5C4B-A52E-2A90C2C7F3D9}"/>
                </a:ext>
              </a:extLst>
            </p:cNvPr>
            <p:cNvSpPr/>
            <p:nvPr/>
          </p:nvSpPr>
          <p:spPr>
            <a:xfrm>
              <a:off x="4270897" y="2097471"/>
              <a:ext cx="637941" cy="637940"/>
            </a:xfrm>
            <a:prstGeom prst="ellipse">
              <a:avLst/>
            </a:prstGeom>
            <a:solidFill>
              <a:srgbClr val="E7EA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FR" sz="1400" dirty="0">
                  <a:solidFill>
                    <a:srgbClr val="354B54"/>
                  </a:solidFill>
                  <a:latin typeface="Gotham Book" pitchFamily="2" charset="0"/>
                  <a:cs typeface="Gotham Book" pitchFamily="2" charset="0"/>
                </a:rPr>
                <a:t>RAS</a:t>
              </a:r>
            </a:p>
            <a:p>
              <a:pPr algn="ctr"/>
              <a:endParaRPr lang="fr-FR" sz="900" dirty="0">
                <a:solidFill>
                  <a:srgbClr val="354B54"/>
                </a:solidFill>
                <a:latin typeface="Arial"/>
              </a:endParaRPr>
            </a:p>
          </p:txBody>
        </p:sp>
        <p:sp>
          <p:nvSpPr>
            <p:cNvPr id="30" name="Rectangle à coins arrondis 123">
              <a:extLst>
                <a:ext uri="{FF2B5EF4-FFF2-40B4-BE49-F238E27FC236}">
                  <a16:creationId xmlns:a16="http://schemas.microsoft.com/office/drawing/2014/main" id="{9238BC19-3126-A242-AF54-6D8E052E6FAE}"/>
                </a:ext>
              </a:extLst>
            </p:cNvPr>
            <p:cNvSpPr/>
            <p:nvPr/>
          </p:nvSpPr>
          <p:spPr>
            <a:xfrm>
              <a:off x="4438741" y="2520109"/>
              <a:ext cx="369285" cy="2529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31" name="Signe Plus 2">
            <a:extLst>
              <a:ext uri="{FF2B5EF4-FFF2-40B4-BE49-F238E27FC236}">
                <a16:creationId xmlns:a16="http://schemas.microsoft.com/office/drawing/2014/main" id="{25C797F2-0B11-EC47-BFE4-70B1946ACA43}"/>
              </a:ext>
            </a:extLst>
          </p:cNvPr>
          <p:cNvSpPr/>
          <p:nvPr/>
        </p:nvSpPr>
        <p:spPr>
          <a:xfrm rot="2696025">
            <a:off x="4616416" y="4480105"/>
            <a:ext cx="688019" cy="686987"/>
          </a:xfrm>
          <a:prstGeom prst="mathPlus">
            <a:avLst>
              <a:gd name="adj1" fmla="val 14626"/>
            </a:avLst>
          </a:prstGeom>
          <a:solidFill>
            <a:srgbClr val="ECB633">
              <a:alpha val="77000"/>
            </a:srgb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501627"/>
              </a:solidFill>
              <a:latin typeface="Arial"/>
            </a:endParaRPr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4A4AAA0D-0D97-134E-BA8B-A8FD030CF01F}"/>
              </a:ext>
            </a:extLst>
          </p:cNvPr>
          <p:cNvGrpSpPr/>
          <p:nvPr/>
        </p:nvGrpSpPr>
        <p:grpSpPr>
          <a:xfrm>
            <a:off x="568807" y="5552864"/>
            <a:ext cx="1181850" cy="275482"/>
            <a:chOff x="637467" y="5750185"/>
            <a:chExt cx="1181849" cy="275483"/>
          </a:xfrm>
        </p:grpSpPr>
        <p:sp>
          <p:nvSpPr>
            <p:cNvPr id="33" name="Ellipse 150">
              <a:extLst>
                <a:ext uri="{FF2B5EF4-FFF2-40B4-BE49-F238E27FC236}">
                  <a16:creationId xmlns:a16="http://schemas.microsoft.com/office/drawing/2014/main" id="{3B5835C4-5E6F-5F46-BFF2-9F5B144801C9}"/>
                </a:ext>
              </a:extLst>
            </p:cNvPr>
            <p:cNvSpPr/>
            <p:nvPr/>
          </p:nvSpPr>
          <p:spPr>
            <a:xfrm>
              <a:off x="637467" y="5750185"/>
              <a:ext cx="288000" cy="275483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b="1" dirty="0">
                  <a:solidFill>
                    <a:prstClr val="white"/>
                  </a:solidFill>
                  <a:latin typeface="Gotham Bold" pitchFamily="2" charset="0"/>
                  <a:cs typeface="Gotham Bold" pitchFamily="2" charset="0"/>
                </a:rPr>
                <a:t>P</a:t>
              </a:r>
            </a:p>
          </p:txBody>
        </p:sp>
        <p:sp>
          <p:nvSpPr>
            <p:cNvPr id="34" name="ZoneTexte 151">
              <a:extLst>
                <a:ext uri="{FF2B5EF4-FFF2-40B4-BE49-F238E27FC236}">
                  <a16:creationId xmlns:a16="http://schemas.microsoft.com/office/drawing/2014/main" id="{4674B77D-F38A-064A-B4CA-E5C190E7E61D}"/>
                </a:ext>
              </a:extLst>
            </p:cNvPr>
            <p:cNvSpPr txBox="1"/>
            <p:nvPr/>
          </p:nvSpPr>
          <p:spPr>
            <a:xfrm>
              <a:off x="905284" y="5751404"/>
              <a:ext cx="914032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solidFill>
                    <a:srgbClr val="354B54"/>
                  </a:solidFill>
                  <a:latin typeface="Gotham Book" pitchFamily="2" charset="0"/>
                  <a:cs typeface="Gotham Book" pitchFamily="2" charset="0"/>
                </a:rPr>
                <a:t>Fosforilación</a:t>
              </a:r>
            </a:p>
          </p:txBody>
        </p:sp>
      </p:grpSp>
      <p:cxnSp>
        <p:nvCxnSpPr>
          <p:cNvPr id="35" name="Connecteur droit avec flèche 146">
            <a:extLst>
              <a:ext uri="{FF2B5EF4-FFF2-40B4-BE49-F238E27FC236}">
                <a16:creationId xmlns:a16="http://schemas.microsoft.com/office/drawing/2014/main" id="{B5BD5306-8D27-254B-806E-AB92D9166982}"/>
              </a:ext>
            </a:extLst>
          </p:cNvPr>
          <p:cNvCxnSpPr>
            <a:cxnSpLocks/>
          </p:cNvCxnSpPr>
          <p:nvPr/>
        </p:nvCxnSpPr>
        <p:spPr>
          <a:xfrm>
            <a:off x="4985431" y="2341291"/>
            <a:ext cx="0" cy="20559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e 37">
            <a:extLst>
              <a:ext uri="{FF2B5EF4-FFF2-40B4-BE49-F238E27FC236}">
                <a16:creationId xmlns:a16="http://schemas.microsoft.com/office/drawing/2014/main" id="{64E58F8B-0F50-614D-9B7D-6CE18AB5D6C5}"/>
              </a:ext>
            </a:extLst>
          </p:cNvPr>
          <p:cNvGrpSpPr/>
          <p:nvPr/>
        </p:nvGrpSpPr>
        <p:grpSpPr>
          <a:xfrm>
            <a:off x="1058119" y="2990514"/>
            <a:ext cx="4868436" cy="703431"/>
            <a:chOff x="1333509" y="2929084"/>
            <a:chExt cx="4289988" cy="703431"/>
          </a:xfrm>
        </p:grpSpPr>
        <p:sp>
          <p:nvSpPr>
            <p:cNvPr id="37" name="Ellipse 104">
              <a:extLst>
                <a:ext uri="{FF2B5EF4-FFF2-40B4-BE49-F238E27FC236}">
                  <a16:creationId xmlns:a16="http://schemas.microsoft.com/office/drawing/2014/main" id="{E3A3AC1A-1B57-5E42-A14B-787406E34D1D}"/>
                </a:ext>
              </a:extLst>
            </p:cNvPr>
            <p:cNvSpPr/>
            <p:nvPr/>
          </p:nvSpPr>
          <p:spPr>
            <a:xfrm>
              <a:off x="5029546" y="3211236"/>
              <a:ext cx="593951" cy="347938"/>
            </a:xfrm>
            <a:prstGeom prst="ellipse">
              <a:avLst/>
            </a:prstGeom>
            <a:solidFill>
              <a:srgbClr val="0061A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FR" sz="1051" b="1" dirty="0">
                  <a:solidFill>
                    <a:prstClr val="white"/>
                  </a:solidFill>
                  <a:latin typeface="Gotham Bold" pitchFamily="2" charset="0"/>
                  <a:cs typeface="Gotham Bold" pitchFamily="2" charset="0"/>
                </a:rPr>
                <a:t>BRAFi</a:t>
              </a:r>
            </a:p>
          </p:txBody>
        </p:sp>
        <p:cxnSp>
          <p:nvCxnSpPr>
            <p:cNvPr id="38" name="Connecteur droit 47">
              <a:extLst>
                <a:ext uri="{FF2B5EF4-FFF2-40B4-BE49-F238E27FC236}">
                  <a16:creationId xmlns:a16="http://schemas.microsoft.com/office/drawing/2014/main" id="{E8575B6C-6F39-5944-8615-C2366D031391}"/>
                </a:ext>
              </a:extLst>
            </p:cNvPr>
            <p:cNvCxnSpPr>
              <a:cxnSpLocks/>
              <a:stCxn id="8" idx="1"/>
              <a:endCxn id="39" idx="3"/>
            </p:cNvCxnSpPr>
            <p:nvPr/>
          </p:nvCxnSpPr>
          <p:spPr>
            <a:xfrm flipH="1" flipV="1">
              <a:off x="3198054" y="3280800"/>
              <a:ext cx="1115241" cy="113041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48">
              <a:extLst>
                <a:ext uri="{FF2B5EF4-FFF2-40B4-BE49-F238E27FC236}">
                  <a16:creationId xmlns:a16="http://schemas.microsoft.com/office/drawing/2014/main" id="{FBE7CF8C-7E94-D74A-A1D1-E794472A87E7}"/>
                </a:ext>
              </a:extLst>
            </p:cNvPr>
            <p:cNvSpPr/>
            <p:nvPr/>
          </p:nvSpPr>
          <p:spPr>
            <a:xfrm>
              <a:off x="1333509" y="2929084"/>
              <a:ext cx="1864545" cy="703431"/>
            </a:xfrm>
            <a:prstGeom prst="rect">
              <a:avLst/>
            </a:prstGeom>
            <a:solidFill>
              <a:srgbClr val="ECB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300" dirty="0">
                  <a:solidFill>
                    <a:prstClr val="white"/>
                  </a:solidFill>
                  <a:latin typeface="Gotham Book" pitchFamily="2" charset="0"/>
                  <a:cs typeface="Gotham Book" pitchFamily="2" charset="0"/>
                </a:rPr>
                <a:t>Vemurafenib</a:t>
              </a:r>
            </a:p>
            <a:p>
              <a:pPr algn="ctr"/>
              <a:r>
                <a:rPr lang="fr-FR" sz="1300" dirty="0">
                  <a:solidFill>
                    <a:prstClr val="white"/>
                  </a:solidFill>
                  <a:latin typeface="Gotham Book" pitchFamily="2" charset="0"/>
                  <a:cs typeface="Gotham Book" pitchFamily="2" charset="0"/>
                </a:rPr>
                <a:t>Dabrafenib</a:t>
              </a:r>
            </a:p>
            <a:p>
              <a:pPr algn="ctr"/>
              <a:r>
                <a:rPr lang="fr-FR" b="1" dirty="0">
                  <a:solidFill>
                    <a:srgbClr val="501627"/>
                  </a:solidFill>
                  <a:effectLst>
                    <a:outerShdw blurRad="50800" dist="38100" dir="2700000" algn="tl" rotWithShape="0">
                      <a:schemeClr val="tx1">
                        <a:lumMod val="85000"/>
                        <a:lumOff val="15000"/>
                        <a:alpha val="40000"/>
                      </a:schemeClr>
                    </a:outerShdw>
                  </a:effectLst>
                  <a:latin typeface="Gotham Bold" pitchFamily="2" charset="0"/>
                  <a:cs typeface="Gotham Bold" pitchFamily="2" charset="0"/>
                </a:rPr>
                <a:t>ENCORAFENIB</a:t>
              </a:r>
            </a:p>
          </p:txBody>
        </p:sp>
      </p:grpSp>
      <p:cxnSp>
        <p:nvCxnSpPr>
          <p:cNvPr id="40" name="Connecteur droit 52">
            <a:extLst>
              <a:ext uri="{FF2B5EF4-FFF2-40B4-BE49-F238E27FC236}">
                <a16:creationId xmlns:a16="http://schemas.microsoft.com/office/drawing/2014/main" id="{68EF94DE-DBDD-7B4B-9148-5D3E2FE7C1AC}"/>
              </a:ext>
            </a:extLst>
          </p:cNvPr>
          <p:cNvCxnSpPr>
            <a:cxnSpLocks/>
            <a:stCxn id="12" idx="2"/>
            <a:endCxn id="41" idx="3"/>
          </p:cNvCxnSpPr>
          <p:nvPr/>
        </p:nvCxnSpPr>
        <p:spPr>
          <a:xfrm flipH="1">
            <a:off x="3174356" y="4209386"/>
            <a:ext cx="1361232" cy="237663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upo 51">
            <a:extLst>
              <a:ext uri="{FF2B5EF4-FFF2-40B4-BE49-F238E27FC236}">
                <a16:creationId xmlns:a16="http://schemas.microsoft.com/office/drawing/2014/main" id="{95B2BBFA-DC38-3540-A6FC-DEB7877BEFD2}"/>
              </a:ext>
            </a:extLst>
          </p:cNvPr>
          <p:cNvGrpSpPr/>
          <p:nvPr/>
        </p:nvGrpSpPr>
        <p:grpSpPr>
          <a:xfrm>
            <a:off x="1058120" y="4016582"/>
            <a:ext cx="4738929" cy="782183"/>
            <a:chOff x="1058118" y="4016581"/>
            <a:chExt cx="4738929" cy="782182"/>
          </a:xfrm>
        </p:grpSpPr>
        <p:sp>
          <p:nvSpPr>
            <p:cNvPr id="41" name="Rectangle 53">
              <a:extLst>
                <a:ext uri="{FF2B5EF4-FFF2-40B4-BE49-F238E27FC236}">
                  <a16:creationId xmlns:a16="http://schemas.microsoft.com/office/drawing/2014/main" id="{B6008701-DE93-5B46-96DB-7C16D3E94B54}"/>
                </a:ext>
              </a:extLst>
            </p:cNvPr>
            <p:cNvSpPr/>
            <p:nvPr/>
          </p:nvSpPr>
          <p:spPr>
            <a:xfrm>
              <a:off x="1058118" y="4095332"/>
              <a:ext cx="2116238" cy="703431"/>
            </a:xfrm>
            <a:prstGeom prst="rect">
              <a:avLst/>
            </a:prstGeom>
            <a:solidFill>
              <a:srgbClr val="5016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300" dirty="0">
                  <a:solidFill>
                    <a:prstClr val="white"/>
                  </a:solidFill>
                  <a:latin typeface="Gotham Book" pitchFamily="2" charset="0"/>
                  <a:cs typeface="Gotham Book" pitchFamily="2" charset="0"/>
                </a:rPr>
                <a:t>Cobimetinib</a:t>
              </a:r>
            </a:p>
            <a:p>
              <a:pPr algn="ctr"/>
              <a:r>
                <a:rPr lang="fr-FR" sz="1300" dirty="0">
                  <a:solidFill>
                    <a:prstClr val="white"/>
                  </a:solidFill>
                  <a:latin typeface="Gotham Book" pitchFamily="2" charset="0"/>
                  <a:cs typeface="Gotham Book" pitchFamily="2" charset="0"/>
                </a:rPr>
                <a:t>Trametinib</a:t>
              </a:r>
            </a:p>
            <a:p>
              <a:pPr algn="ctr"/>
              <a:r>
                <a:rPr lang="fr-FR" b="1" dirty="0">
                  <a:solidFill>
                    <a:srgbClr val="ECB633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Gotham Bold" pitchFamily="2" charset="0"/>
                  <a:cs typeface="Gotham Bold" pitchFamily="2" charset="0"/>
                </a:rPr>
                <a:t>BINIMETINIB</a:t>
              </a:r>
            </a:p>
          </p:txBody>
        </p:sp>
        <p:sp>
          <p:nvSpPr>
            <p:cNvPr id="42" name="Ellipse 84">
              <a:extLst>
                <a:ext uri="{FF2B5EF4-FFF2-40B4-BE49-F238E27FC236}">
                  <a16:creationId xmlns:a16="http://schemas.microsoft.com/office/drawing/2014/main" id="{4F566E6B-18F9-064F-8747-5C13CCDBE94E}"/>
                </a:ext>
              </a:extLst>
            </p:cNvPr>
            <p:cNvSpPr/>
            <p:nvPr/>
          </p:nvSpPr>
          <p:spPr>
            <a:xfrm>
              <a:off x="5203096" y="4016581"/>
              <a:ext cx="593951" cy="347938"/>
            </a:xfrm>
            <a:prstGeom prst="ellipse">
              <a:avLst/>
            </a:prstGeom>
            <a:solidFill>
              <a:srgbClr val="50162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FR" sz="1051" b="1" dirty="0">
                  <a:solidFill>
                    <a:prstClr val="white"/>
                  </a:solidFill>
                  <a:latin typeface="Gotham Bold" pitchFamily="2" charset="0"/>
                  <a:cs typeface="Gotham Bold" pitchFamily="2" charset="0"/>
                </a:rPr>
                <a:t>MEKi</a:t>
              </a:r>
            </a:p>
          </p:txBody>
        </p:sp>
      </p:grpSp>
      <p:sp>
        <p:nvSpPr>
          <p:cNvPr id="43" name="Signe Plus 2">
            <a:extLst>
              <a:ext uri="{FF2B5EF4-FFF2-40B4-BE49-F238E27FC236}">
                <a16:creationId xmlns:a16="http://schemas.microsoft.com/office/drawing/2014/main" id="{BF356EA0-6093-FE45-AE4B-82B10B09BF43}"/>
              </a:ext>
            </a:extLst>
          </p:cNvPr>
          <p:cNvSpPr/>
          <p:nvPr/>
        </p:nvSpPr>
        <p:spPr>
          <a:xfrm rot="2696025">
            <a:off x="4627957" y="5373257"/>
            <a:ext cx="688019" cy="686987"/>
          </a:xfrm>
          <a:prstGeom prst="mathPlus">
            <a:avLst>
              <a:gd name="adj1" fmla="val 14626"/>
            </a:avLst>
          </a:prstGeom>
          <a:solidFill>
            <a:srgbClr val="ECB633">
              <a:alpha val="77000"/>
            </a:srgb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501627"/>
              </a:solidFill>
              <a:latin typeface="Arial"/>
            </a:endParaRPr>
          </a:p>
        </p:txBody>
      </p:sp>
      <p:sp>
        <p:nvSpPr>
          <p:cNvPr id="44" name="Rectangle 51">
            <a:extLst>
              <a:ext uri="{FF2B5EF4-FFF2-40B4-BE49-F238E27FC236}">
                <a16:creationId xmlns:a16="http://schemas.microsoft.com/office/drawing/2014/main" id="{3CF5A8C2-D5D6-0B4A-88C1-5F6FE9D14980}"/>
              </a:ext>
            </a:extLst>
          </p:cNvPr>
          <p:cNvSpPr/>
          <p:nvPr/>
        </p:nvSpPr>
        <p:spPr>
          <a:xfrm>
            <a:off x="3638648" y="6060523"/>
            <a:ext cx="4805864" cy="371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fr-FR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Adaptado</a:t>
            </a:r>
            <a:r>
              <a:rPr lang="fr-FR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 de: </a:t>
            </a:r>
            <a:r>
              <a:rPr lang="fr-FR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Koelblinger</a:t>
            </a:r>
            <a:r>
              <a:rPr lang="fr-FR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 et al. Future </a:t>
            </a:r>
            <a:r>
              <a:rPr lang="fr-FR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Oncology</a:t>
            </a:r>
            <a:r>
              <a:rPr lang="fr-FR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, </a:t>
            </a:r>
            <a:r>
              <a:rPr lang="fr-FR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</a:rPr>
              <a:t>2017; </a:t>
            </a:r>
            <a:r>
              <a:rPr lang="es-E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</a:rPr>
              <a:t>13(20):1755-1766.</a:t>
            </a:r>
            <a:endParaRPr lang="fr-FR" sz="700" dirty="0">
              <a:solidFill>
                <a:schemeClr val="tx1">
                  <a:lumMod val="65000"/>
                  <a:lumOff val="35000"/>
                </a:schemeClr>
              </a:solidFill>
              <a:latin typeface="Gotham Light" pitchFamily="2" charset="0"/>
            </a:endParaRPr>
          </a:p>
          <a:p>
            <a:pPr marL="228594" indent="-228594">
              <a:spcBef>
                <a:spcPts val="500"/>
              </a:spcBef>
              <a:buFont typeface="+mj-lt"/>
              <a:buAutoNum type="arabicPeriod"/>
            </a:pPr>
            <a:r>
              <a:rPr lang="fr-FR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</a:rPr>
              <a:t>Rizos</a:t>
            </a:r>
            <a:r>
              <a:rPr lang="fr-FR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</a:rPr>
              <a:t> et al. </a:t>
            </a: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</a:rPr>
              <a:t>Clin Cancer Res. 2014; 20(7): 1965–77</a:t>
            </a:r>
            <a:endParaRPr lang="fr-FR" sz="700" dirty="0">
              <a:solidFill>
                <a:schemeClr val="tx1">
                  <a:lumMod val="65000"/>
                  <a:lumOff val="35000"/>
                </a:schemeClr>
              </a:solidFill>
              <a:latin typeface="Gotham Light" pitchFamily="2" charset="0"/>
            </a:endParaRPr>
          </a:p>
        </p:txBody>
      </p:sp>
      <p:grpSp>
        <p:nvGrpSpPr>
          <p:cNvPr id="46" name="Groupe 7">
            <a:extLst>
              <a:ext uri="{FF2B5EF4-FFF2-40B4-BE49-F238E27FC236}">
                <a16:creationId xmlns:a16="http://schemas.microsoft.com/office/drawing/2014/main" id="{02EF6F97-4ADF-7C40-ADAF-D737678FB9BA}"/>
              </a:ext>
            </a:extLst>
          </p:cNvPr>
          <p:cNvGrpSpPr/>
          <p:nvPr/>
        </p:nvGrpSpPr>
        <p:grpSpPr>
          <a:xfrm>
            <a:off x="7112769" y="1257723"/>
            <a:ext cx="4405808" cy="3259208"/>
            <a:chOff x="5171445" y="1304574"/>
            <a:chExt cx="3779030" cy="3259209"/>
          </a:xfrm>
        </p:grpSpPr>
        <p:pic>
          <p:nvPicPr>
            <p:cNvPr id="47" name="Image 2">
              <a:extLst>
                <a:ext uri="{FF2B5EF4-FFF2-40B4-BE49-F238E27FC236}">
                  <a16:creationId xmlns:a16="http://schemas.microsoft.com/office/drawing/2014/main" id="{7B75AE8B-74B9-554F-8EAA-69B230EAF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27783" y="1951547"/>
              <a:ext cx="2866354" cy="1668338"/>
            </a:xfrm>
            <a:prstGeom prst="rect">
              <a:avLst/>
            </a:prstGeom>
          </p:spPr>
        </p:pic>
        <p:sp>
          <p:nvSpPr>
            <p:cNvPr id="48" name="Ellipse 46">
              <a:extLst>
                <a:ext uri="{FF2B5EF4-FFF2-40B4-BE49-F238E27FC236}">
                  <a16:creationId xmlns:a16="http://schemas.microsoft.com/office/drawing/2014/main" id="{6305F96A-7CF1-0549-939F-C565B61D42AB}"/>
                </a:ext>
              </a:extLst>
            </p:cNvPr>
            <p:cNvSpPr/>
            <p:nvPr/>
          </p:nvSpPr>
          <p:spPr>
            <a:xfrm>
              <a:off x="5171445" y="1304574"/>
              <a:ext cx="3779030" cy="687146"/>
            </a:xfrm>
            <a:prstGeom prst="ellipse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FR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Gotham Bold" pitchFamily="2" charset="0"/>
                  <a:cs typeface="Gotham Bold" pitchFamily="2" charset="0"/>
                </a:rPr>
                <a:t>Mecanismos de resistencia al inhibidor de BRAF</a:t>
              </a:r>
              <a:r>
                <a:rPr lang="fr-FR" sz="1600" b="1" baseline="30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Gotham Bold" pitchFamily="2" charset="0"/>
                  <a:cs typeface="Gotham Bold" pitchFamily="2" charset="0"/>
                </a:rPr>
                <a:t>1</a:t>
              </a:r>
            </a:p>
          </p:txBody>
        </p:sp>
        <p:sp>
          <p:nvSpPr>
            <p:cNvPr id="49" name="Rectangle 6">
              <a:extLst>
                <a:ext uri="{FF2B5EF4-FFF2-40B4-BE49-F238E27FC236}">
                  <a16:creationId xmlns:a16="http://schemas.microsoft.com/office/drawing/2014/main" id="{CF3C76F6-9430-0A4F-9A58-E3E1E9D4C656}"/>
                </a:ext>
              </a:extLst>
            </p:cNvPr>
            <p:cNvSpPr/>
            <p:nvPr/>
          </p:nvSpPr>
          <p:spPr>
            <a:xfrm>
              <a:off x="5365671" y="3732786"/>
              <a:ext cx="345926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s-ES" sz="1200" dirty="0">
                  <a:solidFill>
                    <a:srgbClr val="2C969C"/>
                  </a:solidFill>
                  <a:latin typeface="Gotham Book" pitchFamily="2" charset="0"/>
                  <a:cs typeface="Gotham Book" pitchFamily="2" charset="0"/>
                </a:rPr>
                <a:t>La resistencia a los inhibidores principales de BRAF se identificó a medida que la vía de las MAPK se reactivaba a través de la amplificación de la unión BRAF, una variante de la unión BRAF o la mutación N-RAS</a:t>
              </a:r>
              <a:r>
                <a:rPr lang="en-US" sz="1200" dirty="0">
                  <a:solidFill>
                    <a:srgbClr val="2C969C"/>
                  </a:solidFill>
                  <a:latin typeface="Gotham Book" pitchFamily="2" charset="0"/>
                  <a:cs typeface="Gotham Book" pitchFamily="2" charset="0"/>
                </a:rPr>
                <a:t> </a:t>
              </a:r>
              <a:endParaRPr lang="fr-FR" sz="1200" dirty="0">
                <a:solidFill>
                  <a:srgbClr val="2C969C"/>
                </a:solidFill>
                <a:latin typeface="Gotham Book" pitchFamily="2" charset="0"/>
                <a:cs typeface="Gotham Book" pitchFamily="2" charset="0"/>
              </a:endParaRPr>
            </a:p>
          </p:txBody>
        </p:sp>
      </p:grpSp>
      <p:grpSp>
        <p:nvGrpSpPr>
          <p:cNvPr id="51" name="Grupo 50">
            <a:extLst>
              <a:ext uri="{FF2B5EF4-FFF2-40B4-BE49-F238E27FC236}">
                <a16:creationId xmlns:a16="http://schemas.microsoft.com/office/drawing/2014/main" id="{B7628949-AF8D-A342-8CA1-DBE8299B0E1C}"/>
              </a:ext>
            </a:extLst>
          </p:cNvPr>
          <p:cNvGrpSpPr/>
          <p:nvPr/>
        </p:nvGrpSpPr>
        <p:grpSpPr>
          <a:xfrm>
            <a:off x="7439892" y="4780241"/>
            <a:ext cx="3948955" cy="510778"/>
            <a:chOff x="7439891" y="4780244"/>
            <a:chExt cx="3948955" cy="510779"/>
          </a:xfrm>
        </p:grpSpPr>
        <p:sp>
          <p:nvSpPr>
            <p:cNvPr id="45" name="ZoneTexte 49">
              <a:extLst>
                <a:ext uri="{FF2B5EF4-FFF2-40B4-BE49-F238E27FC236}">
                  <a16:creationId xmlns:a16="http://schemas.microsoft.com/office/drawing/2014/main" id="{4A9D69A6-D05D-C646-B866-F6553A66C1D7}"/>
                </a:ext>
              </a:extLst>
            </p:cNvPr>
            <p:cNvSpPr txBox="1"/>
            <p:nvPr/>
          </p:nvSpPr>
          <p:spPr>
            <a:xfrm>
              <a:off x="7439891" y="4780244"/>
              <a:ext cx="3948955" cy="510779"/>
            </a:xfrm>
            <a:prstGeom prst="roundRect">
              <a:avLst/>
            </a:prstGeom>
            <a:solidFill>
              <a:srgbClr val="2C969C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600" b="1"/>
              </a:lvl1pPr>
            </a:lstStyle>
            <a:p>
              <a:r>
                <a:rPr lang="en-US" sz="1200" dirty="0">
                  <a:solidFill>
                    <a:prstClr val="white"/>
                  </a:solidFill>
                  <a:latin typeface="Arial"/>
                  <a:sym typeface="Wingdings" panose="05000000000000000000" pitchFamily="2" charset="2"/>
                </a:rPr>
                <a:t>     </a:t>
              </a:r>
              <a:r>
                <a:rPr lang="es-ES" sz="1200" dirty="0">
                  <a:solidFill>
                    <a:prstClr val="white"/>
                  </a:solidFill>
                  <a:latin typeface="Gotham Bold" pitchFamily="2" charset="0"/>
                  <a:cs typeface="Gotham Bold" pitchFamily="2" charset="0"/>
                  <a:sym typeface="Wingdings" panose="05000000000000000000" pitchFamily="2" charset="2"/>
                </a:rPr>
                <a:t>Interés en focalizarse en la transformación del efector de la vía MAPK como MEK para reducir la resistencia</a:t>
              </a:r>
              <a:endParaRPr lang="fr-FR" sz="1200" dirty="0">
                <a:solidFill>
                  <a:prstClr val="white"/>
                </a:solidFill>
                <a:latin typeface="Gotham Bold" pitchFamily="2" charset="0"/>
                <a:cs typeface="Gotham Bold" pitchFamily="2" charset="0"/>
              </a:endParaRPr>
            </a:p>
          </p:txBody>
        </p:sp>
        <p:pic>
          <p:nvPicPr>
            <p:cNvPr id="50" name="Gráfico 49">
              <a:extLst>
                <a:ext uri="{FF2B5EF4-FFF2-40B4-BE49-F238E27FC236}">
                  <a16:creationId xmlns:a16="http://schemas.microsoft.com/office/drawing/2014/main" id="{CCDDFF84-FEEE-FB43-BD31-6466F962E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609390" y="4889739"/>
              <a:ext cx="147343" cy="147343"/>
            </a:xfrm>
            <a:prstGeom prst="rect">
              <a:avLst/>
            </a:prstGeom>
          </p:spPr>
        </p:pic>
      </p:grpSp>
      <p:pic>
        <p:nvPicPr>
          <p:cNvPr id="54" name="Imagen 53">
            <a:extLst>
              <a:ext uri="{FF2B5EF4-FFF2-40B4-BE49-F238E27FC236}">
                <a16:creationId xmlns:a16="http://schemas.microsoft.com/office/drawing/2014/main" id="{0A1A59F0-B17C-C142-9068-9154443A00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800" y="3352800"/>
            <a:ext cx="152400" cy="152400"/>
          </a:xfrm>
          <a:prstGeom prst="rect">
            <a:avLst/>
          </a:prstGeom>
        </p:spPr>
      </p:pic>
      <p:pic>
        <p:nvPicPr>
          <p:cNvPr id="58" name="Gráfico 57">
            <a:extLst>
              <a:ext uri="{FF2B5EF4-FFF2-40B4-BE49-F238E27FC236}">
                <a16:creationId xmlns:a16="http://schemas.microsoft.com/office/drawing/2014/main" id="{6AA2A187-81BF-BB43-9A54-D7780D5F80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48793" y="5567001"/>
            <a:ext cx="134144" cy="134144"/>
          </a:xfrm>
          <a:prstGeom prst="rect">
            <a:avLst/>
          </a:prstGeom>
        </p:spPr>
      </p:pic>
      <p:sp>
        <p:nvSpPr>
          <p:cNvPr id="60" name="CuadroTexto 59">
            <a:extLst>
              <a:ext uri="{FF2B5EF4-FFF2-40B4-BE49-F238E27FC236}">
                <a16:creationId xmlns:a16="http://schemas.microsoft.com/office/drawing/2014/main" id="{A28EDFC4-F565-754A-825A-F6A630B760F4}"/>
              </a:ext>
            </a:extLst>
          </p:cNvPr>
          <p:cNvSpPr txBox="1"/>
          <p:nvPr/>
        </p:nvSpPr>
        <p:spPr>
          <a:xfrm>
            <a:off x="5052971" y="6592115"/>
            <a:ext cx="1807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" sz="1200" baseline="30000" dirty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Para uso promocional</a:t>
            </a:r>
            <a:endParaRPr lang="es" sz="1200" dirty="0">
              <a:solidFill>
                <a:schemeClr val="bg1"/>
              </a:solidFill>
              <a:latin typeface="Gotham Book" pitchFamily="2" charset="0"/>
              <a:cs typeface="Gotham Book" pitchFamily="2" charset="0"/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97431" y="519674"/>
            <a:ext cx="11165573" cy="1119924"/>
          </a:xfrm>
        </p:spPr>
        <p:txBody>
          <a:bodyPr/>
          <a:lstStyle/>
          <a:p>
            <a:r>
              <a:rPr lang="fr-FR" altLang="fr-FR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La </a:t>
            </a:r>
            <a:r>
              <a:rPr lang="fr-FR" altLang="fr-FR" dirty="0" err="1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inhibición</a:t>
            </a:r>
            <a:r>
              <a:rPr lang="fr-FR" altLang="fr-FR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 de BRAF y MEK</a:t>
            </a:r>
            <a:r>
              <a:rPr lang="es-ES" altLang="fr-FR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 es sinérgica e</a:t>
            </a:r>
            <a:r>
              <a:rPr lang="fr-FR" altLang="fr-FR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 </a:t>
            </a:r>
            <a:r>
              <a:rPr lang="fr-FR" altLang="fr-FR" dirty="0" err="1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induce</a:t>
            </a:r>
            <a:r>
              <a:rPr lang="fr-FR" altLang="fr-FR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 a </a:t>
            </a:r>
            <a:r>
              <a:rPr lang="es-ES" altLang="fr-FR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la</a:t>
            </a:r>
            <a:r>
              <a:rPr lang="fr-FR" altLang="fr-FR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 </a:t>
            </a:r>
            <a:r>
              <a:rPr lang="fr-FR" altLang="fr-FR" dirty="0" err="1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inhibición</a:t>
            </a:r>
            <a:r>
              <a:rPr lang="fr-FR" altLang="fr-FR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 de la </a:t>
            </a:r>
            <a:r>
              <a:rPr lang="fr-FR" altLang="fr-FR" dirty="0" err="1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vía</a:t>
            </a:r>
            <a:r>
              <a:rPr lang="fr-FR" altLang="fr-FR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 MAPK</a:t>
            </a:r>
            <a:br>
              <a:rPr lang="fr-FR" altLang="fr-FR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</a:br>
            <a:endParaRPr lang="es-ES_tradnl" dirty="0">
              <a:solidFill>
                <a:srgbClr val="2C96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22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C5E7667-E00F-CB1C-6E63-0C4B8AD42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279" y="1221595"/>
            <a:ext cx="8862491" cy="516834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7FAF7AD-834D-4833-A803-09250C97F176}"/>
              </a:ext>
            </a:extLst>
          </p:cNvPr>
          <p:cNvSpPr txBox="1"/>
          <p:nvPr/>
        </p:nvSpPr>
        <p:spPr>
          <a:xfrm>
            <a:off x="1006525" y="416747"/>
            <a:ext cx="10889467" cy="954107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r>
              <a:rPr lang="es-ES" sz="2000" b="1" dirty="0">
                <a:solidFill>
                  <a:schemeClr val="accent3"/>
                </a:solidFill>
                <a:latin typeface="Gotham Bold"/>
                <a:cs typeface="Arial" pitchFamily="34" charset="0"/>
              </a:rPr>
              <a:t>BRAFTOVI + MEKTOVI demostró mejorías en el tiempo hasta la primera hospitalización y en las hospitalizaciones relacionadas con los acontecimientos adversos (AA), en comparación con VEM</a:t>
            </a:r>
            <a:endParaRPr lang="es-ES" sz="2000" b="1" baseline="30864" dirty="0">
              <a:solidFill>
                <a:schemeClr val="accent3"/>
              </a:solidFill>
              <a:latin typeface="Gotham Bold"/>
              <a:cs typeface="Tahoma"/>
            </a:endParaRPr>
          </a:p>
          <a:p>
            <a:pPr algn="l"/>
            <a:r>
              <a:rPr lang="es-ES" sz="1600" dirty="0">
                <a:solidFill>
                  <a:schemeClr val="accent3"/>
                </a:solidFill>
                <a:latin typeface="Gotham Bold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83535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322A7BC2-75B7-747C-BB68-43D59D2350CD}"/>
              </a:ext>
            </a:extLst>
          </p:cNvPr>
          <p:cNvSpPr/>
          <p:nvPr/>
        </p:nvSpPr>
        <p:spPr>
          <a:xfrm>
            <a:off x="241427" y="2879533"/>
            <a:ext cx="2787379" cy="163204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45720" rIns="45720" rtlCol="0" anchor="ctr" anchorCtr="0">
            <a:normAutofit/>
          </a:bodyPr>
          <a:lstStyle/>
          <a:p>
            <a:pPr algn="ctr"/>
            <a:endParaRPr lang="es-ES" dirty="0" err="1">
              <a:solidFill>
                <a:schemeClr val="bg1"/>
              </a:solidFill>
            </a:endParaRPr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8B9CC043-B778-E910-EEED-B17557AB66AD}"/>
              </a:ext>
            </a:extLst>
          </p:cNvPr>
          <p:cNvSpPr/>
          <p:nvPr/>
        </p:nvSpPr>
        <p:spPr>
          <a:xfrm>
            <a:off x="3180789" y="2893868"/>
            <a:ext cx="2787379" cy="1617709"/>
          </a:xfrm>
          <a:prstGeom prst="roundRect">
            <a:avLst/>
          </a:prstGeom>
          <a:solidFill>
            <a:srgbClr val="BFE9E7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45720" rIns="45720" rtlCol="0" anchor="ctr" anchorCtr="0">
            <a:normAutofit/>
          </a:bodyPr>
          <a:lstStyle/>
          <a:p>
            <a:pPr algn="ctr"/>
            <a:endParaRPr lang="es-ES" dirty="0" err="1">
              <a:solidFill>
                <a:schemeClr val="bg1"/>
              </a:solidFill>
            </a:endParaRPr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ABC05057-6A2D-7DA1-DED9-28F93E2398CB}"/>
              </a:ext>
            </a:extLst>
          </p:cNvPr>
          <p:cNvSpPr/>
          <p:nvPr/>
        </p:nvSpPr>
        <p:spPr>
          <a:xfrm>
            <a:off x="6125085" y="2879534"/>
            <a:ext cx="2787379" cy="1617711"/>
          </a:xfrm>
          <a:prstGeom prst="round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45720" rIns="45720" rtlCol="0" anchor="ctr" anchorCtr="0">
            <a:normAutofit/>
          </a:bodyPr>
          <a:lstStyle/>
          <a:p>
            <a:pPr algn="ctr"/>
            <a:endParaRPr lang="es-ES" dirty="0" err="1">
              <a:solidFill>
                <a:schemeClr val="bg1"/>
              </a:solidFill>
            </a:endParaRPr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01A59E64-C42B-AC75-1B94-E2AD4BC1A236}"/>
              </a:ext>
            </a:extLst>
          </p:cNvPr>
          <p:cNvSpPr/>
          <p:nvPr/>
        </p:nvSpPr>
        <p:spPr>
          <a:xfrm>
            <a:off x="9117928" y="2868843"/>
            <a:ext cx="2787379" cy="1642735"/>
          </a:xfrm>
          <a:prstGeom prst="roundRect">
            <a:avLst/>
          </a:prstGeom>
          <a:solidFill>
            <a:schemeClr val="bg2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45720" rIns="45720" rtlCol="0" anchor="ctr" anchorCtr="0">
            <a:normAutofit/>
          </a:bodyPr>
          <a:lstStyle/>
          <a:p>
            <a:pPr algn="ctr"/>
            <a:endParaRPr lang="es-ES" dirty="0" err="1">
              <a:solidFill>
                <a:schemeClr val="bg1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96D8887-19AE-410C-93EA-9F853A58B793}"/>
              </a:ext>
            </a:extLst>
          </p:cNvPr>
          <p:cNvSpPr txBox="1"/>
          <p:nvPr/>
        </p:nvSpPr>
        <p:spPr>
          <a:xfrm>
            <a:off x="420559" y="3082158"/>
            <a:ext cx="2413140" cy="1200329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s-ES" sz="12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Los resultados de </a:t>
            </a:r>
            <a:r>
              <a:rPr lang="es-ES" sz="1200" b="1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EFICACIA</a:t>
            </a:r>
            <a:r>
              <a:rPr lang="es-ES" sz="12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demuestran los beneficios mantenidos a largo plazo de BRAFTOVI + MEKTOVI en 1ª línea para pacientes con melanoma BRAF mutado</a:t>
            </a:r>
            <a:r>
              <a:rPr lang="es-ES" sz="1200" baseline="300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EFBD1A0-E653-4E3F-8EE2-D9A12E905F29}"/>
              </a:ext>
            </a:extLst>
          </p:cNvPr>
          <p:cNvSpPr txBox="1"/>
          <p:nvPr/>
        </p:nvSpPr>
        <p:spPr>
          <a:xfrm>
            <a:off x="3382563" y="3010224"/>
            <a:ext cx="2527192" cy="1384995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s-ES" sz="12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BRAFTOVI muestra una unión prolongada a la diana, causando </a:t>
            </a:r>
            <a:r>
              <a:rPr lang="es-ES" sz="1200" b="1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una mayor inhibición</a:t>
            </a:r>
            <a:r>
              <a:rPr lang="es-ES" sz="12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de BRAF y un aumento de la potencia en comparación con otros fármacos de la misma clase</a:t>
            </a:r>
            <a:r>
              <a:rPr lang="es-ES" sz="1200" baseline="300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4</a:t>
            </a:r>
            <a:endParaRPr lang="es-ES" sz="1200" dirty="0">
              <a:solidFill>
                <a:srgbClr val="002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E4274B2-2885-4C14-B482-247BF7F0798B}"/>
              </a:ext>
            </a:extLst>
          </p:cNvPr>
          <p:cNvSpPr txBox="1"/>
          <p:nvPr/>
        </p:nvSpPr>
        <p:spPr>
          <a:xfrm>
            <a:off x="6264508" y="2927584"/>
            <a:ext cx="2527827" cy="1569660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s-ES" sz="12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 una exposición más prolongada, BRAFTOVI+MEKTOVI se asocia a un perfil de </a:t>
            </a:r>
            <a:r>
              <a:rPr lang="es-ES" sz="1200" b="1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EVENTOS ADVERSOS </a:t>
            </a:r>
            <a:r>
              <a:rPr lang="es-ES" sz="12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similar a los comparadores</a:t>
            </a:r>
            <a:r>
              <a:rPr lang="es-ES" sz="1200" baseline="300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  </a:t>
            </a:r>
            <a:r>
              <a:rPr lang="es-ES" sz="12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Presenta una menor incidencia de pirexia y fotosensibilidad que otros </a:t>
            </a:r>
            <a:r>
              <a:rPr lang="es-ES" sz="1200" dirty="0" err="1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iBRAF</a:t>
            </a:r>
            <a:r>
              <a:rPr lang="es-ES" sz="12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+ iMEK</a:t>
            </a:r>
            <a:r>
              <a:rPr lang="es-ES" sz="1200" baseline="300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4</a:t>
            </a:r>
            <a:endParaRPr lang="es-ES" sz="1200" dirty="0">
              <a:solidFill>
                <a:srgbClr val="002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320D1A2-67F1-45A9-B136-F1D707B82C09}"/>
              </a:ext>
            </a:extLst>
          </p:cNvPr>
          <p:cNvSpPr txBox="1"/>
          <p:nvPr/>
        </p:nvSpPr>
        <p:spPr>
          <a:xfrm>
            <a:off x="9339330" y="3257283"/>
            <a:ext cx="2448185" cy="830997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s-ES" sz="12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BRAFTOVI + MEKTOVI permite a los pacientes mantener su </a:t>
            </a:r>
            <a:r>
              <a:rPr lang="es-ES" sz="1200" b="1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CALIDAD DE VIDA</a:t>
            </a:r>
            <a:r>
              <a:rPr lang="es-ES" sz="12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durante más tiempo que el brazo control</a:t>
            </a:r>
            <a:r>
              <a:rPr lang="es-ES" sz="1200" baseline="3000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</a:t>
            </a:r>
            <a:endParaRPr lang="es-ES" sz="1200" dirty="0">
              <a:solidFill>
                <a:srgbClr val="002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2626F70-56E4-B3F7-CDEA-B89FFCB80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851" y="190753"/>
            <a:ext cx="9011479" cy="1119924"/>
          </a:xfrm>
        </p:spPr>
        <p:txBody>
          <a:bodyPr/>
          <a:lstStyle/>
          <a:p>
            <a:r>
              <a:rPr lang="es-ES" dirty="0">
                <a:solidFill>
                  <a:schemeClr val="accent3"/>
                </a:solidFill>
                <a:latin typeface="Gotham Bold"/>
              </a:rPr>
              <a:t>MENSAJES CLAVE BRAFTOVI + MEKTOVI</a:t>
            </a:r>
          </a:p>
        </p:txBody>
      </p:sp>
      <p:pic>
        <p:nvPicPr>
          <p:cNvPr id="9" name="Gráfico 8" descr="Marca de insignia con relleno sólido">
            <a:extLst>
              <a:ext uri="{FF2B5EF4-FFF2-40B4-BE49-F238E27FC236}">
                <a16:creationId xmlns:a16="http://schemas.microsoft.com/office/drawing/2014/main" id="{02615E37-05F2-4250-9111-D3E022CE9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5999" y="1567847"/>
            <a:ext cx="914400" cy="914400"/>
          </a:xfrm>
          <a:prstGeom prst="rect">
            <a:avLst/>
          </a:prstGeom>
        </p:spPr>
      </p:pic>
      <p:pic>
        <p:nvPicPr>
          <p:cNvPr id="10" name="Gráfico 9" descr="Médico con relleno sólido">
            <a:extLst>
              <a:ext uri="{FF2B5EF4-FFF2-40B4-BE49-F238E27FC236}">
                <a16:creationId xmlns:a16="http://schemas.microsoft.com/office/drawing/2014/main" id="{335A6659-8FF7-467D-9D5C-C19B6A66F7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69111" y="1538303"/>
            <a:ext cx="914400" cy="914400"/>
          </a:xfrm>
          <a:prstGeom prst="rect">
            <a:avLst/>
          </a:prstGeom>
        </p:spPr>
      </p:pic>
      <p:pic>
        <p:nvPicPr>
          <p:cNvPr id="11" name="Gráfico 10" descr="Mano abierta con planta con relleno sólido">
            <a:extLst>
              <a:ext uri="{FF2B5EF4-FFF2-40B4-BE49-F238E27FC236}">
                <a16:creationId xmlns:a16="http://schemas.microsoft.com/office/drawing/2014/main" id="{A1D77F64-2CA5-4B38-A5AB-7B94CF3AB5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42480" y="1510179"/>
            <a:ext cx="914400" cy="914400"/>
          </a:xfrm>
          <a:prstGeom prst="rect">
            <a:avLst/>
          </a:prstGeom>
        </p:spPr>
      </p:pic>
      <p:pic>
        <p:nvPicPr>
          <p:cNvPr id="12" name="Gráfico 11" descr="Herramientas con relleno sólido">
            <a:extLst>
              <a:ext uri="{FF2B5EF4-FFF2-40B4-BE49-F238E27FC236}">
                <a16:creationId xmlns:a16="http://schemas.microsoft.com/office/drawing/2014/main" id="{D4D636C3-371B-43E8-9FA5-73A6A17CCF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42225" y="1483059"/>
            <a:ext cx="914400" cy="914400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67F8B9B3-F64B-4292-B8B9-A45EC2F55615}"/>
              </a:ext>
            </a:extLst>
          </p:cNvPr>
          <p:cNvSpPr txBox="1"/>
          <p:nvPr/>
        </p:nvSpPr>
        <p:spPr>
          <a:xfrm>
            <a:off x="2010399" y="6216195"/>
            <a:ext cx="9894908" cy="629211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6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1. </a:t>
            </a:r>
            <a:r>
              <a:rPr lang="es-ES" sz="600" dirty="0" err="1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Presented</a:t>
            </a:r>
            <a:r>
              <a:rPr lang="es-ES" sz="6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 at ASCO 2020. </a:t>
            </a:r>
            <a:r>
              <a:rPr lang="es-ES" sz="600" dirty="0" err="1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Gogas.HJ</a:t>
            </a:r>
            <a:r>
              <a:rPr lang="es-ES" sz="6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, et al. Poster 10012. www.asco.org . 2. Stuart DD, et al. AACR. 2012: </a:t>
            </a:r>
            <a:r>
              <a:rPr lang="es-ES" sz="600" dirty="0" err="1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abstract</a:t>
            </a:r>
            <a:r>
              <a:rPr lang="es-ES" sz="6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 3790 . 3. </a:t>
            </a:r>
            <a:r>
              <a:rPr lang="es-ES" sz="600" dirty="0" err="1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Gogas</a:t>
            </a:r>
            <a:r>
              <a:rPr lang="es-ES" sz="6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 H, et al. </a:t>
            </a:r>
            <a:r>
              <a:rPr lang="es-ES" sz="600" dirty="0" err="1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Eur</a:t>
            </a:r>
            <a:r>
              <a:rPr lang="es-ES" sz="6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 J </a:t>
            </a:r>
            <a:r>
              <a:rPr lang="es-ES" sz="600" dirty="0" err="1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Cancer</a:t>
            </a:r>
            <a:r>
              <a:rPr lang="es-ES" sz="6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 2021;152:116–128 4. </a:t>
            </a:r>
            <a:r>
              <a:rPr lang="es-ES" sz="600" dirty="0" err="1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Trojaniello</a:t>
            </a:r>
            <a:r>
              <a:rPr lang="es-ES" sz="6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 C. et al. </a:t>
            </a:r>
            <a:r>
              <a:rPr lang="es-ES" sz="600" dirty="0" err="1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Encorafenib</a:t>
            </a:r>
            <a:r>
              <a:rPr lang="es-ES" sz="6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 in </a:t>
            </a:r>
            <a:r>
              <a:rPr lang="es-ES" sz="600" dirty="0" err="1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combination</a:t>
            </a:r>
            <a:r>
              <a:rPr lang="es-ES" sz="6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 </a:t>
            </a:r>
            <a:r>
              <a:rPr lang="es-ES" sz="600" dirty="0" err="1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with</a:t>
            </a:r>
            <a:r>
              <a:rPr lang="es-ES" sz="6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 </a:t>
            </a:r>
            <a:r>
              <a:rPr lang="es-ES" sz="600" dirty="0" err="1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binimetinib</a:t>
            </a:r>
            <a:r>
              <a:rPr lang="es-ES" sz="6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 </a:t>
            </a:r>
            <a:r>
              <a:rPr lang="es-ES" sz="600" dirty="0" err="1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for</a:t>
            </a:r>
            <a:r>
              <a:rPr lang="es-ES" sz="6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 </a:t>
            </a:r>
            <a:r>
              <a:rPr lang="es-ES" sz="600" dirty="0" err="1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unresectable</a:t>
            </a:r>
            <a:r>
              <a:rPr lang="es-ES" sz="6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 </a:t>
            </a:r>
            <a:r>
              <a:rPr lang="es-ES" sz="600" dirty="0" err="1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or</a:t>
            </a:r>
            <a:r>
              <a:rPr lang="es-ES" sz="6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 </a:t>
            </a:r>
            <a:r>
              <a:rPr lang="es-ES" sz="600" dirty="0" err="1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metastatic</a:t>
            </a:r>
            <a:r>
              <a:rPr lang="es-ES" sz="6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 melanoma </a:t>
            </a:r>
            <a:r>
              <a:rPr lang="es-ES" sz="600" dirty="0" err="1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with</a:t>
            </a:r>
            <a:r>
              <a:rPr lang="es-ES" sz="6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 BRAF </a:t>
            </a:r>
            <a:r>
              <a:rPr lang="es-ES" sz="600" dirty="0" err="1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mutations</a:t>
            </a:r>
            <a:r>
              <a:rPr lang="es-ES" sz="6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. Expert </a:t>
            </a:r>
            <a:r>
              <a:rPr lang="es-ES" sz="600" dirty="0" err="1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Rev</a:t>
            </a:r>
            <a:r>
              <a:rPr lang="es-ES" sz="6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 Clin </a:t>
            </a:r>
            <a:r>
              <a:rPr lang="es-ES" sz="600" dirty="0" err="1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Pharmacol</a:t>
            </a:r>
            <a:r>
              <a:rPr lang="es-ES" sz="6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. 2019;12(3):259–66.  5. </a:t>
            </a:r>
            <a:r>
              <a:rPr lang="es-ES" sz="600" dirty="0" err="1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Dummer</a:t>
            </a:r>
            <a:r>
              <a:rPr lang="es-ES" sz="6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 R. et al. </a:t>
            </a:r>
            <a:r>
              <a:rPr lang="es-ES" sz="600" dirty="0" err="1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Overall</a:t>
            </a:r>
            <a:r>
              <a:rPr lang="es-ES" sz="6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 </a:t>
            </a:r>
            <a:r>
              <a:rPr lang="es-ES" sz="600" dirty="0" err="1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survival</a:t>
            </a:r>
            <a:r>
              <a:rPr lang="es-ES" sz="6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 in </a:t>
            </a:r>
            <a:r>
              <a:rPr lang="es-ES" sz="600" dirty="0" err="1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patients</a:t>
            </a:r>
            <a:r>
              <a:rPr lang="es-ES" sz="6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 </a:t>
            </a:r>
            <a:r>
              <a:rPr lang="es-ES" sz="600" dirty="0" err="1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with</a:t>
            </a:r>
            <a:r>
              <a:rPr lang="es-ES" sz="6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 BRAF-</a:t>
            </a:r>
            <a:r>
              <a:rPr lang="es-ES" sz="600" dirty="0" err="1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mutant</a:t>
            </a:r>
            <a:r>
              <a:rPr lang="es-ES" sz="6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 melanoma </a:t>
            </a:r>
            <a:r>
              <a:rPr lang="es-ES" sz="600" dirty="0" err="1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receiving</a:t>
            </a:r>
            <a:r>
              <a:rPr lang="es-ES" sz="6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 </a:t>
            </a:r>
            <a:r>
              <a:rPr lang="es-ES" sz="600" dirty="0" err="1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encorafenib</a:t>
            </a:r>
            <a:r>
              <a:rPr lang="es-ES" sz="6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 plus </a:t>
            </a:r>
            <a:r>
              <a:rPr lang="es-ES" sz="600" dirty="0" err="1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binimetinib</a:t>
            </a:r>
            <a:r>
              <a:rPr lang="es-ES" sz="6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 versus vemurafenib </a:t>
            </a:r>
            <a:r>
              <a:rPr lang="es-ES" sz="600" dirty="0" err="1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or</a:t>
            </a:r>
            <a:r>
              <a:rPr lang="es-ES" sz="6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 </a:t>
            </a:r>
            <a:r>
              <a:rPr lang="es-ES" sz="600" dirty="0" err="1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encorafenib</a:t>
            </a:r>
            <a:r>
              <a:rPr lang="es-ES" sz="6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 (COLUMBUS): a </a:t>
            </a:r>
            <a:r>
              <a:rPr lang="es-ES" sz="600" dirty="0" err="1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multicentre</a:t>
            </a:r>
            <a:r>
              <a:rPr lang="es-ES" sz="6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, open-</a:t>
            </a:r>
            <a:r>
              <a:rPr lang="es-ES" sz="600" dirty="0" err="1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label</a:t>
            </a:r>
            <a:r>
              <a:rPr lang="es-ES" sz="6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, </a:t>
            </a:r>
            <a:r>
              <a:rPr lang="es-ES" sz="600" dirty="0" err="1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randomised</a:t>
            </a:r>
            <a:r>
              <a:rPr lang="es-ES" sz="6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, </a:t>
            </a:r>
            <a:r>
              <a:rPr lang="es-ES" sz="600" dirty="0" err="1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phase</a:t>
            </a:r>
            <a:r>
              <a:rPr lang="es-ES" sz="6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 3 trial. Lancet Oncol. 2018;19(10):1315–27. 6. </a:t>
            </a:r>
            <a:r>
              <a:rPr lang="es-ES" sz="600" dirty="0" err="1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Koelblinger</a:t>
            </a:r>
            <a:r>
              <a:rPr lang="es-ES" sz="6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 P. et al. </a:t>
            </a:r>
            <a:r>
              <a:rPr lang="es-ES" sz="600" dirty="0" err="1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Development</a:t>
            </a:r>
            <a:r>
              <a:rPr lang="es-ES" sz="6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 </a:t>
            </a:r>
            <a:r>
              <a:rPr lang="es-ES" sz="600" dirty="0" err="1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of</a:t>
            </a:r>
            <a:r>
              <a:rPr lang="es-ES" sz="6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 </a:t>
            </a:r>
            <a:r>
              <a:rPr lang="es-ES" sz="600" dirty="0" err="1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encorafenib</a:t>
            </a:r>
            <a:r>
              <a:rPr lang="es-ES" sz="6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 </a:t>
            </a:r>
            <a:r>
              <a:rPr lang="es-ES" sz="600" dirty="0" err="1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for</a:t>
            </a:r>
            <a:r>
              <a:rPr lang="es-ES" sz="6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 BRAF-</a:t>
            </a:r>
            <a:r>
              <a:rPr lang="es-ES" sz="600" dirty="0" err="1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mutated</a:t>
            </a:r>
            <a:r>
              <a:rPr lang="es-ES" sz="6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 </a:t>
            </a:r>
            <a:r>
              <a:rPr lang="es-ES" sz="600" dirty="0" err="1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advanced</a:t>
            </a:r>
            <a:r>
              <a:rPr lang="es-ES" sz="6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 melanoma. </a:t>
            </a:r>
            <a:r>
              <a:rPr lang="es-ES" sz="600" dirty="0" err="1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Curr</a:t>
            </a:r>
            <a:r>
              <a:rPr lang="es-ES" sz="6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 </a:t>
            </a:r>
            <a:r>
              <a:rPr lang="es-ES" sz="600" dirty="0" err="1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Opin</a:t>
            </a:r>
            <a:r>
              <a:rPr lang="es-ES" sz="600" dirty="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</a:rPr>
              <a:t> Oncol. 2018;30(2):125–33.</a:t>
            </a:r>
          </a:p>
          <a:p>
            <a:pPr>
              <a:lnSpc>
                <a:spcPct val="150000"/>
              </a:lnSpc>
            </a:pPr>
            <a:endParaRPr lang="es-ES" sz="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2B2924BF-3E15-215C-BF24-D1710DCD1A7F}"/>
              </a:ext>
            </a:extLst>
          </p:cNvPr>
          <p:cNvSpPr txBox="1"/>
          <p:nvPr/>
        </p:nvSpPr>
        <p:spPr>
          <a:xfrm>
            <a:off x="860856" y="2437426"/>
            <a:ext cx="1387443" cy="36933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s-ES" b="1" dirty="0">
                <a:solidFill>
                  <a:srgbClr val="FFC000"/>
                </a:solidFill>
                <a:latin typeface="Arial-BoldMT"/>
              </a:rPr>
              <a:t>EFICACIA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31B86535-F810-7914-25D9-24AF7810132B}"/>
              </a:ext>
            </a:extLst>
          </p:cNvPr>
          <p:cNvSpPr txBox="1"/>
          <p:nvPr/>
        </p:nvSpPr>
        <p:spPr>
          <a:xfrm>
            <a:off x="3869317" y="2467250"/>
            <a:ext cx="1387443" cy="36933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s-ES" b="1" dirty="0">
                <a:solidFill>
                  <a:srgbClr val="7AD0CC"/>
                </a:solidFill>
                <a:latin typeface="Arial-BoldMT"/>
              </a:rPr>
              <a:t>POTENCIA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DF88EE5B-2C38-A422-0E8B-D01D7BB036F8}"/>
              </a:ext>
            </a:extLst>
          </p:cNvPr>
          <p:cNvSpPr txBox="1"/>
          <p:nvPr/>
        </p:nvSpPr>
        <p:spPr>
          <a:xfrm>
            <a:off x="6760251" y="2445974"/>
            <a:ext cx="1641179" cy="36933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s-ES" b="1" dirty="0">
                <a:solidFill>
                  <a:schemeClr val="bg1">
                    <a:lumMod val="65000"/>
                  </a:schemeClr>
                </a:solidFill>
                <a:latin typeface="Arial-BoldMT"/>
              </a:rPr>
              <a:t>SEGURIDAD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467B3E5E-7036-081B-F074-553D44602A98}"/>
              </a:ext>
            </a:extLst>
          </p:cNvPr>
          <p:cNvSpPr txBox="1"/>
          <p:nvPr/>
        </p:nvSpPr>
        <p:spPr>
          <a:xfrm>
            <a:off x="9339330" y="2428646"/>
            <a:ext cx="2307849" cy="36933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s-ES" b="1" dirty="0">
                <a:solidFill>
                  <a:schemeClr val="bg2"/>
                </a:solidFill>
                <a:latin typeface="Arial-BoldMT"/>
              </a:rPr>
              <a:t>CALIDAD DE VIDA</a:t>
            </a:r>
          </a:p>
        </p:txBody>
      </p:sp>
    </p:spTree>
    <p:extLst>
      <p:ext uri="{BB962C8B-B14F-4D97-AF65-F5344CB8AC3E}">
        <p14:creationId xmlns:p14="http://schemas.microsoft.com/office/powerpoint/2010/main" val="20276400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5DA88B9-9596-A946-81DE-439CEAFE8A54}"/>
              </a:ext>
            </a:extLst>
          </p:cNvPr>
          <p:cNvSpPr txBox="1"/>
          <p:nvPr/>
        </p:nvSpPr>
        <p:spPr>
          <a:xfrm>
            <a:off x="3036461" y="2844226"/>
            <a:ext cx="6904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fr-FR" sz="3200" b="1" dirty="0">
                <a:solidFill>
                  <a:prstClr val="white">
                    <a:lumMod val="95000"/>
                  </a:prstClr>
                </a:solidFill>
                <a:latin typeface="Gotham Bold" pitchFamily="2" charset="0"/>
                <a:cs typeface="Gotham Bold" pitchFamily="2" charset="0"/>
              </a:rPr>
              <a:t>E-BRAIN </a:t>
            </a:r>
            <a:r>
              <a:rPr lang="fr-FR" sz="2800" b="1" dirty="0">
                <a:solidFill>
                  <a:prstClr val="white">
                    <a:lumMod val="95000"/>
                  </a:prstClr>
                </a:solidFill>
                <a:latin typeface="Gotham Bold" pitchFamily="2" charset="0"/>
                <a:cs typeface="Gotham Bold" pitchFamily="2" charset="0"/>
              </a:rPr>
              <a:t>estudio </a:t>
            </a:r>
            <a:r>
              <a:rPr lang="fr-FR" sz="2800" b="1" dirty="0" err="1">
                <a:solidFill>
                  <a:prstClr val="white">
                    <a:lumMod val="95000"/>
                  </a:prstClr>
                </a:solidFill>
                <a:latin typeface="Gotham Bold" pitchFamily="2" charset="0"/>
                <a:cs typeface="Gotham Bold" pitchFamily="2" charset="0"/>
              </a:rPr>
              <a:t>metástasis</a:t>
            </a:r>
            <a:r>
              <a:rPr lang="fr-FR" sz="2800" b="1" dirty="0">
                <a:solidFill>
                  <a:prstClr val="white">
                    <a:lumMod val="95000"/>
                  </a:prstClr>
                </a:solidFill>
                <a:latin typeface="Gotham Bold" pitchFamily="2" charset="0"/>
                <a:cs typeface="Gotham Bold" pitchFamily="2" charset="0"/>
              </a:rPr>
              <a:t> </a:t>
            </a:r>
            <a:r>
              <a:rPr lang="fr-FR" sz="2800" b="1" dirty="0" err="1">
                <a:solidFill>
                  <a:prstClr val="white">
                    <a:lumMod val="95000"/>
                  </a:prstClr>
                </a:solidFill>
                <a:latin typeface="Gotham Bold" pitchFamily="2" charset="0"/>
                <a:cs typeface="Gotham Bold" pitchFamily="2" charset="0"/>
              </a:rPr>
              <a:t>cerebrales</a:t>
            </a:r>
            <a:endParaRPr lang="es-ES" sz="3600" dirty="0">
              <a:solidFill>
                <a:prstClr val="white">
                  <a:lumMod val="95000"/>
                </a:prstClr>
              </a:solidFill>
              <a:latin typeface="Gotham Book" pitchFamily="2" charset="0"/>
              <a:cs typeface="Gotham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21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9AB1B0A6-ECFE-7E75-5182-A2D86DBEC2A3}"/>
              </a:ext>
            </a:extLst>
          </p:cNvPr>
          <p:cNvSpPr/>
          <p:nvPr/>
        </p:nvSpPr>
        <p:spPr>
          <a:xfrm>
            <a:off x="0" y="5791259"/>
            <a:ext cx="12192000" cy="106674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/>
          </a:bodyPr>
          <a:lstStyle/>
          <a:p>
            <a:pPr algn="ctr" defTabSz="914377">
              <a:defRPr/>
            </a:pPr>
            <a:endParaRPr lang="es-ES" dirty="0" err="1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7A40315-A7A6-35E9-FB02-9FE95ACDF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6" y="462887"/>
            <a:ext cx="9011479" cy="492443"/>
          </a:xfrm>
          <a:noFill/>
          <a:ln w="12700">
            <a:noFill/>
          </a:ln>
        </p:spPr>
        <p:txBody>
          <a:bodyPr vert="horz" wrap="square" lIns="45720" tIns="0" rIns="45720" bIns="0" rtlCol="0" anchor="ctr" anchorCtr="0">
            <a:spAutoFit/>
          </a:bodyPr>
          <a:lstStyle/>
          <a:p>
            <a:pPr defTabSz="914377"/>
            <a:r>
              <a:rPr lang="es-ES" dirty="0" err="1">
                <a:latin typeface="Gotham Bold"/>
              </a:rPr>
              <a:t>Ebrain</a:t>
            </a:r>
            <a:r>
              <a:rPr lang="es-ES" dirty="0">
                <a:latin typeface="Gotham Bold"/>
              </a:rPr>
              <a:t> ESMO2022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0A22DC2-A4CC-0E5D-F7E6-76D8AB4924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88" t="23053" b="24844"/>
          <a:stretch/>
        </p:blipFill>
        <p:spPr>
          <a:xfrm>
            <a:off x="9686366" y="6186147"/>
            <a:ext cx="1329423" cy="63655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1BED670-3A7B-8601-A179-76A71F3F5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276" y="322937"/>
            <a:ext cx="6951563" cy="107565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BB99746-5B98-9BE7-3D4B-2BE53C7B0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5678" y="6259411"/>
            <a:ext cx="860279" cy="490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E8822B4-2594-B696-22B9-44B6C773563E}"/>
              </a:ext>
            </a:extLst>
          </p:cNvPr>
          <p:cNvSpPr txBox="1"/>
          <p:nvPr/>
        </p:nvSpPr>
        <p:spPr>
          <a:xfrm>
            <a:off x="123826" y="2844985"/>
            <a:ext cx="2547656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ES" sz="2200" b="1" dirty="0">
                <a:solidFill>
                  <a:srgbClr val="0B5395"/>
                </a:solidFill>
                <a:latin typeface="Gotham Bold"/>
              </a:rPr>
              <a:t>ANTECEDENTES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F532A33-178A-D890-AED3-B09F02947AEB}"/>
              </a:ext>
            </a:extLst>
          </p:cNvPr>
          <p:cNvSpPr txBox="1"/>
          <p:nvPr/>
        </p:nvSpPr>
        <p:spPr>
          <a:xfrm>
            <a:off x="7306598" y="6252954"/>
            <a:ext cx="24595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s-ES" sz="1000" i="1" dirty="0">
                <a:solidFill>
                  <a:prstClr val="black"/>
                </a:solidFill>
                <a:latin typeface="Calibri" panose="020F0502020204030204"/>
              </a:rPr>
              <a:t>Marquez, I. et al. ESMO 2022, Poster 826P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E73479C-A5CD-4225-AD1D-C5051241573C}"/>
              </a:ext>
            </a:extLst>
          </p:cNvPr>
          <p:cNvSpPr txBox="1"/>
          <p:nvPr/>
        </p:nvSpPr>
        <p:spPr>
          <a:xfrm>
            <a:off x="1397654" y="3340438"/>
            <a:ext cx="10097918" cy="830997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just"/>
            <a:r>
              <a:rPr lang="es-ES" sz="1600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Los pacientes con </a:t>
            </a:r>
            <a:r>
              <a:rPr lang="es-ES" sz="1600" b="1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melanoma metastásico y metástasis cerebrales </a:t>
            </a:r>
            <a:r>
              <a:rPr lang="es-ES" sz="1600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tienen mal pronóstico. Datos recientes han mostrado una incidencia de metástasis cerebrales de alrededor del 50% de los pacientes. Por ello es urgente identificar terapias que mejoren la SLPi.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7657161-3F50-4620-8343-24C033D10AAF}"/>
              </a:ext>
            </a:extLst>
          </p:cNvPr>
          <p:cNvSpPr txBox="1"/>
          <p:nvPr/>
        </p:nvSpPr>
        <p:spPr>
          <a:xfrm>
            <a:off x="1477341" y="4455146"/>
            <a:ext cx="10097918" cy="584775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just"/>
            <a:r>
              <a:rPr lang="es-ES" sz="1600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El estudio </a:t>
            </a:r>
            <a:r>
              <a:rPr lang="es-ES" sz="1600" b="1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E-BRAIN</a:t>
            </a:r>
            <a:r>
              <a:rPr lang="es-ES" sz="1600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 (NCT03898908) evalúa la TRi tras el tratamiento con </a:t>
            </a:r>
            <a:r>
              <a:rPr lang="es-ES" sz="1600" b="1" dirty="0">
                <a:solidFill>
                  <a:schemeClr val="accent2"/>
                </a:solidFill>
                <a:latin typeface="Gotham Bold"/>
                <a:cs typeface="Arial" pitchFamily="34" charset="0"/>
              </a:rPr>
              <a:t>BRAFTOVI</a:t>
            </a:r>
            <a:r>
              <a:rPr lang="es-ES" sz="1600" b="1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 </a:t>
            </a:r>
            <a:r>
              <a:rPr lang="es-ES" sz="1600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+ </a:t>
            </a:r>
            <a:r>
              <a:rPr lang="es-ES" sz="1600" b="1" dirty="0">
                <a:solidFill>
                  <a:schemeClr val="accent1"/>
                </a:solidFill>
                <a:latin typeface="Gotham Bold"/>
                <a:cs typeface="Arial" pitchFamily="34" charset="0"/>
              </a:rPr>
              <a:t>MEKTOVI</a:t>
            </a:r>
            <a:r>
              <a:rPr lang="es-ES" sz="1600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 y explora si añadir RDT mejora la SLPi en pacientes con melanoma con mutaciones en </a:t>
            </a:r>
            <a:r>
              <a:rPr lang="es-ES" sz="1600" i="1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BRAF</a:t>
            </a:r>
            <a:r>
              <a:rPr lang="es-ES" sz="1600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 y metástasis cerebrales.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66D7F0D-6E56-45A2-8257-4C688392D523}"/>
              </a:ext>
            </a:extLst>
          </p:cNvPr>
          <p:cNvSpPr txBox="1"/>
          <p:nvPr/>
        </p:nvSpPr>
        <p:spPr>
          <a:xfrm>
            <a:off x="1477341" y="5319783"/>
            <a:ext cx="10097918" cy="584775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just"/>
            <a:r>
              <a:rPr lang="es-ES" sz="1600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Los pacientes del estudio E-BRAIN se clasificaron en dos cohortes: pacientes con metástasis cerebrales sintomáticas y asintomáticas. Este análisis muestra los resultados de los </a:t>
            </a:r>
            <a:r>
              <a:rPr lang="es-ES" sz="1600" b="1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pacientes sintomáticos. </a:t>
            </a:r>
            <a:endParaRPr lang="es-ES" sz="1600" dirty="0">
              <a:solidFill>
                <a:srgbClr val="57585A"/>
              </a:solidFill>
              <a:latin typeface="Gotham Bold"/>
              <a:cs typeface="Arial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99A6BD4-F496-4B43-B22B-4B167081B713}"/>
              </a:ext>
            </a:extLst>
          </p:cNvPr>
          <p:cNvSpPr txBox="1"/>
          <p:nvPr/>
        </p:nvSpPr>
        <p:spPr>
          <a:xfrm>
            <a:off x="0" y="1506306"/>
            <a:ext cx="12192000" cy="121571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s-ES" sz="2600" b="1" dirty="0" err="1">
                <a:solidFill>
                  <a:schemeClr val="accent3">
                    <a:lumMod val="50000"/>
                  </a:schemeClr>
                </a:solidFill>
                <a:latin typeface="Gotham Bold"/>
                <a:cs typeface="Arial" pitchFamily="34" charset="0"/>
              </a:rPr>
              <a:t>Encorafenib</a:t>
            </a:r>
            <a:r>
              <a:rPr lang="es-ES" sz="2600" b="1" dirty="0">
                <a:solidFill>
                  <a:schemeClr val="accent3">
                    <a:lumMod val="50000"/>
                  </a:schemeClr>
                </a:solidFill>
                <a:latin typeface="Gotham Bold"/>
                <a:cs typeface="Arial" pitchFamily="34" charset="0"/>
              </a:rPr>
              <a:t> and </a:t>
            </a:r>
            <a:r>
              <a:rPr lang="es-ES" sz="2600" b="1" dirty="0" err="1">
                <a:solidFill>
                  <a:schemeClr val="accent3">
                    <a:lumMod val="50000"/>
                  </a:schemeClr>
                </a:solidFill>
                <a:latin typeface="Gotham Bold"/>
                <a:cs typeface="Arial" pitchFamily="34" charset="0"/>
              </a:rPr>
              <a:t>binimetinib</a:t>
            </a:r>
            <a:r>
              <a:rPr lang="es-ES" sz="2600" b="1" dirty="0">
                <a:solidFill>
                  <a:schemeClr val="accent3">
                    <a:lumMod val="50000"/>
                  </a:schemeClr>
                </a:solidFill>
                <a:latin typeface="Gotham Bold"/>
                <a:cs typeface="Arial" pitchFamily="34" charset="0"/>
              </a:rPr>
              <a:t> </a:t>
            </a:r>
            <a:r>
              <a:rPr lang="es-ES" sz="2600" b="1" dirty="0" err="1">
                <a:solidFill>
                  <a:schemeClr val="accent3">
                    <a:lumMod val="50000"/>
                  </a:schemeClr>
                </a:solidFill>
                <a:latin typeface="Gotham Bold"/>
                <a:cs typeface="Arial" pitchFamily="34" charset="0"/>
              </a:rPr>
              <a:t>followed</a:t>
            </a:r>
            <a:r>
              <a:rPr lang="es-ES" sz="2600" b="1" dirty="0">
                <a:solidFill>
                  <a:schemeClr val="accent3">
                    <a:lumMod val="50000"/>
                  </a:schemeClr>
                </a:solidFill>
                <a:latin typeface="Gotham Bold"/>
                <a:cs typeface="Arial" pitchFamily="34" charset="0"/>
              </a:rPr>
              <a:t> </a:t>
            </a:r>
            <a:r>
              <a:rPr lang="es-ES" sz="2600" b="1" dirty="0" err="1">
                <a:solidFill>
                  <a:schemeClr val="accent3">
                    <a:lumMod val="50000"/>
                  </a:schemeClr>
                </a:solidFill>
                <a:latin typeface="Gotham Bold"/>
                <a:cs typeface="Arial" pitchFamily="34" charset="0"/>
              </a:rPr>
              <a:t>by</a:t>
            </a:r>
            <a:r>
              <a:rPr lang="es-ES" sz="2600" b="1" dirty="0">
                <a:solidFill>
                  <a:schemeClr val="accent3">
                    <a:lumMod val="50000"/>
                  </a:schemeClr>
                </a:solidFill>
                <a:latin typeface="Gotham Bold"/>
                <a:cs typeface="Arial" pitchFamily="34" charset="0"/>
              </a:rPr>
              <a:t> </a:t>
            </a:r>
            <a:r>
              <a:rPr lang="es-ES" sz="2600" b="1" dirty="0" err="1">
                <a:solidFill>
                  <a:schemeClr val="accent3">
                    <a:lumMod val="50000"/>
                  </a:schemeClr>
                </a:solidFill>
                <a:latin typeface="Gotham Bold"/>
                <a:cs typeface="Arial" pitchFamily="34" charset="0"/>
              </a:rPr>
              <a:t>radiotherapy</a:t>
            </a:r>
            <a:r>
              <a:rPr lang="es-ES" sz="2600" b="1" dirty="0">
                <a:solidFill>
                  <a:schemeClr val="accent3">
                    <a:lumMod val="50000"/>
                  </a:schemeClr>
                </a:solidFill>
                <a:latin typeface="Gotham Bold"/>
                <a:cs typeface="Arial" pitchFamily="34" charset="0"/>
              </a:rPr>
              <a:t> </a:t>
            </a:r>
            <a:r>
              <a:rPr lang="es-ES" sz="2600" b="1" dirty="0" err="1">
                <a:solidFill>
                  <a:schemeClr val="accent3">
                    <a:lumMod val="50000"/>
                  </a:schemeClr>
                </a:solidFill>
                <a:latin typeface="Gotham Bold"/>
                <a:cs typeface="Arial" pitchFamily="34" charset="0"/>
              </a:rPr>
              <a:t>for</a:t>
            </a:r>
            <a:r>
              <a:rPr lang="es-ES" sz="2600" b="1" dirty="0">
                <a:solidFill>
                  <a:schemeClr val="accent3">
                    <a:lumMod val="50000"/>
                  </a:schemeClr>
                </a:solidFill>
                <a:latin typeface="Gotham Bold"/>
                <a:cs typeface="Arial" pitchFamily="34" charset="0"/>
              </a:rPr>
              <a:t> </a:t>
            </a:r>
            <a:r>
              <a:rPr lang="es-ES" sz="2600" b="1" dirty="0" err="1">
                <a:solidFill>
                  <a:schemeClr val="accent3">
                    <a:lumMod val="50000"/>
                  </a:schemeClr>
                </a:solidFill>
                <a:latin typeface="Gotham Bold"/>
                <a:cs typeface="Arial" pitchFamily="34" charset="0"/>
              </a:rPr>
              <a:t>patients</a:t>
            </a:r>
            <a:r>
              <a:rPr lang="es-ES" sz="2600" b="1" dirty="0">
                <a:solidFill>
                  <a:schemeClr val="accent3">
                    <a:lumMod val="50000"/>
                  </a:schemeClr>
                </a:solidFill>
                <a:latin typeface="Gotham Bold"/>
                <a:cs typeface="Arial" pitchFamily="34" charset="0"/>
              </a:rPr>
              <a:t> </a:t>
            </a:r>
            <a:r>
              <a:rPr lang="es-ES" sz="2600" b="1" dirty="0" err="1">
                <a:solidFill>
                  <a:schemeClr val="accent3">
                    <a:lumMod val="50000"/>
                  </a:schemeClr>
                </a:solidFill>
                <a:latin typeface="Gotham Bold"/>
                <a:cs typeface="Arial" pitchFamily="34" charset="0"/>
              </a:rPr>
              <a:t>with</a:t>
            </a:r>
            <a:r>
              <a:rPr lang="es-ES" sz="2600" b="1" dirty="0">
                <a:solidFill>
                  <a:schemeClr val="accent3">
                    <a:lumMod val="50000"/>
                  </a:schemeClr>
                </a:solidFill>
                <a:latin typeface="Gotham Bold"/>
                <a:cs typeface="Arial" pitchFamily="34" charset="0"/>
              </a:rPr>
              <a:t> </a:t>
            </a:r>
            <a:r>
              <a:rPr lang="es-ES" sz="2600" b="1" dirty="0" err="1">
                <a:solidFill>
                  <a:schemeClr val="accent3">
                    <a:lumMod val="50000"/>
                  </a:schemeClr>
                </a:solidFill>
                <a:latin typeface="Gotham Bold"/>
                <a:cs typeface="Arial" pitchFamily="34" charset="0"/>
              </a:rPr>
              <a:t>symptomatic</a:t>
            </a:r>
            <a:r>
              <a:rPr lang="es-ES" sz="2600" b="1" dirty="0">
                <a:solidFill>
                  <a:schemeClr val="accent3">
                    <a:lumMod val="50000"/>
                  </a:schemeClr>
                </a:solidFill>
                <a:latin typeface="Gotham Bold"/>
                <a:cs typeface="Arial" pitchFamily="34" charset="0"/>
              </a:rPr>
              <a:t> BRAF </a:t>
            </a:r>
            <a:r>
              <a:rPr lang="es-ES" sz="2600" b="1" dirty="0" err="1">
                <a:solidFill>
                  <a:schemeClr val="accent3">
                    <a:lumMod val="50000"/>
                  </a:schemeClr>
                </a:solidFill>
                <a:latin typeface="Gotham Bold"/>
                <a:cs typeface="Arial" pitchFamily="34" charset="0"/>
              </a:rPr>
              <a:t>mutated</a:t>
            </a:r>
            <a:r>
              <a:rPr lang="es-ES" sz="2600" b="1" dirty="0">
                <a:solidFill>
                  <a:schemeClr val="accent3">
                    <a:lumMod val="50000"/>
                  </a:schemeClr>
                </a:solidFill>
                <a:latin typeface="Gotham Bold"/>
                <a:cs typeface="Arial" pitchFamily="34" charset="0"/>
              </a:rPr>
              <a:t> melanoma </a:t>
            </a:r>
            <a:r>
              <a:rPr lang="es-ES" sz="2600" b="1" dirty="0" err="1">
                <a:solidFill>
                  <a:schemeClr val="accent3">
                    <a:lumMod val="50000"/>
                  </a:schemeClr>
                </a:solidFill>
                <a:latin typeface="Gotham Bold"/>
                <a:cs typeface="Arial" pitchFamily="34" charset="0"/>
              </a:rPr>
              <a:t>brain</a:t>
            </a:r>
            <a:r>
              <a:rPr lang="es-ES" sz="2600" b="1" dirty="0">
                <a:solidFill>
                  <a:schemeClr val="accent3">
                    <a:lumMod val="50000"/>
                  </a:schemeClr>
                </a:solidFill>
                <a:latin typeface="Gotham Bold"/>
                <a:cs typeface="Arial" pitchFamily="34" charset="0"/>
              </a:rPr>
              <a:t> </a:t>
            </a:r>
            <a:r>
              <a:rPr lang="es-ES" sz="2600" b="1" dirty="0" err="1">
                <a:solidFill>
                  <a:schemeClr val="accent3">
                    <a:lumMod val="50000"/>
                  </a:schemeClr>
                </a:solidFill>
                <a:latin typeface="Gotham Bold"/>
                <a:cs typeface="Arial" pitchFamily="34" charset="0"/>
              </a:rPr>
              <a:t>metastases</a:t>
            </a:r>
            <a:r>
              <a:rPr lang="es-ES" sz="2600" b="1" dirty="0">
                <a:solidFill>
                  <a:schemeClr val="accent3">
                    <a:lumMod val="50000"/>
                  </a:schemeClr>
                </a:solidFill>
                <a:latin typeface="Gotham Bold"/>
                <a:cs typeface="Arial" pitchFamily="34" charset="0"/>
              </a:rPr>
              <a:t>: GEM1802/E-BRAIN </a:t>
            </a:r>
            <a:r>
              <a:rPr lang="es-ES" sz="2600" b="1" dirty="0" err="1">
                <a:solidFill>
                  <a:schemeClr val="accent3">
                    <a:lumMod val="50000"/>
                  </a:schemeClr>
                </a:solidFill>
                <a:latin typeface="Gotham Bold"/>
                <a:cs typeface="Arial" pitchFamily="34" charset="0"/>
              </a:rPr>
              <a:t>clinical</a:t>
            </a:r>
            <a:r>
              <a:rPr lang="es-ES" sz="2600" b="1" dirty="0">
                <a:solidFill>
                  <a:schemeClr val="accent3">
                    <a:lumMod val="50000"/>
                  </a:schemeClr>
                </a:solidFill>
                <a:latin typeface="Gotham Bold"/>
                <a:cs typeface="Arial" pitchFamily="34" charset="0"/>
              </a:rPr>
              <a:t> trial</a:t>
            </a:r>
          </a:p>
          <a:p>
            <a:pPr algn="ctr"/>
            <a:r>
              <a:rPr lang="es-ES" sz="1050" b="1" i="0" dirty="0">
                <a:solidFill>
                  <a:srgbClr val="000000"/>
                </a:solidFill>
                <a:effectLst/>
                <a:latin typeface="Gotham Bold"/>
              </a:rPr>
              <a:t>I. Marquez-Rodas</a:t>
            </a:r>
            <a:r>
              <a:rPr lang="es-ES" sz="1050" b="1" i="0" baseline="30000" dirty="0">
                <a:solidFill>
                  <a:srgbClr val="000000"/>
                </a:solidFill>
                <a:effectLst/>
                <a:latin typeface="Gotham Bold"/>
              </a:rPr>
              <a:t>1</a:t>
            </a:r>
            <a:r>
              <a:rPr lang="es-ES" sz="1050" b="1" i="0" dirty="0">
                <a:solidFill>
                  <a:srgbClr val="000000"/>
                </a:solidFill>
                <a:effectLst/>
                <a:latin typeface="Gotham Bold"/>
              </a:rPr>
              <a:t>, A.M. </a:t>
            </a:r>
            <a:r>
              <a:rPr lang="es-ES" sz="1050" b="1" i="0" dirty="0" err="1">
                <a:solidFill>
                  <a:srgbClr val="000000"/>
                </a:solidFill>
                <a:effectLst/>
                <a:latin typeface="Gotham Bold"/>
              </a:rPr>
              <a:t>Arance</a:t>
            </a:r>
            <a:r>
              <a:rPr lang="es-ES" sz="1050" b="1" i="0" dirty="0">
                <a:solidFill>
                  <a:srgbClr val="000000"/>
                </a:solidFill>
                <a:effectLst/>
                <a:latin typeface="Gotham Bold"/>
              </a:rPr>
              <a:t> Fernandez</a:t>
            </a:r>
            <a:r>
              <a:rPr lang="es-ES" sz="1050" b="1" i="0" baseline="30000" dirty="0">
                <a:solidFill>
                  <a:srgbClr val="000000"/>
                </a:solidFill>
                <a:effectLst/>
                <a:latin typeface="Gotham Bold"/>
              </a:rPr>
              <a:t>2</a:t>
            </a:r>
            <a:r>
              <a:rPr lang="es-ES" sz="1050" b="1" i="0" dirty="0">
                <a:solidFill>
                  <a:srgbClr val="000000"/>
                </a:solidFill>
                <a:effectLst/>
                <a:latin typeface="Gotham Bold"/>
              </a:rPr>
              <a:t>, M.A. Berciano Guerrero</a:t>
            </a:r>
            <a:r>
              <a:rPr lang="es-ES" sz="1050" b="1" i="0" baseline="30000" dirty="0">
                <a:solidFill>
                  <a:srgbClr val="000000"/>
                </a:solidFill>
                <a:effectLst/>
                <a:latin typeface="Gotham Bold"/>
              </a:rPr>
              <a:t>3</a:t>
            </a:r>
            <a:r>
              <a:rPr lang="es-ES" sz="1050" b="1" i="0" dirty="0">
                <a:solidFill>
                  <a:srgbClr val="000000"/>
                </a:solidFill>
                <a:effectLst/>
                <a:latin typeface="Gotham Bold"/>
              </a:rPr>
              <a:t>, A. </a:t>
            </a:r>
            <a:r>
              <a:rPr lang="es-ES" sz="1050" b="1" i="0" dirty="0" err="1">
                <a:solidFill>
                  <a:srgbClr val="000000"/>
                </a:solidFill>
                <a:effectLst/>
                <a:latin typeface="Gotham Bold"/>
              </a:rPr>
              <a:t>Garcia</a:t>
            </a:r>
            <a:r>
              <a:rPr lang="es-ES" sz="1050" b="1" i="0" dirty="0">
                <a:solidFill>
                  <a:srgbClr val="000000"/>
                </a:solidFill>
                <a:effectLst/>
                <a:latin typeface="Gotham Bold"/>
              </a:rPr>
              <a:t> Castano</a:t>
            </a:r>
            <a:r>
              <a:rPr lang="es-ES" sz="1050" b="1" i="0" baseline="30000" dirty="0">
                <a:solidFill>
                  <a:srgbClr val="000000"/>
                </a:solidFill>
                <a:effectLst/>
                <a:latin typeface="Gotham Bold"/>
              </a:rPr>
              <a:t>4</a:t>
            </a:r>
            <a:r>
              <a:rPr lang="es-ES" sz="1050" b="1" i="0" dirty="0">
                <a:solidFill>
                  <a:srgbClr val="000000"/>
                </a:solidFill>
                <a:effectLst/>
                <a:latin typeface="Gotham Bold"/>
              </a:rPr>
              <a:t>, M.D.C. </a:t>
            </a:r>
            <a:r>
              <a:rPr lang="es-ES" sz="1050" b="1" i="0" dirty="0" err="1">
                <a:solidFill>
                  <a:srgbClr val="000000"/>
                </a:solidFill>
                <a:effectLst/>
                <a:latin typeface="Gotham Bold"/>
              </a:rPr>
              <a:t>Alamo</a:t>
            </a:r>
            <a:r>
              <a:rPr lang="es-ES" sz="1050" b="1" i="0" dirty="0">
                <a:solidFill>
                  <a:srgbClr val="000000"/>
                </a:solidFill>
                <a:effectLst/>
                <a:latin typeface="Gotham Bold"/>
              </a:rPr>
              <a:t> De La Gala</a:t>
            </a:r>
            <a:r>
              <a:rPr lang="es-ES" sz="1050" b="1" i="0" baseline="30000" dirty="0">
                <a:solidFill>
                  <a:srgbClr val="000000"/>
                </a:solidFill>
                <a:effectLst/>
                <a:latin typeface="Gotham Bold"/>
              </a:rPr>
              <a:t>5</a:t>
            </a:r>
            <a:r>
              <a:rPr lang="es-ES" sz="1050" b="1" i="0" dirty="0">
                <a:solidFill>
                  <a:srgbClr val="000000"/>
                </a:solidFill>
                <a:effectLst/>
                <a:latin typeface="Gotham Bold"/>
              </a:rPr>
              <a:t>, M. </a:t>
            </a:r>
            <a:r>
              <a:rPr lang="es-ES" sz="1050" b="1" i="0" dirty="0" err="1">
                <a:solidFill>
                  <a:srgbClr val="000000"/>
                </a:solidFill>
                <a:effectLst/>
                <a:latin typeface="Gotham Bold"/>
              </a:rPr>
              <a:t>Gonzalez</a:t>
            </a:r>
            <a:r>
              <a:rPr lang="es-ES" sz="1050" b="1" i="0" dirty="0">
                <a:solidFill>
                  <a:srgbClr val="000000"/>
                </a:solidFill>
                <a:effectLst/>
                <a:latin typeface="Gotham Bold"/>
              </a:rPr>
              <a:t> Cao</a:t>
            </a:r>
            <a:r>
              <a:rPr lang="es-ES" sz="1050" b="1" i="0" baseline="30000" dirty="0">
                <a:solidFill>
                  <a:srgbClr val="000000"/>
                </a:solidFill>
                <a:effectLst/>
                <a:latin typeface="Gotham Bold"/>
              </a:rPr>
              <a:t>6</a:t>
            </a:r>
            <a:r>
              <a:rPr lang="es-ES" sz="1050" b="1" i="0" dirty="0">
                <a:solidFill>
                  <a:srgbClr val="000000"/>
                </a:solidFill>
                <a:effectLst/>
                <a:latin typeface="Gotham Bold"/>
              </a:rPr>
              <a:t>, P. </a:t>
            </a:r>
            <a:r>
              <a:rPr lang="es-ES" sz="1050" b="1" i="0" dirty="0" err="1">
                <a:solidFill>
                  <a:srgbClr val="000000"/>
                </a:solidFill>
                <a:effectLst/>
                <a:latin typeface="Gotham Bold"/>
              </a:rPr>
              <a:t>Sanchez</a:t>
            </a:r>
            <a:r>
              <a:rPr lang="es-ES" sz="1050" b="1" i="0" dirty="0">
                <a:solidFill>
                  <a:srgbClr val="000000"/>
                </a:solidFill>
                <a:effectLst/>
                <a:latin typeface="Gotham Bold"/>
              </a:rPr>
              <a:t> Mauriño</a:t>
            </a:r>
            <a:r>
              <a:rPr lang="es-ES" sz="1050" b="1" i="0" baseline="30000" dirty="0">
                <a:solidFill>
                  <a:srgbClr val="000000"/>
                </a:solidFill>
                <a:effectLst/>
                <a:latin typeface="Gotham Bold"/>
              </a:rPr>
              <a:t>7</a:t>
            </a:r>
            <a:r>
              <a:rPr lang="es-ES" sz="1050" b="1" i="0" dirty="0">
                <a:solidFill>
                  <a:srgbClr val="000000"/>
                </a:solidFill>
                <a:effectLst/>
                <a:latin typeface="Gotham Bold"/>
              </a:rPr>
              <a:t>, R.P. Diaz Beveridge</a:t>
            </a:r>
            <a:r>
              <a:rPr lang="es-ES" sz="1050" b="1" i="0" baseline="30000" dirty="0">
                <a:solidFill>
                  <a:srgbClr val="000000"/>
                </a:solidFill>
                <a:effectLst/>
                <a:latin typeface="Gotham Bold"/>
              </a:rPr>
              <a:t>8</a:t>
            </a:r>
            <a:r>
              <a:rPr lang="es-ES" sz="1050" b="1" i="0" dirty="0">
                <a:solidFill>
                  <a:srgbClr val="000000"/>
                </a:solidFill>
                <a:effectLst/>
                <a:latin typeface="Gotham Bold"/>
              </a:rPr>
              <a:t>, I. Valduvieco</a:t>
            </a:r>
            <a:r>
              <a:rPr lang="es-ES" sz="1050" b="1" i="0" baseline="30000" dirty="0">
                <a:solidFill>
                  <a:srgbClr val="000000"/>
                </a:solidFill>
                <a:effectLst/>
                <a:latin typeface="Gotham Bold"/>
              </a:rPr>
              <a:t>9</a:t>
            </a:r>
            <a:r>
              <a:rPr lang="es-ES" sz="1050" b="1" i="0" dirty="0">
                <a:solidFill>
                  <a:srgbClr val="000000"/>
                </a:solidFill>
                <a:effectLst/>
                <a:latin typeface="Gotham Bold"/>
              </a:rPr>
              <a:t>, R. Delgado</a:t>
            </a:r>
            <a:r>
              <a:rPr lang="es-ES" sz="1050" b="1" i="0" baseline="30000" dirty="0">
                <a:solidFill>
                  <a:srgbClr val="000000"/>
                </a:solidFill>
                <a:effectLst/>
                <a:latin typeface="Gotham Bold"/>
              </a:rPr>
              <a:t>10</a:t>
            </a:r>
            <a:r>
              <a:rPr lang="es-ES" sz="1050" b="1" i="0" dirty="0">
                <a:solidFill>
                  <a:srgbClr val="000000"/>
                </a:solidFill>
                <a:effectLst/>
                <a:latin typeface="Gotham Bold"/>
              </a:rPr>
              <a:t>, P.J. Prada</a:t>
            </a:r>
            <a:r>
              <a:rPr lang="es-ES" sz="1050" b="1" i="0" baseline="30000" dirty="0">
                <a:solidFill>
                  <a:srgbClr val="000000"/>
                </a:solidFill>
                <a:effectLst/>
                <a:latin typeface="Gotham Bold"/>
              </a:rPr>
              <a:t>11</a:t>
            </a:r>
            <a:r>
              <a:rPr lang="es-ES" sz="1050" b="1" i="0" dirty="0">
                <a:solidFill>
                  <a:srgbClr val="000000"/>
                </a:solidFill>
                <a:effectLst/>
                <a:latin typeface="Gotham Bold"/>
              </a:rPr>
              <a:t>, E. Puertas</a:t>
            </a:r>
            <a:r>
              <a:rPr lang="es-ES" sz="1050" b="1" i="0" baseline="30000" dirty="0">
                <a:solidFill>
                  <a:srgbClr val="000000"/>
                </a:solidFill>
                <a:effectLst/>
                <a:latin typeface="Gotham Bold"/>
              </a:rPr>
              <a:t>12</a:t>
            </a:r>
            <a:r>
              <a:rPr lang="es-ES" sz="1050" b="1" i="0" dirty="0">
                <a:solidFill>
                  <a:srgbClr val="000000"/>
                </a:solidFill>
                <a:effectLst/>
                <a:latin typeface="Gotham Bold"/>
              </a:rPr>
              <a:t>, J.L. Romero</a:t>
            </a:r>
            <a:r>
              <a:rPr lang="es-ES" sz="1050" b="1" i="0" baseline="30000" dirty="0">
                <a:solidFill>
                  <a:srgbClr val="000000"/>
                </a:solidFill>
                <a:effectLst/>
                <a:latin typeface="Gotham Bold"/>
              </a:rPr>
              <a:t>13</a:t>
            </a:r>
            <a:r>
              <a:rPr lang="es-ES" sz="1050" b="1" i="0" dirty="0">
                <a:solidFill>
                  <a:srgbClr val="000000"/>
                </a:solidFill>
                <a:effectLst/>
                <a:latin typeface="Gotham Bold"/>
              </a:rPr>
              <a:t>, A. Conde</a:t>
            </a:r>
            <a:r>
              <a:rPr lang="es-ES" sz="1050" b="1" i="0" baseline="30000" dirty="0">
                <a:solidFill>
                  <a:srgbClr val="000000"/>
                </a:solidFill>
                <a:effectLst/>
                <a:latin typeface="Gotham Bold"/>
              </a:rPr>
              <a:t>14</a:t>
            </a:r>
            <a:r>
              <a:rPr lang="es-ES" sz="1050" b="1" i="0" dirty="0">
                <a:solidFill>
                  <a:srgbClr val="000000"/>
                </a:solidFill>
                <a:effectLst/>
                <a:latin typeface="Gotham Bold"/>
              </a:rPr>
              <a:t>, A. Alvarez</a:t>
            </a:r>
            <a:r>
              <a:rPr lang="es-ES" sz="1050" b="1" i="0" baseline="30000" dirty="0">
                <a:solidFill>
                  <a:srgbClr val="000000"/>
                </a:solidFill>
                <a:effectLst/>
                <a:latin typeface="Gotham Bold"/>
              </a:rPr>
              <a:t>15</a:t>
            </a:r>
            <a:r>
              <a:rPr lang="es-ES" sz="1050" b="1" i="0" dirty="0">
                <a:solidFill>
                  <a:srgbClr val="000000"/>
                </a:solidFill>
                <a:effectLst/>
                <a:latin typeface="Gotham Bold"/>
              </a:rPr>
              <a:t>, A. Berrocal</a:t>
            </a:r>
            <a:r>
              <a:rPr lang="es-ES" sz="1050" b="1" i="0" baseline="30000" dirty="0">
                <a:solidFill>
                  <a:srgbClr val="000000"/>
                </a:solidFill>
                <a:effectLst/>
                <a:latin typeface="Gotham Bold"/>
              </a:rPr>
              <a:t>16</a:t>
            </a:r>
            <a:endParaRPr lang="es-ES" sz="1050" b="1" dirty="0">
              <a:solidFill>
                <a:srgbClr val="57585A"/>
              </a:solidFill>
              <a:latin typeface="Gotham Bold"/>
              <a:cs typeface="Arial" pitchFamily="34" charset="0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05B4F9D8-12B2-410C-A707-E51A706EF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741" y="3359839"/>
            <a:ext cx="720000" cy="761143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66BE8CBA-DFCC-43C8-ACBF-0E48156603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015" y="4387533"/>
            <a:ext cx="728726" cy="72000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40C97330-809F-4ED2-8BA8-836C89F2F8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066" y="5240860"/>
            <a:ext cx="72867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1068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4A7784E3-F6EE-736D-223A-0B9DCF1BEF34}"/>
              </a:ext>
            </a:extLst>
          </p:cNvPr>
          <p:cNvSpPr/>
          <p:nvPr/>
        </p:nvSpPr>
        <p:spPr>
          <a:xfrm>
            <a:off x="0" y="5791260"/>
            <a:ext cx="12192000" cy="106674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/>
          </a:bodyPr>
          <a:lstStyle/>
          <a:p>
            <a:pPr algn="ctr" defTabSz="914377">
              <a:defRPr/>
            </a:pPr>
            <a:endParaRPr lang="es-ES" dirty="0" err="1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F3E4D50-083F-21A6-03A0-EC3A11AE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033" y="189999"/>
            <a:ext cx="9011479" cy="1119924"/>
          </a:xfrm>
        </p:spPr>
        <p:txBody>
          <a:bodyPr/>
          <a:lstStyle/>
          <a:p>
            <a:pPr>
              <a:tabLst>
                <a:tab pos="1790655" algn="l"/>
              </a:tabLst>
            </a:pPr>
            <a:r>
              <a:rPr lang="es-ES" dirty="0">
                <a:solidFill>
                  <a:schemeClr val="accent3"/>
                </a:solidFill>
                <a:latin typeface="Gotham Bold"/>
              </a:rPr>
              <a:t>Diseño del estudio EBRAIN: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8CE46E2-391B-4634-97E1-96C02A20FF8F}"/>
              </a:ext>
            </a:extLst>
          </p:cNvPr>
          <p:cNvSpPr txBox="1"/>
          <p:nvPr/>
        </p:nvSpPr>
        <p:spPr>
          <a:xfrm>
            <a:off x="6933889" y="1441337"/>
            <a:ext cx="3944471" cy="584775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l"/>
            <a:r>
              <a:rPr lang="es-ES" sz="1600" b="1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Objetivo principal: </a:t>
            </a:r>
            <a:r>
              <a:rPr lang="es-ES" sz="1600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TRi</a:t>
            </a:r>
          </a:p>
          <a:p>
            <a:pPr algn="l"/>
            <a:r>
              <a:rPr lang="es-ES" sz="1600" b="1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Objetivos secundarios: </a:t>
            </a:r>
            <a:r>
              <a:rPr lang="es-ES" sz="1600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SLPi, SG y </a:t>
            </a:r>
            <a:r>
              <a:rPr lang="es-ES" sz="1600" dirty="0" err="1">
                <a:solidFill>
                  <a:srgbClr val="57585A"/>
                </a:solidFill>
                <a:latin typeface="Gotham Bold"/>
                <a:cs typeface="Arial" pitchFamily="34" charset="0"/>
              </a:rPr>
              <a:t>CdV</a:t>
            </a:r>
            <a:endParaRPr lang="es-ES" sz="1600" b="1" dirty="0">
              <a:solidFill>
                <a:srgbClr val="57585A"/>
              </a:solidFill>
              <a:latin typeface="Gotham Bold"/>
              <a:cs typeface="Arial" pitchFamily="34" charset="0"/>
            </a:endParaRP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51CAE6B8-4A50-47AE-8077-554F4A310958}"/>
              </a:ext>
            </a:extLst>
          </p:cNvPr>
          <p:cNvSpPr txBox="1"/>
          <p:nvPr/>
        </p:nvSpPr>
        <p:spPr>
          <a:xfrm>
            <a:off x="627529" y="5616785"/>
            <a:ext cx="5960781" cy="584775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l"/>
            <a:r>
              <a:rPr lang="es-ES" sz="1600" baseline="30000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1</a:t>
            </a:r>
            <a:r>
              <a:rPr lang="es-ES" sz="1600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Se administró radiocirugía o RDT </a:t>
            </a:r>
            <a:r>
              <a:rPr lang="es-ES" sz="1600" dirty="0" err="1">
                <a:solidFill>
                  <a:srgbClr val="57585A"/>
                </a:solidFill>
                <a:latin typeface="Gotham Bold"/>
                <a:cs typeface="Arial" pitchFamily="34" charset="0"/>
              </a:rPr>
              <a:t>holocraneal</a:t>
            </a:r>
            <a:r>
              <a:rPr lang="es-ES" sz="1600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 según las pautas locales.</a:t>
            </a:r>
          </a:p>
          <a:p>
            <a:pPr algn="l"/>
            <a:r>
              <a:rPr lang="es-ES" sz="1600" baseline="30000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2</a:t>
            </a:r>
            <a:r>
              <a:rPr lang="es-ES" sz="1600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Se administró RDT si posteriormente se presentaba PE cerebral.</a:t>
            </a:r>
          </a:p>
        </p:txBody>
      </p:sp>
      <p:grpSp>
        <p:nvGrpSpPr>
          <p:cNvPr id="71" name="Grupo 70">
            <a:extLst>
              <a:ext uri="{FF2B5EF4-FFF2-40B4-BE49-F238E27FC236}">
                <a16:creationId xmlns:a16="http://schemas.microsoft.com/office/drawing/2014/main" id="{8D326221-A8A3-4907-9526-36AD14220A42}"/>
              </a:ext>
            </a:extLst>
          </p:cNvPr>
          <p:cNvGrpSpPr/>
          <p:nvPr/>
        </p:nvGrpSpPr>
        <p:grpSpPr>
          <a:xfrm>
            <a:off x="627530" y="1305115"/>
            <a:ext cx="5207878" cy="838872"/>
            <a:chOff x="627530" y="1127328"/>
            <a:chExt cx="5207878" cy="838872"/>
          </a:xfrm>
        </p:grpSpPr>
        <p:sp>
          <p:nvSpPr>
            <p:cNvPr id="12" name="Rectángulo: esquinas redondeadas 11">
              <a:extLst>
                <a:ext uri="{FF2B5EF4-FFF2-40B4-BE49-F238E27FC236}">
                  <a16:creationId xmlns:a16="http://schemas.microsoft.com/office/drawing/2014/main" id="{283F3605-8697-4E06-A707-7BC1E0056938}"/>
                </a:ext>
              </a:extLst>
            </p:cNvPr>
            <p:cNvSpPr/>
            <p:nvPr/>
          </p:nvSpPr>
          <p:spPr>
            <a:xfrm>
              <a:off x="627530" y="1127328"/>
              <a:ext cx="4894729" cy="810266"/>
            </a:xfrm>
            <a:prstGeom prst="roundRect">
              <a:avLst/>
            </a:prstGeom>
            <a:ln w="952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45720" rIns="45720" rtlCol="0" anchor="ctr" anchorCtr="0">
              <a:noAutofit/>
            </a:bodyPr>
            <a:lstStyle/>
            <a:p>
              <a:pPr algn="just"/>
              <a:endParaRPr lang="es-ES" sz="1600" dirty="0">
                <a:solidFill>
                  <a:schemeClr val="accent5"/>
                </a:solidFill>
                <a:latin typeface="Gotham Bold"/>
              </a:endParaRPr>
            </a:p>
          </p:txBody>
        </p:sp>
        <p:pic>
          <p:nvPicPr>
            <p:cNvPr id="67" name="object 84">
              <a:extLst>
                <a:ext uri="{FF2B5EF4-FFF2-40B4-BE49-F238E27FC236}">
                  <a16:creationId xmlns:a16="http://schemas.microsoft.com/office/drawing/2014/main" id="{9A5CC01D-0DC1-4F44-ADA0-F2D26023028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1032" y="1347825"/>
              <a:ext cx="596253" cy="367157"/>
            </a:xfrm>
            <a:prstGeom prst="rect">
              <a:avLst/>
            </a:prstGeom>
          </p:spPr>
        </p:pic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ABEC13D6-F58A-4A13-877E-B5C1D2F0F9B7}"/>
                </a:ext>
              </a:extLst>
            </p:cNvPr>
            <p:cNvSpPr txBox="1"/>
            <p:nvPr/>
          </p:nvSpPr>
          <p:spPr>
            <a:xfrm>
              <a:off x="1380432" y="1135203"/>
              <a:ext cx="4454976" cy="83099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45720" rIns="45720" rtlCol="0">
              <a:spAutoFit/>
            </a:bodyPr>
            <a:lstStyle/>
            <a:p>
              <a:r>
                <a:rPr lang="es-ES" sz="1600" dirty="0">
                  <a:solidFill>
                    <a:srgbClr val="57585A"/>
                  </a:solidFill>
                  <a:latin typeface="Gotham Bold"/>
                  <a:cs typeface="Arial" pitchFamily="34" charset="0"/>
                </a:rPr>
                <a:t>Pacientes con metástasis cerebrales sintomáticas que no habían recibido tratamiento local previo (n=15)</a:t>
              </a:r>
            </a:p>
          </p:txBody>
        </p:sp>
      </p:grpSp>
      <p:grpSp>
        <p:nvGrpSpPr>
          <p:cNvPr id="72" name="Grupo 71">
            <a:extLst>
              <a:ext uri="{FF2B5EF4-FFF2-40B4-BE49-F238E27FC236}">
                <a16:creationId xmlns:a16="http://schemas.microsoft.com/office/drawing/2014/main" id="{8D7D1A90-025E-48B5-9078-A6230B0AD08F}"/>
              </a:ext>
            </a:extLst>
          </p:cNvPr>
          <p:cNvGrpSpPr/>
          <p:nvPr/>
        </p:nvGrpSpPr>
        <p:grpSpPr>
          <a:xfrm>
            <a:off x="627529" y="2126605"/>
            <a:ext cx="10711458" cy="3344905"/>
            <a:chOff x="627530" y="1948488"/>
            <a:chExt cx="10711458" cy="3344905"/>
          </a:xfrm>
        </p:grpSpPr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6219F514-1F24-43E8-9B7A-39FAA8EA625A}"/>
                </a:ext>
              </a:extLst>
            </p:cNvPr>
            <p:cNvGrpSpPr/>
            <p:nvPr/>
          </p:nvGrpSpPr>
          <p:grpSpPr>
            <a:xfrm>
              <a:off x="627530" y="2500240"/>
              <a:ext cx="1552256" cy="2151479"/>
              <a:chOff x="627530" y="2500240"/>
              <a:chExt cx="1552256" cy="2116585"/>
            </a:xfrm>
          </p:grpSpPr>
          <p:sp>
            <p:nvSpPr>
              <p:cNvPr id="14" name="Rectángulo: esquinas redondeadas 13">
                <a:extLst>
                  <a:ext uri="{FF2B5EF4-FFF2-40B4-BE49-F238E27FC236}">
                    <a16:creationId xmlns:a16="http://schemas.microsoft.com/office/drawing/2014/main" id="{A35C011C-3CC0-4D90-B5D3-015B6F12DAA5}"/>
                  </a:ext>
                </a:extLst>
              </p:cNvPr>
              <p:cNvSpPr/>
              <p:nvPr/>
            </p:nvSpPr>
            <p:spPr>
              <a:xfrm>
                <a:off x="636495" y="3684083"/>
                <a:ext cx="1524543" cy="932742"/>
              </a:xfrm>
              <a:prstGeom prst="roundRect">
                <a:avLst/>
              </a:prstGeom>
              <a:ln>
                <a:prstDash val="lgDash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lIns="45720" rIns="45720" rtlCol="0" anchor="ctr" anchorCtr="0">
                <a:normAutofit/>
              </a:bodyPr>
              <a:lstStyle/>
              <a:p>
                <a:pPr algn="ctr"/>
                <a:endParaRPr lang="es-ES" b="1" dirty="0">
                  <a:latin typeface="Gotham Bold"/>
                </a:endParaRPr>
              </a:p>
            </p:txBody>
          </p:sp>
          <p:sp>
            <p:nvSpPr>
              <p:cNvPr id="15" name="Rectángulo: esquinas redondeadas 14">
                <a:extLst>
                  <a:ext uri="{FF2B5EF4-FFF2-40B4-BE49-F238E27FC236}">
                    <a16:creationId xmlns:a16="http://schemas.microsoft.com/office/drawing/2014/main" id="{27647096-5AEB-4EDD-9895-7046986F241D}"/>
                  </a:ext>
                </a:extLst>
              </p:cNvPr>
              <p:cNvSpPr/>
              <p:nvPr/>
            </p:nvSpPr>
            <p:spPr>
              <a:xfrm>
                <a:off x="627530" y="2500240"/>
                <a:ext cx="1552256" cy="1605595"/>
              </a:xfrm>
              <a:prstGeom prst="roundRect">
                <a:avLst/>
              </a:prstGeom>
              <a:solidFill>
                <a:schemeClr val="accent1"/>
              </a:solidFill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rIns="45720" rtlCol="0" anchor="ctr" anchorCtr="0">
                <a:normAutofit/>
              </a:bodyPr>
              <a:lstStyle/>
              <a:p>
                <a:pPr algn="ctr"/>
                <a:endParaRPr lang="es-ES" dirty="0" err="1"/>
              </a:p>
            </p:txBody>
          </p:sp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C19BA976-DB2D-4174-9B5E-C9705937F13B}"/>
                  </a:ext>
                </a:extLst>
              </p:cNvPr>
              <p:cNvSpPr txBox="1"/>
              <p:nvPr/>
            </p:nvSpPr>
            <p:spPr>
              <a:xfrm>
                <a:off x="780678" y="2626648"/>
                <a:ext cx="1308709" cy="1377671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lIns="45720" rIns="45720" rtlCol="0">
                <a:spAutoFit/>
              </a:bodyPr>
              <a:lstStyle/>
              <a:p>
                <a:pPr algn="ctr"/>
                <a:r>
                  <a:rPr lang="es-ES" sz="1700" b="1" dirty="0" err="1">
                    <a:solidFill>
                      <a:schemeClr val="bg1"/>
                    </a:solidFill>
                    <a:latin typeface="Gotham Bold"/>
                  </a:rPr>
                  <a:t>Encorafenib</a:t>
                </a:r>
                <a:endParaRPr lang="es-ES" sz="1700" b="1" dirty="0">
                  <a:solidFill>
                    <a:schemeClr val="bg1"/>
                  </a:solidFill>
                  <a:latin typeface="Gotham Bold"/>
                </a:endParaRPr>
              </a:p>
              <a:p>
                <a:pPr algn="ctr"/>
                <a:r>
                  <a:rPr lang="es-ES" sz="1700" b="1" dirty="0">
                    <a:solidFill>
                      <a:schemeClr val="bg1"/>
                    </a:solidFill>
                    <a:latin typeface="Gotham Bold"/>
                  </a:rPr>
                  <a:t>450mg/24h</a:t>
                </a:r>
              </a:p>
              <a:p>
                <a:pPr algn="ctr"/>
                <a:r>
                  <a:rPr lang="es-ES" sz="1700" b="1" dirty="0">
                    <a:solidFill>
                      <a:schemeClr val="bg1"/>
                    </a:solidFill>
                    <a:latin typeface="Gotham Bold"/>
                  </a:rPr>
                  <a:t>+</a:t>
                </a:r>
              </a:p>
              <a:p>
                <a:pPr algn="ctr"/>
                <a:r>
                  <a:rPr lang="es-ES" sz="1700" b="1" dirty="0" err="1">
                    <a:solidFill>
                      <a:schemeClr val="bg1"/>
                    </a:solidFill>
                    <a:latin typeface="Gotham Bold"/>
                  </a:rPr>
                  <a:t>Binimetinib</a:t>
                </a:r>
                <a:endParaRPr lang="es-ES" sz="1700" b="1" dirty="0">
                  <a:solidFill>
                    <a:schemeClr val="bg1"/>
                  </a:solidFill>
                  <a:latin typeface="Gotham Bold"/>
                </a:endParaRPr>
              </a:p>
              <a:p>
                <a:pPr algn="ctr"/>
                <a:r>
                  <a:rPr lang="es-ES" sz="1700" b="1" dirty="0">
                    <a:solidFill>
                      <a:schemeClr val="bg1"/>
                    </a:solidFill>
                    <a:latin typeface="Gotham Bold"/>
                  </a:rPr>
                  <a:t>45mg/12h</a:t>
                </a:r>
              </a:p>
            </p:txBody>
          </p:sp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DCCC3D0D-9598-4A22-8D67-D143E8F4843D}"/>
                  </a:ext>
                </a:extLst>
              </p:cNvPr>
              <p:cNvSpPr txBox="1"/>
              <p:nvPr/>
            </p:nvSpPr>
            <p:spPr>
              <a:xfrm>
                <a:off x="1040517" y="4185221"/>
                <a:ext cx="1048870" cy="338554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lIns="45720" rIns="45720" rtlCol="0">
                <a:spAutoFit/>
              </a:bodyPr>
              <a:lstStyle/>
              <a:p>
                <a:pPr algn="ctr"/>
                <a:r>
                  <a:rPr lang="es-ES" sz="1600" dirty="0">
                    <a:solidFill>
                      <a:schemeClr val="accent1"/>
                    </a:solidFill>
                    <a:latin typeface="Gotham Bold"/>
                    <a:cs typeface="Arial" pitchFamily="34" charset="0"/>
                  </a:rPr>
                  <a:t> 2 meses</a:t>
                </a:r>
              </a:p>
            </p:txBody>
          </p:sp>
          <p:pic>
            <p:nvPicPr>
              <p:cNvPr id="19" name="Gráfico 18" descr="Calendario contorno">
                <a:extLst>
                  <a:ext uri="{FF2B5EF4-FFF2-40B4-BE49-F238E27FC236}">
                    <a16:creationId xmlns:a16="http://schemas.microsoft.com/office/drawing/2014/main" id="{5C58DB38-66BE-4DC3-B1FC-E735010961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98866" y="4076825"/>
                <a:ext cx="540000" cy="540000"/>
              </a:xfrm>
              <a:prstGeom prst="rect">
                <a:avLst/>
              </a:prstGeom>
            </p:spPr>
          </p:pic>
        </p:grpSp>
        <p:sp>
          <p:nvSpPr>
            <p:cNvPr id="21" name="Rectángulo: esquinas redondeadas 20">
              <a:extLst>
                <a:ext uri="{FF2B5EF4-FFF2-40B4-BE49-F238E27FC236}">
                  <a16:creationId xmlns:a16="http://schemas.microsoft.com/office/drawing/2014/main" id="{19AF13C0-D508-4F99-9072-A3F95CFD1B83}"/>
                </a:ext>
              </a:extLst>
            </p:cNvPr>
            <p:cNvSpPr/>
            <p:nvPr/>
          </p:nvSpPr>
          <p:spPr>
            <a:xfrm>
              <a:off x="2778893" y="2476177"/>
              <a:ext cx="1524543" cy="2178832"/>
            </a:xfrm>
            <a:prstGeom prst="roundRect">
              <a:avLst/>
            </a:prstGeom>
            <a:solidFill>
              <a:srgbClr val="818285"/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45720" rIns="45720" rtlCol="0" anchor="ctr" anchorCtr="0">
              <a:noAutofit/>
            </a:bodyPr>
            <a:lstStyle/>
            <a:p>
              <a:pPr algn="ctr"/>
              <a:r>
                <a:rPr lang="es-ES" sz="1700" dirty="0">
                  <a:solidFill>
                    <a:schemeClr val="bg1"/>
                  </a:solidFill>
                  <a:latin typeface="Gotham Bold"/>
                </a:rPr>
                <a:t>RM </a:t>
              </a:r>
            </a:p>
            <a:p>
              <a:pPr algn="ctr"/>
              <a:r>
                <a:rPr lang="es-ES" sz="1700" dirty="0">
                  <a:solidFill>
                    <a:schemeClr val="bg1"/>
                  </a:solidFill>
                  <a:latin typeface="Gotham Bold"/>
                </a:rPr>
                <a:t>cerebral</a:t>
              </a:r>
            </a:p>
            <a:p>
              <a:pPr algn="ctr"/>
              <a:r>
                <a:rPr lang="es-ES" sz="1700" dirty="0">
                  <a:solidFill>
                    <a:schemeClr val="bg1"/>
                  </a:solidFill>
                  <a:latin typeface="Gotham Bold"/>
                </a:rPr>
                <a:t>+</a:t>
              </a:r>
            </a:p>
            <a:p>
              <a:pPr algn="ctr"/>
              <a:r>
                <a:rPr lang="es-ES" sz="1700" dirty="0">
                  <a:solidFill>
                    <a:schemeClr val="bg1"/>
                  </a:solidFill>
                  <a:latin typeface="Gotham Bold"/>
                </a:rPr>
                <a:t>TAC de cuerpo entero</a:t>
              </a:r>
            </a:p>
          </p:txBody>
        </p:sp>
        <p:sp>
          <p:nvSpPr>
            <p:cNvPr id="22" name="Rectángulo: esquinas redondeadas 21">
              <a:extLst>
                <a:ext uri="{FF2B5EF4-FFF2-40B4-BE49-F238E27FC236}">
                  <a16:creationId xmlns:a16="http://schemas.microsoft.com/office/drawing/2014/main" id="{ECF41D85-306A-411F-8E5E-8BFB9A583C9F}"/>
                </a:ext>
              </a:extLst>
            </p:cNvPr>
            <p:cNvSpPr/>
            <p:nvPr/>
          </p:nvSpPr>
          <p:spPr>
            <a:xfrm>
              <a:off x="5043258" y="2474432"/>
              <a:ext cx="1962453" cy="513295"/>
            </a:xfrm>
            <a:prstGeom prst="roundRect">
              <a:avLst/>
            </a:prstGeom>
            <a:solidFill>
              <a:schemeClr val="accent2"/>
            </a:solidFill>
            <a:ln w="952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45720" rIns="45720" rtlCol="0" anchor="ctr" anchorCtr="0">
              <a:noAutofit/>
            </a:bodyPr>
            <a:lstStyle/>
            <a:p>
              <a:pPr algn="ctr"/>
              <a:r>
                <a:rPr lang="es-ES" sz="1700" b="1" dirty="0">
                  <a:solidFill>
                    <a:schemeClr val="bg1"/>
                  </a:solidFill>
                  <a:latin typeface="Gotham Bold"/>
                </a:rPr>
                <a:t>RP intracraneal o EE</a:t>
              </a:r>
            </a:p>
          </p:txBody>
        </p:sp>
        <p:sp>
          <p:nvSpPr>
            <p:cNvPr id="23" name="Rectángulo: esquinas redondeadas 22">
              <a:extLst>
                <a:ext uri="{FF2B5EF4-FFF2-40B4-BE49-F238E27FC236}">
                  <a16:creationId xmlns:a16="http://schemas.microsoft.com/office/drawing/2014/main" id="{7E8C2F16-7F3D-4F04-A57E-23D51FCE835B}"/>
                </a:ext>
              </a:extLst>
            </p:cNvPr>
            <p:cNvSpPr/>
            <p:nvPr/>
          </p:nvSpPr>
          <p:spPr>
            <a:xfrm>
              <a:off x="5043258" y="3285763"/>
              <a:ext cx="1944423" cy="513295"/>
            </a:xfrm>
            <a:prstGeom prst="roundRect">
              <a:avLst/>
            </a:prstGeom>
            <a:solidFill>
              <a:srgbClr val="5A8D8A"/>
            </a:solidFill>
            <a:ln w="952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45720" rIns="45720" rtlCol="0" anchor="ctr" anchorCtr="0">
              <a:noAutofit/>
            </a:bodyPr>
            <a:lstStyle/>
            <a:p>
              <a:pPr algn="ctr"/>
              <a:r>
                <a:rPr lang="es-ES" sz="1700" b="1" dirty="0">
                  <a:solidFill>
                    <a:schemeClr val="bg1"/>
                  </a:solidFill>
                  <a:latin typeface="Gotham Bold"/>
                </a:rPr>
                <a:t>RC intracraneal</a:t>
              </a:r>
              <a:r>
                <a:rPr lang="es-ES" sz="1700" b="1" baseline="30000" dirty="0">
                  <a:solidFill>
                    <a:schemeClr val="bg1"/>
                  </a:solidFill>
                  <a:latin typeface="Gotham Bold"/>
                </a:rPr>
                <a:t>2</a:t>
              </a:r>
            </a:p>
          </p:txBody>
        </p:sp>
        <p:sp>
          <p:nvSpPr>
            <p:cNvPr id="24" name="Rectángulo: esquinas redondeadas 23">
              <a:extLst>
                <a:ext uri="{FF2B5EF4-FFF2-40B4-BE49-F238E27FC236}">
                  <a16:creationId xmlns:a16="http://schemas.microsoft.com/office/drawing/2014/main" id="{C661E7A1-341C-4D0C-A55E-C617F250EE71}"/>
                </a:ext>
              </a:extLst>
            </p:cNvPr>
            <p:cNvSpPr/>
            <p:nvPr/>
          </p:nvSpPr>
          <p:spPr>
            <a:xfrm>
              <a:off x="5043257" y="4141714"/>
              <a:ext cx="1944423" cy="584775"/>
            </a:xfrm>
            <a:prstGeom prst="roundRect">
              <a:avLst/>
            </a:prstGeom>
            <a:solidFill>
              <a:srgbClr val="93AEAD"/>
            </a:solidFill>
            <a:ln w="952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45720" rIns="45720" rtlCol="0" anchor="ctr" anchorCtr="0">
              <a:noAutofit/>
            </a:bodyPr>
            <a:lstStyle/>
            <a:p>
              <a:pPr algn="ctr"/>
              <a:r>
                <a:rPr lang="es-ES" sz="1700" b="1" dirty="0">
                  <a:solidFill>
                    <a:schemeClr val="bg1"/>
                  </a:solidFill>
                  <a:latin typeface="Gotham Bold"/>
                </a:rPr>
                <a:t>PE (cerebral/corporal)</a:t>
              </a:r>
            </a:p>
          </p:txBody>
        </p:sp>
        <p:sp>
          <p:nvSpPr>
            <p:cNvPr id="27" name="Rectángulo: esquinas redondeadas 26">
              <a:extLst>
                <a:ext uri="{FF2B5EF4-FFF2-40B4-BE49-F238E27FC236}">
                  <a16:creationId xmlns:a16="http://schemas.microsoft.com/office/drawing/2014/main" id="{17D7825A-50CE-4D08-B0D5-B52AC2AE9D18}"/>
                </a:ext>
              </a:extLst>
            </p:cNvPr>
            <p:cNvSpPr/>
            <p:nvPr/>
          </p:nvSpPr>
          <p:spPr>
            <a:xfrm>
              <a:off x="7539315" y="2474432"/>
              <a:ext cx="1443319" cy="513295"/>
            </a:xfrm>
            <a:prstGeom prst="roundRect">
              <a:avLst/>
            </a:prstGeom>
            <a:solidFill>
              <a:srgbClr val="818285"/>
            </a:solidFill>
            <a:ln w="952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45720" rIns="45720" rtlCol="0" anchor="ctr" anchorCtr="0">
              <a:noAutofit/>
            </a:bodyPr>
            <a:lstStyle/>
            <a:p>
              <a:pPr algn="ctr"/>
              <a:r>
                <a:rPr lang="es-ES" sz="1700" dirty="0">
                  <a:solidFill>
                    <a:schemeClr val="bg1"/>
                  </a:solidFill>
                  <a:latin typeface="Gotham Bold"/>
                </a:rPr>
                <a:t>RDT cerebral</a:t>
              </a:r>
              <a:r>
                <a:rPr lang="es-ES" sz="1700" baseline="30000" dirty="0">
                  <a:solidFill>
                    <a:schemeClr val="bg1"/>
                  </a:solidFill>
                  <a:latin typeface="Gotham Bold"/>
                </a:rPr>
                <a:t>1</a:t>
              </a:r>
            </a:p>
          </p:txBody>
        </p:sp>
        <p:grpSp>
          <p:nvGrpSpPr>
            <p:cNvPr id="30" name="Grupo 29">
              <a:extLst>
                <a:ext uri="{FF2B5EF4-FFF2-40B4-BE49-F238E27FC236}">
                  <a16:creationId xmlns:a16="http://schemas.microsoft.com/office/drawing/2014/main" id="{7CEAE080-4024-46D7-80FE-E7E739CC0653}"/>
                </a:ext>
              </a:extLst>
            </p:cNvPr>
            <p:cNvGrpSpPr/>
            <p:nvPr/>
          </p:nvGrpSpPr>
          <p:grpSpPr>
            <a:xfrm>
              <a:off x="9706295" y="2480406"/>
              <a:ext cx="1632693" cy="2812987"/>
              <a:chOff x="627530" y="2500240"/>
              <a:chExt cx="1552256" cy="2812987"/>
            </a:xfrm>
          </p:grpSpPr>
          <p:sp>
            <p:nvSpPr>
              <p:cNvPr id="31" name="Rectángulo: esquinas redondeadas 30">
                <a:extLst>
                  <a:ext uri="{FF2B5EF4-FFF2-40B4-BE49-F238E27FC236}">
                    <a16:creationId xmlns:a16="http://schemas.microsoft.com/office/drawing/2014/main" id="{18673021-6338-43E5-95E1-49721806B547}"/>
                  </a:ext>
                </a:extLst>
              </p:cNvPr>
              <p:cNvSpPr/>
              <p:nvPr/>
            </p:nvSpPr>
            <p:spPr>
              <a:xfrm>
                <a:off x="636495" y="3684083"/>
                <a:ext cx="1524543" cy="1629144"/>
              </a:xfrm>
              <a:prstGeom prst="roundRect">
                <a:avLst/>
              </a:prstGeom>
              <a:ln>
                <a:prstDash val="lgDash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lIns="45720" rIns="45720" rtlCol="0" anchor="ctr" anchorCtr="0">
                <a:normAutofit/>
              </a:bodyPr>
              <a:lstStyle/>
              <a:p>
                <a:pPr algn="ctr"/>
                <a:endParaRPr lang="es-ES" b="1" dirty="0">
                  <a:latin typeface="Gotham Bold"/>
                </a:endParaRPr>
              </a:p>
            </p:txBody>
          </p:sp>
          <p:sp>
            <p:nvSpPr>
              <p:cNvPr id="32" name="Rectángulo: esquinas redondeadas 31">
                <a:extLst>
                  <a:ext uri="{FF2B5EF4-FFF2-40B4-BE49-F238E27FC236}">
                    <a16:creationId xmlns:a16="http://schemas.microsoft.com/office/drawing/2014/main" id="{0506548D-5833-4EC3-99A8-FF670015EB08}"/>
                  </a:ext>
                </a:extLst>
              </p:cNvPr>
              <p:cNvSpPr/>
              <p:nvPr/>
            </p:nvSpPr>
            <p:spPr>
              <a:xfrm>
                <a:off x="627530" y="2500240"/>
                <a:ext cx="1552256" cy="1605595"/>
              </a:xfrm>
              <a:prstGeom prst="roundRect">
                <a:avLst/>
              </a:prstGeom>
              <a:solidFill>
                <a:schemeClr val="accent1"/>
              </a:solidFill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rIns="45720" rtlCol="0" anchor="ctr" anchorCtr="0">
                <a:normAutofit/>
              </a:bodyPr>
              <a:lstStyle/>
              <a:p>
                <a:pPr algn="ctr"/>
                <a:endParaRPr lang="es-ES" dirty="0" err="1"/>
              </a:p>
            </p:txBody>
          </p:sp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2917BFF1-D842-4C81-9F99-C5F1CDD37F07}"/>
                  </a:ext>
                </a:extLst>
              </p:cNvPr>
              <p:cNvSpPr txBox="1"/>
              <p:nvPr/>
            </p:nvSpPr>
            <p:spPr>
              <a:xfrm>
                <a:off x="780678" y="2626648"/>
                <a:ext cx="1308709" cy="1400383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lIns="45720" rIns="45720" rtlCol="0">
                <a:spAutoFit/>
              </a:bodyPr>
              <a:lstStyle/>
              <a:p>
                <a:pPr algn="ctr"/>
                <a:r>
                  <a:rPr lang="es-ES" sz="1700" b="1" dirty="0" err="1">
                    <a:solidFill>
                      <a:schemeClr val="bg1"/>
                    </a:solidFill>
                    <a:latin typeface="Gotham Bold"/>
                  </a:rPr>
                  <a:t>Encorafenib</a:t>
                </a:r>
                <a:endParaRPr lang="es-ES" sz="1700" b="1" dirty="0">
                  <a:solidFill>
                    <a:schemeClr val="bg1"/>
                  </a:solidFill>
                  <a:latin typeface="Gotham Bold"/>
                </a:endParaRPr>
              </a:p>
              <a:p>
                <a:pPr algn="ctr"/>
                <a:r>
                  <a:rPr lang="es-ES" sz="1700" b="1" dirty="0">
                    <a:solidFill>
                      <a:schemeClr val="bg1"/>
                    </a:solidFill>
                    <a:latin typeface="Gotham Bold"/>
                  </a:rPr>
                  <a:t>450mg/24h</a:t>
                </a:r>
              </a:p>
              <a:p>
                <a:pPr algn="ctr"/>
                <a:r>
                  <a:rPr lang="es-ES" sz="1700" b="1" dirty="0">
                    <a:solidFill>
                      <a:schemeClr val="bg1"/>
                    </a:solidFill>
                    <a:latin typeface="Gotham Bold"/>
                  </a:rPr>
                  <a:t>+</a:t>
                </a:r>
              </a:p>
              <a:p>
                <a:pPr algn="ctr"/>
                <a:r>
                  <a:rPr lang="es-ES" sz="1700" b="1" dirty="0" err="1">
                    <a:solidFill>
                      <a:schemeClr val="bg1"/>
                    </a:solidFill>
                    <a:latin typeface="Gotham Bold"/>
                  </a:rPr>
                  <a:t>Binimetinib</a:t>
                </a:r>
                <a:endParaRPr lang="es-ES" sz="1700" b="1" dirty="0">
                  <a:solidFill>
                    <a:schemeClr val="bg1"/>
                  </a:solidFill>
                  <a:latin typeface="Gotham Bold"/>
                </a:endParaRPr>
              </a:p>
              <a:p>
                <a:pPr algn="ctr"/>
                <a:r>
                  <a:rPr lang="es-ES" sz="1700" b="1" dirty="0">
                    <a:solidFill>
                      <a:schemeClr val="bg1"/>
                    </a:solidFill>
                    <a:latin typeface="Gotham Bold"/>
                  </a:rPr>
                  <a:t>45mg/12h</a:t>
                </a:r>
              </a:p>
            </p:txBody>
          </p:sp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D867F0BB-DB83-4612-87FC-BC57E8E6E00D}"/>
                  </a:ext>
                </a:extLst>
              </p:cNvPr>
              <p:cNvSpPr txBox="1"/>
              <p:nvPr/>
            </p:nvSpPr>
            <p:spPr>
              <a:xfrm>
                <a:off x="1050300" y="4174176"/>
                <a:ext cx="1129486" cy="1077218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lIns="45720" rIns="45720" rtlCol="0">
                <a:spAutoFit/>
              </a:bodyPr>
              <a:lstStyle/>
              <a:p>
                <a:pPr algn="ctr"/>
                <a:r>
                  <a:rPr lang="es-ES" sz="1600" dirty="0">
                    <a:solidFill>
                      <a:schemeClr val="accent1"/>
                    </a:solidFill>
                    <a:latin typeface="Gotham Bold"/>
                    <a:cs typeface="Arial" pitchFamily="34" charset="0"/>
                  </a:rPr>
                  <a:t>Hasta PE, toxicidad inaceptable o muerte</a:t>
                </a:r>
              </a:p>
            </p:txBody>
          </p:sp>
          <p:pic>
            <p:nvPicPr>
              <p:cNvPr id="35" name="Gráfico 34" descr="Calendario contorno">
                <a:extLst>
                  <a:ext uri="{FF2B5EF4-FFF2-40B4-BE49-F238E27FC236}">
                    <a16:creationId xmlns:a16="http://schemas.microsoft.com/office/drawing/2014/main" id="{98C1925E-CACE-4308-8F73-7D052D23C3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98866" y="4076825"/>
                <a:ext cx="540000" cy="540000"/>
              </a:xfrm>
              <a:prstGeom prst="rect">
                <a:avLst/>
              </a:prstGeom>
            </p:spPr>
          </p:pic>
        </p:grpSp>
        <p:cxnSp>
          <p:nvCxnSpPr>
            <p:cNvPr id="37" name="Conector recto de flecha 36">
              <a:extLst>
                <a:ext uri="{FF2B5EF4-FFF2-40B4-BE49-F238E27FC236}">
                  <a16:creationId xmlns:a16="http://schemas.microsoft.com/office/drawing/2014/main" id="{17B72C40-BE6C-4F35-9BB9-9F2E45CBF0B5}"/>
                </a:ext>
              </a:extLst>
            </p:cNvPr>
            <p:cNvCxnSpPr>
              <a:cxnSpLocks/>
            </p:cNvCxnSpPr>
            <p:nvPr/>
          </p:nvCxnSpPr>
          <p:spPr>
            <a:xfrm>
              <a:off x="1391266" y="1948488"/>
              <a:ext cx="0" cy="54000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1" name="Conector recto de flecha 40">
              <a:extLst>
                <a:ext uri="{FF2B5EF4-FFF2-40B4-BE49-F238E27FC236}">
                  <a16:creationId xmlns:a16="http://schemas.microsoft.com/office/drawing/2014/main" id="{80F9D219-D7B2-473E-A0A8-CD3857D32355}"/>
                </a:ext>
              </a:extLst>
            </p:cNvPr>
            <p:cNvCxnSpPr>
              <a:cxnSpLocks/>
            </p:cNvCxnSpPr>
            <p:nvPr/>
          </p:nvCxnSpPr>
          <p:spPr>
            <a:xfrm>
              <a:off x="2188751" y="3518758"/>
              <a:ext cx="581588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64" name="Grupo 63">
              <a:extLst>
                <a:ext uri="{FF2B5EF4-FFF2-40B4-BE49-F238E27FC236}">
                  <a16:creationId xmlns:a16="http://schemas.microsoft.com/office/drawing/2014/main" id="{42B902AB-DCD0-4392-AA0A-78AF92A996DD}"/>
                </a:ext>
              </a:extLst>
            </p:cNvPr>
            <p:cNvGrpSpPr/>
            <p:nvPr/>
          </p:nvGrpSpPr>
          <p:grpSpPr>
            <a:xfrm>
              <a:off x="7593104" y="4105650"/>
              <a:ext cx="717178" cy="626030"/>
              <a:chOff x="7593104" y="4025690"/>
              <a:chExt cx="717178" cy="626030"/>
            </a:xfrm>
          </p:grpSpPr>
          <p:sp>
            <p:nvSpPr>
              <p:cNvPr id="47" name="object 77">
                <a:extLst>
                  <a:ext uri="{FF2B5EF4-FFF2-40B4-BE49-F238E27FC236}">
                    <a16:creationId xmlns:a16="http://schemas.microsoft.com/office/drawing/2014/main" id="{02713D9F-9EAA-4865-94B6-B61ADEBB62AC}"/>
                  </a:ext>
                </a:extLst>
              </p:cNvPr>
              <p:cNvSpPr/>
              <p:nvPr/>
            </p:nvSpPr>
            <p:spPr>
              <a:xfrm>
                <a:off x="7593104" y="4025690"/>
                <a:ext cx="717178" cy="626030"/>
              </a:xfrm>
              <a:custGeom>
                <a:avLst/>
                <a:gdLst/>
                <a:ahLst/>
                <a:cxnLst/>
                <a:rect l="l" t="t" r="r" b="b"/>
                <a:pathLst>
                  <a:path w="412114" h="414020">
                    <a:moveTo>
                      <a:pt x="291147" y="0"/>
                    </a:moveTo>
                    <a:lnTo>
                      <a:pt x="120599" y="0"/>
                    </a:lnTo>
                    <a:lnTo>
                      <a:pt x="0" y="121183"/>
                    </a:lnTo>
                    <a:lnTo>
                      <a:pt x="0" y="292557"/>
                    </a:lnTo>
                    <a:lnTo>
                      <a:pt x="120599" y="413740"/>
                    </a:lnTo>
                    <a:lnTo>
                      <a:pt x="291147" y="413740"/>
                    </a:lnTo>
                    <a:lnTo>
                      <a:pt x="411746" y="292557"/>
                    </a:lnTo>
                    <a:lnTo>
                      <a:pt x="411746" y="121183"/>
                    </a:lnTo>
                    <a:lnTo>
                      <a:pt x="291147" y="0"/>
                    </a:lnTo>
                    <a:close/>
                  </a:path>
                </a:pathLst>
              </a:custGeom>
              <a:solidFill>
                <a:srgbClr val="046F6B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" name="CuadroTexto 48">
                <a:extLst>
                  <a:ext uri="{FF2B5EF4-FFF2-40B4-BE49-F238E27FC236}">
                    <a16:creationId xmlns:a16="http://schemas.microsoft.com/office/drawing/2014/main" id="{C08EC8ED-D304-40BA-856B-47F9A819FEC1}"/>
                  </a:ext>
                </a:extLst>
              </p:cNvPr>
              <p:cNvSpPr txBox="1"/>
              <p:nvPr/>
            </p:nvSpPr>
            <p:spPr>
              <a:xfrm>
                <a:off x="7622696" y="4180863"/>
                <a:ext cx="673290" cy="338554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lIns="45720" rIns="45720" rtlCol="0">
                <a:spAutoFit/>
              </a:bodyPr>
              <a:lstStyle/>
              <a:p>
                <a:pPr algn="ctr"/>
                <a:r>
                  <a:rPr lang="es-ES" sz="16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STOP</a:t>
                </a:r>
              </a:p>
            </p:txBody>
          </p:sp>
        </p:grpSp>
        <p:cxnSp>
          <p:nvCxnSpPr>
            <p:cNvPr id="50" name="Conector recto de flecha 49">
              <a:extLst>
                <a:ext uri="{FF2B5EF4-FFF2-40B4-BE49-F238E27FC236}">
                  <a16:creationId xmlns:a16="http://schemas.microsoft.com/office/drawing/2014/main" id="{3A073EC9-4F07-40C0-8DF5-3E8780FBA4CC}"/>
                </a:ext>
              </a:extLst>
            </p:cNvPr>
            <p:cNvCxnSpPr>
              <a:cxnSpLocks/>
            </p:cNvCxnSpPr>
            <p:nvPr/>
          </p:nvCxnSpPr>
          <p:spPr>
            <a:xfrm>
              <a:off x="4697506" y="2740045"/>
              <a:ext cx="34575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6" name="Conector recto 55">
              <a:extLst>
                <a:ext uri="{FF2B5EF4-FFF2-40B4-BE49-F238E27FC236}">
                  <a16:creationId xmlns:a16="http://schemas.microsoft.com/office/drawing/2014/main" id="{71293967-6741-4973-846A-F50A21051614}"/>
                </a:ext>
              </a:extLst>
            </p:cNvPr>
            <p:cNvCxnSpPr/>
            <p:nvPr/>
          </p:nvCxnSpPr>
          <p:spPr>
            <a:xfrm>
              <a:off x="4697506" y="2731080"/>
              <a:ext cx="0" cy="1670591"/>
            </a:xfrm>
            <a:prstGeom prst="line">
              <a:avLst/>
            </a:prstGeom>
            <a:ln w="28575">
              <a:tailEnd type="none" w="lg" len="lg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7" name="Conector recto de flecha 56">
              <a:extLst>
                <a:ext uri="{FF2B5EF4-FFF2-40B4-BE49-F238E27FC236}">
                  <a16:creationId xmlns:a16="http://schemas.microsoft.com/office/drawing/2014/main" id="{3D5B79B1-CE8C-4B49-B80C-1D066F0085C2}"/>
                </a:ext>
              </a:extLst>
            </p:cNvPr>
            <p:cNvCxnSpPr>
              <a:cxnSpLocks/>
            </p:cNvCxnSpPr>
            <p:nvPr/>
          </p:nvCxnSpPr>
          <p:spPr>
            <a:xfrm>
              <a:off x="4697506" y="3542497"/>
              <a:ext cx="34575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8" name="Conector recto de flecha 57">
              <a:extLst>
                <a:ext uri="{FF2B5EF4-FFF2-40B4-BE49-F238E27FC236}">
                  <a16:creationId xmlns:a16="http://schemas.microsoft.com/office/drawing/2014/main" id="{6C36CA23-8C1F-476C-A534-F8A2A41D7ABB}"/>
                </a:ext>
              </a:extLst>
            </p:cNvPr>
            <p:cNvCxnSpPr>
              <a:cxnSpLocks/>
            </p:cNvCxnSpPr>
            <p:nvPr/>
          </p:nvCxnSpPr>
          <p:spPr>
            <a:xfrm>
              <a:off x="4685995" y="4392706"/>
              <a:ext cx="34575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0" name="Conector recto 59">
              <a:extLst>
                <a:ext uri="{FF2B5EF4-FFF2-40B4-BE49-F238E27FC236}">
                  <a16:creationId xmlns:a16="http://schemas.microsoft.com/office/drawing/2014/main" id="{28533140-8035-4197-9EA2-C619C88B2D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03436" y="3542498"/>
              <a:ext cx="394070" cy="5133"/>
            </a:xfrm>
            <a:prstGeom prst="line">
              <a:avLst/>
            </a:prstGeom>
            <a:ln w="28575">
              <a:tailEnd type="none" w="lg" len="lg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2" name="Conector recto de flecha 61">
              <a:extLst>
                <a:ext uri="{FF2B5EF4-FFF2-40B4-BE49-F238E27FC236}">
                  <a16:creationId xmlns:a16="http://schemas.microsoft.com/office/drawing/2014/main" id="{C5A720FD-4F74-4F32-9543-00EDD6203D6C}"/>
                </a:ext>
              </a:extLst>
            </p:cNvPr>
            <p:cNvCxnSpPr>
              <a:cxnSpLocks/>
            </p:cNvCxnSpPr>
            <p:nvPr/>
          </p:nvCxnSpPr>
          <p:spPr>
            <a:xfrm>
              <a:off x="7014676" y="2731080"/>
              <a:ext cx="52200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3" name="Conector recto de flecha 62">
              <a:extLst>
                <a:ext uri="{FF2B5EF4-FFF2-40B4-BE49-F238E27FC236}">
                  <a16:creationId xmlns:a16="http://schemas.microsoft.com/office/drawing/2014/main" id="{B7EC836C-DC61-48AD-9536-DFB1B2FA8642}"/>
                </a:ext>
              </a:extLst>
            </p:cNvPr>
            <p:cNvCxnSpPr>
              <a:cxnSpLocks/>
            </p:cNvCxnSpPr>
            <p:nvPr/>
          </p:nvCxnSpPr>
          <p:spPr>
            <a:xfrm>
              <a:off x="6996746" y="4398516"/>
              <a:ext cx="59040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5" name="Conector recto de flecha 64">
              <a:extLst>
                <a:ext uri="{FF2B5EF4-FFF2-40B4-BE49-F238E27FC236}">
                  <a16:creationId xmlns:a16="http://schemas.microsoft.com/office/drawing/2014/main" id="{EE1C19C5-F7BB-4D6C-9515-40BB05FBAA38}"/>
                </a:ext>
              </a:extLst>
            </p:cNvPr>
            <p:cNvCxnSpPr>
              <a:cxnSpLocks/>
            </p:cNvCxnSpPr>
            <p:nvPr/>
          </p:nvCxnSpPr>
          <p:spPr>
            <a:xfrm>
              <a:off x="6996746" y="3542410"/>
              <a:ext cx="270000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0" name="Conector recto de flecha 69">
              <a:extLst>
                <a:ext uri="{FF2B5EF4-FFF2-40B4-BE49-F238E27FC236}">
                  <a16:creationId xmlns:a16="http://schemas.microsoft.com/office/drawing/2014/main" id="{0CBBEBC4-4E4A-4E61-AC53-84AC002ACEFD}"/>
                </a:ext>
              </a:extLst>
            </p:cNvPr>
            <p:cNvCxnSpPr>
              <a:cxnSpLocks/>
            </p:cNvCxnSpPr>
            <p:nvPr/>
          </p:nvCxnSpPr>
          <p:spPr>
            <a:xfrm>
              <a:off x="9000564" y="2731080"/>
              <a:ext cx="66600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73" name="object 95">
            <a:extLst>
              <a:ext uri="{FF2B5EF4-FFF2-40B4-BE49-F238E27FC236}">
                <a16:creationId xmlns:a16="http://schemas.microsoft.com/office/drawing/2014/main" id="{5D4C8272-38D8-45F6-B9C9-7A5E13854D66}"/>
              </a:ext>
            </a:extLst>
          </p:cNvPr>
          <p:cNvGrpSpPr/>
          <p:nvPr/>
        </p:nvGrpSpPr>
        <p:grpSpPr>
          <a:xfrm>
            <a:off x="6475140" y="1512627"/>
            <a:ext cx="398780" cy="400050"/>
            <a:chOff x="3978785" y="3393068"/>
            <a:chExt cx="398780" cy="400050"/>
          </a:xfrm>
        </p:grpSpPr>
        <p:sp>
          <p:nvSpPr>
            <p:cNvPr id="74" name="object 96">
              <a:extLst>
                <a:ext uri="{FF2B5EF4-FFF2-40B4-BE49-F238E27FC236}">
                  <a16:creationId xmlns:a16="http://schemas.microsoft.com/office/drawing/2014/main" id="{2D05FC87-230E-4866-A9B4-50602E44BE5C}"/>
                </a:ext>
              </a:extLst>
            </p:cNvPr>
            <p:cNvSpPr/>
            <p:nvPr/>
          </p:nvSpPr>
          <p:spPr>
            <a:xfrm>
              <a:off x="4050429" y="3463752"/>
              <a:ext cx="317500" cy="319405"/>
            </a:xfrm>
            <a:custGeom>
              <a:avLst/>
              <a:gdLst/>
              <a:ahLst/>
              <a:cxnLst/>
              <a:rect l="l" t="t" r="r" b="b"/>
              <a:pathLst>
                <a:path w="317500" h="319404">
                  <a:moveTo>
                    <a:pt x="30223" y="65796"/>
                  </a:moveTo>
                  <a:lnTo>
                    <a:pt x="8995" y="106169"/>
                  </a:lnTo>
                  <a:lnTo>
                    <a:pt x="0" y="149964"/>
                  </a:lnTo>
                  <a:lnTo>
                    <a:pt x="3236" y="194411"/>
                  </a:lnTo>
                  <a:lnTo>
                    <a:pt x="18703" y="236740"/>
                  </a:lnTo>
                  <a:lnTo>
                    <a:pt x="46403" y="274181"/>
                  </a:lnTo>
                  <a:lnTo>
                    <a:pt x="87828" y="304324"/>
                  </a:lnTo>
                  <a:lnTo>
                    <a:pt x="134829" y="319396"/>
                  </a:lnTo>
                  <a:lnTo>
                    <a:pt x="183689" y="319396"/>
                  </a:lnTo>
                  <a:lnTo>
                    <a:pt x="230691" y="304324"/>
                  </a:lnTo>
                  <a:lnTo>
                    <a:pt x="272116" y="274181"/>
                  </a:lnTo>
                  <a:lnTo>
                    <a:pt x="302032" y="232443"/>
                  </a:lnTo>
                  <a:lnTo>
                    <a:pt x="316989" y="185084"/>
                  </a:lnTo>
                  <a:lnTo>
                    <a:pt x="316989" y="135853"/>
                  </a:lnTo>
                  <a:lnTo>
                    <a:pt x="302032" y="88495"/>
                  </a:lnTo>
                  <a:lnTo>
                    <a:pt x="272116" y="46755"/>
                  </a:lnTo>
                  <a:lnTo>
                    <a:pt x="234956" y="18845"/>
                  </a:lnTo>
                  <a:lnTo>
                    <a:pt x="192946" y="3260"/>
                  </a:lnTo>
                  <a:lnTo>
                    <a:pt x="148834" y="0"/>
                  </a:lnTo>
                  <a:lnTo>
                    <a:pt x="105369" y="9064"/>
                  </a:lnTo>
                  <a:lnTo>
                    <a:pt x="65299" y="30453"/>
                  </a:lnTo>
                </a:path>
              </a:pathLst>
            </a:custGeom>
            <a:ln w="19383">
              <a:solidFill>
                <a:srgbClr val="046F6B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75" name="object 97">
              <a:extLst>
                <a:ext uri="{FF2B5EF4-FFF2-40B4-BE49-F238E27FC236}">
                  <a16:creationId xmlns:a16="http://schemas.microsoft.com/office/drawing/2014/main" id="{2443FD25-5EF5-4C24-A24A-0AC77BE105C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78785" y="3393068"/>
              <a:ext cx="356346" cy="3574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81230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4A7784E3-F6EE-736D-223A-0B9DCF1BEF34}"/>
              </a:ext>
            </a:extLst>
          </p:cNvPr>
          <p:cNvSpPr/>
          <p:nvPr/>
        </p:nvSpPr>
        <p:spPr>
          <a:xfrm>
            <a:off x="0" y="5791260"/>
            <a:ext cx="12192000" cy="106674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/>
          </a:bodyPr>
          <a:lstStyle/>
          <a:p>
            <a:pPr algn="ctr" defTabSz="914377">
              <a:defRPr/>
            </a:pPr>
            <a:endParaRPr lang="es-ES" dirty="0" err="1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F3E4D50-083F-21A6-03A0-EC3A11AE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01" y="65286"/>
            <a:ext cx="11005954" cy="1119924"/>
          </a:xfrm>
        </p:spPr>
        <p:txBody>
          <a:bodyPr/>
          <a:lstStyle/>
          <a:p>
            <a:pPr>
              <a:tabLst>
                <a:tab pos="1790655" algn="l"/>
              </a:tabLst>
            </a:pPr>
            <a:r>
              <a:rPr lang="es-ES" sz="3000" dirty="0">
                <a:solidFill>
                  <a:schemeClr val="accent3"/>
                </a:solidFill>
                <a:latin typeface="Gotham Bold"/>
              </a:rPr>
              <a:t>Características basales de los pacientes sintomáticos (n=15)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0A5E38B9-B9F2-4010-82E0-1F95FBD367B9}"/>
              </a:ext>
            </a:extLst>
          </p:cNvPr>
          <p:cNvSpPr/>
          <p:nvPr/>
        </p:nvSpPr>
        <p:spPr>
          <a:xfrm>
            <a:off x="1192306" y="909190"/>
            <a:ext cx="8949872" cy="335606"/>
          </a:xfrm>
          <a:prstGeom prst="roundRect">
            <a:avLst/>
          </a:prstGeom>
          <a:solidFill>
            <a:srgbClr val="046F6B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 fontScale="92500" lnSpcReduction="10000"/>
          </a:bodyPr>
          <a:lstStyle/>
          <a:p>
            <a:pPr algn="ctr"/>
            <a:r>
              <a:rPr lang="es-ES" sz="1600" b="1" dirty="0">
                <a:latin typeface="Gotham Bold"/>
              </a:rPr>
              <a:t>Características basales de los pacientes sintomáticos</a:t>
            </a:r>
          </a:p>
        </p:txBody>
      </p:sp>
      <p:graphicFrame>
        <p:nvGraphicFramePr>
          <p:cNvPr id="11" name="Tabla 12">
            <a:extLst>
              <a:ext uri="{FF2B5EF4-FFF2-40B4-BE49-F238E27FC236}">
                <a16:creationId xmlns:a16="http://schemas.microsoft.com/office/drawing/2014/main" id="{FC8A71B5-D419-4185-8A19-05F05C7540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547885"/>
              </p:ext>
            </p:extLst>
          </p:nvPr>
        </p:nvGraphicFramePr>
        <p:xfrm>
          <a:off x="1202820" y="1444316"/>
          <a:ext cx="3693458" cy="19508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7717">
                  <a:extLst>
                    <a:ext uri="{9D8B030D-6E8A-4147-A177-3AD203B41FA5}">
                      <a16:colId xmlns:a16="http://schemas.microsoft.com/office/drawing/2014/main" val="3744434782"/>
                    </a:ext>
                  </a:extLst>
                </a:gridCol>
                <a:gridCol w="1335741">
                  <a:extLst>
                    <a:ext uri="{9D8B030D-6E8A-4147-A177-3AD203B41FA5}">
                      <a16:colId xmlns:a16="http://schemas.microsoft.com/office/drawing/2014/main" val="1710007201"/>
                    </a:ext>
                  </a:extLst>
                </a:gridCol>
              </a:tblGrid>
              <a:tr h="392907">
                <a:tc>
                  <a:txBody>
                    <a:bodyPr/>
                    <a:lstStyle/>
                    <a:p>
                      <a:pPr algn="r"/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Mediana (rango), años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49 (21-79)</a:t>
                      </a:r>
                    </a:p>
                    <a:p>
                      <a:pPr algn="l"/>
                      <a:endParaRPr lang="es-ES" sz="1400" dirty="0">
                        <a:solidFill>
                          <a:schemeClr val="accent5"/>
                        </a:solidFill>
                        <a:latin typeface="Gotham Bold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6851739"/>
                  </a:ext>
                </a:extLst>
              </a:tr>
              <a:tr h="304833">
                <a:tc>
                  <a:txBody>
                    <a:bodyPr/>
                    <a:lstStyle/>
                    <a:p>
                      <a:pPr algn="r"/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Mujeres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9 (60,0)</a:t>
                      </a:r>
                    </a:p>
                    <a:p>
                      <a:endParaRPr lang="es-ES" sz="1400" dirty="0">
                        <a:solidFill>
                          <a:schemeClr val="accent5"/>
                        </a:solidFill>
                        <a:latin typeface="Gotham Bold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47239153"/>
                  </a:ext>
                </a:extLst>
              </a:tr>
              <a:tr h="304833">
                <a:tc>
                  <a:txBody>
                    <a:bodyPr/>
                    <a:lstStyle/>
                    <a:p>
                      <a:pPr algn="r"/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V600E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5 (33,3)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88644794"/>
                  </a:ext>
                </a:extLst>
              </a:tr>
              <a:tr h="304833">
                <a:tc>
                  <a:txBody>
                    <a:bodyPr/>
                    <a:lstStyle/>
                    <a:p>
                      <a:pPr algn="r"/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V600E/K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4 (26,7)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19228913"/>
                  </a:ext>
                </a:extLst>
              </a:tr>
              <a:tr h="304833">
                <a:tc>
                  <a:txBody>
                    <a:bodyPr/>
                    <a:lstStyle/>
                    <a:p>
                      <a:pPr algn="r"/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V600K/R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1 (6,7)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83251058"/>
                  </a:ext>
                </a:extLst>
              </a:tr>
            </a:tbl>
          </a:graphicData>
        </a:graphic>
      </p:graphicFrame>
      <p:sp>
        <p:nvSpPr>
          <p:cNvPr id="131" name="Rectángulo: esquinas redondeadas 130">
            <a:extLst>
              <a:ext uri="{FF2B5EF4-FFF2-40B4-BE49-F238E27FC236}">
                <a16:creationId xmlns:a16="http://schemas.microsoft.com/office/drawing/2014/main" id="{8DB84C1F-0DD6-428B-A182-FCFABACEF1A5}"/>
              </a:ext>
            </a:extLst>
          </p:cNvPr>
          <p:cNvSpPr/>
          <p:nvPr/>
        </p:nvSpPr>
        <p:spPr>
          <a:xfrm>
            <a:off x="1181794" y="1741641"/>
            <a:ext cx="3700800" cy="225560"/>
          </a:xfrm>
          <a:prstGeom prst="roundRect">
            <a:avLst/>
          </a:prstGeom>
          <a:solidFill>
            <a:srgbClr val="93AEAD"/>
          </a:solidFill>
          <a:ln w="12700">
            <a:solidFill>
              <a:srgbClr val="93AE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Autofit/>
          </a:bodyPr>
          <a:lstStyle/>
          <a:p>
            <a:r>
              <a:rPr lang="es-ES" sz="1400" dirty="0">
                <a:latin typeface="Gotham Bold"/>
              </a:rPr>
              <a:t>Sexo, n (%)</a:t>
            </a:r>
          </a:p>
        </p:txBody>
      </p:sp>
      <p:sp>
        <p:nvSpPr>
          <p:cNvPr id="133" name="Rectángulo: esquinas redondeadas 132">
            <a:extLst>
              <a:ext uri="{FF2B5EF4-FFF2-40B4-BE49-F238E27FC236}">
                <a16:creationId xmlns:a16="http://schemas.microsoft.com/office/drawing/2014/main" id="{6696C18B-8F29-4CD1-AA30-4EBE57418411}"/>
              </a:ext>
            </a:extLst>
          </p:cNvPr>
          <p:cNvSpPr/>
          <p:nvPr/>
        </p:nvSpPr>
        <p:spPr>
          <a:xfrm>
            <a:off x="1181794" y="1268945"/>
            <a:ext cx="3700800" cy="225560"/>
          </a:xfrm>
          <a:prstGeom prst="roundRect">
            <a:avLst/>
          </a:prstGeom>
          <a:solidFill>
            <a:srgbClr val="93AEAD"/>
          </a:solidFill>
          <a:ln w="12700">
            <a:solidFill>
              <a:srgbClr val="93AE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Autofit/>
          </a:bodyPr>
          <a:lstStyle/>
          <a:p>
            <a:r>
              <a:rPr lang="es-ES" sz="1400" dirty="0">
                <a:latin typeface="Gotham Bold"/>
              </a:rPr>
              <a:t>Edad</a:t>
            </a:r>
          </a:p>
        </p:txBody>
      </p:sp>
      <p:sp>
        <p:nvSpPr>
          <p:cNvPr id="134" name="Rectángulo: esquinas redondeadas 133">
            <a:extLst>
              <a:ext uri="{FF2B5EF4-FFF2-40B4-BE49-F238E27FC236}">
                <a16:creationId xmlns:a16="http://schemas.microsoft.com/office/drawing/2014/main" id="{D29784F1-2936-4D97-B3A1-AEE69EE8D20C}"/>
              </a:ext>
            </a:extLst>
          </p:cNvPr>
          <p:cNvSpPr/>
          <p:nvPr/>
        </p:nvSpPr>
        <p:spPr>
          <a:xfrm>
            <a:off x="1193855" y="2262443"/>
            <a:ext cx="3700800" cy="225560"/>
          </a:xfrm>
          <a:prstGeom prst="roundRect">
            <a:avLst/>
          </a:prstGeom>
          <a:solidFill>
            <a:srgbClr val="93AEAD"/>
          </a:solidFill>
          <a:ln w="12700">
            <a:solidFill>
              <a:srgbClr val="93AE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Autofit/>
          </a:bodyPr>
          <a:lstStyle/>
          <a:p>
            <a:r>
              <a:rPr lang="es-ES" sz="1400" dirty="0">
                <a:latin typeface="Gotham Bold"/>
              </a:rPr>
              <a:t>Mutaciones en </a:t>
            </a:r>
            <a:r>
              <a:rPr lang="es-ES" sz="1400" i="1" dirty="0">
                <a:latin typeface="Gotham Bold"/>
              </a:rPr>
              <a:t>BRAF</a:t>
            </a:r>
            <a:r>
              <a:rPr lang="es-ES" sz="1400" dirty="0">
                <a:latin typeface="Gotham Bold"/>
              </a:rPr>
              <a:t>, n (%)</a:t>
            </a:r>
          </a:p>
        </p:txBody>
      </p:sp>
      <p:graphicFrame>
        <p:nvGraphicFramePr>
          <p:cNvPr id="140" name="Tabla 12">
            <a:extLst>
              <a:ext uri="{FF2B5EF4-FFF2-40B4-BE49-F238E27FC236}">
                <a16:creationId xmlns:a16="http://schemas.microsoft.com/office/drawing/2014/main" id="{D7BF7956-483B-4623-8FC8-16A7BB5B4E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052056"/>
              </p:ext>
            </p:extLst>
          </p:nvPr>
        </p:nvGraphicFramePr>
        <p:xfrm>
          <a:off x="1217654" y="3570817"/>
          <a:ext cx="3693458" cy="26485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7717">
                  <a:extLst>
                    <a:ext uri="{9D8B030D-6E8A-4147-A177-3AD203B41FA5}">
                      <a16:colId xmlns:a16="http://schemas.microsoft.com/office/drawing/2014/main" val="3744434782"/>
                    </a:ext>
                  </a:extLst>
                </a:gridCol>
                <a:gridCol w="1335741">
                  <a:extLst>
                    <a:ext uri="{9D8B030D-6E8A-4147-A177-3AD203B41FA5}">
                      <a16:colId xmlns:a16="http://schemas.microsoft.com/office/drawing/2014/main" val="1710007201"/>
                    </a:ext>
                  </a:extLst>
                </a:gridCol>
              </a:tblGrid>
              <a:tr h="392907">
                <a:tc>
                  <a:txBody>
                    <a:bodyPr/>
                    <a:lstStyle/>
                    <a:p>
                      <a:pPr algn="r"/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2 (13,3)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6851739"/>
                  </a:ext>
                </a:extLst>
              </a:tr>
              <a:tr h="304833">
                <a:tc>
                  <a:txBody>
                    <a:bodyPr/>
                    <a:lstStyle/>
                    <a:p>
                      <a:pPr algn="r"/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11 (73,3)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47239153"/>
                  </a:ext>
                </a:extLst>
              </a:tr>
              <a:tr h="304833">
                <a:tc>
                  <a:txBody>
                    <a:bodyPr/>
                    <a:lstStyle/>
                    <a:p>
                      <a:pPr algn="r"/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2 (13,3)</a:t>
                      </a:r>
                    </a:p>
                    <a:p>
                      <a:endParaRPr lang="es-ES" sz="1400" dirty="0">
                        <a:solidFill>
                          <a:schemeClr val="accent5"/>
                        </a:solidFill>
                        <a:latin typeface="Gotham Bold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88644794"/>
                  </a:ext>
                </a:extLst>
              </a:tr>
              <a:tr h="304833">
                <a:tc>
                  <a:txBody>
                    <a:bodyPr/>
                    <a:lstStyle/>
                    <a:p>
                      <a:pPr algn="r"/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5 (33,3)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19228913"/>
                  </a:ext>
                </a:extLst>
              </a:tr>
              <a:tr h="304833">
                <a:tc>
                  <a:txBody>
                    <a:bodyPr/>
                    <a:lstStyle/>
                    <a:p>
                      <a:pPr algn="r"/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2-3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7 (46,7)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83251058"/>
                  </a:ext>
                </a:extLst>
              </a:tr>
              <a:tr h="304833">
                <a:tc>
                  <a:txBody>
                    <a:bodyPr/>
                    <a:lstStyle/>
                    <a:p>
                      <a:pPr algn="r"/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&gt;3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3 (20,0)</a:t>
                      </a:r>
                    </a:p>
                    <a:p>
                      <a:endParaRPr lang="es-ES" sz="1400" dirty="0">
                        <a:solidFill>
                          <a:schemeClr val="accent5"/>
                        </a:solidFill>
                        <a:latin typeface="Gotham Bold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7520423"/>
                  </a:ext>
                </a:extLst>
              </a:tr>
              <a:tr h="304833">
                <a:tc>
                  <a:txBody>
                    <a:bodyPr/>
                    <a:lstStyle/>
                    <a:p>
                      <a:pPr algn="r"/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Mediana (IC95%), mm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51,9 (32,9-70,9)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4399146"/>
                  </a:ext>
                </a:extLst>
              </a:tr>
            </a:tbl>
          </a:graphicData>
        </a:graphic>
      </p:graphicFrame>
      <p:sp>
        <p:nvSpPr>
          <p:cNvPr id="142" name="Rectángulo: esquinas redondeadas 141">
            <a:extLst>
              <a:ext uri="{FF2B5EF4-FFF2-40B4-BE49-F238E27FC236}">
                <a16:creationId xmlns:a16="http://schemas.microsoft.com/office/drawing/2014/main" id="{CAC40A69-9924-42CA-90A2-E3A10E4934C4}"/>
              </a:ext>
            </a:extLst>
          </p:cNvPr>
          <p:cNvSpPr/>
          <p:nvPr/>
        </p:nvSpPr>
        <p:spPr>
          <a:xfrm>
            <a:off x="1196628" y="3368551"/>
            <a:ext cx="3700800" cy="225560"/>
          </a:xfrm>
          <a:prstGeom prst="roundRect">
            <a:avLst/>
          </a:prstGeom>
          <a:solidFill>
            <a:srgbClr val="93AEAD"/>
          </a:solidFill>
          <a:ln w="12700">
            <a:solidFill>
              <a:srgbClr val="93AE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Autofit/>
          </a:bodyPr>
          <a:lstStyle/>
          <a:p>
            <a:r>
              <a:rPr lang="es-ES" sz="1400" dirty="0">
                <a:latin typeface="Gotham Bold"/>
              </a:rPr>
              <a:t>ECOG PS, n (%)</a:t>
            </a:r>
          </a:p>
        </p:txBody>
      </p:sp>
      <p:sp>
        <p:nvSpPr>
          <p:cNvPr id="144" name="Rectángulo: esquinas redondeadas 143">
            <a:extLst>
              <a:ext uri="{FF2B5EF4-FFF2-40B4-BE49-F238E27FC236}">
                <a16:creationId xmlns:a16="http://schemas.microsoft.com/office/drawing/2014/main" id="{A09F3E5D-9763-4561-B1AD-A3A5DA46F57D}"/>
              </a:ext>
            </a:extLst>
          </p:cNvPr>
          <p:cNvSpPr/>
          <p:nvPr/>
        </p:nvSpPr>
        <p:spPr>
          <a:xfrm>
            <a:off x="1211785" y="4571652"/>
            <a:ext cx="3700800" cy="225560"/>
          </a:xfrm>
          <a:prstGeom prst="roundRect">
            <a:avLst/>
          </a:prstGeom>
          <a:solidFill>
            <a:srgbClr val="93AEAD"/>
          </a:solidFill>
          <a:ln w="12700">
            <a:solidFill>
              <a:srgbClr val="93AE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Autofit/>
          </a:bodyPr>
          <a:lstStyle/>
          <a:p>
            <a:r>
              <a:rPr lang="es-ES" sz="1400" dirty="0" err="1">
                <a:latin typeface="Gotham Bold"/>
              </a:rPr>
              <a:t>Nº</a:t>
            </a:r>
            <a:r>
              <a:rPr lang="es-ES" sz="1400" dirty="0">
                <a:latin typeface="Gotham Bold"/>
              </a:rPr>
              <a:t> de lesiones cerebrales, n(%)</a:t>
            </a:r>
          </a:p>
        </p:txBody>
      </p:sp>
      <p:sp>
        <p:nvSpPr>
          <p:cNvPr id="145" name="Rectángulo: esquinas redondeadas 144">
            <a:extLst>
              <a:ext uri="{FF2B5EF4-FFF2-40B4-BE49-F238E27FC236}">
                <a16:creationId xmlns:a16="http://schemas.microsoft.com/office/drawing/2014/main" id="{958B545E-3031-4B42-835E-BBEAC0BEA708}"/>
              </a:ext>
            </a:extLst>
          </p:cNvPr>
          <p:cNvSpPr/>
          <p:nvPr/>
        </p:nvSpPr>
        <p:spPr>
          <a:xfrm>
            <a:off x="1202820" y="5700013"/>
            <a:ext cx="3700800" cy="225560"/>
          </a:xfrm>
          <a:prstGeom prst="roundRect">
            <a:avLst/>
          </a:prstGeom>
          <a:solidFill>
            <a:srgbClr val="93AEAD"/>
          </a:solidFill>
          <a:ln w="12700">
            <a:solidFill>
              <a:srgbClr val="93AE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Autofit/>
          </a:bodyPr>
          <a:lstStyle/>
          <a:p>
            <a:r>
              <a:rPr lang="es-ES" sz="1400" dirty="0">
                <a:latin typeface="Gotham Bold"/>
              </a:rPr>
              <a:t>Carga tumoral cerebral</a:t>
            </a:r>
          </a:p>
        </p:txBody>
      </p:sp>
      <p:graphicFrame>
        <p:nvGraphicFramePr>
          <p:cNvPr id="146" name="Tabla 12">
            <a:extLst>
              <a:ext uri="{FF2B5EF4-FFF2-40B4-BE49-F238E27FC236}">
                <a16:creationId xmlns:a16="http://schemas.microsoft.com/office/drawing/2014/main" id="{C446996A-AB79-4135-8F71-9AEBE9AAD7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77664"/>
              </p:ext>
            </p:extLst>
          </p:nvPr>
        </p:nvGraphicFramePr>
        <p:xfrm>
          <a:off x="6312702" y="1494453"/>
          <a:ext cx="3817416" cy="50294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36845">
                  <a:extLst>
                    <a:ext uri="{9D8B030D-6E8A-4147-A177-3AD203B41FA5}">
                      <a16:colId xmlns:a16="http://schemas.microsoft.com/office/drawing/2014/main" val="3744434782"/>
                    </a:ext>
                  </a:extLst>
                </a:gridCol>
                <a:gridCol w="1380571">
                  <a:extLst>
                    <a:ext uri="{9D8B030D-6E8A-4147-A177-3AD203B41FA5}">
                      <a16:colId xmlns:a16="http://schemas.microsoft.com/office/drawing/2014/main" val="1710007201"/>
                    </a:ext>
                  </a:extLst>
                </a:gridCol>
              </a:tblGrid>
              <a:tr h="306893">
                <a:tc>
                  <a:txBody>
                    <a:bodyPr/>
                    <a:lstStyle/>
                    <a:p>
                      <a:pPr algn="r"/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Sí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14 (93,3)</a:t>
                      </a:r>
                    </a:p>
                    <a:p>
                      <a:pPr algn="l"/>
                      <a:endParaRPr lang="es-ES" sz="1400" dirty="0">
                        <a:solidFill>
                          <a:schemeClr val="accent5"/>
                        </a:solidFill>
                        <a:latin typeface="Gotham Bold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6851739"/>
                  </a:ext>
                </a:extLst>
              </a:tr>
              <a:tr h="304833">
                <a:tc>
                  <a:txBody>
                    <a:bodyPr/>
                    <a:lstStyle/>
                    <a:p>
                      <a:pPr algn="r"/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Ganglionar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7 (46,7)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47239153"/>
                  </a:ext>
                </a:extLst>
              </a:tr>
              <a:tr h="304833">
                <a:tc>
                  <a:txBody>
                    <a:bodyPr/>
                    <a:lstStyle/>
                    <a:p>
                      <a:pPr algn="r"/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Pulmonar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13 (86,7)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88644794"/>
                  </a:ext>
                </a:extLst>
              </a:tr>
              <a:tr h="304833">
                <a:tc>
                  <a:txBody>
                    <a:bodyPr/>
                    <a:lstStyle/>
                    <a:p>
                      <a:pPr algn="r"/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Ósea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1 (6,7)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19228913"/>
                  </a:ext>
                </a:extLst>
              </a:tr>
              <a:tr h="304833">
                <a:tc>
                  <a:txBody>
                    <a:bodyPr/>
                    <a:lstStyle/>
                    <a:p>
                      <a:pPr algn="r"/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Cutánea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4 (26,7)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83251058"/>
                  </a:ext>
                </a:extLst>
              </a:tr>
              <a:tr h="304833">
                <a:tc>
                  <a:txBody>
                    <a:bodyPr/>
                    <a:lstStyle/>
                    <a:p>
                      <a:pPr algn="r"/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Hepática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5 (33,3)</a:t>
                      </a:r>
                    </a:p>
                    <a:p>
                      <a:endParaRPr lang="es-ES" sz="1400" dirty="0">
                        <a:solidFill>
                          <a:schemeClr val="accent5"/>
                        </a:solidFill>
                        <a:latin typeface="Gotham Bold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7520423"/>
                  </a:ext>
                </a:extLst>
              </a:tr>
              <a:tr h="304833">
                <a:tc>
                  <a:txBody>
                    <a:bodyPr/>
                    <a:lstStyle/>
                    <a:p>
                      <a:pPr algn="r"/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Normal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10 (66,7)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4399146"/>
                  </a:ext>
                </a:extLst>
              </a:tr>
              <a:tr h="304833">
                <a:tc>
                  <a:txBody>
                    <a:bodyPr/>
                    <a:lstStyle/>
                    <a:p>
                      <a:pPr algn="r"/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Elevada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5 (33,3)</a:t>
                      </a:r>
                    </a:p>
                    <a:p>
                      <a:endParaRPr lang="es-ES" sz="1400" dirty="0">
                        <a:solidFill>
                          <a:schemeClr val="accent5"/>
                        </a:solidFill>
                        <a:latin typeface="Gotham Bold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9626036"/>
                  </a:ext>
                </a:extLst>
              </a:tr>
              <a:tr h="304833">
                <a:tc>
                  <a:txBody>
                    <a:bodyPr/>
                    <a:lstStyle/>
                    <a:p>
                      <a:pPr algn="r"/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Sí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14 (93,3)</a:t>
                      </a:r>
                    </a:p>
                    <a:p>
                      <a:endParaRPr lang="es-ES" sz="1400" dirty="0">
                        <a:solidFill>
                          <a:schemeClr val="accent5"/>
                        </a:solidFill>
                        <a:latin typeface="Gotham Bold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28412147"/>
                  </a:ext>
                </a:extLst>
              </a:tr>
              <a:tr h="304833">
                <a:tc>
                  <a:txBody>
                    <a:bodyPr/>
                    <a:lstStyle/>
                    <a:p>
                      <a:pPr algn="r"/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Sí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3 (20,0)</a:t>
                      </a:r>
                    </a:p>
                    <a:p>
                      <a:endParaRPr lang="es-ES" sz="1400" dirty="0">
                        <a:solidFill>
                          <a:schemeClr val="accent5"/>
                        </a:solidFill>
                        <a:latin typeface="Gotham Bold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93533571"/>
                  </a:ext>
                </a:extLst>
              </a:tr>
              <a:tr h="304833">
                <a:tc>
                  <a:txBody>
                    <a:bodyPr/>
                    <a:lstStyle/>
                    <a:p>
                      <a:pPr algn="r"/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Radiocirugía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3 (20,0)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47835441"/>
                  </a:ext>
                </a:extLst>
              </a:tr>
              <a:tr h="304833">
                <a:tc>
                  <a:txBody>
                    <a:bodyPr/>
                    <a:lstStyle/>
                    <a:p>
                      <a:pPr algn="r"/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RDT </a:t>
                      </a:r>
                      <a:r>
                        <a:rPr lang="es-ES" sz="1400" dirty="0" err="1">
                          <a:solidFill>
                            <a:schemeClr val="accent5"/>
                          </a:solidFill>
                          <a:latin typeface="Gotham Bold"/>
                        </a:rPr>
                        <a:t>holocraneal</a:t>
                      </a:r>
                      <a:endParaRPr lang="es-ES" sz="1400" dirty="0">
                        <a:solidFill>
                          <a:schemeClr val="accent5"/>
                        </a:solidFill>
                        <a:latin typeface="Gotham Bold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7 (46,7)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2964761"/>
                  </a:ext>
                </a:extLst>
              </a:tr>
              <a:tr h="304833">
                <a:tc>
                  <a:txBody>
                    <a:bodyPr/>
                    <a:lstStyle/>
                    <a:p>
                      <a:pPr algn="r"/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No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solidFill>
                            <a:schemeClr val="accent5"/>
                          </a:solidFill>
                          <a:latin typeface="Gotham Bold"/>
                        </a:rPr>
                        <a:t>5 (33,3)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12382256"/>
                  </a:ext>
                </a:extLst>
              </a:tr>
            </a:tbl>
          </a:graphicData>
        </a:graphic>
      </p:graphicFrame>
      <p:sp>
        <p:nvSpPr>
          <p:cNvPr id="147" name="Rectángulo: esquinas redondeadas 146">
            <a:extLst>
              <a:ext uri="{FF2B5EF4-FFF2-40B4-BE49-F238E27FC236}">
                <a16:creationId xmlns:a16="http://schemas.microsoft.com/office/drawing/2014/main" id="{06047B8E-7FE8-472A-9023-327B0F0A4FAF}"/>
              </a:ext>
            </a:extLst>
          </p:cNvPr>
          <p:cNvSpPr/>
          <p:nvPr/>
        </p:nvSpPr>
        <p:spPr>
          <a:xfrm>
            <a:off x="6300640" y="1268945"/>
            <a:ext cx="3829477" cy="225560"/>
          </a:xfrm>
          <a:prstGeom prst="roundRect">
            <a:avLst/>
          </a:prstGeom>
          <a:solidFill>
            <a:srgbClr val="93AEAD"/>
          </a:solidFill>
          <a:ln w="12700">
            <a:solidFill>
              <a:srgbClr val="93AE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Autofit/>
          </a:bodyPr>
          <a:lstStyle/>
          <a:p>
            <a:r>
              <a:rPr lang="es-ES" sz="1400" dirty="0">
                <a:latin typeface="Gotham Bold"/>
              </a:rPr>
              <a:t>Metástasis </a:t>
            </a:r>
            <a:r>
              <a:rPr lang="es-ES" sz="1400" dirty="0" err="1">
                <a:latin typeface="Gotham Bold"/>
              </a:rPr>
              <a:t>extracreaneales</a:t>
            </a:r>
            <a:r>
              <a:rPr lang="es-ES" sz="1400" dirty="0">
                <a:latin typeface="Gotham Bold"/>
              </a:rPr>
              <a:t>, n (%)</a:t>
            </a:r>
          </a:p>
        </p:txBody>
      </p:sp>
      <p:sp>
        <p:nvSpPr>
          <p:cNvPr id="148" name="Rectángulo: esquinas redondeadas 147">
            <a:extLst>
              <a:ext uri="{FF2B5EF4-FFF2-40B4-BE49-F238E27FC236}">
                <a16:creationId xmlns:a16="http://schemas.microsoft.com/office/drawing/2014/main" id="{C9FC1B3E-E3DC-4D41-9B0F-F693471A0DD5}"/>
              </a:ext>
            </a:extLst>
          </p:cNvPr>
          <p:cNvSpPr/>
          <p:nvPr/>
        </p:nvSpPr>
        <p:spPr>
          <a:xfrm>
            <a:off x="6300641" y="1798905"/>
            <a:ext cx="3829476" cy="225560"/>
          </a:xfrm>
          <a:prstGeom prst="roundRect">
            <a:avLst/>
          </a:prstGeom>
          <a:solidFill>
            <a:srgbClr val="93AEAD"/>
          </a:solidFill>
          <a:ln w="12700">
            <a:solidFill>
              <a:srgbClr val="93AE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Autofit/>
          </a:bodyPr>
          <a:lstStyle/>
          <a:p>
            <a:r>
              <a:rPr lang="es-ES" sz="1400" dirty="0">
                <a:latin typeface="Gotham Bold"/>
              </a:rPr>
              <a:t>Localización de las metástasis extracraneales, n (%)</a:t>
            </a:r>
          </a:p>
        </p:txBody>
      </p:sp>
      <p:sp>
        <p:nvSpPr>
          <p:cNvPr id="149" name="Rectángulo: esquinas redondeadas 148">
            <a:extLst>
              <a:ext uri="{FF2B5EF4-FFF2-40B4-BE49-F238E27FC236}">
                <a16:creationId xmlns:a16="http://schemas.microsoft.com/office/drawing/2014/main" id="{5F607BCB-E270-40CA-A64B-A8E03F56C233}"/>
              </a:ext>
            </a:extLst>
          </p:cNvPr>
          <p:cNvSpPr/>
          <p:nvPr/>
        </p:nvSpPr>
        <p:spPr>
          <a:xfrm>
            <a:off x="6300641" y="3529729"/>
            <a:ext cx="3829476" cy="225560"/>
          </a:xfrm>
          <a:prstGeom prst="roundRect">
            <a:avLst/>
          </a:prstGeom>
          <a:solidFill>
            <a:srgbClr val="93AEAD"/>
          </a:solidFill>
          <a:ln w="12700">
            <a:solidFill>
              <a:srgbClr val="93AE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Autofit/>
          </a:bodyPr>
          <a:lstStyle/>
          <a:p>
            <a:r>
              <a:rPr lang="es-ES" sz="1400" dirty="0">
                <a:latin typeface="Gotham Bold"/>
              </a:rPr>
              <a:t>Concentración de LDH, n (%)</a:t>
            </a:r>
          </a:p>
        </p:txBody>
      </p:sp>
      <p:sp>
        <p:nvSpPr>
          <p:cNvPr id="150" name="Rectángulo: esquinas redondeadas 149">
            <a:extLst>
              <a:ext uri="{FF2B5EF4-FFF2-40B4-BE49-F238E27FC236}">
                <a16:creationId xmlns:a16="http://schemas.microsoft.com/office/drawing/2014/main" id="{1DBA0233-E4DF-4125-8B2E-62A80AAA7BA9}"/>
              </a:ext>
            </a:extLst>
          </p:cNvPr>
          <p:cNvSpPr/>
          <p:nvPr/>
        </p:nvSpPr>
        <p:spPr>
          <a:xfrm>
            <a:off x="6312702" y="4346092"/>
            <a:ext cx="3829476" cy="225560"/>
          </a:xfrm>
          <a:prstGeom prst="roundRect">
            <a:avLst/>
          </a:prstGeom>
          <a:solidFill>
            <a:srgbClr val="93AEAD"/>
          </a:solidFill>
          <a:ln w="12700">
            <a:solidFill>
              <a:srgbClr val="93AE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Autofit/>
          </a:bodyPr>
          <a:lstStyle/>
          <a:p>
            <a:r>
              <a:rPr lang="es-ES" sz="1400" dirty="0">
                <a:latin typeface="Gotham Bold"/>
              </a:rPr>
              <a:t>Tratamiento con corticosteroides, n (%)</a:t>
            </a:r>
          </a:p>
        </p:txBody>
      </p:sp>
      <p:sp>
        <p:nvSpPr>
          <p:cNvPr id="151" name="Rectángulo: esquinas redondeadas 150">
            <a:extLst>
              <a:ext uri="{FF2B5EF4-FFF2-40B4-BE49-F238E27FC236}">
                <a16:creationId xmlns:a16="http://schemas.microsoft.com/office/drawing/2014/main" id="{0BED5AA3-8F18-4508-9208-B0566ED0603E}"/>
              </a:ext>
            </a:extLst>
          </p:cNvPr>
          <p:cNvSpPr/>
          <p:nvPr/>
        </p:nvSpPr>
        <p:spPr>
          <a:xfrm>
            <a:off x="6300640" y="4873920"/>
            <a:ext cx="3829476" cy="225560"/>
          </a:xfrm>
          <a:prstGeom prst="roundRect">
            <a:avLst/>
          </a:prstGeom>
          <a:solidFill>
            <a:srgbClr val="93AEAD"/>
          </a:solidFill>
          <a:ln w="12700">
            <a:solidFill>
              <a:srgbClr val="93AE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Autofit/>
          </a:bodyPr>
          <a:lstStyle/>
          <a:p>
            <a:r>
              <a:rPr lang="es-ES" sz="1400" dirty="0">
                <a:latin typeface="Gotham Bold"/>
              </a:rPr>
              <a:t>Tratamiento previo en estadio avanzado, n (%)</a:t>
            </a:r>
          </a:p>
        </p:txBody>
      </p:sp>
      <p:sp>
        <p:nvSpPr>
          <p:cNvPr id="152" name="Rectángulo: esquinas redondeadas 151">
            <a:extLst>
              <a:ext uri="{FF2B5EF4-FFF2-40B4-BE49-F238E27FC236}">
                <a16:creationId xmlns:a16="http://schemas.microsoft.com/office/drawing/2014/main" id="{DF9BCD4B-1E62-4D38-9F9C-AE721736121F}"/>
              </a:ext>
            </a:extLst>
          </p:cNvPr>
          <p:cNvSpPr/>
          <p:nvPr/>
        </p:nvSpPr>
        <p:spPr>
          <a:xfrm>
            <a:off x="6300640" y="5403775"/>
            <a:ext cx="3829476" cy="225560"/>
          </a:xfrm>
          <a:prstGeom prst="roundRect">
            <a:avLst/>
          </a:prstGeom>
          <a:solidFill>
            <a:srgbClr val="93AEAD"/>
          </a:solidFill>
          <a:ln w="12700">
            <a:solidFill>
              <a:srgbClr val="93AE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Autofit/>
          </a:bodyPr>
          <a:lstStyle/>
          <a:p>
            <a:r>
              <a:rPr lang="es-ES" sz="1400" dirty="0">
                <a:latin typeface="Gotham Bold"/>
              </a:rPr>
              <a:t>RDT cerebral, n (%)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E2B31DFA-F8BE-4563-9A8B-07A21EFC382B}"/>
              </a:ext>
            </a:extLst>
          </p:cNvPr>
          <p:cNvCxnSpPr/>
          <p:nvPr/>
        </p:nvCxnSpPr>
        <p:spPr>
          <a:xfrm>
            <a:off x="1019175" y="6609642"/>
            <a:ext cx="10448925" cy="0"/>
          </a:xfrm>
          <a:prstGeom prst="line">
            <a:avLst/>
          </a:prstGeom>
          <a:ln>
            <a:tailEnd type="none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8" name="CuadroTexto 27">
            <a:extLst>
              <a:ext uri="{FF2B5EF4-FFF2-40B4-BE49-F238E27FC236}">
                <a16:creationId xmlns:a16="http://schemas.microsoft.com/office/drawing/2014/main" id="{5DD6233F-5855-4056-877A-6082BC89A024}"/>
              </a:ext>
            </a:extLst>
          </p:cNvPr>
          <p:cNvSpPr txBox="1"/>
          <p:nvPr/>
        </p:nvSpPr>
        <p:spPr>
          <a:xfrm>
            <a:off x="3748087" y="6610044"/>
            <a:ext cx="4791075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l"/>
            <a:r>
              <a:rPr lang="es-ES" sz="1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Tabla creada a partir de Márquez-Rodas | et al. ESMO 2022. P826</a:t>
            </a:r>
            <a:r>
              <a:rPr lang="es-ES" sz="1000" dirty="0">
                <a:solidFill>
                  <a:srgbClr val="57585A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03202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DAABD9-E1B8-4F41-DA0E-2B5753190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478" y="180396"/>
            <a:ext cx="9011479" cy="1119924"/>
          </a:xfrm>
        </p:spPr>
        <p:txBody>
          <a:bodyPr/>
          <a:lstStyle/>
          <a:p>
            <a:r>
              <a:rPr lang="es-ES" dirty="0">
                <a:solidFill>
                  <a:schemeClr val="accent3"/>
                </a:solidFill>
                <a:latin typeface="Gotham Bold"/>
              </a:rPr>
              <a:t>Resultados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4F11C2E-9A39-429B-920B-7C0F502EC7A9}"/>
              </a:ext>
            </a:extLst>
          </p:cNvPr>
          <p:cNvSpPr txBox="1"/>
          <p:nvPr/>
        </p:nvSpPr>
        <p:spPr>
          <a:xfrm>
            <a:off x="7701876" y="2209696"/>
            <a:ext cx="3129216" cy="1138773"/>
          </a:xfrm>
          <a:prstGeom prst="rect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>
            <a:spAutoFit/>
          </a:bodyPr>
          <a:lstStyle/>
          <a:p>
            <a:pPr algn="ctr"/>
            <a:r>
              <a:rPr lang="es-ES" sz="1600" dirty="0">
                <a:solidFill>
                  <a:srgbClr val="000000"/>
                </a:solidFill>
                <a:latin typeface="Gotham Bold"/>
                <a:cs typeface="Arial" pitchFamily="34" charset="0"/>
              </a:rPr>
              <a:t>La TRi tras 2 meses de tratamiento con </a:t>
            </a:r>
            <a:r>
              <a:rPr lang="es-ES" sz="1600" b="1" dirty="0">
                <a:solidFill>
                  <a:schemeClr val="accent1"/>
                </a:solidFill>
                <a:latin typeface="Gotham Bold"/>
                <a:cs typeface="Arial" pitchFamily="34" charset="0"/>
              </a:rPr>
              <a:t>BRAFTOVI</a:t>
            </a:r>
            <a:r>
              <a:rPr lang="es-ES" sz="1600" b="1" dirty="0">
                <a:solidFill>
                  <a:srgbClr val="000000"/>
                </a:solidFill>
                <a:latin typeface="Gotham Bold"/>
                <a:cs typeface="Arial" pitchFamily="34" charset="0"/>
              </a:rPr>
              <a:t> </a:t>
            </a:r>
            <a:r>
              <a:rPr lang="es-ES" sz="1600" dirty="0">
                <a:solidFill>
                  <a:srgbClr val="000000"/>
                </a:solidFill>
                <a:latin typeface="Gotham Bold"/>
                <a:cs typeface="Arial" pitchFamily="34" charset="0"/>
              </a:rPr>
              <a:t>+ </a:t>
            </a:r>
            <a:r>
              <a:rPr lang="es-ES" sz="1600" b="1" dirty="0">
                <a:solidFill>
                  <a:schemeClr val="accent2"/>
                </a:solidFill>
                <a:latin typeface="Gotham Bold"/>
                <a:cs typeface="Arial" pitchFamily="34" charset="0"/>
              </a:rPr>
              <a:t>MEKTOVI</a:t>
            </a:r>
            <a:r>
              <a:rPr lang="es-ES" sz="1600" dirty="0">
                <a:solidFill>
                  <a:srgbClr val="000000"/>
                </a:solidFill>
                <a:latin typeface="Gotham Bold"/>
                <a:cs typeface="Arial" pitchFamily="34" charset="0"/>
              </a:rPr>
              <a:t> fue del </a:t>
            </a:r>
            <a:r>
              <a:rPr lang="es-ES" sz="3600" b="1" dirty="0">
                <a:solidFill>
                  <a:schemeClr val="accent1"/>
                </a:solidFill>
                <a:latin typeface="Gotham Bold"/>
                <a:cs typeface="Arial" pitchFamily="34" charset="0"/>
              </a:rPr>
              <a:t>73,3%</a:t>
            </a:r>
            <a:endParaRPr lang="es-ES" sz="2000" b="1" dirty="0">
              <a:solidFill>
                <a:schemeClr val="accent1"/>
              </a:solidFill>
              <a:latin typeface="Gotham Bold"/>
              <a:cs typeface="Arial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E33B6E8-27F0-4EB5-A2E1-C4D2F19DAF23}"/>
              </a:ext>
            </a:extLst>
          </p:cNvPr>
          <p:cNvSpPr txBox="1"/>
          <p:nvPr/>
        </p:nvSpPr>
        <p:spPr>
          <a:xfrm>
            <a:off x="361950" y="1179076"/>
            <a:ext cx="4700082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l"/>
            <a:r>
              <a:rPr lang="es-ES" b="1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Tasa de respuesta de cada paciente (TRi)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6BADD24E-B229-4880-BE8F-7D13BA9322B5}"/>
              </a:ext>
            </a:extLst>
          </p:cNvPr>
          <p:cNvCxnSpPr/>
          <p:nvPr/>
        </p:nvCxnSpPr>
        <p:spPr>
          <a:xfrm>
            <a:off x="361950" y="1558044"/>
            <a:ext cx="11420475" cy="0"/>
          </a:xfrm>
          <a:prstGeom prst="line">
            <a:avLst/>
          </a:prstGeom>
          <a:ln w="28575">
            <a:tailEnd type="none" w="lg" len="lg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63" name="Grupo 62">
            <a:extLst>
              <a:ext uri="{FF2B5EF4-FFF2-40B4-BE49-F238E27FC236}">
                <a16:creationId xmlns:a16="http://schemas.microsoft.com/office/drawing/2014/main" id="{E4A26168-5DA2-4641-B65F-45B429D49198}"/>
              </a:ext>
            </a:extLst>
          </p:cNvPr>
          <p:cNvGrpSpPr/>
          <p:nvPr/>
        </p:nvGrpSpPr>
        <p:grpSpPr>
          <a:xfrm>
            <a:off x="655802" y="1954569"/>
            <a:ext cx="6870643" cy="3060345"/>
            <a:chOff x="48520" y="1933046"/>
            <a:chExt cx="6870643" cy="3060345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36029695-9677-4D5D-ADC4-37632837272D}"/>
                </a:ext>
              </a:extLst>
            </p:cNvPr>
            <p:cNvGrpSpPr/>
            <p:nvPr/>
          </p:nvGrpSpPr>
          <p:grpSpPr>
            <a:xfrm>
              <a:off x="764839" y="2071482"/>
              <a:ext cx="5527615" cy="2778684"/>
              <a:chOff x="996074" y="1806132"/>
              <a:chExt cx="5309475" cy="2613729"/>
            </a:xfrm>
          </p:grpSpPr>
          <p:grpSp>
            <p:nvGrpSpPr>
              <p:cNvPr id="10" name="object 92">
                <a:extLst>
                  <a:ext uri="{FF2B5EF4-FFF2-40B4-BE49-F238E27FC236}">
                    <a16:creationId xmlns:a16="http://schemas.microsoft.com/office/drawing/2014/main" id="{A082688F-F233-4DCC-9893-B7A414FFFFA9}"/>
                  </a:ext>
                </a:extLst>
              </p:cNvPr>
              <p:cNvGrpSpPr/>
              <p:nvPr/>
            </p:nvGrpSpPr>
            <p:grpSpPr>
              <a:xfrm>
                <a:off x="996074" y="1806132"/>
                <a:ext cx="5309475" cy="2613729"/>
                <a:chOff x="1026341" y="1054564"/>
                <a:chExt cx="3286760" cy="1809114"/>
              </a:xfrm>
            </p:grpSpPr>
            <p:sp>
              <p:nvSpPr>
                <p:cNvPr id="11" name="object 93">
                  <a:extLst>
                    <a:ext uri="{FF2B5EF4-FFF2-40B4-BE49-F238E27FC236}">
                      <a16:creationId xmlns:a16="http://schemas.microsoft.com/office/drawing/2014/main" id="{E1FE8A93-494C-45F8-9114-D894B44C0A1E}"/>
                    </a:ext>
                  </a:extLst>
                </p:cNvPr>
                <p:cNvSpPr/>
                <p:nvPr/>
              </p:nvSpPr>
              <p:spPr>
                <a:xfrm>
                  <a:off x="1062045" y="1057252"/>
                  <a:ext cx="0" cy="1804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h="1804670">
                      <a:moveTo>
                        <a:pt x="0" y="0"/>
                      </a:moveTo>
                      <a:lnTo>
                        <a:pt x="0" y="1804517"/>
                      </a:lnTo>
                    </a:path>
                  </a:pathLst>
                </a:custGeom>
                <a:ln w="3175">
                  <a:solidFill>
                    <a:srgbClr val="818285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2" name="object 94">
                  <a:extLst>
                    <a:ext uri="{FF2B5EF4-FFF2-40B4-BE49-F238E27FC236}">
                      <a16:creationId xmlns:a16="http://schemas.microsoft.com/office/drawing/2014/main" id="{21A2765C-FF88-487D-81FF-26EA4F41F38F}"/>
                    </a:ext>
                  </a:extLst>
                </p:cNvPr>
                <p:cNvSpPr/>
                <p:nvPr/>
              </p:nvSpPr>
              <p:spPr>
                <a:xfrm>
                  <a:off x="1027929" y="1056152"/>
                  <a:ext cx="328358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3585">
                      <a:moveTo>
                        <a:pt x="0" y="0"/>
                      </a:moveTo>
                      <a:lnTo>
                        <a:pt x="3283115" y="0"/>
                      </a:lnTo>
                    </a:path>
                  </a:pathLst>
                </a:custGeom>
                <a:ln w="3175">
                  <a:solidFill>
                    <a:srgbClr val="818285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3" name="object 95">
                  <a:extLst>
                    <a:ext uri="{FF2B5EF4-FFF2-40B4-BE49-F238E27FC236}">
                      <a16:creationId xmlns:a16="http://schemas.microsoft.com/office/drawing/2014/main" id="{A7F881A6-7223-4DC9-A905-248AF144365F}"/>
                    </a:ext>
                  </a:extLst>
                </p:cNvPr>
                <p:cNvSpPr/>
                <p:nvPr/>
              </p:nvSpPr>
              <p:spPr>
                <a:xfrm>
                  <a:off x="1027929" y="1952976"/>
                  <a:ext cx="3619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94">
                      <a:moveTo>
                        <a:pt x="0" y="0"/>
                      </a:moveTo>
                      <a:lnTo>
                        <a:pt x="35699" y="0"/>
                      </a:lnTo>
                    </a:path>
                  </a:pathLst>
                </a:custGeom>
                <a:ln w="3175">
                  <a:solidFill>
                    <a:srgbClr val="818285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4" name="object 96">
                  <a:extLst>
                    <a:ext uri="{FF2B5EF4-FFF2-40B4-BE49-F238E27FC236}">
                      <a16:creationId xmlns:a16="http://schemas.microsoft.com/office/drawing/2014/main" id="{5DED7FA4-6CD5-46F9-B417-CA32A90A509E}"/>
                    </a:ext>
                  </a:extLst>
                </p:cNvPr>
                <p:cNvSpPr/>
                <p:nvPr/>
              </p:nvSpPr>
              <p:spPr>
                <a:xfrm>
                  <a:off x="1027929" y="2848951"/>
                  <a:ext cx="3619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94">
                      <a:moveTo>
                        <a:pt x="0" y="0"/>
                      </a:moveTo>
                      <a:lnTo>
                        <a:pt x="35699" y="0"/>
                      </a:lnTo>
                    </a:path>
                  </a:pathLst>
                </a:custGeom>
                <a:ln w="3175">
                  <a:solidFill>
                    <a:srgbClr val="818285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5" name="object 97">
                  <a:extLst>
                    <a:ext uri="{FF2B5EF4-FFF2-40B4-BE49-F238E27FC236}">
                      <a16:creationId xmlns:a16="http://schemas.microsoft.com/office/drawing/2014/main" id="{BE863C2F-CB65-47EB-904E-099D71E43505}"/>
                    </a:ext>
                  </a:extLst>
                </p:cNvPr>
                <p:cNvSpPr/>
                <p:nvPr/>
              </p:nvSpPr>
              <p:spPr>
                <a:xfrm>
                  <a:off x="1063216" y="1598072"/>
                  <a:ext cx="324802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8025">
                      <a:moveTo>
                        <a:pt x="0" y="0"/>
                      </a:moveTo>
                      <a:lnTo>
                        <a:pt x="3247834" y="0"/>
                      </a:lnTo>
                    </a:path>
                  </a:pathLst>
                </a:custGeom>
                <a:ln w="3175">
                  <a:solidFill>
                    <a:srgbClr val="818285"/>
                  </a:solidFill>
                  <a:prstDash val="sysDot"/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6" name="object 98">
                  <a:extLst>
                    <a:ext uri="{FF2B5EF4-FFF2-40B4-BE49-F238E27FC236}">
                      <a16:creationId xmlns:a16="http://schemas.microsoft.com/office/drawing/2014/main" id="{C10DE217-AA6D-40DF-A712-0A55132042FA}"/>
                    </a:ext>
                  </a:extLst>
                </p:cNvPr>
                <p:cNvSpPr/>
                <p:nvPr/>
              </p:nvSpPr>
              <p:spPr>
                <a:xfrm>
                  <a:off x="1170945" y="1057738"/>
                  <a:ext cx="64135" cy="392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34" h="392430">
                      <a:moveTo>
                        <a:pt x="63728" y="0"/>
                      </a:moveTo>
                      <a:lnTo>
                        <a:pt x="0" y="0"/>
                      </a:lnTo>
                      <a:lnTo>
                        <a:pt x="0" y="368503"/>
                      </a:lnTo>
                      <a:lnTo>
                        <a:pt x="1839" y="377607"/>
                      </a:lnTo>
                      <a:lnTo>
                        <a:pt x="6854" y="385043"/>
                      </a:lnTo>
                      <a:lnTo>
                        <a:pt x="14294" y="390057"/>
                      </a:lnTo>
                      <a:lnTo>
                        <a:pt x="23406" y="391896"/>
                      </a:lnTo>
                      <a:lnTo>
                        <a:pt x="40335" y="391896"/>
                      </a:lnTo>
                      <a:lnTo>
                        <a:pt x="49439" y="390057"/>
                      </a:lnTo>
                      <a:lnTo>
                        <a:pt x="56875" y="385043"/>
                      </a:lnTo>
                      <a:lnTo>
                        <a:pt x="61889" y="377607"/>
                      </a:lnTo>
                      <a:lnTo>
                        <a:pt x="63728" y="368503"/>
                      </a:lnTo>
                      <a:lnTo>
                        <a:pt x="63728" y="0"/>
                      </a:lnTo>
                      <a:close/>
                    </a:path>
                  </a:pathLst>
                </a:custGeom>
                <a:solidFill>
                  <a:srgbClr val="7C1334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7" name="object 99">
                  <a:extLst>
                    <a:ext uri="{FF2B5EF4-FFF2-40B4-BE49-F238E27FC236}">
                      <a16:creationId xmlns:a16="http://schemas.microsoft.com/office/drawing/2014/main" id="{95D2FADC-7514-48B2-B2C2-E8C2157F81FE}"/>
                    </a:ext>
                  </a:extLst>
                </p:cNvPr>
                <p:cNvSpPr/>
                <p:nvPr/>
              </p:nvSpPr>
              <p:spPr>
                <a:xfrm>
                  <a:off x="1233211" y="1056364"/>
                  <a:ext cx="64135" cy="5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34" h="554990">
                      <a:moveTo>
                        <a:pt x="63728" y="0"/>
                      </a:moveTo>
                      <a:lnTo>
                        <a:pt x="0" y="0"/>
                      </a:lnTo>
                      <a:lnTo>
                        <a:pt x="0" y="530999"/>
                      </a:lnTo>
                      <a:lnTo>
                        <a:pt x="1839" y="540111"/>
                      </a:lnTo>
                      <a:lnTo>
                        <a:pt x="6854" y="547550"/>
                      </a:lnTo>
                      <a:lnTo>
                        <a:pt x="14294" y="552566"/>
                      </a:lnTo>
                      <a:lnTo>
                        <a:pt x="23406" y="554405"/>
                      </a:lnTo>
                      <a:lnTo>
                        <a:pt x="40335" y="554405"/>
                      </a:lnTo>
                      <a:lnTo>
                        <a:pt x="49439" y="552566"/>
                      </a:lnTo>
                      <a:lnTo>
                        <a:pt x="56875" y="547550"/>
                      </a:lnTo>
                      <a:lnTo>
                        <a:pt x="61889" y="540111"/>
                      </a:lnTo>
                      <a:lnTo>
                        <a:pt x="63728" y="530999"/>
                      </a:lnTo>
                      <a:lnTo>
                        <a:pt x="63728" y="0"/>
                      </a:lnTo>
                      <a:close/>
                    </a:path>
                  </a:pathLst>
                </a:custGeom>
                <a:solidFill>
                  <a:srgbClr val="1FA0AB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8" name="object 100">
                  <a:extLst>
                    <a:ext uri="{FF2B5EF4-FFF2-40B4-BE49-F238E27FC236}">
                      <a16:creationId xmlns:a16="http://schemas.microsoft.com/office/drawing/2014/main" id="{9ED152BF-0A22-45BD-B8B4-D346EC91BE24}"/>
                    </a:ext>
                  </a:extLst>
                </p:cNvPr>
                <p:cNvSpPr/>
                <p:nvPr/>
              </p:nvSpPr>
              <p:spPr>
                <a:xfrm>
                  <a:off x="1600752" y="1057738"/>
                  <a:ext cx="63500" cy="616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" h="616585">
                      <a:moveTo>
                        <a:pt x="63004" y="0"/>
                      </a:moveTo>
                      <a:lnTo>
                        <a:pt x="0" y="0"/>
                      </a:lnTo>
                      <a:lnTo>
                        <a:pt x="0" y="592620"/>
                      </a:lnTo>
                      <a:lnTo>
                        <a:pt x="1839" y="601731"/>
                      </a:lnTo>
                      <a:lnTo>
                        <a:pt x="6854" y="609171"/>
                      </a:lnTo>
                      <a:lnTo>
                        <a:pt x="14294" y="614187"/>
                      </a:lnTo>
                      <a:lnTo>
                        <a:pt x="23406" y="616026"/>
                      </a:lnTo>
                      <a:lnTo>
                        <a:pt x="39598" y="616026"/>
                      </a:lnTo>
                      <a:lnTo>
                        <a:pt x="48710" y="614187"/>
                      </a:lnTo>
                      <a:lnTo>
                        <a:pt x="56149" y="609171"/>
                      </a:lnTo>
                      <a:lnTo>
                        <a:pt x="61165" y="601731"/>
                      </a:lnTo>
                      <a:lnTo>
                        <a:pt x="63004" y="592620"/>
                      </a:lnTo>
                      <a:lnTo>
                        <a:pt x="63004" y="0"/>
                      </a:lnTo>
                      <a:close/>
                    </a:path>
                  </a:pathLst>
                </a:custGeom>
                <a:solidFill>
                  <a:srgbClr val="7C1334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19" name="object 101">
                  <a:extLst>
                    <a:ext uri="{FF2B5EF4-FFF2-40B4-BE49-F238E27FC236}">
                      <a16:creationId xmlns:a16="http://schemas.microsoft.com/office/drawing/2014/main" id="{FB093A90-8A31-44F4-AAF3-FD9AA37ED4C2}"/>
                    </a:ext>
                  </a:extLst>
                </p:cNvPr>
                <p:cNvSpPr/>
                <p:nvPr/>
              </p:nvSpPr>
              <p:spPr>
                <a:xfrm>
                  <a:off x="1663752" y="1056364"/>
                  <a:ext cx="63500" cy="635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" h="635635">
                      <a:moveTo>
                        <a:pt x="63004" y="0"/>
                      </a:moveTo>
                      <a:lnTo>
                        <a:pt x="0" y="0"/>
                      </a:lnTo>
                      <a:lnTo>
                        <a:pt x="0" y="612000"/>
                      </a:lnTo>
                      <a:lnTo>
                        <a:pt x="1839" y="621109"/>
                      </a:lnTo>
                      <a:lnTo>
                        <a:pt x="6854" y="628545"/>
                      </a:lnTo>
                      <a:lnTo>
                        <a:pt x="14294" y="633556"/>
                      </a:lnTo>
                      <a:lnTo>
                        <a:pt x="23406" y="635393"/>
                      </a:lnTo>
                      <a:lnTo>
                        <a:pt x="39598" y="635393"/>
                      </a:lnTo>
                      <a:lnTo>
                        <a:pt x="48710" y="633556"/>
                      </a:lnTo>
                      <a:lnTo>
                        <a:pt x="56149" y="628545"/>
                      </a:lnTo>
                      <a:lnTo>
                        <a:pt x="61165" y="621109"/>
                      </a:lnTo>
                      <a:lnTo>
                        <a:pt x="63004" y="612000"/>
                      </a:lnTo>
                      <a:lnTo>
                        <a:pt x="63004" y="0"/>
                      </a:lnTo>
                      <a:close/>
                    </a:path>
                  </a:pathLst>
                </a:custGeom>
                <a:solidFill>
                  <a:srgbClr val="1FA0AB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0" name="object 102">
                  <a:extLst>
                    <a:ext uri="{FF2B5EF4-FFF2-40B4-BE49-F238E27FC236}">
                      <a16:creationId xmlns:a16="http://schemas.microsoft.com/office/drawing/2014/main" id="{D25EB0D0-334E-4753-B0E8-C007FC99B743}"/>
                    </a:ext>
                  </a:extLst>
                </p:cNvPr>
                <p:cNvSpPr/>
                <p:nvPr/>
              </p:nvSpPr>
              <p:spPr>
                <a:xfrm>
                  <a:off x="1816751" y="1057738"/>
                  <a:ext cx="63500" cy="804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" h="804544">
                      <a:moveTo>
                        <a:pt x="63004" y="0"/>
                      </a:moveTo>
                      <a:lnTo>
                        <a:pt x="0" y="0"/>
                      </a:lnTo>
                      <a:lnTo>
                        <a:pt x="0" y="780846"/>
                      </a:lnTo>
                      <a:lnTo>
                        <a:pt x="1839" y="789950"/>
                      </a:lnTo>
                      <a:lnTo>
                        <a:pt x="6854" y="797386"/>
                      </a:lnTo>
                      <a:lnTo>
                        <a:pt x="14294" y="802401"/>
                      </a:lnTo>
                      <a:lnTo>
                        <a:pt x="23406" y="804240"/>
                      </a:lnTo>
                      <a:lnTo>
                        <a:pt x="39598" y="804240"/>
                      </a:lnTo>
                      <a:lnTo>
                        <a:pt x="48710" y="802401"/>
                      </a:lnTo>
                      <a:lnTo>
                        <a:pt x="56149" y="797386"/>
                      </a:lnTo>
                      <a:lnTo>
                        <a:pt x="61165" y="789950"/>
                      </a:lnTo>
                      <a:lnTo>
                        <a:pt x="63004" y="780846"/>
                      </a:lnTo>
                      <a:lnTo>
                        <a:pt x="63004" y="0"/>
                      </a:lnTo>
                      <a:close/>
                    </a:path>
                  </a:pathLst>
                </a:custGeom>
                <a:solidFill>
                  <a:srgbClr val="7C1334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1" name="object 103">
                  <a:extLst>
                    <a:ext uri="{FF2B5EF4-FFF2-40B4-BE49-F238E27FC236}">
                      <a16:creationId xmlns:a16="http://schemas.microsoft.com/office/drawing/2014/main" id="{51D7F5C8-5A38-4E91-9034-17763B6A3FD8}"/>
                    </a:ext>
                  </a:extLst>
                </p:cNvPr>
                <p:cNvSpPr/>
                <p:nvPr/>
              </p:nvSpPr>
              <p:spPr>
                <a:xfrm>
                  <a:off x="1879752" y="1056364"/>
                  <a:ext cx="63500" cy="792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" h="792480">
                      <a:moveTo>
                        <a:pt x="63004" y="0"/>
                      </a:moveTo>
                      <a:lnTo>
                        <a:pt x="0" y="0"/>
                      </a:lnTo>
                      <a:lnTo>
                        <a:pt x="0" y="768604"/>
                      </a:lnTo>
                      <a:lnTo>
                        <a:pt x="1839" y="777708"/>
                      </a:lnTo>
                      <a:lnTo>
                        <a:pt x="6854" y="785144"/>
                      </a:lnTo>
                      <a:lnTo>
                        <a:pt x="14294" y="790158"/>
                      </a:lnTo>
                      <a:lnTo>
                        <a:pt x="23406" y="791997"/>
                      </a:lnTo>
                      <a:lnTo>
                        <a:pt x="39598" y="791997"/>
                      </a:lnTo>
                      <a:lnTo>
                        <a:pt x="48710" y="790158"/>
                      </a:lnTo>
                      <a:lnTo>
                        <a:pt x="56149" y="785144"/>
                      </a:lnTo>
                      <a:lnTo>
                        <a:pt x="61165" y="777708"/>
                      </a:lnTo>
                      <a:lnTo>
                        <a:pt x="63004" y="768604"/>
                      </a:lnTo>
                      <a:lnTo>
                        <a:pt x="63004" y="0"/>
                      </a:lnTo>
                      <a:close/>
                    </a:path>
                  </a:pathLst>
                </a:custGeom>
                <a:solidFill>
                  <a:srgbClr val="1FA0AB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2" name="object 104">
                  <a:extLst>
                    <a:ext uri="{FF2B5EF4-FFF2-40B4-BE49-F238E27FC236}">
                      <a16:creationId xmlns:a16="http://schemas.microsoft.com/office/drawing/2014/main" id="{06A03B7D-578F-4200-8EBA-31215C9144A0}"/>
                    </a:ext>
                  </a:extLst>
                </p:cNvPr>
                <p:cNvSpPr/>
                <p:nvPr/>
              </p:nvSpPr>
              <p:spPr>
                <a:xfrm>
                  <a:off x="2464094" y="1057738"/>
                  <a:ext cx="63500" cy="861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" h="861060">
                      <a:moveTo>
                        <a:pt x="63004" y="0"/>
                      </a:moveTo>
                      <a:lnTo>
                        <a:pt x="0" y="0"/>
                      </a:lnTo>
                      <a:lnTo>
                        <a:pt x="0" y="837425"/>
                      </a:lnTo>
                      <a:lnTo>
                        <a:pt x="1839" y="846534"/>
                      </a:lnTo>
                      <a:lnTo>
                        <a:pt x="6854" y="853970"/>
                      </a:lnTo>
                      <a:lnTo>
                        <a:pt x="14294" y="858981"/>
                      </a:lnTo>
                      <a:lnTo>
                        <a:pt x="23406" y="860818"/>
                      </a:lnTo>
                      <a:lnTo>
                        <a:pt x="39598" y="860818"/>
                      </a:lnTo>
                      <a:lnTo>
                        <a:pt x="48710" y="858981"/>
                      </a:lnTo>
                      <a:lnTo>
                        <a:pt x="56149" y="853970"/>
                      </a:lnTo>
                      <a:lnTo>
                        <a:pt x="61165" y="846534"/>
                      </a:lnTo>
                      <a:lnTo>
                        <a:pt x="63004" y="837425"/>
                      </a:lnTo>
                      <a:lnTo>
                        <a:pt x="63004" y="0"/>
                      </a:lnTo>
                      <a:close/>
                    </a:path>
                  </a:pathLst>
                </a:custGeom>
                <a:solidFill>
                  <a:srgbClr val="7C1334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3" name="object 105">
                  <a:extLst>
                    <a:ext uri="{FF2B5EF4-FFF2-40B4-BE49-F238E27FC236}">
                      <a16:creationId xmlns:a16="http://schemas.microsoft.com/office/drawing/2014/main" id="{C31DE4CC-E226-48BB-949A-DA4A605CD2F5}"/>
                    </a:ext>
                  </a:extLst>
                </p:cNvPr>
                <p:cNvSpPr/>
                <p:nvPr/>
              </p:nvSpPr>
              <p:spPr>
                <a:xfrm>
                  <a:off x="2527094" y="1056364"/>
                  <a:ext cx="63500" cy="896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" h="896619">
                      <a:moveTo>
                        <a:pt x="63004" y="0"/>
                      </a:moveTo>
                      <a:lnTo>
                        <a:pt x="0" y="0"/>
                      </a:lnTo>
                      <a:lnTo>
                        <a:pt x="0" y="873213"/>
                      </a:lnTo>
                      <a:lnTo>
                        <a:pt x="1839" y="882323"/>
                      </a:lnTo>
                      <a:lnTo>
                        <a:pt x="6854" y="889758"/>
                      </a:lnTo>
                      <a:lnTo>
                        <a:pt x="14294" y="894770"/>
                      </a:lnTo>
                      <a:lnTo>
                        <a:pt x="23406" y="896607"/>
                      </a:lnTo>
                      <a:lnTo>
                        <a:pt x="39598" y="896607"/>
                      </a:lnTo>
                      <a:lnTo>
                        <a:pt x="48710" y="894770"/>
                      </a:lnTo>
                      <a:lnTo>
                        <a:pt x="56149" y="889758"/>
                      </a:lnTo>
                      <a:lnTo>
                        <a:pt x="61165" y="882323"/>
                      </a:lnTo>
                      <a:lnTo>
                        <a:pt x="63004" y="873213"/>
                      </a:lnTo>
                      <a:lnTo>
                        <a:pt x="63004" y="0"/>
                      </a:lnTo>
                      <a:close/>
                    </a:path>
                  </a:pathLst>
                </a:custGeom>
                <a:solidFill>
                  <a:srgbClr val="1FA0AB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4" name="object 106">
                  <a:extLst>
                    <a:ext uri="{FF2B5EF4-FFF2-40B4-BE49-F238E27FC236}">
                      <a16:creationId xmlns:a16="http://schemas.microsoft.com/office/drawing/2014/main" id="{39EACC34-41AA-4CB5-9E8A-138B431AC6D2}"/>
                    </a:ext>
                  </a:extLst>
                </p:cNvPr>
                <p:cNvSpPr/>
                <p:nvPr/>
              </p:nvSpPr>
              <p:spPr>
                <a:xfrm>
                  <a:off x="2680094" y="1057738"/>
                  <a:ext cx="63500" cy="8864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" h="886460">
                      <a:moveTo>
                        <a:pt x="63004" y="0"/>
                      </a:moveTo>
                      <a:lnTo>
                        <a:pt x="0" y="0"/>
                      </a:lnTo>
                      <a:lnTo>
                        <a:pt x="0" y="862622"/>
                      </a:lnTo>
                      <a:lnTo>
                        <a:pt x="1839" y="871733"/>
                      </a:lnTo>
                      <a:lnTo>
                        <a:pt x="6854" y="879173"/>
                      </a:lnTo>
                      <a:lnTo>
                        <a:pt x="14294" y="884189"/>
                      </a:lnTo>
                      <a:lnTo>
                        <a:pt x="23406" y="886028"/>
                      </a:lnTo>
                      <a:lnTo>
                        <a:pt x="39598" y="886028"/>
                      </a:lnTo>
                      <a:lnTo>
                        <a:pt x="48710" y="884189"/>
                      </a:lnTo>
                      <a:lnTo>
                        <a:pt x="56149" y="879173"/>
                      </a:lnTo>
                      <a:lnTo>
                        <a:pt x="61165" y="871733"/>
                      </a:lnTo>
                      <a:lnTo>
                        <a:pt x="63004" y="862622"/>
                      </a:lnTo>
                      <a:lnTo>
                        <a:pt x="63004" y="0"/>
                      </a:lnTo>
                      <a:close/>
                    </a:path>
                  </a:pathLst>
                </a:custGeom>
                <a:solidFill>
                  <a:srgbClr val="7C1334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5" name="object 107">
                  <a:extLst>
                    <a:ext uri="{FF2B5EF4-FFF2-40B4-BE49-F238E27FC236}">
                      <a16:creationId xmlns:a16="http://schemas.microsoft.com/office/drawing/2014/main" id="{17EB92F3-4DDE-4DEE-B04B-B7D0363D078E}"/>
                    </a:ext>
                  </a:extLst>
                </p:cNvPr>
                <p:cNvSpPr/>
                <p:nvPr/>
              </p:nvSpPr>
              <p:spPr>
                <a:xfrm>
                  <a:off x="2743094" y="1056364"/>
                  <a:ext cx="63500" cy="10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" h="1098550">
                      <a:moveTo>
                        <a:pt x="63004" y="0"/>
                      </a:moveTo>
                      <a:lnTo>
                        <a:pt x="0" y="0"/>
                      </a:lnTo>
                      <a:lnTo>
                        <a:pt x="0" y="1074597"/>
                      </a:lnTo>
                      <a:lnTo>
                        <a:pt x="1839" y="1083709"/>
                      </a:lnTo>
                      <a:lnTo>
                        <a:pt x="6854" y="1091149"/>
                      </a:lnTo>
                      <a:lnTo>
                        <a:pt x="14294" y="1096164"/>
                      </a:lnTo>
                      <a:lnTo>
                        <a:pt x="23406" y="1098003"/>
                      </a:lnTo>
                      <a:lnTo>
                        <a:pt x="39598" y="1098003"/>
                      </a:lnTo>
                      <a:lnTo>
                        <a:pt x="48710" y="1096164"/>
                      </a:lnTo>
                      <a:lnTo>
                        <a:pt x="56149" y="1091149"/>
                      </a:lnTo>
                      <a:lnTo>
                        <a:pt x="61165" y="1083709"/>
                      </a:lnTo>
                      <a:lnTo>
                        <a:pt x="63004" y="1074597"/>
                      </a:lnTo>
                      <a:lnTo>
                        <a:pt x="63004" y="0"/>
                      </a:lnTo>
                      <a:close/>
                    </a:path>
                  </a:pathLst>
                </a:custGeom>
                <a:solidFill>
                  <a:srgbClr val="1FA0AB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6" name="object 108">
                  <a:extLst>
                    <a:ext uri="{FF2B5EF4-FFF2-40B4-BE49-F238E27FC236}">
                      <a16:creationId xmlns:a16="http://schemas.microsoft.com/office/drawing/2014/main" id="{851437E3-1880-47CC-8E24-D82D637F401D}"/>
                    </a:ext>
                  </a:extLst>
                </p:cNvPr>
                <p:cNvSpPr/>
                <p:nvPr/>
              </p:nvSpPr>
              <p:spPr>
                <a:xfrm>
                  <a:off x="3112094" y="1057738"/>
                  <a:ext cx="63500" cy="1061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" h="1061085">
                      <a:moveTo>
                        <a:pt x="63004" y="0"/>
                      </a:moveTo>
                      <a:lnTo>
                        <a:pt x="0" y="0"/>
                      </a:lnTo>
                      <a:lnTo>
                        <a:pt x="0" y="1037221"/>
                      </a:lnTo>
                      <a:lnTo>
                        <a:pt x="1839" y="1046333"/>
                      </a:lnTo>
                      <a:lnTo>
                        <a:pt x="6854" y="1053772"/>
                      </a:lnTo>
                      <a:lnTo>
                        <a:pt x="14294" y="1058788"/>
                      </a:lnTo>
                      <a:lnTo>
                        <a:pt x="23406" y="1060627"/>
                      </a:lnTo>
                      <a:lnTo>
                        <a:pt x="39598" y="1060627"/>
                      </a:lnTo>
                      <a:lnTo>
                        <a:pt x="48710" y="1058788"/>
                      </a:lnTo>
                      <a:lnTo>
                        <a:pt x="56149" y="1053772"/>
                      </a:lnTo>
                      <a:lnTo>
                        <a:pt x="61165" y="1046333"/>
                      </a:lnTo>
                      <a:lnTo>
                        <a:pt x="63004" y="1037221"/>
                      </a:lnTo>
                      <a:lnTo>
                        <a:pt x="63004" y="0"/>
                      </a:lnTo>
                      <a:close/>
                    </a:path>
                  </a:pathLst>
                </a:custGeom>
                <a:solidFill>
                  <a:srgbClr val="7C1334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7" name="object 109">
                  <a:extLst>
                    <a:ext uri="{FF2B5EF4-FFF2-40B4-BE49-F238E27FC236}">
                      <a16:creationId xmlns:a16="http://schemas.microsoft.com/office/drawing/2014/main" id="{3F4BBF2A-994F-40A9-8597-B72417827525}"/>
                    </a:ext>
                  </a:extLst>
                </p:cNvPr>
                <p:cNvSpPr/>
                <p:nvPr/>
              </p:nvSpPr>
              <p:spPr>
                <a:xfrm>
                  <a:off x="3175093" y="1056364"/>
                  <a:ext cx="63500" cy="10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" h="1098550">
                      <a:moveTo>
                        <a:pt x="63004" y="0"/>
                      </a:moveTo>
                      <a:lnTo>
                        <a:pt x="0" y="0"/>
                      </a:lnTo>
                      <a:lnTo>
                        <a:pt x="0" y="1074597"/>
                      </a:lnTo>
                      <a:lnTo>
                        <a:pt x="1839" y="1083709"/>
                      </a:lnTo>
                      <a:lnTo>
                        <a:pt x="6854" y="1091149"/>
                      </a:lnTo>
                      <a:lnTo>
                        <a:pt x="14294" y="1096164"/>
                      </a:lnTo>
                      <a:lnTo>
                        <a:pt x="23406" y="1098003"/>
                      </a:lnTo>
                      <a:lnTo>
                        <a:pt x="39598" y="1098003"/>
                      </a:lnTo>
                      <a:lnTo>
                        <a:pt x="48710" y="1096164"/>
                      </a:lnTo>
                      <a:lnTo>
                        <a:pt x="56149" y="1091149"/>
                      </a:lnTo>
                      <a:lnTo>
                        <a:pt x="61165" y="1083709"/>
                      </a:lnTo>
                      <a:lnTo>
                        <a:pt x="63004" y="1074597"/>
                      </a:lnTo>
                      <a:lnTo>
                        <a:pt x="63004" y="0"/>
                      </a:lnTo>
                      <a:close/>
                    </a:path>
                  </a:pathLst>
                </a:custGeom>
                <a:solidFill>
                  <a:srgbClr val="1FA0AB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8" name="object 110">
                  <a:extLst>
                    <a:ext uri="{FF2B5EF4-FFF2-40B4-BE49-F238E27FC236}">
                      <a16:creationId xmlns:a16="http://schemas.microsoft.com/office/drawing/2014/main" id="{7DE31324-8ECA-4DCC-92AF-7FFAA009110D}"/>
                    </a:ext>
                  </a:extLst>
                </p:cNvPr>
                <p:cNvSpPr/>
                <p:nvPr/>
              </p:nvSpPr>
              <p:spPr>
                <a:xfrm>
                  <a:off x="3328094" y="1057738"/>
                  <a:ext cx="63500" cy="1138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" h="1138555">
                      <a:moveTo>
                        <a:pt x="63004" y="0"/>
                      </a:moveTo>
                      <a:lnTo>
                        <a:pt x="0" y="0"/>
                      </a:lnTo>
                      <a:lnTo>
                        <a:pt x="0" y="1114628"/>
                      </a:lnTo>
                      <a:lnTo>
                        <a:pt x="1839" y="1123732"/>
                      </a:lnTo>
                      <a:lnTo>
                        <a:pt x="6854" y="1131168"/>
                      </a:lnTo>
                      <a:lnTo>
                        <a:pt x="14294" y="1136182"/>
                      </a:lnTo>
                      <a:lnTo>
                        <a:pt x="23406" y="1138021"/>
                      </a:lnTo>
                      <a:lnTo>
                        <a:pt x="39598" y="1138021"/>
                      </a:lnTo>
                      <a:lnTo>
                        <a:pt x="48710" y="1136182"/>
                      </a:lnTo>
                      <a:lnTo>
                        <a:pt x="56149" y="1131168"/>
                      </a:lnTo>
                      <a:lnTo>
                        <a:pt x="61165" y="1123732"/>
                      </a:lnTo>
                      <a:lnTo>
                        <a:pt x="63004" y="1114628"/>
                      </a:lnTo>
                      <a:lnTo>
                        <a:pt x="63004" y="0"/>
                      </a:lnTo>
                      <a:close/>
                    </a:path>
                  </a:pathLst>
                </a:custGeom>
                <a:solidFill>
                  <a:srgbClr val="7C1334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9" name="object 111">
                  <a:extLst>
                    <a:ext uri="{FF2B5EF4-FFF2-40B4-BE49-F238E27FC236}">
                      <a16:creationId xmlns:a16="http://schemas.microsoft.com/office/drawing/2014/main" id="{25C1AC3E-B59B-46EC-96D2-5D47122ECEC2}"/>
                    </a:ext>
                  </a:extLst>
                </p:cNvPr>
                <p:cNvSpPr/>
                <p:nvPr/>
              </p:nvSpPr>
              <p:spPr>
                <a:xfrm>
                  <a:off x="3391094" y="1056364"/>
                  <a:ext cx="63500" cy="878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" h="878839">
                      <a:moveTo>
                        <a:pt x="63004" y="0"/>
                      </a:moveTo>
                      <a:lnTo>
                        <a:pt x="0" y="0"/>
                      </a:lnTo>
                      <a:lnTo>
                        <a:pt x="0" y="855002"/>
                      </a:lnTo>
                      <a:lnTo>
                        <a:pt x="1839" y="864106"/>
                      </a:lnTo>
                      <a:lnTo>
                        <a:pt x="6854" y="871542"/>
                      </a:lnTo>
                      <a:lnTo>
                        <a:pt x="14294" y="876556"/>
                      </a:lnTo>
                      <a:lnTo>
                        <a:pt x="23406" y="878395"/>
                      </a:lnTo>
                      <a:lnTo>
                        <a:pt x="39598" y="878395"/>
                      </a:lnTo>
                      <a:lnTo>
                        <a:pt x="48710" y="876556"/>
                      </a:lnTo>
                      <a:lnTo>
                        <a:pt x="56149" y="871542"/>
                      </a:lnTo>
                      <a:lnTo>
                        <a:pt x="61165" y="864106"/>
                      </a:lnTo>
                      <a:lnTo>
                        <a:pt x="63004" y="855002"/>
                      </a:lnTo>
                      <a:lnTo>
                        <a:pt x="63004" y="0"/>
                      </a:lnTo>
                      <a:close/>
                    </a:path>
                  </a:pathLst>
                </a:custGeom>
                <a:solidFill>
                  <a:srgbClr val="1FA0AB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0" name="object 112">
                  <a:extLst>
                    <a:ext uri="{FF2B5EF4-FFF2-40B4-BE49-F238E27FC236}">
                      <a16:creationId xmlns:a16="http://schemas.microsoft.com/office/drawing/2014/main" id="{757BB3F8-35D0-4148-8CFA-2158840042C8}"/>
                    </a:ext>
                  </a:extLst>
                </p:cNvPr>
                <p:cNvSpPr/>
                <p:nvPr/>
              </p:nvSpPr>
              <p:spPr>
                <a:xfrm>
                  <a:off x="3544095" y="1057738"/>
                  <a:ext cx="63500" cy="120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" h="1203325">
                      <a:moveTo>
                        <a:pt x="63004" y="0"/>
                      </a:moveTo>
                      <a:lnTo>
                        <a:pt x="0" y="0"/>
                      </a:lnTo>
                      <a:lnTo>
                        <a:pt x="0" y="1179423"/>
                      </a:lnTo>
                      <a:lnTo>
                        <a:pt x="1839" y="1188535"/>
                      </a:lnTo>
                      <a:lnTo>
                        <a:pt x="6854" y="1195974"/>
                      </a:lnTo>
                      <a:lnTo>
                        <a:pt x="14294" y="1200990"/>
                      </a:lnTo>
                      <a:lnTo>
                        <a:pt x="23406" y="1202829"/>
                      </a:lnTo>
                      <a:lnTo>
                        <a:pt x="39598" y="1202829"/>
                      </a:lnTo>
                      <a:lnTo>
                        <a:pt x="48710" y="1200990"/>
                      </a:lnTo>
                      <a:lnTo>
                        <a:pt x="56149" y="1195974"/>
                      </a:lnTo>
                      <a:lnTo>
                        <a:pt x="61165" y="1188535"/>
                      </a:lnTo>
                      <a:lnTo>
                        <a:pt x="63004" y="1179423"/>
                      </a:lnTo>
                      <a:lnTo>
                        <a:pt x="63004" y="0"/>
                      </a:lnTo>
                      <a:close/>
                    </a:path>
                  </a:pathLst>
                </a:custGeom>
                <a:solidFill>
                  <a:srgbClr val="7C1334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1" name="object 113">
                  <a:extLst>
                    <a:ext uri="{FF2B5EF4-FFF2-40B4-BE49-F238E27FC236}">
                      <a16:creationId xmlns:a16="http://schemas.microsoft.com/office/drawing/2014/main" id="{A2569438-23F4-48AF-84E8-94138DFB12D4}"/>
                    </a:ext>
                  </a:extLst>
                </p:cNvPr>
                <p:cNvSpPr/>
                <p:nvPr/>
              </p:nvSpPr>
              <p:spPr>
                <a:xfrm>
                  <a:off x="3607095" y="1056364"/>
                  <a:ext cx="63500" cy="1121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" h="1121410">
                      <a:moveTo>
                        <a:pt x="63004" y="0"/>
                      </a:moveTo>
                      <a:lnTo>
                        <a:pt x="0" y="0"/>
                      </a:lnTo>
                      <a:lnTo>
                        <a:pt x="0" y="1098003"/>
                      </a:lnTo>
                      <a:lnTo>
                        <a:pt x="1839" y="1107108"/>
                      </a:lnTo>
                      <a:lnTo>
                        <a:pt x="6854" y="1114544"/>
                      </a:lnTo>
                      <a:lnTo>
                        <a:pt x="14294" y="1119558"/>
                      </a:lnTo>
                      <a:lnTo>
                        <a:pt x="23406" y="1121397"/>
                      </a:lnTo>
                      <a:lnTo>
                        <a:pt x="39598" y="1121397"/>
                      </a:lnTo>
                      <a:lnTo>
                        <a:pt x="48710" y="1119558"/>
                      </a:lnTo>
                      <a:lnTo>
                        <a:pt x="56149" y="1114544"/>
                      </a:lnTo>
                      <a:lnTo>
                        <a:pt x="61165" y="1107108"/>
                      </a:lnTo>
                      <a:lnTo>
                        <a:pt x="63004" y="1098003"/>
                      </a:lnTo>
                      <a:lnTo>
                        <a:pt x="63004" y="0"/>
                      </a:lnTo>
                      <a:close/>
                    </a:path>
                  </a:pathLst>
                </a:custGeom>
                <a:solidFill>
                  <a:srgbClr val="1FA0AB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2" name="object 114">
                  <a:extLst>
                    <a:ext uri="{FF2B5EF4-FFF2-40B4-BE49-F238E27FC236}">
                      <a16:creationId xmlns:a16="http://schemas.microsoft.com/office/drawing/2014/main" id="{96AED429-0B0B-49A7-A093-50147CE3616E}"/>
                    </a:ext>
                  </a:extLst>
                </p:cNvPr>
                <p:cNvSpPr/>
                <p:nvPr/>
              </p:nvSpPr>
              <p:spPr>
                <a:xfrm>
                  <a:off x="3760094" y="1057738"/>
                  <a:ext cx="63500" cy="125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" h="1257300">
                      <a:moveTo>
                        <a:pt x="63004" y="0"/>
                      </a:moveTo>
                      <a:lnTo>
                        <a:pt x="0" y="0"/>
                      </a:lnTo>
                      <a:lnTo>
                        <a:pt x="0" y="1233424"/>
                      </a:lnTo>
                      <a:lnTo>
                        <a:pt x="1839" y="1242535"/>
                      </a:lnTo>
                      <a:lnTo>
                        <a:pt x="6854" y="1249975"/>
                      </a:lnTo>
                      <a:lnTo>
                        <a:pt x="14294" y="1254990"/>
                      </a:lnTo>
                      <a:lnTo>
                        <a:pt x="23406" y="1256830"/>
                      </a:lnTo>
                      <a:lnTo>
                        <a:pt x="39598" y="1256830"/>
                      </a:lnTo>
                      <a:lnTo>
                        <a:pt x="48710" y="1254990"/>
                      </a:lnTo>
                      <a:lnTo>
                        <a:pt x="56149" y="1249975"/>
                      </a:lnTo>
                      <a:lnTo>
                        <a:pt x="61165" y="1242535"/>
                      </a:lnTo>
                      <a:lnTo>
                        <a:pt x="63004" y="1233424"/>
                      </a:lnTo>
                      <a:lnTo>
                        <a:pt x="63004" y="0"/>
                      </a:lnTo>
                      <a:close/>
                    </a:path>
                  </a:pathLst>
                </a:custGeom>
                <a:solidFill>
                  <a:srgbClr val="7C1334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3" name="object 115">
                  <a:extLst>
                    <a:ext uri="{FF2B5EF4-FFF2-40B4-BE49-F238E27FC236}">
                      <a16:creationId xmlns:a16="http://schemas.microsoft.com/office/drawing/2014/main" id="{59E2E302-7258-457B-ADC1-D7324B874AB0}"/>
                    </a:ext>
                  </a:extLst>
                </p:cNvPr>
                <p:cNvSpPr/>
                <p:nvPr/>
              </p:nvSpPr>
              <p:spPr>
                <a:xfrm>
                  <a:off x="3823094" y="1056364"/>
                  <a:ext cx="63500" cy="164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" h="1644014">
                      <a:moveTo>
                        <a:pt x="63004" y="0"/>
                      </a:moveTo>
                      <a:lnTo>
                        <a:pt x="0" y="0"/>
                      </a:lnTo>
                      <a:lnTo>
                        <a:pt x="0" y="1619999"/>
                      </a:lnTo>
                      <a:lnTo>
                        <a:pt x="1839" y="1629110"/>
                      </a:lnTo>
                      <a:lnTo>
                        <a:pt x="6854" y="1636550"/>
                      </a:lnTo>
                      <a:lnTo>
                        <a:pt x="14294" y="1641566"/>
                      </a:lnTo>
                      <a:lnTo>
                        <a:pt x="23406" y="1643405"/>
                      </a:lnTo>
                      <a:lnTo>
                        <a:pt x="39598" y="1643405"/>
                      </a:lnTo>
                      <a:lnTo>
                        <a:pt x="48710" y="1641566"/>
                      </a:lnTo>
                      <a:lnTo>
                        <a:pt x="56149" y="1636550"/>
                      </a:lnTo>
                      <a:lnTo>
                        <a:pt x="61165" y="1629110"/>
                      </a:lnTo>
                      <a:lnTo>
                        <a:pt x="63004" y="1619999"/>
                      </a:lnTo>
                      <a:lnTo>
                        <a:pt x="63004" y="0"/>
                      </a:lnTo>
                      <a:close/>
                    </a:path>
                  </a:pathLst>
                </a:custGeom>
                <a:solidFill>
                  <a:srgbClr val="1FA0AB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4" name="object 116">
                  <a:extLst>
                    <a:ext uri="{FF2B5EF4-FFF2-40B4-BE49-F238E27FC236}">
                      <a16:creationId xmlns:a16="http://schemas.microsoft.com/office/drawing/2014/main" id="{A3BE58BC-E557-4B8C-B375-2573B341ACC2}"/>
                    </a:ext>
                  </a:extLst>
                </p:cNvPr>
                <p:cNvSpPr/>
                <p:nvPr/>
              </p:nvSpPr>
              <p:spPr>
                <a:xfrm>
                  <a:off x="3976094" y="1057738"/>
                  <a:ext cx="63500" cy="1507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" h="1507489">
                      <a:moveTo>
                        <a:pt x="63004" y="0"/>
                      </a:moveTo>
                      <a:lnTo>
                        <a:pt x="0" y="0"/>
                      </a:lnTo>
                      <a:lnTo>
                        <a:pt x="0" y="1483626"/>
                      </a:lnTo>
                      <a:lnTo>
                        <a:pt x="1839" y="1492736"/>
                      </a:lnTo>
                      <a:lnTo>
                        <a:pt x="6854" y="1500171"/>
                      </a:lnTo>
                      <a:lnTo>
                        <a:pt x="14294" y="1505182"/>
                      </a:lnTo>
                      <a:lnTo>
                        <a:pt x="23406" y="1507020"/>
                      </a:lnTo>
                      <a:lnTo>
                        <a:pt x="39598" y="1507020"/>
                      </a:lnTo>
                      <a:lnTo>
                        <a:pt x="48710" y="1505182"/>
                      </a:lnTo>
                      <a:lnTo>
                        <a:pt x="56149" y="1500171"/>
                      </a:lnTo>
                      <a:lnTo>
                        <a:pt x="61165" y="1492736"/>
                      </a:lnTo>
                      <a:lnTo>
                        <a:pt x="63004" y="1483626"/>
                      </a:lnTo>
                      <a:lnTo>
                        <a:pt x="63004" y="0"/>
                      </a:lnTo>
                      <a:close/>
                    </a:path>
                  </a:pathLst>
                </a:custGeom>
                <a:solidFill>
                  <a:srgbClr val="7C1334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5" name="object 117">
                  <a:extLst>
                    <a:ext uri="{FF2B5EF4-FFF2-40B4-BE49-F238E27FC236}">
                      <a16:creationId xmlns:a16="http://schemas.microsoft.com/office/drawing/2014/main" id="{65A167E4-714F-48D3-9146-92E0C409CEE7}"/>
                    </a:ext>
                  </a:extLst>
                </p:cNvPr>
                <p:cNvSpPr/>
                <p:nvPr/>
              </p:nvSpPr>
              <p:spPr>
                <a:xfrm>
                  <a:off x="4039093" y="1056364"/>
                  <a:ext cx="63500" cy="1197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" h="1197610">
                      <a:moveTo>
                        <a:pt x="63004" y="0"/>
                      </a:moveTo>
                      <a:lnTo>
                        <a:pt x="0" y="0"/>
                      </a:lnTo>
                      <a:lnTo>
                        <a:pt x="0" y="1173607"/>
                      </a:lnTo>
                      <a:lnTo>
                        <a:pt x="1839" y="1182711"/>
                      </a:lnTo>
                      <a:lnTo>
                        <a:pt x="6854" y="1190147"/>
                      </a:lnTo>
                      <a:lnTo>
                        <a:pt x="14294" y="1195161"/>
                      </a:lnTo>
                      <a:lnTo>
                        <a:pt x="23406" y="1197000"/>
                      </a:lnTo>
                      <a:lnTo>
                        <a:pt x="39598" y="1197000"/>
                      </a:lnTo>
                      <a:lnTo>
                        <a:pt x="48710" y="1195161"/>
                      </a:lnTo>
                      <a:lnTo>
                        <a:pt x="56149" y="1190147"/>
                      </a:lnTo>
                      <a:lnTo>
                        <a:pt x="61165" y="1182711"/>
                      </a:lnTo>
                      <a:lnTo>
                        <a:pt x="63004" y="1173607"/>
                      </a:lnTo>
                      <a:lnTo>
                        <a:pt x="63004" y="0"/>
                      </a:lnTo>
                      <a:close/>
                    </a:path>
                  </a:pathLst>
                </a:custGeom>
                <a:solidFill>
                  <a:srgbClr val="1FA0AB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6" name="object 118">
                  <a:extLst>
                    <a:ext uri="{FF2B5EF4-FFF2-40B4-BE49-F238E27FC236}">
                      <a16:creationId xmlns:a16="http://schemas.microsoft.com/office/drawing/2014/main" id="{062D48EB-D421-4E01-89FE-B045BC1EFC79}"/>
                    </a:ext>
                  </a:extLst>
                </p:cNvPr>
                <p:cNvSpPr/>
                <p:nvPr/>
              </p:nvSpPr>
              <p:spPr>
                <a:xfrm>
                  <a:off x="2896093" y="1057738"/>
                  <a:ext cx="63500" cy="1039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" h="1039494">
                      <a:moveTo>
                        <a:pt x="63004" y="0"/>
                      </a:moveTo>
                      <a:lnTo>
                        <a:pt x="0" y="0"/>
                      </a:lnTo>
                      <a:lnTo>
                        <a:pt x="0" y="1015619"/>
                      </a:lnTo>
                      <a:lnTo>
                        <a:pt x="1839" y="1024730"/>
                      </a:lnTo>
                      <a:lnTo>
                        <a:pt x="6854" y="1032170"/>
                      </a:lnTo>
                      <a:lnTo>
                        <a:pt x="14294" y="1037185"/>
                      </a:lnTo>
                      <a:lnTo>
                        <a:pt x="23406" y="1039025"/>
                      </a:lnTo>
                      <a:lnTo>
                        <a:pt x="39598" y="1039025"/>
                      </a:lnTo>
                      <a:lnTo>
                        <a:pt x="48710" y="1037185"/>
                      </a:lnTo>
                      <a:lnTo>
                        <a:pt x="56149" y="1032170"/>
                      </a:lnTo>
                      <a:lnTo>
                        <a:pt x="61165" y="1024730"/>
                      </a:lnTo>
                      <a:lnTo>
                        <a:pt x="63004" y="1015619"/>
                      </a:lnTo>
                      <a:lnTo>
                        <a:pt x="63004" y="0"/>
                      </a:lnTo>
                      <a:close/>
                    </a:path>
                  </a:pathLst>
                </a:custGeom>
                <a:solidFill>
                  <a:srgbClr val="7C1334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7" name="object 119">
                  <a:extLst>
                    <a:ext uri="{FF2B5EF4-FFF2-40B4-BE49-F238E27FC236}">
                      <a16:creationId xmlns:a16="http://schemas.microsoft.com/office/drawing/2014/main" id="{0240530C-2152-48E7-A308-DF17703308C7}"/>
                    </a:ext>
                  </a:extLst>
                </p:cNvPr>
                <p:cNvSpPr/>
                <p:nvPr/>
              </p:nvSpPr>
              <p:spPr>
                <a:xfrm>
                  <a:off x="2959094" y="1057738"/>
                  <a:ext cx="63500" cy="1790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" h="1790064">
                      <a:moveTo>
                        <a:pt x="63004" y="0"/>
                      </a:moveTo>
                      <a:lnTo>
                        <a:pt x="0" y="0"/>
                      </a:lnTo>
                      <a:lnTo>
                        <a:pt x="0" y="1766227"/>
                      </a:lnTo>
                      <a:lnTo>
                        <a:pt x="1839" y="1775331"/>
                      </a:lnTo>
                      <a:lnTo>
                        <a:pt x="6854" y="1782767"/>
                      </a:lnTo>
                      <a:lnTo>
                        <a:pt x="14294" y="1787781"/>
                      </a:lnTo>
                      <a:lnTo>
                        <a:pt x="23406" y="1789620"/>
                      </a:lnTo>
                      <a:lnTo>
                        <a:pt x="39598" y="1789620"/>
                      </a:lnTo>
                      <a:lnTo>
                        <a:pt x="48710" y="1787781"/>
                      </a:lnTo>
                      <a:lnTo>
                        <a:pt x="56149" y="1782767"/>
                      </a:lnTo>
                      <a:lnTo>
                        <a:pt x="61165" y="1775331"/>
                      </a:lnTo>
                      <a:lnTo>
                        <a:pt x="63004" y="1766227"/>
                      </a:lnTo>
                      <a:lnTo>
                        <a:pt x="63004" y="0"/>
                      </a:lnTo>
                      <a:close/>
                    </a:path>
                  </a:pathLst>
                </a:custGeom>
                <a:solidFill>
                  <a:srgbClr val="1FA0AB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8" name="object 120">
                  <a:extLst>
                    <a:ext uri="{FF2B5EF4-FFF2-40B4-BE49-F238E27FC236}">
                      <a16:creationId xmlns:a16="http://schemas.microsoft.com/office/drawing/2014/main" id="{27F6EE2E-4273-4082-A0CB-57FB082DF744}"/>
                    </a:ext>
                  </a:extLst>
                </p:cNvPr>
                <p:cNvSpPr/>
                <p:nvPr/>
              </p:nvSpPr>
              <p:spPr>
                <a:xfrm>
                  <a:off x="2248094" y="1057738"/>
                  <a:ext cx="63500" cy="834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" h="834389">
                      <a:moveTo>
                        <a:pt x="63004" y="0"/>
                      </a:moveTo>
                      <a:lnTo>
                        <a:pt x="0" y="0"/>
                      </a:lnTo>
                      <a:lnTo>
                        <a:pt x="0" y="810425"/>
                      </a:lnTo>
                      <a:lnTo>
                        <a:pt x="1839" y="819536"/>
                      </a:lnTo>
                      <a:lnTo>
                        <a:pt x="6854" y="826976"/>
                      </a:lnTo>
                      <a:lnTo>
                        <a:pt x="14294" y="831992"/>
                      </a:lnTo>
                      <a:lnTo>
                        <a:pt x="23406" y="833831"/>
                      </a:lnTo>
                      <a:lnTo>
                        <a:pt x="39598" y="833831"/>
                      </a:lnTo>
                      <a:lnTo>
                        <a:pt x="48710" y="831992"/>
                      </a:lnTo>
                      <a:lnTo>
                        <a:pt x="56149" y="826976"/>
                      </a:lnTo>
                      <a:lnTo>
                        <a:pt x="61165" y="819536"/>
                      </a:lnTo>
                      <a:lnTo>
                        <a:pt x="63004" y="810425"/>
                      </a:lnTo>
                      <a:lnTo>
                        <a:pt x="63004" y="0"/>
                      </a:lnTo>
                      <a:close/>
                    </a:path>
                  </a:pathLst>
                </a:custGeom>
                <a:solidFill>
                  <a:srgbClr val="7C1334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39" name="object 121">
                  <a:extLst>
                    <a:ext uri="{FF2B5EF4-FFF2-40B4-BE49-F238E27FC236}">
                      <a16:creationId xmlns:a16="http://schemas.microsoft.com/office/drawing/2014/main" id="{E1F85BE9-2D78-43D1-A5EE-E8BFBC42C1DC}"/>
                    </a:ext>
                  </a:extLst>
                </p:cNvPr>
                <p:cNvSpPr/>
                <p:nvPr/>
              </p:nvSpPr>
              <p:spPr>
                <a:xfrm>
                  <a:off x="2311095" y="1056364"/>
                  <a:ext cx="63500" cy="145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" h="1450975">
                      <a:moveTo>
                        <a:pt x="63004" y="0"/>
                      </a:moveTo>
                      <a:lnTo>
                        <a:pt x="0" y="0"/>
                      </a:lnTo>
                      <a:lnTo>
                        <a:pt x="0" y="1427403"/>
                      </a:lnTo>
                      <a:lnTo>
                        <a:pt x="1839" y="1436507"/>
                      </a:lnTo>
                      <a:lnTo>
                        <a:pt x="6854" y="1443943"/>
                      </a:lnTo>
                      <a:lnTo>
                        <a:pt x="14294" y="1448958"/>
                      </a:lnTo>
                      <a:lnTo>
                        <a:pt x="23406" y="1450797"/>
                      </a:lnTo>
                      <a:lnTo>
                        <a:pt x="39598" y="1450797"/>
                      </a:lnTo>
                      <a:lnTo>
                        <a:pt x="48710" y="1448958"/>
                      </a:lnTo>
                      <a:lnTo>
                        <a:pt x="56149" y="1443943"/>
                      </a:lnTo>
                      <a:lnTo>
                        <a:pt x="61165" y="1436507"/>
                      </a:lnTo>
                      <a:lnTo>
                        <a:pt x="63004" y="1427403"/>
                      </a:lnTo>
                      <a:lnTo>
                        <a:pt x="63004" y="0"/>
                      </a:lnTo>
                      <a:close/>
                    </a:path>
                  </a:pathLst>
                </a:custGeom>
                <a:solidFill>
                  <a:srgbClr val="1FA0AB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40" name="object 123">
                <a:extLst>
                  <a:ext uri="{FF2B5EF4-FFF2-40B4-BE49-F238E27FC236}">
                    <a16:creationId xmlns:a16="http://schemas.microsoft.com/office/drawing/2014/main" id="{5BF6C8F6-C95D-460B-A6AE-F821F8070506}"/>
                  </a:ext>
                </a:extLst>
              </p:cNvPr>
              <p:cNvGrpSpPr/>
              <p:nvPr/>
            </p:nvGrpSpPr>
            <p:grpSpPr>
              <a:xfrm>
                <a:off x="1107330" y="1810129"/>
                <a:ext cx="5001739" cy="2603639"/>
                <a:chOff x="1158852" y="1057739"/>
                <a:chExt cx="3096260" cy="1802130"/>
              </a:xfrm>
            </p:grpSpPr>
            <p:pic>
              <p:nvPicPr>
                <p:cNvPr id="41" name="object 124">
                  <a:extLst>
                    <a:ext uri="{FF2B5EF4-FFF2-40B4-BE49-F238E27FC236}">
                      <a16:creationId xmlns:a16="http://schemas.microsoft.com/office/drawing/2014/main" id="{6F07D8DD-7A15-4EF9-9701-0DB55457F184}"/>
                    </a:ext>
                  </a:extLst>
                </p:cNvPr>
                <p:cNvPicPr/>
                <p:nvPr/>
              </p:nvPicPr>
              <p:blipFill>
                <a:blip r:embed="rId2" cstate="print"/>
                <a:stretch>
                  <a:fillRect/>
                </a:stretch>
              </p:blipFill>
              <p:spPr>
                <a:xfrm>
                  <a:off x="1158852" y="2751497"/>
                  <a:ext cx="108000" cy="108000"/>
                </a:xfrm>
                <a:prstGeom prst="rect">
                  <a:avLst/>
                </a:prstGeom>
              </p:spPr>
            </p:pic>
            <p:pic>
              <p:nvPicPr>
                <p:cNvPr id="42" name="object 125">
                  <a:extLst>
                    <a:ext uri="{FF2B5EF4-FFF2-40B4-BE49-F238E27FC236}">
                      <a16:creationId xmlns:a16="http://schemas.microsoft.com/office/drawing/2014/main" id="{C31FA3C7-AAA2-4C18-ABE8-FBB3C86F90F9}"/>
                    </a:ext>
                  </a:extLst>
                </p:cNvPr>
                <p:cNvPicPr/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1158852" y="2611638"/>
                  <a:ext cx="108000" cy="108000"/>
                </a:xfrm>
                <a:prstGeom prst="rect">
                  <a:avLst/>
                </a:prstGeom>
              </p:spPr>
            </p:pic>
            <p:sp>
              <p:nvSpPr>
                <p:cNvPr id="43" name="object 126">
                  <a:extLst>
                    <a:ext uri="{FF2B5EF4-FFF2-40B4-BE49-F238E27FC236}">
                      <a16:creationId xmlns:a16="http://schemas.microsoft.com/office/drawing/2014/main" id="{2CE7B1D2-0DC8-43A1-9A57-C19A382DDF29}"/>
                    </a:ext>
                  </a:extLst>
                </p:cNvPr>
                <p:cNvSpPr/>
                <p:nvPr/>
              </p:nvSpPr>
              <p:spPr>
                <a:xfrm>
                  <a:off x="1386941" y="1057744"/>
                  <a:ext cx="2868295" cy="1779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8295" h="1779270">
                      <a:moveTo>
                        <a:pt x="63004" y="0"/>
                      </a:moveTo>
                      <a:lnTo>
                        <a:pt x="0" y="0"/>
                      </a:lnTo>
                      <a:lnTo>
                        <a:pt x="0" y="556628"/>
                      </a:lnTo>
                      <a:lnTo>
                        <a:pt x="1841" y="565734"/>
                      </a:lnTo>
                      <a:lnTo>
                        <a:pt x="6858" y="573163"/>
                      </a:lnTo>
                      <a:lnTo>
                        <a:pt x="14287" y="578180"/>
                      </a:lnTo>
                      <a:lnTo>
                        <a:pt x="23406" y="580021"/>
                      </a:lnTo>
                      <a:lnTo>
                        <a:pt x="39598" y="580021"/>
                      </a:lnTo>
                      <a:lnTo>
                        <a:pt x="48704" y="578180"/>
                      </a:lnTo>
                      <a:lnTo>
                        <a:pt x="56146" y="573163"/>
                      </a:lnTo>
                      <a:lnTo>
                        <a:pt x="61163" y="565734"/>
                      </a:lnTo>
                      <a:lnTo>
                        <a:pt x="63004" y="556628"/>
                      </a:lnTo>
                      <a:lnTo>
                        <a:pt x="63004" y="0"/>
                      </a:lnTo>
                      <a:close/>
                    </a:path>
                    <a:path w="2868295" h="1779270">
                      <a:moveTo>
                        <a:pt x="708812" y="0"/>
                      </a:moveTo>
                      <a:lnTo>
                        <a:pt x="645807" y="0"/>
                      </a:lnTo>
                      <a:lnTo>
                        <a:pt x="645807" y="803656"/>
                      </a:lnTo>
                      <a:lnTo>
                        <a:pt x="647649" y="812761"/>
                      </a:lnTo>
                      <a:lnTo>
                        <a:pt x="652665" y="820191"/>
                      </a:lnTo>
                      <a:lnTo>
                        <a:pt x="660107" y="825207"/>
                      </a:lnTo>
                      <a:lnTo>
                        <a:pt x="669213" y="827049"/>
                      </a:lnTo>
                      <a:lnTo>
                        <a:pt x="685406" y="827049"/>
                      </a:lnTo>
                      <a:lnTo>
                        <a:pt x="694524" y="825207"/>
                      </a:lnTo>
                      <a:lnTo>
                        <a:pt x="701954" y="820191"/>
                      </a:lnTo>
                      <a:lnTo>
                        <a:pt x="706970" y="812761"/>
                      </a:lnTo>
                      <a:lnTo>
                        <a:pt x="708812" y="803656"/>
                      </a:lnTo>
                      <a:lnTo>
                        <a:pt x="708812" y="0"/>
                      </a:lnTo>
                      <a:close/>
                    </a:path>
                    <a:path w="2868295" h="1779270">
                      <a:moveTo>
                        <a:pt x="2868155" y="0"/>
                      </a:moveTo>
                      <a:lnTo>
                        <a:pt x="2805150" y="0"/>
                      </a:lnTo>
                      <a:lnTo>
                        <a:pt x="2805150" y="1755432"/>
                      </a:lnTo>
                      <a:lnTo>
                        <a:pt x="2806992" y="1764538"/>
                      </a:lnTo>
                      <a:lnTo>
                        <a:pt x="2812008" y="1771967"/>
                      </a:lnTo>
                      <a:lnTo>
                        <a:pt x="2819450" y="1776984"/>
                      </a:lnTo>
                      <a:lnTo>
                        <a:pt x="2828556" y="1778825"/>
                      </a:lnTo>
                      <a:lnTo>
                        <a:pt x="2844749" y="1778825"/>
                      </a:lnTo>
                      <a:lnTo>
                        <a:pt x="2853855" y="1776984"/>
                      </a:lnTo>
                      <a:lnTo>
                        <a:pt x="2861297" y="1771967"/>
                      </a:lnTo>
                      <a:lnTo>
                        <a:pt x="2866313" y="1764538"/>
                      </a:lnTo>
                      <a:lnTo>
                        <a:pt x="2868155" y="1755432"/>
                      </a:lnTo>
                      <a:lnTo>
                        <a:pt x="2868155" y="0"/>
                      </a:lnTo>
                      <a:close/>
                    </a:path>
                  </a:pathLst>
                </a:custGeom>
                <a:solidFill>
                  <a:srgbClr val="7C1334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E375C210-8018-4F48-8E39-E2D11E44354A}"/>
                </a:ext>
              </a:extLst>
            </p:cNvPr>
            <p:cNvSpPr txBox="1"/>
            <p:nvPr/>
          </p:nvSpPr>
          <p:spPr>
            <a:xfrm>
              <a:off x="6300476" y="2717142"/>
              <a:ext cx="618687" cy="33855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45720" rIns="45720" rtlCol="0">
              <a:spAutoFit/>
            </a:bodyPr>
            <a:lstStyle/>
            <a:p>
              <a:pPr algn="l"/>
              <a:r>
                <a:rPr lang="es-ES" sz="1600" dirty="0">
                  <a:solidFill>
                    <a:srgbClr val="57585A"/>
                  </a:solidFill>
                  <a:latin typeface="Gotham Bold"/>
                  <a:cs typeface="Arial" pitchFamily="34" charset="0"/>
                </a:rPr>
                <a:t>-30%</a:t>
              </a:r>
            </a:p>
          </p:txBody>
        </p:sp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645BAAB4-DD74-4247-8975-048DBA937982}"/>
                </a:ext>
              </a:extLst>
            </p:cNvPr>
            <p:cNvSpPr txBox="1"/>
            <p:nvPr/>
          </p:nvSpPr>
          <p:spPr>
            <a:xfrm>
              <a:off x="124292" y="3283711"/>
              <a:ext cx="618687" cy="33855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45720" rIns="45720" rtlCol="0">
              <a:spAutoFit/>
            </a:bodyPr>
            <a:lstStyle/>
            <a:p>
              <a:pPr algn="r"/>
              <a:r>
                <a:rPr lang="es-ES" sz="1600" dirty="0">
                  <a:solidFill>
                    <a:srgbClr val="57585A"/>
                  </a:solidFill>
                  <a:latin typeface="Gotham Bold"/>
                  <a:cs typeface="Arial" pitchFamily="34" charset="0"/>
                </a:rPr>
                <a:t>-50%</a:t>
              </a:r>
            </a:p>
          </p:txBody>
        </p:sp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id="{09D92E02-2A04-46DB-9937-6FC1C893768E}"/>
                </a:ext>
              </a:extLst>
            </p:cNvPr>
            <p:cNvSpPr txBox="1"/>
            <p:nvPr/>
          </p:nvSpPr>
          <p:spPr>
            <a:xfrm>
              <a:off x="48520" y="4654837"/>
              <a:ext cx="738756" cy="33855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45720" rIns="45720" rtlCol="0">
              <a:spAutoFit/>
            </a:bodyPr>
            <a:lstStyle/>
            <a:p>
              <a:pPr algn="r"/>
              <a:r>
                <a:rPr lang="es-ES" sz="1600" dirty="0">
                  <a:solidFill>
                    <a:srgbClr val="57585A"/>
                  </a:solidFill>
                  <a:latin typeface="Gotham Bold"/>
                  <a:cs typeface="Arial" pitchFamily="34" charset="0"/>
                </a:rPr>
                <a:t>-100%</a:t>
              </a:r>
            </a:p>
          </p:txBody>
        </p:sp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id="{EC2B0A3C-E0DD-4B08-9081-4A9AC457A4E8}"/>
                </a:ext>
              </a:extLst>
            </p:cNvPr>
            <p:cNvSpPr txBox="1"/>
            <p:nvPr/>
          </p:nvSpPr>
          <p:spPr>
            <a:xfrm>
              <a:off x="130980" y="1933046"/>
              <a:ext cx="618687" cy="33855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45720" rIns="45720" rtlCol="0">
              <a:spAutoFit/>
            </a:bodyPr>
            <a:lstStyle/>
            <a:p>
              <a:pPr algn="r"/>
              <a:r>
                <a:rPr lang="es-ES" sz="1600" dirty="0">
                  <a:solidFill>
                    <a:srgbClr val="57585A"/>
                  </a:solidFill>
                  <a:latin typeface="Gotham Bold"/>
                  <a:cs typeface="Arial" pitchFamily="34" charset="0"/>
                </a:rPr>
                <a:t>0%</a:t>
              </a:r>
            </a:p>
          </p:txBody>
        </p:sp>
        <p:sp>
          <p:nvSpPr>
            <p:cNvPr id="48" name="CuadroTexto 47">
              <a:extLst>
                <a:ext uri="{FF2B5EF4-FFF2-40B4-BE49-F238E27FC236}">
                  <a16:creationId xmlns:a16="http://schemas.microsoft.com/office/drawing/2014/main" id="{A1635555-91DD-4DA3-9C1E-48301D9FB029}"/>
                </a:ext>
              </a:extLst>
            </p:cNvPr>
            <p:cNvSpPr txBox="1"/>
            <p:nvPr/>
          </p:nvSpPr>
          <p:spPr>
            <a:xfrm>
              <a:off x="1071831" y="4366559"/>
              <a:ext cx="506062" cy="33855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45720" rIns="45720" rtlCol="0">
              <a:spAutoFit/>
            </a:bodyPr>
            <a:lstStyle/>
            <a:p>
              <a:r>
                <a:rPr lang="es-ES" sz="1600" dirty="0">
                  <a:solidFill>
                    <a:srgbClr val="57585A"/>
                  </a:solidFill>
                  <a:latin typeface="Gotham Bold"/>
                  <a:cs typeface="Arial" pitchFamily="34" charset="0"/>
                </a:rPr>
                <a:t>TRi</a:t>
              </a:r>
            </a:p>
          </p:txBody>
        </p:sp>
        <p:sp>
          <p:nvSpPr>
            <p:cNvPr id="49" name="CuadroTexto 48">
              <a:extLst>
                <a:ext uri="{FF2B5EF4-FFF2-40B4-BE49-F238E27FC236}">
                  <a16:creationId xmlns:a16="http://schemas.microsoft.com/office/drawing/2014/main" id="{88E40A9B-7444-4B86-9FD6-E1C7AB99F522}"/>
                </a:ext>
              </a:extLst>
            </p:cNvPr>
            <p:cNvSpPr txBox="1"/>
            <p:nvPr/>
          </p:nvSpPr>
          <p:spPr>
            <a:xfrm>
              <a:off x="1051896" y="4603812"/>
              <a:ext cx="506062" cy="33855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45720" rIns="45720" rtlCol="0">
              <a:spAutoFit/>
            </a:bodyPr>
            <a:lstStyle/>
            <a:p>
              <a:r>
                <a:rPr lang="es-ES" sz="1600" dirty="0" err="1">
                  <a:solidFill>
                    <a:srgbClr val="57585A"/>
                  </a:solidFill>
                  <a:latin typeface="Gotham Bold"/>
                  <a:cs typeface="Arial" pitchFamily="34" charset="0"/>
                </a:rPr>
                <a:t>TRe</a:t>
              </a:r>
              <a:endParaRPr lang="es-ES" sz="1600" dirty="0">
                <a:solidFill>
                  <a:srgbClr val="57585A"/>
                </a:solidFill>
                <a:latin typeface="Gotham Bold"/>
                <a:cs typeface="Arial" pitchFamily="34" charset="0"/>
              </a:endParaRPr>
            </a:p>
          </p:txBody>
        </p:sp>
      </p:grpSp>
      <p:sp>
        <p:nvSpPr>
          <p:cNvPr id="50" name="Bocadillo: rectángulo con esquinas redondeadas 49">
            <a:extLst>
              <a:ext uri="{FF2B5EF4-FFF2-40B4-BE49-F238E27FC236}">
                <a16:creationId xmlns:a16="http://schemas.microsoft.com/office/drawing/2014/main" id="{FC6E880B-DC05-45A2-B63C-B80A245231AD}"/>
              </a:ext>
            </a:extLst>
          </p:cNvPr>
          <p:cNvSpPr/>
          <p:nvPr/>
        </p:nvSpPr>
        <p:spPr>
          <a:xfrm rot="10800000">
            <a:off x="8099115" y="3690775"/>
            <a:ext cx="1778310" cy="1014337"/>
          </a:xfrm>
          <a:prstGeom prst="wedgeRoundRectCallout">
            <a:avLst/>
          </a:prstGeom>
          <a:ln w="9525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45720" rIns="45720" rtlCol="0" anchor="ctr" anchorCtr="0">
            <a:normAutofit/>
          </a:bodyPr>
          <a:lstStyle/>
          <a:p>
            <a:pPr algn="ctr"/>
            <a:endParaRPr lang="es-ES" dirty="0" err="1"/>
          </a:p>
        </p:txBody>
      </p:sp>
      <p:grpSp>
        <p:nvGrpSpPr>
          <p:cNvPr id="59" name="Grupo 58">
            <a:extLst>
              <a:ext uri="{FF2B5EF4-FFF2-40B4-BE49-F238E27FC236}">
                <a16:creationId xmlns:a16="http://schemas.microsoft.com/office/drawing/2014/main" id="{D892B707-3FB3-4858-8802-D52EE0F5CCEE}"/>
              </a:ext>
            </a:extLst>
          </p:cNvPr>
          <p:cNvGrpSpPr/>
          <p:nvPr/>
        </p:nvGrpSpPr>
        <p:grpSpPr>
          <a:xfrm>
            <a:off x="8276047" y="3851950"/>
            <a:ext cx="1466911" cy="830997"/>
            <a:chOff x="8181914" y="3887353"/>
            <a:chExt cx="1466911" cy="830997"/>
          </a:xfrm>
        </p:grpSpPr>
        <p:sp>
          <p:nvSpPr>
            <p:cNvPr id="52" name="CuadroTexto 51">
              <a:extLst>
                <a:ext uri="{FF2B5EF4-FFF2-40B4-BE49-F238E27FC236}">
                  <a16:creationId xmlns:a16="http://schemas.microsoft.com/office/drawing/2014/main" id="{30C4E4E0-2D5C-4D05-BAD9-9B630A77FE3D}"/>
                </a:ext>
              </a:extLst>
            </p:cNvPr>
            <p:cNvSpPr txBox="1"/>
            <p:nvPr/>
          </p:nvSpPr>
          <p:spPr>
            <a:xfrm>
              <a:off x="8493669" y="3887353"/>
              <a:ext cx="1155156" cy="83099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45720" rIns="45720" rtlCol="0">
              <a:spAutoFit/>
            </a:bodyPr>
            <a:lstStyle/>
            <a:p>
              <a:pPr algn="l"/>
              <a:r>
                <a:rPr lang="es-ES" sz="1600" dirty="0">
                  <a:solidFill>
                    <a:srgbClr val="57585A"/>
                  </a:solidFill>
                  <a:latin typeface="Gotham Bold"/>
                  <a:cs typeface="Arial" pitchFamily="34" charset="0"/>
                </a:rPr>
                <a:t>RP: 66,7%</a:t>
              </a:r>
            </a:p>
            <a:p>
              <a:pPr algn="l"/>
              <a:r>
                <a:rPr lang="es-ES" sz="1600" dirty="0">
                  <a:solidFill>
                    <a:srgbClr val="57585A"/>
                  </a:solidFill>
                  <a:latin typeface="Gotham Bold"/>
                  <a:cs typeface="Arial" pitchFamily="34" charset="0"/>
                </a:rPr>
                <a:t>RC: 6,7%</a:t>
              </a:r>
            </a:p>
            <a:p>
              <a:pPr algn="l"/>
              <a:r>
                <a:rPr lang="es-ES" sz="1600" dirty="0">
                  <a:solidFill>
                    <a:srgbClr val="57585A"/>
                  </a:solidFill>
                  <a:latin typeface="Gotham Bold"/>
                  <a:cs typeface="Arial" pitchFamily="34" charset="0"/>
                </a:rPr>
                <a:t>EE: 26,7%</a:t>
              </a:r>
            </a:p>
          </p:txBody>
        </p:sp>
        <p:sp>
          <p:nvSpPr>
            <p:cNvPr id="54" name="CuadroTexto 53">
              <a:extLst>
                <a:ext uri="{FF2B5EF4-FFF2-40B4-BE49-F238E27FC236}">
                  <a16:creationId xmlns:a16="http://schemas.microsoft.com/office/drawing/2014/main" id="{3E0595E4-2263-4C96-9308-F76A35B40B85}"/>
                </a:ext>
              </a:extLst>
            </p:cNvPr>
            <p:cNvSpPr txBox="1"/>
            <p:nvPr/>
          </p:nvSpPr>
          <p:spPr>
            <a:xfrm>
              <a:off x="8181914" y="3892589"/>
              <a:ext cx="432000" cy="36933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/>
            <a:p>
              <a:r>
                <a:rPr lang="es-ES" sz="1800" spc="-455" dirty="0">
                  <a:solidFill>
                    <a:srgbClr val="7C1334"/>
                  </a:solidFill>
                  <a:latin typeface="Lucida Sans Unicode"/>
                  <a:cs typeface="Lucida Sans Unicode"/>
                </a:rPr>
                <a:t>◖</a:t>
              </a:r>
              <a:r>
                <a:rPr lang="es-ES" sz="1800" spc="-265" dirty="0">
                  <a:solidFill>
                    <a:srgbClr val="B77F87"/>
                  </a:solidFill>
                  <a:latin typeface="Lucida Sans Unicode"/>
                  <a:cs typeface="Lucida Sans Unicode"/>
                </a:rPr>
                <a:t>◗</a:t>
              </a:r>
              <a:r>
                <a:rPr lang="es-ES" sz="1800" spc="-30" dirty="0">
                  <a:solidFill>
                    <a:srgbClr val="B77F87"/>
                  </a:solidFill>
                  <a:latin typeface="Lucida Sans Unicode"/>
                  <a:cs typeface="Lucida Sans Unicode"/>
                </a:rPr>
                <a:t> </a:t>
              </a:r>
              <a:endParaRPr lang="es-ES" dirty="0"/>
            </a:p>
          </p:txBody>
        </p:sp>
        <p:sp>
          <p:nvSpPr>
            <p:cNvPr id="57" name="Elipse 56">
              <a:extLst>
                <a:ext uri="{FF2B5EF4-FFF2-40B4-BE49-F238E27FC236}">
                  <a16:creationId xmlns:a16="http://schemas.microsoft.com/office/drawing/2014/main" id="{BC5AD048-D86D-4F36-9446-5C0C3B5A280C}"/>
                </a:ext>
              </a:extLst>
            </p:cNvPr>
            <p:cNvSpPr/>
            <p:nvPr/>
          </p:nvSpPr>
          <p:spPr>
            <a:xfrm>
              <a:off x="8300803" y="4261921"/>
              <a:ext cx="129164" cy="129845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 anchorCtr="0">
              <a:normAutofit fontScale="25000" lnSpcReduction="20000"/>
            </a:bodyPr>
            <a:lstStyle/>
            <a:p>
              <a:pPr algn="ctr"/>
              <a:endParaRPr lang="es-ES" dirty="0" err="1"/>
            </a:p>
          </p:txBody>
        </p:sp>
        <p:sp>
          <p:nvSpPr>
            <p:cNvPr id="58" name="Flecha: a la izquierda y derecha 57">
              <a:extLst>
                <a:ext uri="{FF2B5EF4-FFF2-40B4-BE49-F238E27FC236}">
                  <a16:creationId xmlns:a16="http://schemas.microsoft.com/office/drawing/2014/main" id="{A381B9DD-089F-4087-9639-9E4E78ECF99F}"/>
                </a:ext>
              </a:extLst>
            </p:cNvPr>
            <p:cNvSpPr/>
            <p:nvPr/>
          </p:nvSpPr>
          <p:spPr>
            <a:xfrm>
              <a:off x="8269808" y="4488322"/>
              <a:ext cx="216000" cy="131058"/>
            </a:xfrm>
            <a:prstGeom prst="leftRightArrow">
              <a:avLst/>
            </a:prstGeom>
            <a:noFill/>
            <a:ln w="31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45720" rIns="45720" rtlCol="0" anchor="ctr" anchorCtr="0">
              <a:normAutofit fontScale="25000" lnSpcReduction="20000"/>
            </a:bodyPr>
            <a:lstStyle/>
            <a:p>
              <a:pPr algn="ctr"/>
              <a:endParaRPr lang="es-ES" dirty="0" err="1"/>
            </a:p>
          </p:txBody>
        </p:sp>
      </p:grpSp>
      <p:sp>
        <p:nvSpPr>
          <p:cNvPr id="60" name="Rectángulo 59">
            <a:extLst>
              <a:ext uri="{FF2B5EF4-FFF2-40B4-BE49-F238E27FC236}">
                <a16:creationId xmlns:a16="http://schemas.microsoft.com/office/drawing/2014/main" id="{914D3DA9-6064-401B-99E8-0BB432333CE9}"/>
              </a:ext>
            </a:extLst>
          </p:cNvPr>
          <p:cNvSpPr/>
          <p:nvPr/>
        </p:nvSpPr>
        <p:spPr>
          <a:xfrm>
            <a:off x="0" y="5791260"/>
            <a:ext cx="12192000" cy="106674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/>
          </a:bodyPr>
          <a:lstStyle/>
          <a:p>
            <a:pPr algn="ctr" defTabSz="914377">
              <a:defRPr/>
            </a:pPr>
            <a:endParaRPr lang="es-ES" dirty="0" err="1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61" name="Conector recto 60">
            <a:extLst>
              <a:ext uri="{FF2B5EF4-FFF2-40B4-BE49-F238E27FC236}">
                <a16:creationId xmlns:a16="http://schemas.microsoft.com/office/drawing/2014/main" id="{EEEA83EF-CEE4-4FFC-AC21-D8BE0D30B1F3}"/>
              </a:ext>
            </a:extLst>
          </p:cNvPr>
          <p:cNvCxnSpPr/>
          <p:nvPr/>
        </p:nvCxnSpPr>
        <p:spPr>
          <a:xfrm>
            <a:off x="382167" y="5348360"/>
            <a:ext cx="10448925" cy="0"/>
          </a:xfrm>
          <a:prstGeom prst="line">
            <a:avLst/>
          </a:prstGeom>
          <a:ln>
            <a:tailEnd type="none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2" name="CuadroTexto 61">
            <a:extLst>
              <a:ext uri="{FF2B5EF4-FFF2-40B4-BE49-F238E27FC236}">
                <a16:creationId xmlns:a16="http://schemas.microsoft.com/office/drawing/2014/main" id="{F2A395DB-E9A2-4348-8E2E-F794BAAE3F0C}"/>
              </a:ext>
            </a:extLst>
          </p:cNvPr>
          <p:cNvSpPr txBox="1"/>
          <p:nvPr/>
        </p:nvSpPr>
        <p:spPr>
          <a:xfrm>
            <a:off x="3330144" y="5405531"/>
            <a:ext cx="4791075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s-ES" sz="1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Gráfica creada a partir de Márquez-Rodas | et al. ESMO 2022. P826</a:t>
            </a:r>
            <a:r>
              <a:rPr lang="es-ES" sz="1000" dirty="0">
                <a:solidFill>
                  <a:srgbClr val="57585A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D9E66E7E-8DB0-4819-9203-54FECF7D7424}"/>
              </a:ext>
            </a:extLst>
          </p:cNvPr>
          <p:cNvSpPr txBox="1"/>
          <p:nvPr/>
        </p:nvSpPr>
        <p:spPr>
          <a:xfrm rot="16200000">
            <a:off x="-686808" y="3231973"/>
            <a:ext cx="2165011" cy="523220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s-ES" sz="1400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Cambio máximo respecto al valor basal (%)</a:t>
            </a:r>
          </a:p>
        </p:txBody>
      </p:sp>
      <p:sp>
        <p:nvSpPr>
          <p:cNvPr id="9" name="Diagrama de flujo: conector 8">
            <a:extLst>
              <a:ext uri="{FF2B5EF4-FFF2-40B4-BE49-F238E27FC236}">
                <a16:creationId xmlns:a16="http://schemas.microsoft.com/office/drawing/2014/main" id="{B7CBF9E4-DAF1-A354-1660-9038527A4EAB}"/>
              </a:ext>
            </a:extLst>
          </p:cNvPr>
          <p:cNvSpPr/>
          <p:nvPr/>
        </p:nvSpPr>
        <p:spPr>
          <a:xfrm>
            <a:off x="10233234" y="308497"/>
            <a:ext cx="1654623" cy="1458498"/>
          </a:xfrm>
          <a:prstGeom prst="flowChartConnector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/>
          </a:bodyPr>
          <a:lstStyle/>
          <a:p>
            <a:pPr algn="ctr"/>
            <a:r>
              <a:rPr lang="es-ES" sz="4400" b="1" dirty="0">
                <a:solidFill>
                  <a:srgbClr val="1FA0AB"/>
                </a:solidFill>
              </a:rPr>
              <a:t>TRi</a:t>
            </a:r>
          </a:p>
        </p:txBody>
      </p:sp>
    </p:spTree>
    <p:extLst>
      <p:ext uri="{BB962C8B-B14F-4D97-AF65-F5344CB8AC3E}">
        <p14:creationId xmlns:p14="http://schemas.microsoft.com/office/powerpoint/2010/main" val="7673757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C3D78F-9368-4BE9-97D9-4C1CF9556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778" y="114630"/>
            <a:ext cx="9011479" cy="1119924"/>
          </a:xfrm>
        </p:spPr>
        <p:txBody>
          <a:bodyPr/>
          <a:lstStyle/>
          <a:p>
            <a:r>
              <a:rPr lang="es-ES" dirty="0">
                <a:solidFill>
                  <a:schemeClr val="accent3"/>
                </a:solidFill>
                <a:latin typeface="Gotham Bold"/>
              </a:rPr>
              <a:t>Resultados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F29C5FC0-13B7-42BF-8F89-DB32F6DBC821}"/>
              </a:ext>
            </a:extLst>
          </p:cNvPr>
          <p:cNvSpPr txBox="1"/>
          <p:nvPr/>
        </p:nvSpPr>
        <p:spPr>
          <a:xfrm>
            <a:off x="361950" y="1179076"/>
            <a:ext cx="5024439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l"/>
            <a:r>
              <a:rPr lang="es-ES" b="1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Supervivencia libre de progresión intracraneal (SLPi)</a:t>
            </a:r>
          </a:p>
        </p:txBody>
      </p: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A4ABC185-CA06-42F5-A26F-06CBED6674B5}"/>
              </a:ext>
            </a:extLst>
          </p:cNvPr>
          <p:cNvCxnSpPr/>
          <p:nvPr/>
        </p:nvCxnSpPr>
        <p:spPr>
          <a:xfrm>
            <a:off x="361950" y="1558044"/>
            <a:ext cx="11420475" cy="0"/>
          </a:xfrm>
          <a:prstGeom prst="line">
            <a:avLst/>
          </a:prstGeom>
          <a:ln w="28575">
            <a:tailEnd type="none" w="lg" len="lg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7" name="CuadroTexto 176">
            <a:extLst>
              <a:ext uri="{FF2B5EF4-FFF2-40B4-BE49-F238E27FC236}">
                <a16:creationId xmlns:a16="http://schemas.microsoft.com/office/drawing/2014/main" id="{95F02973-EB12-46B5-82E9-F59EBB8C5BEE}"/>
              </a:ext>
            </a:extLst>
          </p:cNvPr>
          <p:cNvSpPr txBox="1"/>
          <p:nvPr/>
        </p:nvSpPr>
        <p:spPr>
          <a:xfrm rot="16200000">
            <a:off x="-330957" y="3093356"/>
            <a:ext cx="2150498" cy="323165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s-ES" sz="1500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SLPi (%)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6D944C19-127F-49DF-9EF0-C32E688F0C36}"/>
              </a:ext>
            </a:extLst>
          </p:cNvPr>
          <p:cNvGrpSpPr/>
          <p:nvPr/>
        </p:nvGrpSpPr>
        <p:grpSpPr>
          <a:xfrm>
            <a:off x="437374" y="1766995"/>
            <a:ext cx="6490748" cy="4184583"/>
            <a:chOff x="-43433" y="1790575"/>
            <a:chExt cx="6490748" cy="4184583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895BD758-32D2-415A-8C3C-B6207E9E23DE}"/>
                </a:ext>
              </a:extLst>
            </p:cNvPr>
            <p:cNvGrpSpPr/>
            <p:nvPr/>
          </p:nvGrpSpPr>
          <p:grpSpPr>
            <a:xfrm>
              <a:off x="940437" y="1800747"/>
              <a:ext cx="5364011" cy="3019090"/>
              <a:chOff x="894631" y="2084940"/>
              <a:chExt cx="5364011" cy="3019090"/>
            </a:xfrm>
          </p:grpSpPr>
          <p:grpSp>
            <p:nvGrpSpPr>
              <p:cNvPr id="106" name="Grupo 105">
                <a:extLst>
                  <a:ext uri="{FF2B5EF4-FFF2-40B4-BE49-F238E27FC236}">
                    <a16:creationId xmlns:a16="http://schemas.microsoft.com/office/drawing/2014/main" id="{7DE82FCC-7FD3-4F7A-BB17-3D5985442DD5}"/>
                  </a:ext>
                </a:extLst>
              </p:cNvPr>
              <p:cNvGrpSpPr/>
              <p:nvPr/>
            </p:nvGrpSpPr>
            <p:grpSpPr>
              <a:xfrm>
                <a:off x="894631" y="2084940"/>
                <a:ext cx="5364011" cy="3019090"/>
                <a:chOff x="1170139" y="4164476"/>
                <a:chExt cx="3500754" cy="1917064"/>
              </a:xfrm>
            </p:grpSpPr>
            <p:sp>
              <p:nvSpPr>
                <p:cNvPr id="107" name="object 71">
                  <a:extLst>
                    <a:ext uri="{FF2B5EF4-FFF2-40B4-BE49-F238E27FC236}">
                      <a16:creationId xmlns:a16="http://schemas.microsoft.com/office/drawing/2014/main" id="{013C564D-D1A4-4EB6-BC77-9BEFB775849C}"/>
                    </a:ext>
                  </a:extLst>
                </p:cNvPr>
                <p:cNvSpPr/>
                <p:nvPr/>
              </p:nvSpPr>
              <p:spPr>
                <a:xfrm>
                  <a:off x="2977024" y="5016799"/>
                  <a:ext cx="18415" cy="80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14" h="80645">
                      <a:moveTo>
                        <a:pt x="0" y="0"/>
                      </a:moveTo>
                      <a:lnTo>
                        <a:pt x="18046" y="0"/>
                      </a:lnTo>
                      <a:lnTo>
                        <a:pt x="18046" y="80518"/>
                      </a:lnTo>
                      <a:lnTo>
                        <a:pt x="0" y="805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 w="3175">
                  <a:solidFill>
                    <a:srgbClr val="7C1334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grpSp>
              <p:nvGrpSpPr>
                <p:cNvPr id="108" name="object 41">
                  <a:extLst>
                    <a:ext uri="{FF2B5EF4-FFF2-40B4-BE49-F238E27FC236}">
                      <a16:creationId xmlns:a16="http://schemas.microsoft.com/office/drawing/2014/main" id="{444400FA-7730-4F15-882B-DDC660E66C2C}"/>
                    </a:ext>
                  </a:extLst>
                </p:cNvPr>
                <p:cNvGrpSpPr/>
                <p:nvPr/>
              </p:nvGrpSpPr>
              <p:grpSpPr>
                <a:xfrm>
                  <a:off x="1170139" y="4164476"/>
                  <a:ext cx="3500754" cy="1917064"/>
                  <a:chOff x="1170139" y="4164476"/>
                  <a:chExt cx="3500754" cy="1917064"/>
                </a:xfrm>
              </p:grpSpPr>
              <p:sp>
                <p:nvSpPr>
                  <p:cNvPr id="111" name="object 42">
                    <a:extLst>
                      <a:ext uri="{FF2B5EF4-FFF2-40B4-BE49-F238E27FC236}">
                        <a16:creationId xmlns:a16="http://schemas.microsoft.com/office/drawing/2014/main" id="{C6C3B9CB-E9DF-4DCF-A9F1-44CB50D9E21D}"/>
                      </a:ext>
                    </a:extLst>
                  </p:cNvPr>
                  <p:cNvSpPr/>
                  <p:nvPr/>
                </p:nvSpPr>
                <p:spPr>
                  <a:xfrm>
                    <a:off x="1214225" y="6053465"/>
                    <a:ext cx="3456304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56304">
                        <a:moveTo>
                          <a:pt x="0" y="0"/>
                        </a:moveTo>
                        <a:lnTo>
                          <a:pt x="3455733" y="0"/>
                        </a:lnTo>
                      </a:path>
                    </a:pathLst>
                  </a:custGeom>
                  <a:ln w="3175">
                    <a:solidFill>
                      <a:srgbClr val="818285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12" name="object 43">
                    <a:extLst>
                      <a:ext uri="{FF2B5EF4-FFF2-40B4-BE49-F238E27FC236}">
                        <a16:creationId xmlns:a16="http://schemas.microsoft.com/office/drawing/2014/main" id="{4E728805-5124-4368-BD67-97B3CDAAA552}"/>
                      </a:ext>
                    </a:extLst>
                  </p:cNvPr>
                  <p:cNvSpPr/>
                  <p:nvPr/>
                </p:nvSpPr>
                <p:spPr>
                  <a:xfrm>
                    <a:off x="1211668" y="4165111"/>
                    <a:ext cx="0" cy="18903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1890395">
                        <a:moveTo>
                          <a:pt x="0" y="1890179"/>
                        </a:moveTo>
                        <a:lnTo>
                          <a:pt x="0" y="0"/>
                        </a:lnTo>
                      </a:path>
                    </a:pathLst>
                  </a:custGeom>
                  <a:ln w="3175">
                    <a:solidFill>
                      <a:srgbClr val="818285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13" name="object 44">
                    <a:extLst>
                      <a:ext uri="{FF2B5EF4-FFF2-40B4-BE49-F238E27FC236}">
                        <a16:creationId xmlns:a16="http://schemas.microsoft.com/office/drawing/2014/main" id="{5B1E7394-ADA9-46B2-B17E-24FA0390FA5E}"/>
                      </a:ext>
                    </a:extLst>
                  </p:cNvPr>
                  <p:cNvSpPr/>
                  <p:nvPr/>
                </p:nvSpPr>
                <p:spPr>
                  <a:xfrm>
                    <a:off x="1170774" y="5539608"/>
                    <a:ext cx="4127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275">
                        <a:moveTo>
                          <a:pt x="0" y="0"/>
                        </a:moveTo>
                        <a:lnTo>
                          <a:pt x="40894" y="0"/>
                        </a:lnTo>
                      </a:path>
                    </a:pathLst>
                  </a:custGeom>
                  <a:ln w="3175">
                    <a:solidFill>
                      <a:srgbClr val="818285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14" name="object 45">
                    <a:extLst>
                      <a:ext uri="{FF2B5EF4-FFF2-40B4-BE49-F238E27FC236}">
                        <a16:creationId xmlns:a16="http://schemas.microsoft.com/office/drawing/2014/main" id="{E87A8422-C2E2-4A2E-9856-1CCD1F47D71B}"/>
                      </a:ext>
                    </a:extLst>
                  </p:cNvPr>
                  <p:cNvSpPr/>
                  <p:nvPr/>
                </p:nvSpPr>
                <p:spPr>
                  <a:xfrm>
                    <a:off x="1170774" y="5968105"/>
                    <a:ext cx="4127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275">
                        <a:moveTo>
                          <a:pt x="0" y="0"/>
                        </a:moveTo>
                        <a:lnTo>
                          <a:pt x="40894" y="0"/>
                        </a:lnTo>
                      </a:path>
                    </a:pathLst>
                  </a:custGeom>
                  <a:ln w="3175">
                    <a:solidFill>
                      <a:srgbClr val="818285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15" name="object 46">
                    <a:extLst>
                      <a:ext uri="{FF2B5EF4-FFF2-40B4-BE49-F238E27FC236}">
                        <a16:creationId xmlns:a16="http://schemas.microsoft.com/office/drawing/2014/main" id="{BDF94A0B-17CC-44D4-9BDA-B069B0C1FF77}"/>
                      </a:ext>
                    </a:extLst>
                  </p:cNvPr>
                  <p:cNvSpPr/>
                  <p:nvPr/>
                </p:nvSpPr>
                <p:spPr>
                  <a:xfrm>
                    <a:off x="1170774" y="5102832"/>
                    <a:ext cx="4127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275">
                        <a:moveTo>
                          <a:pt x="0" y="0"/>
                        </a:moveTo>
                        <a:lnTo>
                          <a:pt x="40894" y="0"/>
                        </a:lnTo>
                      </a:path>
                    </a:pathLst>
                  </a:custGeom>
                  <a:ln w="3175">
                    <a:solidFill>
                      <a:srgbClr val="818285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16" name="object 47">
                    <a:extLst>
                      <a:ext uri="{FF2B5EF4-FFF2-40B4-BE49-F238E27FC236}">
                        <a16:creationId xmlns:a16="http://schemas.microsoft.com/office/drawing/2014/main" id="{C8BFF1B0-BE94-4FB8-8995-891151EE96D2}"/>
                      </a:ext>
                    </a:extLst>
                  </p:cNvPr>
                  <p:cNvSpPr/>
                  <p:nvPr/>
                </p:nvSpPr>
                <p:spPr>
                  <a:xfrm>
                    <a:off x="1170774" y="4686756"/>
                    <a:ext cx="4127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275">
                        <a:moveTo>
                          <a:pt x="0" y="0"/>
                        </a:moveTo>
                        <a:lnTo>
                          <a:pt x="40894" y="0"/>
                        </a:lnTo>
                      </a:path>
                    </a:pathLst>
                  </a:custGeom>
                  <a:ln w="3175">
                    <a:solidFill>
                      <a:srgbClr val="818285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17" name="object 48">
                    <a:extLst>
                      <a:ext uri="{FF2B5EF4-FFF2-40B4-BE49-F238E27FC236}">
                        <a16:creationId xmlns:a16="http://schemas.microsoft.com/office/drawing/2014/main" id="{877D69E0-AAB9-4550-80EB-D38CD300B6BF}"/>
                      </a:ext>
                    </a:extLst>
                  </p:cNvPr>
                  <p:cNvSpPr/>
                  <p:nvPr/>
                </p:nvSpPr>
                <p:spPr>
                  <a:xfrm>
                    <a:off x="1170774" y="4260328"/>
                    <a:ext cx="4127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275">
                        <a:moveTo>
                          <a:pt x="0" y="0"/>
                        </a:moveTo>
                        <a:lnTo>
                          <a:pt x="40894" y="0"/>
                        </a:lnTo>
                      </a:path>
                    </a:pathLst>
                  </a:custGeom>
                  <a:ln w="3175">
                    <a:solidFill>
                      <a:srgbClr val="818285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18" name="object 49">
                    <a:extLst>
                      <a:ext uri="{FF2B5EF4-FFF2-40B4-BE49-F238E27FC236}">
                        <a16:creationId xmlns:a16="http://schemas.microsoft.com/office/drawing/2014/main" id="{81DE08DE-AB0B-4D16-BAC8-450DD504084E}"/>
                      </a:ext>
                    </a:extLst>
                  </p:cNvPr>
                  <p:cNvSpPr/>
                  <p:nvPr/>
                </p:nvSpPr>
                <p:spPr>
                  <a:xfrm>
                    <a:off x="1170774" y="4688826"/>
                    <a:ext cx="4127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275">
                        <a:moveTo>
                          <a:pt x="0" y="0"/>
                        </a:moveTo>
                        <a:lnTo>
                          <a:pt x="40894" y="0"/>
                        </a:lnTo>
                      </a:path>
                    </a:pathLst>
                  </a:custGeom>
                  <a:ln w="3175">
                    <a:solidFill>
                      <a:srgbClr val="818285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19" name="object 50">
                    <a:extLst>
                      <a:ext uri="{FF2B5EF4-FFF2-40B4-BE49-F238E27FC236}">
                        <a16:creationId xmlns:a16="http://schemas.microsoft.com/office/drawing/2014/main" id="{58FCFD46-7A74-464C-99FE-92770BBDDA69}"/>
                      </a:ext>
                    </a:extLst>
                  </p:cNvPr>
                  <p:cNvSpPr/>
                  <p:nvPr/>
                </p:nvSpPr>
                <p:spPr>
                  <a:xfrm>
                    <a:off x="1391347" y="6051640"/>
                    <a:ext cx="0" cy="29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29210">
                        <a:moveTo>
                          <a:pt x="0" y="29210"/>
                        </a:moveTo>
                        <a:lnTo>
                          <a:pt x="0" y="0"/>
                        </a:lnTo>
                      </a:path>
                    </a:pathLst>
                  </a:custGeom>
                  <a:ln w="3175">
                    <a:solidFill>
                      <a:srgbClr val="818285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20" name="object 51">
                    <a:extLst>
                      <a:ext uri="{FF2B5EF4-FFF2-40B4-BE49-F238E27FC236}">
                        <a16:creationId xmlns:a16="http://schemas.microsoft.com/office/drawing/2014/main" id="{A0198A2D-381D-402E-84AA-2E518C6FE299}"/>
                      </a:ext>
                    </a:extLst>
                  </p:cNvPr>
                  <p:cNvSpPr/>
                  <p:nvPr/>
                </p:nvSpPr>
                <p:spPr>
                  <a:xfrm>
                    <a:off x="1916478" y="6051640"/>
                    <a:ext cx="0" cy="29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29210">
                        <a:moveTo>
                          <a:pt x="0" y="29210"/>
                        </a:moveTo>
                        <a:lnTo>
                          <a:pt x="0" y="0"/>
                        </a:lnTo>
                      </a:path>
                    </a:pathLst>
                  </a:custGeom>
                  <a:ln w="3175">
                    <a:solidFill>
                      <a:srgbClr val="818285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21" name="object 52">
                    <a:extLst>
                      <a:ext uri="{FF2B5EF4-FFF2-40B4-BE49-F238E27FC236}">
                        <a16:creationId xmlns:a16="http://schemas.microsoft.com/office/drawing/2014/main" id="{4EED7239-C384-4D96-9F91-C087548341B1}"/>
                      </a:ext>
                    </a:extLst>
                  </p:cNvPr>
                  <p:cNvSpPr/>
                  <p:nvPr/>
                </p:nvSpPr>
                <p:spPr>
                  <a:xfrm>
                    <a:off x="2441610" y="6051640"/>
                    <a:ext cx="0" cy="29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29210">
                        <a:moveTo>
                          <a:pt x="0" y="29210"/>
                        </a:moveTo>
                        <a:lnTo>
                          <a:pt x="0" y="0"/>
                        </a:lnTo>
                      </a:path>
                    </a:pathLst>
                  </a:custGeom>
                  <a:ln w="3175">
                    <a:solidFill>
                      <a:srgbClr val="818285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22" name="object 53">
                    <a:extLst>
                      <a:ext uri="{FF2B5EF4-FFF2-40B4-BE49-F238E27FC236}">
                        <a16:creationId xmlns:a16="http://schemas.microsoft.com/office/drawing/2014/main" id="{61A4BA61-D80A-4B3C-8BA8-A8D22A19AABB}"/>
                      </a:ext>
                    </a:extLst>
                  </p:cNvPr>
                  <p:cNvSpPr/>
                  <p:nvPr/>
                </p:nvSpPr>
                <p:spPr>
                  <a:xfrm>
                    <a:off x="2966741" y="6051640"/>
                    <a:ext cx="0" cy="29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29210">
                        <a:moveTo>
                          <a:pt x="0" y="29210"/>
                        </a:moveTo>
                        <a:lnTo>
                          <a:pt x="0" y="0"/>
                        </a:lnTo>
                      </a:path>
                    </a:pathLst>
                  </a:custGeom>
                  <a:ln w="3175">
                    <a:solidFill>
                      <a:srgbClr val="818285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23" name="object 54">
                    <a:extLst>
                      <a:ext uri="{FF2B5EF4-FFF2-40B4-BE49-F238E27FC236}">
                        <a16:creationId xmlns:a16="http://schemas.microsoft.com/office/drawing/2014/main" id="{0D9A3EA4-0071-4612-8C0F-D4D0628FA755}"/>
                      </a:ext>
                    </a:extLst>
                  </p:cNvPr>
                  <p:cNvSpPr/>
                  <p:nvPr/>
                </p:nvSpPr>
                <p:spPr>
                  <a:xfrm>
                    <a:off x="3491870" y="6051640"/>
                    <a:ext cx="0" cy="29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29210">
                        <a:moveTo>
                          <a:pt x="0" y="29210"/>
                        </a:moveTo>
                        <a:lnTo>
                          <a:pt x="0" y="0"/>
                        </a:lnTo>
                      </a:path>
                    </a:pathLst>
                  </a:custGeom>
                  <a:ln w="3175">
                    <a:solidFill>
                      <a:srgbClr val="818285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24" name="object 55">
                    <a:extLst>
                      <a:ext uri="{FF2B5EF4-FFF2-40B4-BE49-F238E27FC236}">
                        <a16:creationId xmlns:a16="http://schemas.microsoft.com/office/drawing/2014/main" id="{972821E2-1C42-43F3-8C6A-1AF3669D665D}"/>
                      </a:ext>
                    </a:extLst>
                  </p:cNvPr>
                  <p:cNvSpPr/>
                  <p:nvPr/>
                </p:nvSpPr>
                <p:spPr>
                  <a:xfrm>
                    <a:off x="4017002" y="6051640"/>
                    <a:ext cx="0" cy="29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29210">
                        <a:moveTo>
                          <a:pt x="0" y="29210"/>
                        </a:moveTo>
                        <a:lnTo>
                          <a:pt x="0" y="0"/>
                        </a:lnTo>
                      </a:path>
                    </a:pathLst>
                  </a:custGeom>
                  <a:ln w="3175">
                    <a:solidFill>
                      <a:srgbClr val="818285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25" name="object 56">
                    <a:extLst>
                      <a:ext uri="{FF2B5EF4-FFF2-40B4-BE49-F238E27FC236}">
                        <a16:creationId xmlns:a16="http://schemas.microsoft.com/office/drawing/2014/main" id="{9A631482-2CF3-43B1-B4D6-DF6E63B5EB80}"/>
                      </a:ext>
                    </a:extLst>
                  </p:cNvPr>
                  <p:cNvSpPr/>
                  <p:nvPr/>
                </p:nvSpPr>
                <p:spPr>
                  <a:xfrm>
                    <a:off x="4542134" y="6051640"/>
                    <a:ext cx="0" cy="29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29210">
                        <a:moveTo>
                          <a:pt x="0" y="29210"/>
                        </a:moveTo>
                        <a:lnTo>
                          <a:pt x="0" y="0"/>
                        </a:lnTo>
                      </a:path>
                    </a:pathLst>
                  </a:custGeom>
                  <a:ln w="3175">
                    <a:solidFill>
                      <a:srgbClr val="818285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26" name="object 57">
                    <a:extLst>
                      <a:ext uri="{FF2B5EF4-FFF2-40B4-BE49-F238E27FC236}">
                        <a16:creationId xmlns:a16="http://schemas.microsoft.com/office/drawing/2014/main" id="{3231505A-7A61-44F6-AAA1-C759CB87D3EA}"/>
                      </a:ext>
                    </a:extLst>
                  </p:cNvPr>
                  <p:cNvSpPr/>
                  <p:nvPr/>
                </p:nvSpPr>
                <p:spPr>
                  <a:xfrm>
                    <a:off x="1381568" y="4266565"/>
                    <a:ext cx="3116580" cy="170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16579" h="1701800">
                        <a:moveTo>
                          <a:pt x="0" y="0"/>
                        </a:moveTo>
                        <a:lnTo>
                          <a:pt x="552945" y="0"/>
                        </a:lnTo>
                        <a:lnTo>
                          <a:pt x="552945" y="113449"/>
                        </a:lnTo>
                        <a:lnTo>
                          <a:pt x="622058" y="113449"/>
                        </a:lnTo>
                        <a:lnTo>
                          <a:pt x="622058" y="226898"/>
                        </a:lnTo>
                        <a:lnTo>
                          <a:pt x="933094" y="226898"/>
                        </a:lnTo>
                        <a:lnTo>
                          <a:pt x="933094" y="340334"/>
                        </a:lnTo>
                        <a:lnTo>
                          <a:pt x="1007973" y="340334"/>
                        </a:lnTo>
                        <a:lnTo>
                          <a:pt x="1007973" y="453783"/>
                        </a:lnTo>
                        <a:lnTo>
                          <a:pt x="1324762" y="453783"/>
                        </a:lnTo>
                        <a:lnTo>
                          <a:pt x="1324762" y="567220"/>
                        </a:lnTo>
                        <a:lnTo>
                          <a:pt x="1480273" y="567220"/>
                        </a:lnTo>
                        <a:lnTo>
                          <a:pt x="1480273" y="680669"/>
                        </a:lnTo>
                        <a:lnTo>
                          <a:pt x="1578190" y="680669"/>
                        </a:lnTo>
                        <a:lnTo>
                          <a:pt x="1595475" y="680669"/>
                        </a:lnTo>
                        <a:lnTo>
                          <a:pt x="1595475" y="808291"/>
                        </a:lnTo>
                        <a:lnTo>
                          <a:pt x="1601228" y="808291"/>
                        </a:lnTo>
                        <a:lnTo>
                          <a:pt x="1618513" y="808291"/>
                        </a:lnTo>
                        <a:lnTo>
                          <a:pt x="1618513" y="957186"/>
                        </a:lnTo>
                        <a:lnTo>
                          <a:pt x="1647304" y="957186"/>
                        </a:lnTo>
                        <a:lnTo>
                          <a:pt x="1647304" y="1106093"/>
                        </a:lnTo>
                        <a:lnTo>
                          <a:pt x="1975612" y="1106093"/>
                        </a:lnTo>
                        <a:lnTo>
                          <a:pt x="2050491" y="1106093"/>
                        </a:lnTo>
                        <a:lnTo>
                          <a:pt x="2050491" y="1304620"/>
                        </a:lnTo>
                        <a:lnTo>
                          <a:pt x="3046945" y="1304620"/>
                        </a:lnTo>
                        <a:lnTo>
                          <a:pt x="3046945" y="1503146"/>
                        </a:lnTo>
                        <a:lnTo>
                          <a:pt x="3116059" y="1503146"/>
                        </a:lnTo>
                        <a:lnTo>
                          <a:pt x="3116059" y="1701673"/>
                        </a:lnTo>
                      </a:path>
                    </a:pathLst>
                  </a:custGeom>
                  <a:ln w="19888">
                    <a:solidFill>
                      <a:srgbClr val="7C1334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127" name="object 58">
                    <a:extLst>
                      <a:ext uri="{FF2B5EF4-FFF2-40B4-BE49-F238E27FC236}">
                        <a16:creationId xmlns:a16="http://schemas.microsoft.com/office/drawing/2014/main" id="{B52EC2A5-0A80-4047-A826-86A72D4F0E55}"/>
                      </a:ext>
                    </a:extLst>
                  </p:cNvPr>
                  <p:cNvSpPr/>
                  <p:nvPr/>
                </p:nvSpPr>
                <p:spPr>
                  <a:xfrm>
                    <a:off x="2953973" y="4889147"/>
                    <a:ext cx="18415" cy="806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14" h="80645">
                        <a:moveTo>
                          <a:pt x="0" y="0"/>
                        </a:moveTo>
                        <a:lnTo>
                          <a:pt x="18046" y="0"/>
                        </a:lnTo>
                        <a:lnTo>
                          <a:pt x="18046" y="80518"/>
                        </a:lnTo>
                        <a:lnTo>
                          <a:pt x="0" y="8051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ln w="3175">
                    <a:solidFill>
                      <a:srgbClr val="7C1334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</p:grpSp>
            <p:sp>
              <p:nvSpPr>
                <p:cNvPr id="109" name="object 70">
                  <a:extLst>
                    <a:ext uri="{FF2B5EF4-FFF2-40B4-BE49-F238E27FC236}">
                      <a16:creationId xmlns:a16="http://schemas.microsoft.com/office/drawing/2014/main" id="{97D1FF4E-87BA-4248-A7F7-F8AD7473C222}"/>
                    </a:ext>
                  </a:extLst>
                </p:cNvPr>
                <p:cNvSpPr txBox="1"/>
                <p:nvPr/>
              </p:nvSpPr>
              <p:spPr>
                <a:xfrm>
                  <a:off x="2939351" y="4878168"/>
                  <a:ext cx="47625" cy="97790"/>
                </a:xfrm>
                <a:prstGeom prst="rect">
                  <a:avLst/>
                </a:prstGeom>
              </p:spPr>
              <p:txBody>
                <a:bodyPr vert="horz" wrap="square" lIns="0" tIns="1587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125"/>
                    </a:spcBef>
                  </a:pPr>
                  <a:r>
                    <a:rPr sz="450" spc="55" dirty="0">
                      <a:solidFill>
                        <a:srgbClr val="7C1334"/>
                      </a:solidFill>
                      <a:latin typeface="Arial MT"/>
                      <a:cs typeface="Arial MT"/>
                    </a:rPr>
                    <a:t>|</a:t>
                  </a:r>
                  <a:endParaRPr sz="450">
                    <a:latin typeface="Arial MT"/>
                    <a:cs typeface="Arial MT"/>
                  </a:endParaRPr>
                </a:p>
              </p:txBody>
            </p:sp>
            <p:sp>
              <p:nvSpPr>
                <p:cNvPr id="110" name="object 74">
                  <a:extLst>
                    <a:ext uri="{FF2B5EF4-FFF2-40B4-BE49-F238E27FC236}">
                      <a16:creationId xmlns:a16="http://schemas.microsoft.com/office/drawing/2014/main" id="{CE6B77CA-74CC-4FD1-B646-4C9CF088A5D5}"/>
                    </a:ext>
                  </a:extLst>
                </p:cNvPr>
                <p:cNvSpPr txBox="1"/>
                <p:nvPr/>
              </p:nvSpPr>
              <p:spPr>
                <a:xfrm>
                  <a:off x="3337594" y="5303697"/>
                  <a:ext cx="47625" cy="97790"/>
                </a:xfrm>
                <a:prstGeom prst="rect">
                  <a:avLst/>
                </a:prstGeom>
              </p:spPr>
              <p:txBody>
                <a:bodyPr vert="horz" wrap="square" lIns="0" tIns="15875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  <a:spcBef>
                      <a:spcPts val="125"/>
                    </a:spcBef>
                  </a:pPr>
                  <a:r>
                    <a:rPr sz="450" spc="55" dirty="0">
                      <a:solidFill>
                        <a:srgbClr val="7C1334"/>
                      </a:solidFill>
                      <a:latin typeface="Arial MT"/>
                      <a:cs typeface="Arial MT"/>
                    </a:rPr>
                    <a:t>|</a:t>
                  </a:r>
                  <a:endParaRPr sz="450" dirty="0">
                    <a:latin typeface="Arial MT"/>
                    <a:cs typeface="Arial MT"/>
                  </a:endParaRPr>
                </a:p>
              </p:txBody>
            </p:sp>
          </p:grpSp>
          <p:sp>
            <p:nvSpPr>
              <p:cNvPr id="150" name="object 71">
                <a:extLst>
                  <a:ext uri="{FF2B5EF4-FFF2-40B4-BE49-F238E27FC236}">
                    <a16:creationId xmlns:a16="http://schemas.microsoft.com/office/drawing/2014/main" id="{9C04BE80-EE65-460B-B112-C54EBF3C69CC}"/>
                  </a:ext>
                </a:extLst>
              </p:cNvPr>
              <p:cNvSpPr/>
              <p:nvPr/>
            </p:nvSpPr>
            <p:spPr>
              <a:xfrm>
                <a:off x="4215702" y="3873630"/>
                <a:ext cx="28216" cy="127004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80645">
                    <a:moveTo>
                      <a:pt x="0" y="0"/>
                    </a:moveTo>
                    <a:lnTo>
                      <a:pt x="18046" y="0"/>
                    </a:lnTo>
                    <a:lnTo>
                      <a:pt x="18046" y="80518"/>
                    </a:lnTo>
                    <a:lnTo>
                      <a:pt x="0" y="80518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60" name="CuadroTexto 159">
              <a:extLst>
                <a:ext uri="{FF2B5EF4-FFF2-40B4-BE49-F238E27FC236}">
                  <a16:creationId xmlns:a16="http://schemas.microsoft.com/office/drawing/2014/main" id="{5F2D96EA-80E7-4903-884D-19A7FA9062D5}"/>
                </a:ext>
              </a:extLst>
            </p:cNvPr>
            <p:cNvSpPr txBox="1"/>
            <p:nvPr/>
          </p:nvSpPr>
          <p:spPr>
            <a:xfrm>
              <a:off x="979413" y="4828274"/>
              <a:ext cx="618687" cy="33855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45720" rIns="45720" rtlCol="0">
              <a:spAutoFit/>
            </a:bodyPr>
            <a:lstStyle/>
            <a:p>
              <a:pPr algn="ctr"/>
              <a:r>
                <a:rPr lang="es-ES" sz="1600" dirty="0">
                  <a:solidFill>
                    <a:srgbClr val="57585A"/>
                  </a:solidFill>
                  <a:latin typeface="Gotham Bold"/>
                  <a:cs typeface="Arial" pitchFamily="34" charset="0"/>
                </a:rPr>
                <a:t>0</a:t>
              </a:r>
            </a:p>
          </p:txBody>
        </p:sp>
        <p:sp>
          <p:nvSpPr>
            <p:cNvPr id="161" name="CuadroTexto 160">
              <a:extLst>
                <a:ext uri="{FF2B5EF4-FFF2-40B4-BE49-F238E27FC236}">
                  <a16:creationId xmlns:a16="http://schemas.microsoft.com/office/drawing/2014/main" id="{586938B4-B9D9-4100-BE43-81A6F57A1E16}"/>
                </a:ext>
              </a:extLst>
            </p:cNvPr>
            <p:cNvSpPr txBox="1"/>
            <p:nvPr/>
          </p:nvSpPr>
          <p:spPr>
            <a:xfrm>
              <a:off x="1783128" y="4828274"/>
              <a:ext cx="618687" cy="33855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45720" rIns="45720" rtlCol="0">
              <a:spAutoFit/>
            </a:bodyPr>
            <a:lstStyle/>
            <a:p>
              <a:pPr algn="ctr"/>
              <a:r>
                <a:rPr lang="es-ES" sz="1600" dirty="0">
                  <a:solidFill>
                    <a:srgbClr val="57585A"/>
                  </a:solidFill>
                  <a:latin typeface="Gotham Bold"/>
                  <a:cs typeface="Arial" pitchFamily="34" charset="0"/>
                </a:rPr>
                <a:t>3</a:t>
              </a:r>
            </a:p>
          </p:txBody>
        </p:sp>
        <p:sp>
          <p:nvSpPr>
            <p:cNvPr id="162" name="CuadroTexto 161">
              <a:extLst>
                <a:ext uri="{FF2B5EF4-FFF2-40B4-BE49-F238E27FC236}">
                  <a16:creationId xmlns:a16="http://schemas.microsoft.com/office/drawing/2014/main" id="{4BA98EB5-E3F0-4A9B-B1C5-69CE387C1521}"/>
                </a:ext>
              </a:extLst>
            </p:cNvPr>
            <p:cNvSpPr txBox="1"/>
            <p:nvPr/>
          </p:nvSpPr>
          <p:spPr>
            <a:xfrm>
              <a:off x="2579297" y="4846544"/>
              <a:ext cx="618687" cy="33855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45720" rIns="45720" rtlCol="0">
              <a:spAutoFit/>
            </a:bodyPr>
            <a:lstStyle/>
            <a:p>
              <a:pPr algn="ctr"/>
              <a:r>
                <a:rPr lang="es-ES" sz="1600" dirty="0">
                  <a:solidFill>
                    <a:srgbClr val="57585A"/>
                  </a:solidFill>
                  <a:latin typeface="Gotham Bold"/>
                  <a:cs typeface="Arial" pitchFamily="34" charset="0"/>
                </a:rPr>
                <a:t>6</a:t>
              </a:r>
            </a:p>
          </p:txBody>
        </p:sp>
        <p:sp>
          <p:nvSpPr>
            <p:cNvPr id="163" name="CuadroTexto 162">
              <a:extLst>
                <a:ext uri="{FF2B5EF4-FFF2-40B4-BE49-F238E27FC236}">
                  <a16:creationId xmlns:a16="http://schemas.microsoft.com/office/drawing/2014/main" id="{CCFD5EB3-8C51-45A5-B580-45B3AAB3E810}"/>
                </a:ext>
              </a:extLst>
            </p:cNvPr>
            <p:cNvSpPr txBox="1"/>
            <p:nvPr/>
          </p:nvSpPr>
          <p:spPr>
            <a:xfrm>
              <a:off x="3380752" y="4846544"/>
              <a:ext cx="618687" cy="33855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45720" rIns="45720" rtlCol="0">
              <a:spAutoFit/>
            </a:bodyPr>
            <a:lstStyle/>
            <a:p>
              <a:pPr algn="ctr"/>
              <a:r>
                <a:rPr lang="es-ES" sz="1600" dirty="0">
                  <a:solidFill>
                    <a:srgbClr val="57585A"/>
                  </a:solidFill>
                  <a:latin typeface="Gotham Bold"/>
                  <a:cs typeface="Arial" pitchFamily="34" charset="0"/>
                </a:rPr>
                <a:t>9</a:t>
              </a:r>
            </a:p>
          </p:txBody>
        </p:sp>
        <p:sp>
          <p:nvSpPr>
            <p:cNvPr id="164" name="CuadroTexto 163">
              <a:extLst>
                <a:ext uri="{FF2B5EF4-FFF2-40B4-BE49-F238E27FC236}">
                  <a16:creationId xmlns:a16="http://schemas.microsoft.com/office/drawing/2014/main" id="{AF4ECDFB-E4CF-4769-8BF3-1259FF771CDC}"/>
                </a:ext>
              </a:extLst>
            </p:cNvPr>
            <p:cNvSpPr txBox="1"/>
            <p:nvPr/>
          </p:nvSpPr>
          <p:spPr>
            <a:xfrm>
              <a:off x="4188553" y="4843823"/>
              <a:ext cx="618687" cy="33855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45720" rIns="45720" rtlCol="0">
              <a:spAutoFit/>
            </a:bodyPr>
            <a:lstStyle/>
            <a:p>
              <a:pPr algn="ctr"/>
              <a:r>
                <a:rPr lang="es-ES" sz="1600" dirty="0">
                  <a:solidFill>
                    <a:srgbClr val="57585A"/>
                  </a:solidFill>
                  <a:latin typeface="Gotham Bold"/>
                  <a:cs typeface="Arial" pitchFamily="34" charset="0"/>
                </a:rPr>
                <a:t>12</a:t>
              </a:r>
            </a:p>
          </p:txBody>
        </p:sp>
        <p:sp>
          <p:nvSpPr>
            <p:cNvPr id="165" name="CuadroTexto 164">
              <a:extLst>
                <a:ext uri="{FF2B5EF4-FFF2-40B4-BE49-F238E27FC236}">
                  <a16:creationId xmlns:a16="http://schemas.microsoft.com/office/drawing/2014/main" id="{EA58A7F4-D9AA-4D6F-B545-19820CF0DEB6}"/>
                </a:ext>
              </a:extLst>
            </p:cNvPr>
            <p:cNvSpPr txBox="1"/>
            <p:nvPr/>
          </p:nvSpPr>
          <p:spPr>
            <a:xfrm>
              <a:off x="5008363" y="4849265"/>
              <a:ext cx="618687" cy="33855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45720" rIns="45720" rtlCol="0">
              <a:spAutoFit/>
            </a:bodyPr>
            <a:lstStyle/>
            <a:p>
              <a:pPr algn="ctr"/>
              <a:r>
                <a:rPr lang="es-ES" sz="1600" dirty="0">
                  <a:solidFill>
                    <a:srgbClr val="57585A"/>
                  </a:solidFill>
                  <a:latin typeface="Gotham Bold"/>
                  <a:cs typeface="Arial" pitchFamily="34" charset="0"/>
                </a:rPr>
                <a:t>15</a:t>
              </a:r>
            </a:p>
          </p:txBody>
        </p:sp>
        <p:sp>
          <p:nvSpPr>
            <p:cNvPr id="166" name="CuadroTexto 165">
              <a:extLst>
                <a:ext uri="{FF2B5EF4-FFF2-40B4-BE49-F238E27FC236}">
                  <a16:creationId xmlns:a16="http://schemas.microsoft.com/office/drawing/2014/main" id="{61CFC8CE-3BDF-4479-B6B3-BEDC616D711E}"/>
                </a:ext>
              </a:extLst>
            </p:cNvPr>
            <p:cNvSpPr txBox="1"/>
            <p:nvPr/>
          </p:nvSpPr>
          <p:spPr>
            <a:xfrm>
              <a:off x="5797814" y="4859570"/>
              <a:ext cx="618687" cy="33855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45720" rIns="45720" rtlCol="0">
              <a:spAutoFit/>
            </a:bodyPr>
            <a:lstStyle/>
            <a:p>
              <a:pPr algn="ctr"/>
              <a:r>
                <a:rPr lang="es-ES" sz="1600" dirty="0">
                  <a:solidFill>
                    <a:srgbClr val="57585A"/>
                  </a:solidFill>
                  <a:latin typeface="Gotham Bold"/>
                  <a:cs typeface="Arial" pitchFamily="34" charset="0"/>
                </a:rPr>
                <a:t>18</a:t>
              </a:r>
            </a:p>
          </p:txBody>
        </p:sp>
        <p:sp>
          <p:nvSpPr>
            <p:cNvPr id="167" name="CuadroTexto 166">
              <a:extLst>
                <a:ext uri="{FF2B5EF4-FFF2-40B4-BE49-F238E27FC236}">
                  <a16:creationId xmlns:a16="http://schemas.microsoft.com/office/drawing/2014/main" id="{F5DFB1BC-C59E-4234-AC51-79997A39ACFF}"/>
                </a:ext>
              </a:extLst>
            </p:cNvPr>
            <p:cNvSpPr txBox="1"/>
            <p:nvPr/>
          </p:nvSpPr>
          <p:spPr>
            <a:xfrm>
              <a:off x="1010227" y="5516131"/>
              <a:ext cx="618687" cy="33855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45720" rIns="45720" rtlCol="0">
              <a:spAutoFit/>
            </a:bodyPr>
            <a:lstStyle/>
            <a:p>
              <a:pPr algn="ctr"/>
              <a:r>
                <a:rPr lang="es-ES" sz="1600" dirty="0">
                  <a:solidFill>
                    <a:schemeClr val="accent1"/>
                  </a:solidFill>
                  <a:latin typeface="Gotham Bold"/>
                  <a:cs typeface="Arial" pitchFamily="34" charset="0"/>
                </a:rPr>
                <a:t>15</a:t>
              </a:r>
            </a:p>
          </p:txBody>
        </p:sp>
        <p:sp>
          <p:nvSpPr>
            <p:cNvPr id="168" name="CuadroTexto 167">
              <a:extLst>
                <a:ext uri="{FF2B5EF4-FFF2-40B4-BE49-F238E27FC236}">
                  <a16:creationId xmlns:a16="http://schemas.microsoft.com/office/drawing/2014/main" id="{A64BEBE6-E306-4952-A6AB-05239A4BC960}"/>
                </a:ext>
              </a:extLst>
            </p:cNvPr>
            <p:cNvSpPr txBox="1"/>
            <p:nvPr/>
          </p:nvSpPr>
          <p:spPr>
            <a:xfrm>
              <a:off x="1813942" y="5516131"/>
              <a:ext cx="618687" cy="33855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45720" rIns="45720" rtlCol="0">
              <a:spAutoFit/>
            </a:bodyPr>
            <a:lstStyle/>
            <a:p>
              <a:pPr algn="ctr"/>
              <a:r>
                <a:rPr lang="es-ES" sz="1600" dirty="0">
                  <a:solidFill>
                    <a:schemeClr val="accent1"/>
                  </a:solidFill>
                  <a:latin typeface="Gotham Bold"/>
                  <a:cs typeface="Arial" pitchFamily="34" charset="0"/>
                </a:rPr>
                <a:t>15</a:t>
              </a:r>
            </a:p>
          </p:txBody>
        </p:sp>
        <p:sp>
          <p:nvSpPr>
            <p:cNvPr id="169" name="CuadroTexto 168">
              <a:extLst>
                <a:ext uri="{FF2B5EF4-FFF2-40B4-BE49-F238E27FC236}">
                  <a16:creationId xmlns:a16="http://schemas.microsoft.com/office/drawing/2014/main" id="{82C8BD08-A319-4D81-8F45-9016075C40A9}"/>
                </a:ext>
              </a:extLst>
            </p:cNvPr>
            <p:cNvSpPr txBox="1"/>
            <p:nvPr/>
          </p:nvSpPr>
          <p:spPr>
            <a:xfrm>
              <a:off x="2610111" y="5534401"/>
              <a:ext cx="618687" cy="33855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45720" rIns="45720" rtlCol="0">
              <a:spAutoFit/>
            </a:bodyPr>
            <a:lstStyle/>
            <a:p>
              <a:pPr algn="ctr"/>
              <a:r>
                <a:rPr lang="es-ES" sz="1600" dirty="0">
                  <a:solidFill>
                    <a:schemeClr val="accent1"/>
                  </a:solidFill>
                  <a:latin typeface="Gotham Bold"/>
                  <a:cs typeface="Arial" pitchFamily="34" charset="0"/>
                </a:rPr>
                <a:t>11</a:t>
              </a:r>
            </a:p>
          </p:txBody>
        </p:sp>
        <p:sp>
          <p:nvSpPr>
            <p:cNvPr id="170" name="CuadroTexto 169">
              <a:extLst>
                <a:ext uri="{FF2B5EF4-FFF2-40B4-BE49-F238E27FC236}">
                  <a16:creationId xmlns:a16="http://schemas.microsoft.com/office/drawing/2014/main" id="{248651C1-EB9A-45C0-9802-DFE2579EBB0A}"/>
                </a:ext>
              </a:extLst>
            </p:cNvPr>
            <p:cNvSpPr txBox="1"/>
            <p:nvPr/>
          </p:nvSpPr>
          <p:spPr>
            <a:xfrm>
              <a:off x="3411566" y="5534401"/>
              <a:ext cx="618687" cy="33855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45720" rIns="45720" rtlCol="0">
              <a:spAutoFit/>
            </a:bodyPr>
            <a:lstStyle/>
            <a:p>
              <a:pPr algn="ctr"/>
              <a:r>
                <a:rPr lang="es-ES" sz="1600" dirty="0">
                  <a:solidFill>
                    <a:schemeClr val="accent1"/>
                  </a:solidFill>
                  <a:latin typeface="Gotham Bold"/>
                  <a:cs typeface="Arial" pitchFamily="34" charset="0"/>
                </a:rPr>
                <a:t>9</a:t>
              </a:r>
            </a:p>
          </p:txBody>
        </p:sp>
        <p:sp>
          <p:nvSpPr>
            <p:cNvPr id="171" name="CuadroTexto 170">
              <a:extLst>
                <a:ext uri="{FF2B5EF4-FFF2-40B4-BE49-F238E27FC236}">
                  <a16:creationId xmlns:a16="http://schemas.microsoft.com/office/drawing/2014/main" id="{6FF6215B-29D5-409E-B7F7-550136B25460}"/>
                </a:ext>
              </a:extLst>
            </p:cNvPr>
            <p:cNvSpPr txBox="1"/>
            <p:nvPr/>
          </p:nvSpPr>
          <p:spPr>
            <a:xfrm>
              <a:off x="4219367" y="5531680"/>
              <a:ext cx="618687" cy="33855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45720" rIns="45720" rtlCol="0">
              <a:spAutoFit/>
            </a:bodyPr>
            <a:lstStyle/>
            <a:p>
              <a:pPr algn="ctr"/>
              <a:r>
                <a:rPr lang="es-ES" sz="1600" dirty="0">
                  <a:solidFill>
                    <a:schemeClr val="accent1"/>
                  </a:solidFill>
                  <a:latin typeface="Gotham Bold"/>
                  <a:cs typeface="Arial" pitchFamily="34" charset="0"/>
                </a:rPr>
                <a:t>2</a:t>
              </a:r>
            </a:p>
          </p:txBody>
        </p:sp>
        <p:sp>
          <p:nvSpPr>
            <p:cNvPr id="172" name="CuadroTexto 171">
              <a:extLst>
                <a:ext uri="{FF2B5EF4-FFF2-40B4-BE49-F238E27FC236}">
                  <a16:creationId xmlns:a16="http://schemas.microsoft.com/office/drawing/2014/main" id="{9A8C2DB6-51F8-4F4C-8E13-A1A71023D509}"/>
                </a:ext>
              </a:extLst>
            </p:cNvPr>
            <p:cNvSpPr txBox="1"/>
            <p:nvPr/>
          </p:nvSpPr>
          <p:spPr>
            <a:xfrm>
              <a:off x="5039177" y="5537122"/>
              <a:ext cx="618687" cy="33855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45720" rIns="45720" rtlCol="0">
              <a:spAutoFit/>
            </a:bodyPr>
            <a:lstStyle/>
            <a:p>
              <a:pPr algn="ctr"/>
              <a:r>
                <a:rPr lang="es-ES" sz="1600" dirty="0">
                  <a:solidFill>
                    <a:schemeClr val="accent1"/>
                  </a:solidFill>
                  <a:latin typeface="Gotham Bold"/>
                  <a:cs typeface="Arial" pitchFamily="34" charset="0"/>
                </a:rPr>
                <a:t>2</a:t>
              </a:r>
            </a:p>
          </p:txBody>
        </p:sp>
        <p:sp>
          <p:nvSpPr>
            <p:cNvPr id="173" name="CuadroTexto 172">
              <a:extLst>
                <a:ext uri="{FF2B5EF4-FFF2-40B4-BE49-F238E27FC236}">
                  <a16:creationId xmlns:a16="http://schemas.microsoft.com/office/drawing/2014/main" id="{D9F35A59-BA53-4AEC-B569-CE220DFA63FC}"/>
                </a:ext>
              </a:extLst>
            </p:cNvPr>
            <p:cNvSpPr txBox="1"/>
            <p:nvPr/>
          </p:nvSpPr>
          <p:spPr>
            <a:xfrm>
              <a:off x="5828628" y="5547427"/>
              <a:ext cx="618687" cy="33855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45720" rIns="45720" rtlCol="0">
              <a:spAutoFit/>
            </a:bodyPr>
            <a:lstStyle/>
            <a:p>
              <a:pPr algn="ctr"/>
              <a:r>
                <a:rPr lang="es-ES" sz="1600" dirty="0">
                  <a:solidFill>
                    <a:schemeClr val="accent1"/>
                  </a:solidFill>
                  <a:latin typeface="Gotham Bold"/>
                  <a:cs typeface="Arial" pitchFamily="34" charset="0"/>
                </a:rPr>
                <a:t>0</a:t>
              </a:r>
            </a:p>
          </p:txBody>
        </p:sp>
        <p:sp>
          <p:nvSpPr>
            <p:cNvPr id="175" name="CuadroTexto 174">
              <a:extLst>
                <a:ext uri="{FF2B5EF4-FFF2-40B4-BE49-F238E27FC236}">
                  <a16:creationId xmlns:a16="http://schemas.microsoft.com/office/drawing/2014/main" id="{699073B4-BDD2-48AB-85ED-8B0FC7F30F76}"/>
                </a:ext>
              </a:extLst>
            </p:cNvPr>
            <p:cNvSpPr txBox="1"/>
            <p:nvPr/>
          </p:nvSpPr>
          <p:spPr>
            <a:xfrm>
              <a:off x="2554376" y="5114618"/>
              <a:ext cx="2150498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45720" rIns="45720" rtlCol="0">
              <a:spAutoFit/>
            </a:bodyPr>
            <a:lstStyle/>
            <a:p>
              <a:pPr algn="ctr"/>
              <a:r>
                <a:rPr lang="es-ES" sz="1400" dirty="0">
                  <a:solidFill>
                    <a:srgbClr val="57585A"/>
                  </a:solidFill>
                  <a:latin typeface="Gotham Bold"/>
                  <a:cs typeface="Arial" pitchFamily="34" charset="0"/>
                </a:rPr>
                <a:t>Tiempo (meses)</a:t>
              </a:r>
            </a:p>
          </p:txBody>
        </p:sp>
        <p:sp>
          <p:nvSpPr>
            <p:cNvPr id="176" name="CuadroTexto 175">
              <a:extLst>
                <a:ext uri="{FF2B5EF4-FFF2-40B4-BE49-F238E27FC236}">
                  <a16:creationId xmlns:a16="http://schemas.microsoft.com/office/drawing/2014/main" id="{A4AE082C-FCE6-457E-9178-69149CD76AE3}"/>
                </a:ext>
              </a:extLst>
            </p:cNvPr>
            <p:cNvSpPr txBox="1"/>
            <p:nvPr/>
          </p:nvSpPr>
          <p:spPr>
            <a:xfrm>
              <a:off x="-43433" y="5451938"/>
              <a:ext cx="1237862" cy="52322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45720" rIns="45720" rtlCol="0">
              <a:spAutoFit/>
            </a:bodyPr>
            <a:lstStyle/>
            <a:p>
              <a:pPr algn="ctr"/>
              <a:r>
                <a:rPr lang="es-ES" sz="1400" dirty="0">
                  <a:solidFill>
                    <a:schemeClr val="accent1"/>
                  </a:solidFill>
                  <a:latin typeface="Gotham Bold"/>
                  <a:cs typeface="Arial" pitchFamily="34" charset="0"/>
                </a:rPr>
                <a:t>Pacientes </a:t>
              </a:r>
            </a:p>
            <a:p>
              <a:pPr algn="ctr"/>
              <a:r>
                <a:rPr lang="es-ES" sz="1400" dirty="0">
                  <a:solidFill>
                    <a:schemeClr val="accent1"/>
                  </a:solidFill>
                  <a:latin typeface="Gotham Bold"/>
                  <a:cs typeface="Arial" pitchFamily="34" charset="0"/>
                </a:rPr>
                <a:t>en riesgo</a:t>
              </a:r>
            </a:p>
          </p:txBody>
        </p:sp>
        <p:sp>
          <p:nvSpPr>
            <p:cNvPr id="178" name="CuadroTexto 177">
              <a:extLst>
                <a:ext uri="{FF2B5EF4-FFF2-40B4-BE49-F238E27FC236}">
                  <a16:creationId xmlns:a16="http://schemas.microsoft.com/office/drawing/2014/main" id="{238EDC44-0DCE-4B81-85A0-A672A3F1A802}"/>
                </a:ext>
              </a:extLst>
            </p:cNvPr>
            <p:cNvSpPr txBox="1"/>
            <p:nvPr/>
          </p:nvSpPr>
          <p:spPr>
            <a:xfrm>
              <a:off x="508055" y="4463395"/>
              <a:ext cx="618687" cy="33855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45720" rIns="45720" rtlCol="0">
              <a:spAutoFit/>
            </a:bodyPr>
            <a:lstStyle/>
            <a:p>
              <a:pPr algn="ctr"/>
              <a:r>
                <a:rPr lang="es-ES" sz="1600" dirty="0">
                  <a:solidFill>
                    <a:srgbClr val="57585A"/>
                  </a:solidFill>
                  <a:latin typeface="Gotham Bold"/>
                  <a:cs typeface="Arial" pitchFamily="34" charset="0"/>
                </a:rPr>
                <a:t>0</a:t>
              </a:r>
            </a:p>
          </p:txBody>
        </p:sp>
        <p:sp>
          <p:nvSpPr>
            <p:cNvPr id="179" name="CuadroTexto 178">
              <a:extLst>
                <a:ext uri="{FF2B5EF4-FFF2-40B4-BE49-F238E27FC236}">
                  <a16:creationId xmlns:a16="http://schemas.microsoft.com/office/drawing/2014/main" id="{CB37740A-A323-42DA-A908-D2C2F65028EC}"/>
                </a:ext>
              </a:extLst>
            </p:cNvPr>
            <p:cNvSpPr txBox="1"/>
            <p:nvPr/>
          </p:nvSpPr>
          <p:spPr>
            <a:xfrm>
              <a:off x="481404" y="3799792"/>
              <a:ext cx="618687" cy="33855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45720" rIns="45720" rtlCol="0">
              <a:spAutoFit/>
            </a:bodyPr>
            <a:lstStyle/>
            <a:p>
              <a:pPr algn="ctr"/>
              <a:r>
                <a:rPr lang="es-ES" sz="1600" dirty="0">
                  <a:solidFill>
                    <a:srgbClr val="57585A"/>
                  </a:solidFill>
                  <a:latin typeface="Gotham Bold"/>
                  <a:cs typeface="Arial" pitchFamily="34" charset="0"/>
                </a:rPr>
                <a:t>25</a:t>
              </a:r>
            </a:p>
          </p:txBody>
        </p:sp>
        <p:sp>
          <p:nvSpPr>
            <p:cNvPr id="180" name="CuadroTexto 179">
              <a:extLst>
                <a:ext uri="{FF2B5EF4-FFF2-40B4-BE49-F238E27FC236}">
                  <a16:creationId xmlns:a16="http://schemas.microsoft.com/office/drawing/2014/main" id="{653C6564-0B9A-4636-9CF7-CF7543D6D47B}"/>
                </a:ext>
              </a:extLst>
            </p:cNvPr>
            <p:cNvSpPr txBox="1"/>
            <p:nvPr/>
          </p:nvSpPr>
          <p:spPr>
            <a:xfrm>
              <a:off x="463422" y="3104884"/>
              <a:ext cx="618687" cy="33855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45720" rIns="45720" rtlCol="0">
              <a:spAutoFit/>
            </a:bodyPr>
            <a:lstStyle/>
            <a:p>
              <a:pPr algn="ctr"/>
              <a:r>
                <a:rPr lang="es-ES" sz="1600" dirty="0">
                  <a:solidFill>
                    <a:srgbClr val="57585A"/>
                  </a:solidFill>
                  <a:latin typeface="Gotham Bold"/>
                  <a:cs typeface="Arial" pitchFamily="34" charset="0"/>
                </a:rPr>
                <a:t>50</a:t>
              </a:r>
            </a:p>
          </p:txBody>
        </p:sp>
        <p:sp>
          <p:nvSpPr>
            <p:cNvPr id="181" name="CuadroTexto 180">
              <a:extLst>
                <a:ext uri="{FF2B5EF4-FFF2-40B4-BE49-F238E27FC236}">
                  <a16:creationId xmlns:a16="http://schemas.microsoft.com/office/drawing/2014/main" id="{CF02D2B4-D193-49B4-BE2D-80FC96B28672}"/>
                </a:ext>
              </a:extLst>
            </p:cNvPr>
            <p:cNvSpPr txBox="1"/>
            <p:nvPr/>
          </p:nvSpPr>
          <p:spPr>
            <a:xfrm>
              <a:off x="471554" y="2477014"/>
              <a:ext cx="618687" cy="33855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45720" rIns="45720" rtlCol="0">
              <a:spAutoFit/>
            </a:bodyPr>
            <a:lstStyle/>
            <a:p>
              <a:pPr algn="ctr"/>
              <a:r>
                <a:rPr lang="es-ES" sz="1600" dirty="0">
                  <a:solidFill>
                    <a:srgbClr val="57585A"/>
                  </a:solidFill>
                  <a:latin typeface="Gotham Bold"/>
                  <a:cs typeface="Arial" pitchFamily="34" charset="0"/>
                </a:rPr>
                <a:t>75</a:t>
              </a:r>
            </a:p>
          </p:txBody>
        </p:sp>
        <p:sp>
          <p:nvSpPr>
            <p:cNvPr id="182" name="CuadroTexto 181">
              <a:extLst>
                <a:ext uri="{FF2B5EF4-FFF2-40B4-BE49-F238E27FC236}">
                  <a16:creationId xmlns:a16="http://schemas.microsoft.com/office/drawing/2014/main" id="{92D69DBA-6DC7-4F05-B492-52CFB27757B2}"/>
                </a:ext>
              </a:extLst>
            </p:cNvPr>
            <p:cNvSpPr txBox="1"/>
            <p:nvPr/>
          </p:nvSpPr>
          <p:spPr>
            <a:xfrm>
              <a:off x="434846" y="1790575"/>
              <a:ext cx="618687" cy="33855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45720" rIns="45720" rtlCol="0">
              <a:spAutoFit/>
            </a:bodyPr>
            <a:lstStyle/>
            <a:p>
              <a:pPr algn="ctr"/>
              <a:r>
                <a:rPr lang="es-ES" sz="1600" dirty="0">
                  <a:solidFill>
                    <a:srgbClr val="57585A"/>
                  </a:solidFill>
                  <a:latin typeface="Gotham Bold"/>
                  <a:cs typeface="Arial" pitchFamily="34" charset="0"/>
                </a:rPr>
                <a:t>100</a:t>
              </a:r>
            </a:p>
          </p:txBody>
        </p:sp>
      </p:grpSp>
      <p:cxnSp>
        <p:nvCxnSpPr>
          <p:cNvPr id="183" name="Conector recto 182">
            <a:extLst>
              <a:ext uri="{FF2B5EF4-FFF2-40B4-BE49-F238E27FC236}">
                <a16:creationId xmlns:a16="http://schemas.microsoft.com/office/drawing/2014/main" id="{4D69EB76-76A2-4237-9A52-34D435CEECCC}"/>
              </a:ext>
            </a:extLst>
          </p:cNvPr>
          <p:cNvCxnSpPr>
            <a:cxnSpLocks/>
          </p:cNvCxnSpPr>
          <p:nvPr/>
        </p:nvCxnSpPr>
        <p:spPr>
          <a:xfrm>
            <a:off x="538167" y="6042401"/>
            <a:ext cx="6875883" cy="2869"/>
          </a:xfrm>
          <a:prstGeom prst="line">
            <a:avLst/>
          </a:prstGeom>
          <a:ln>
            <a:tailEnd type="none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84" name="CuadroTexto 183">
            <a:extLst>
              <a:ext uri="{FF2B5EF4-FFF2-40B4-BE49-F238E27FC236}">
                <a16:creationId xmlns:a16="http://schemas.microsoft.com/office/drawing/2014/main" id="{0E435E36-A4F3-4B5F-A3DE-FF6AD840EA5A}"/>
              </a:ext>
            </a:extLst>
          </p:cNvPr>
          <p:cNvSpPr txBox="1"/>
          <p:nvPr/>
        </p:nvSpPr>
        <p:spPr>
          <a:xfrm>
            <a:off x="1571048" y="6080013"/>
            <a:ext cx="4791075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s-ES" sz="1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Gráfica creada a partir de Márquez-Rodas | et al. ESMO 2022. P826</a:t>
            </a:r>
            <a:r>
              <a:rPr lang="es-ES" sz="1000" dirty="0">
                <a:solidFill>
                  <a:srgbClr val="57585A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C783E33A-40FD-47A0-AE27-03692C3ACE05}"/>
              </a:ext>
            </a:extLst>
          </p:cNvPr>
          <p:cNvGrpSpPr/>
          <p:nvPr/>
        </p:nvGrpSpPr>
        <p:grpSpPr>
          <a:xfrm>
            <a:off x="8287397" y="2014388"/>
            <a:ext cx="745410" cy="779264"/>
            <a:chOff x="7130085" y="1789621"/>
            <a:chExt cx="745410" cy="779264"/>
          </a:xfrm>
        </p:grpSpPr>
        <p:grpSp>
          <p:nvGrpSpPr>
            <p:cNvPr id="185" name="object 143">
              <a:extLst>
                <a:ext uri="{FF2B5EF4-FFF2-40B4-BE49-F238E27FC236}">
                  <a16:creationId xmlns:a16="http://schemas.microsoft.com/office/drawing/2014/main" id="{DF1CB8F4-A298-445F-8111-A901B5EFCECF}"/>
                </a:ext>
              </a:extLst>
            </p:cNvPr>
            <p:cNvGrpSpPr/>
            <p:nvPr/>
          </p:nvGrpSpPr>
          <p:grpSpPr>
            <a:xfrm>
              <a:off x="7130085" y="1789621"/>
              <a:ext cx="745410" cy="779264"/>
              <a:chOff x="5310441" y="4315918"/>
              <a:chExt cx="432434" cy="454659"/>
            </a:xfrm>
          </p:grpSpPr>
          <p:sp>
            <p:nvSpPr>
              <p:cNvPr id="186" name="object 144">
                <a:extLst>
                  <a:ext uri="{FF2B5EF4-FFF2-40B4-BE49-F238E27FC236}">
                    <a16:creationId xmlns:a16="http://schemas.microsoft.com/office/drawing/2014/main" id="{F4661662-6838-49E7-8846-6B560F6FF84F}"/>
                  </a:ext>
                </a:extLst>
              </p:cNvPr>
              <p:cNvSpPr/>
              <p:nvPr/>
            </p:nvSpPr>
            <p:spPr>
              <a:xfrm>
                <a:off x="5553304" y="4342653"/>
                <a:ext cx="539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3975">
                    <a:moveTo>
                      <a:pt x="0" y="0"/>
                    </a:moveTo>
                    <a:lnTo>
                      <a:pt x="53479" y="0"/>
                    </a:lnTo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7" name="object 145">
                <a:extLst>
                  <a:ext uri="{FF2B5EF4-FFF2-40B4-BE49-F238E27FC236}">
                    <a16:creationId xmlns:a16="http://schemas.microsoft.com/office/drawing/2014/main" id="{0F59D5C6-6371-4660-B83E-F2A7A446C4FD}"/>
                  </a:ext>
                </a:extLst>
              </p:cNvPr>
              <p:cNvSpPr/>
              <p:nvPr/>
            </p:nvSpPr>
            <p:spPr>
              <a:xfrm>
                <a:off x="5446340" y="4342653"/>
                <a:ext cx="539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3975">
                    <a:moveTo>
                      <a:pt x="0" y="0"/>
                    </a:moveTo>
                    <a:lnTo>
                      <a:pt x="53479" y="0"/>
                    </a:lnTo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8" name="object 146">
                <a:extLst>
                  <a:ext uri="{FF2B5EF4-FFF2-40B4-BE49-F238E27FC236}">
                    <a16:creationId xmlns:a16="http://schemas.microsoft.com/office/drawing/2014/main" id="{0DB607C3-67A4-4CB2-8B19-5FCB409D98E7}"/>
                  </a:ext>
                </a:extLst>
              </p:cNvPr>
              <p:cNvSpPr/>
              <p:nvPr/>
            </p:nvSpPr>
            <p:spPr>
              <a:xfrm>
                <a:off x="5319325" y="4342652"/>
                <a:ext cx="314325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314325" h="419100">
                    <a:moveTo>
                      <a:pt x="314198" y="418769"/>
                    </a:moveTo>
                    <a:lnTo>
                      <a:pt x="26746" y="418769"/>
                    </a:lnTo>
                    <a:lnTo>
                      <a:pt x="16335" y="416667"/>
                    </a:lnTo>
                    <a:lnTo>
                      <a:pt x="7834" y="410937"/>
                    </a:lnTo>
                    <a:lnTo>
                      <a:pt x="2102" y="402439"/>
                    </a:lnTo>
                    <a:lnTo>
                      <a:pt x="0" y="392036"/>
                    </a:lnTo>
                    <a:lnTo>
                      <a:pt x="0" y="26733"/>
                    </a:lnTo>
                    <a:lnTo>
                      <a:pt x="2102" y="16330"/>
                    </a:lnTo>
                    <a:lnTo>
                      <a:pt x="7834" y="7832"/>
                    </a:lnTo>
                    <a:lnTo>
                      <a:pt x="16335" y="2101"/>
                    </a:lnTo>
                    <a:lnTo>
                      <a:pt x="26746" y="0"/>
                    </a:lnTo>
                    <a:lnTo>
                      <a:pt x="73533" y="0"/>
                    </a:lnTo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9" name="object 147">
                <a:extLst>
                  <a:ext uri="{FF2B5EF4-FFF2-40B4-BE49-F238E27FC236}">
                    <a16:creationId xmlns:a16="http://schemas.microsoft.com/office/drawing/2014/main" id="{560C906B-02B3-4454-BB9A-9477402B0614}"/>
                  </a:ext>
                </a:extLst>
              </p:cNvPr>
              <p:cNvSpPr/>
              <p:nvPr/>
            </p:nvSpPr>
            <p:spPr>
              <a:xfrm>
                <a:off x="5660265" y="4342653"/>
                <a:ext cx="73660" cy="318770"/>
              </a:xfrm>
              <a:custGeom>
                <a:avLst/>
                <a:gdLst/>
                <a:ahLst/>
                <a:cxnLst/>
                <a:rect l="l" t="t" r="r" b="b"/>
                <a:pathLst>
                  <a:path w="73660" h="318770">
                    <a:moveTo>
                      <a:pt x="0" y="0"/>
                    </a:moveTo>
                    <a:lnTo>
                      <a:pt x="46786" y="0"/>
                    </a:lnTo>
                    <a:lnTo>
                      <a:pt x="57197" y="2101"/>
                    </a:lnTo>
                    <a:lnTo>
                      <a:pt x="65698" y="7832"/>
                    </a:lnTo>
                    <a:lnTo>
                      <a:pt x="71430" y="16330"/>
                    </a:lnTo>
                    <a:lnTo>
                      <a:pt x="73533" y="26733"/>
                    </a:lnTo>
                    <a:lnTo>
                      <a:pt x="73533" y="318490"/>
                    </a:lnTo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90" name="object 148">
                <a:extLst>
                  <a:ext uri="{FF2B5EF4-FFF2-40B4-BE49-F238E27FC236}">
                    <a16:creationId xmlns:a16="http://schemas.microsoft.com/office/drawing/2014/main" id="{E1F72D05-4DB0-4049-9806-2CDC15A9D15E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5611275" y="4647823"/>
                <a:ext cx="131406" cy="122478"/>
              </a:xfrm>
              <a:prstGeom prst="rect">
                <a:avLst/>
              </a:prstGeom>
            </p:spPr>
          </p:pic>
          <p:sp>
            <p:nvSpPr>
              <p:cNvPr id="191" name="object 149">
                <a:extLst>
                  <a:ext uri="{FF2B5EF4-FFF2-40B4-BE49-F238E27FC236}">
                    <a16:creationId xmlns:a16="http://schemas.microsoft.com/office/drawing/2014/main" id="{0D9FFD1C-C72A-499F-B46F-F105A79BFD88}"/>
                  </a:ext>
                </a:extLst>
              </p:cNvPr>
              <p:cNvSpPr/>
              <p:nvPr/>
            </p:nvSpPr>
            <p:spPr>
              <a:xfrm>
                <a:off x="5359437" y="4436243"/>
                <a:ext cx="33464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4645">
                    <a:moveTo>
                      <a:pt x="0" y="0"/>
                    </a:moveTo>
                    <a:lnTo>
                      <a:pt x="334251" y="0"/>
                    </a:lnTo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2" name="object 150">
                <a:extLst>
                  <a:ext uri="{FF2B5EF4-FFF2-40B4-BE49-F238E27FC236}">
                    <a16:creationId xmlns:a16="http://schemas.microsoft.com/office/drawing/2014/main" id="{367C4C5F-E2EA-4F82-8017-600DA4FA4AF8}"/>
                  </a:ext>
                </a:extLst>
              </p:cNvPr>
              <p:cNvSpPr/>
              <p:nvPr/>
            </p:nvSpPr>
            <p:spPr>
              <a:xfrm>
                <a:off x="5419602" y="4315918"/>
                <a:ext cx="0" cy="60325"/>
              </a:xfrm>
              <a:custGeom>
                <a:avLst/>
                <a:gdLst/>
                <a:ahLst/>
                <a:cxnLst/>
                <a:rect l="l" t="t" r="r" b="b"/>
                <a:pathLst>
                  <a:path h="60325">
                    <a:moveTo>
                      <a:pt x="0" y="60159"/>
                    </a:moveTo>
                    <a:lnTo>
                      <a:pt x="0" y="0"/>
                    </a:lnTo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3" name="object 151">
                <a:extLst>
                  <a:ext uri="{FF2B5EF4-FFF2-40B4-BE49-F238E27FC236}">
                    <a16:creationId xmlns:a16="http://schemas.microsoft.com/office/drawing/2014/main" id="{4E958E79-BCCE-43A3-B53B-AA757FF36DCE}"/>
                  </a:ext>
                </a:extLst>
              </p:cNvPr>
              <p:cNvSpPr/>
              <p:nvPr/>
            </p:nvSpPr>
            <p:spPr>
              <a:xfrm>
                <a:off x="5633523" y="4315918"/>
                <a:ext cx="0" cy="60325"/>
              </a:xfrm>
              <a:custGeom>
                <a:avLst/>
                <a:gdLst/>
                <a:ahLst/>
                <a:cxnLst/>
                <a:rect l="l" t="t" r="r" b="b"/>
                <a:pathLst>
                  <a:path h="60325">
                    <a:moveTo>
                      <a:pt x="0" y="60159"/>
                    </a:moveTo>
                    <a:lnTo>
                      <a:pt x="0" y="0"/>
                    </a:lnTo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4" name="object 152">
                <a:extLst>
                  <a:ext uri="{FF2B5EF4-FFF2-40B4-BE49-F238E27FC236}">
                    <a16:creationId xmlns:a16="http://schemas.microsoft.com/office/drawing/2014/main" id="{BDF9E614-DA87-4BF8-8DDE-C894866B3D9D}"/>
                  </a:ext>
                </a:extLst>
              </p:cNvPr>
              <p:cNvSpPr/>
              <p:nvPr/>
            </p:nvSpPr>
            <p:spPr>
              <a:xfrm>
                <a:off x="5526563" y="4315918"/>
                <a:ext cx="0" cy="60325"/>
              </a:xfrm>
              <a:custGeom>
                <a:avLst/>
                <a:gdLst/>
                <a:ahLst/>
                <a:cxnLst/>
                <a:rect l="l" t="t" r="r" b="b"/>
                <a:pathLst>
                  <a:path h="60325">
                    <a:moveTo>
                      <a:pt x="0" y="60159"/>
                    </a:moveTo>
                    <a:lnTo>
                      <a:pt x="0" y="0"/>
                    </a:lnTo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5" name="object 153">
                <a:extLst>
                  <a:ext uri="{FF2B5EF4-FFF2-40B4-BE49-F238E27FC236}">
                    <a16:creationId xmlns:a16="http://schemas.microsoft.com/office/drawing/2014/main" id="{40BFF5A8-6948-41F6-AD73-20B3D3A82DE0}"/>
                  </a:ext>
                </a:extLst>
              </p:cNvPr>
              <p:cNvSpPr/>
              <p:nvPr/>
            </p:nvSpPr>
            <p:spPr>
              <a:xfrm>
                <a:off x="5406238" y="4376074"/>
                <a:ext cx="27305" cy="27305"/>
              </a:xfrm>
              <a:custGeom>
                <a:avLst/>
                <a:gdLst/>
                <a:ahLst/>
                <a:cxnLst/>
                <a:rect l="l" t="t" r="r" b="b"/>
                <a:pathLst>
                  <a:path w="27304" h="27304">
                    <a:moveTo>
                      <a:pt x="26733" y="13373"/>
                    </a:moveTo>
                    <a:lnTo>
                      <a:pt x="26733" y="20751"/>
                    </a:lnTo>
                    <a:lnTo>
                      <a:pt x="20751" y="26746"/>
                    </a:lnTo>
                    <a:lnTo>
                      <a:pt x="13360" y="26746"/>
                    </a:lnTo>
                    <a:lnTo>
                      <a:pt x="5981" y="26746"/>
                    </a:lnTo>
                    <a:lnTo>
                      <a:pt x="0" y="20751"/>
                    </a:lnTo>
                    <a:lnTo>
                      <a:pt x="0" y="13373"/>
                    </a:lnTo>
                    <a:lnTo>
                      <a:pt x="0" y="5981"/>
                    </a:lnTo>
                    <a:lnTo>
                      <a:pt x="5981" y="0"/>
                    </a:lnTo>
                    <a:lnTo>
                      <a:pt x="13360" y="0"/>
                    </a:lnTo>
                    <a:lnTo>
                      <a:pt x="20751" y="0"/>
                    </a:lnTo>
                    <a:lnTo>
                      <a:pt x="26733" y="5981"/>
                    </a:lnTo>
                    <a:lnTo>
                      <a:pt x="26733" y="13373"/>
                    </a:lnTo>
                    <a:close/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6" name="object 154">
                <a:extLst>
                  <a:ext uri="{FF2B5EF4-FFF2-40B4-BE49-F238E27FC236}">
                    <a16:creationId xmlns:a16="http://schemas.microsoft.com/office/drawing/2014/main" id="{E3F9CC51-E886-4A76-BC53-F7CF013F031E}"/>
                  </a:ext>
                </a:extLst>
              </p:cNvPr>
              <p:cNvSpPr/>
              <p:nvPr/>
            </p:nvSpPr>
            <p:spPr>
              <a:xfrm>
                <a:off x="5513186" y="4376074"/>
                <a:ext cx="27305" cy="27305"/>
              </a:xfrm>
              <a:custGeom>
                <a:avLst/>
                <a:gdLst/>
                <a:ahLst/>
                <a:cxnLst/>
                <a:rect l="l" t="t" r="r" b="b"/>
                <a:pathLst>
                  <a:path w="27304" h="27304">
                    <a:moveTo>
                      <a:pt x="26746" y="13373"/>
                    </a:moveTo>
                    <a:lnTo>
                      <a:pt x="26746" y="20751"/>
                    </a:lnTo>
                    <a:lnTo>
                      <a:pt x="20764" y="26746"/>
                    </a:lnTo>
                    <a:lnTo>
                      <a:pt x="13373" y="26746"/>
                    </a:lnTo>
                    <a:lnTo>
                      <a:pt x="5994" y="26746"/>
                    </a:lnTo>
                    <a:lnTo>
                      <a:pt x="0" y="20751"/>
                    </a:lnTo>
                    <a:lnTo>
                      <a:pt x="0" y="13373"/>
                    </a:lnTo>
                    <a:lnTo>
                      <a:pt x="0" y="5981"/>
                    </a:lnTo>
                    <a:lnTo>
                      <a:pt x="5994" y="0"/>
                    </a:lnTo>
                    <a:lnTo>
                      <a:pt x="13373" y="0"/>
                    </a:lnTo>
                    <a:lnTo>
                      <a:pt x="20764" y="0"/>
                    </a:lnTo>
                    <a:lnTo>
                      <a:pt x="26746" y="5981"/>
                    </a:lnTo>
                    <a:lnTo>
                      <a:pt x="26746" y="13373"/>
                    </a:lnTo>
                    <a:close/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7" name="object 155">
                <a:extLst>
                  <a:ext uri="{FF2B5EF4-FFF2-40B4-BE49-F238E27FC236}">
                    <a16:creationId xmlns:a16="http://schemas.microsoft.com/office/drawing/2014/main" id="{49A52FF4-783A-4D6F-8EFC-6DDEEA27A2C4}"/>
                  </a:ext>
                </a:extLst>
              </p:cNvPr>
              <p:cNvSpPr/>
              <p:nvPr/>
            </p:nvSpPr>
            <p:spPr>
              <a:xfrm>
                <a:off x="5620147" y="4376074"/>
                <a:ext cx="27305" cy="27305"/>
              </a:xfrm>
              <a:custGeom>
                <a:avLst/>
                <a:gdLst/>
                <a:ahLst/>
                <a:cxnLst/>
                <a:rect l="l" t="t" r="r" b="b"/>
                <a:pathLst>
                  <a:path w="27304" h="27304">
                    <a:moveTo>
                      <a:pt x="26746" y="13373"/>
                    </a:moveTo>
                    <a:lnTo>
                      <a:pt x="26746" y="20751"/>
                    </a:lnTo>
                    <a:lnTo>
                      <a:pt x="20764" y="26746"/>
                    </a:lnTo>
                    <a:lnTo>
                      <a:pt x="13373" y="26746"/>
                    </a:lnTo>
                    <a:lnTo>
                      <a:pt x="5994" y="26746"/>
                    </a:lnTo>
                    <a:lnTo>
                      <a:pt x="0" y="20751"/>
                    </a:lnTo>
                    <a:lnTo>
                      <a:pt x="0" y="13373"/>
                    </a:lnTo>
                    <a:lnTo>
                      <a:pt x="0" y="5981"/>
                    </a:lnTo>
                    <a:lnTo>
                      <a:pt x="5994" y="0"/>
                    </a:lnTo>
                    <a:lnTo>
                      <a:pt x="13373" y="0"/>
                    </a:lnTo>
                    <a:lnTo>
                      <a:pt x="20764" y="0"/>
                    </a:lnTo>
                    <a:lnTo>
                      <a:pt x="26746" y="5981"/>
                    </a:lnTo>
                    <a:lnTo>
                      <a:pt x="26746" y="13373"/>
                    </a:lnTo>
                    <a:close/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8F19A959-138E-4F15-8FF5-5E289EEF8475}"/>
                </a:ext>
              </a:extLst>
            </p:cNvPr>
            <p:cNvGrpSpPr/>
            <p:nvPr/>
          </p:nvGrpSpPr>
          <p:grpSpPr>
            <a:xfrm>
              <a:off x="7313131" y="1960285"/>
              <a:ext cx="562364" cy="521733"/>
              <a:chOff x="7313131" y="1960285"/>
              <a:chExt cx="562364" cy="521733"/>
            </a:xfrm>
          </p:grpSpPr>
          <p:sp>
            <p:nvSpPr>
              <p:cNvPr id="198" name="object 156">
                <a:extLst>
                  <a:ext uri="{FF2B5EF4-FFF2-40B4-BE49-F238E27FC236}">
                    <a16:creationId xmlns:a16="http://schemas.microsoft.com/office/drawing/2014/main" id="{0B8E49B6-6CD8-44D6-9330-6EEBC17C1DEC}"/>
                  </a:ext>
                </a:extLst>
              </p:cNvPr>
              <p:cNvSpPr txBox="1"/>
              <p:nvPr/>
            </p:nvSpPr>
            <p:spPr>
              <a:xfrm>
                <a:off x="7401634" y="1960285"/>
                <a:ext cx="225633" cy="385362"/>
              </a:xfrm>
              <a:prstGeom prst="rect">
                <a:avLst/>
              </a:prstGeom>
            </p:spPr>
            <p:txBody>
              <a:bodyPr vert="horz" wrap="square" lIns="0" tIns="1587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25"/>
                  </a:spcBef>
                </a:pPr>
                <a:r>
                  <a:rPr sz="2400" b="1" spc="30" dirty="0">
                    <a:solidFill>
                      <a:srgbClr val="7C1334"/>
                    </a:solidFill>
                    <a:latin typeface="Arial"/>
                    <a:cs typeface="Arial"/>
                  </a:rPr>
                  <a:t>3</a:t>
                </a:r>
                <a:endParaRPr sz="2400" dirty="0">
                  <a:latin typeface="Arial"/>
                  <a:cs typeface="Arial"/>
                </a:endParaRPr>
              </a:p>
            </p:txBody>
          </p:sp>
          <p:sp>
            <p:nvSpPr>
              <p:cNvPr id="199" name="object 157">
                <a:extLst>
                  <a:ext uri="{FF2B5EF4-FFF2-40B4-BE49-F238E27FC236}">
                    <a16:creationId xmlns:a16="http://schemas.microsoft.com/office/drawing/2014/main" id="{7754642C-5289-4ED2-90A8-7947F795B1AF}"/>
                  </a:ext>
                </a:extLst>
              </p:cNvPr>
              <p:cNvSpPr txBox="1"/>
              <p:nvPr/>
            </p:nvSpPr>
            <p:spPr>
              <a:xfrm>
                <a:off x="7313131" y="2299917"/>
                <a:ext cx="562364" cy="182101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100" dirty="0">
                    <a:solidFill>
                      <a:srgbClr val="7C1334"/>
                    </a:solidFill>
                    <a:latin typeface="Microsoft Sans Serif"/>
                    <a:cs typeface="Microsoft Sans Serif"/>
                  </a:rPr>
                  <a:t>meses</a:t>
                </a:r>
                <a:endParaRPr sz="1100" dirty="0">
                  <a:latin typeface="Microsoft Sans Serif"/>
                  <a:cs typeface="Microsoft Sans Serif"/>
                </a:endParaRPr>
              </a:p>
            </p:txBody>
          </p:sp>
        </p:grpSp>
      </p:grpSp>
      <p:sp>
        <p:nvSpPr>
          <p:cNvPr id="230" name="object 234">
            <a:extLst>
              <a:ext uri="{FF2B5EF4-FFF2-40B4-BE49-F238E27FC236}">
                <a16:creationId xmlns:a16="http://schemas.microsoft.com/office/drawing/2014/main" id="{5EB1F3F1-8AF0-4137-A163-6E96C6A31C3D}"/>
              </a:ext>
            </a:extLst>
          </p:cNvPr>
          <p:cNvSpPr txBox="1"/>
          <p:nvPr/>
        </p:nvSpPr>
        <p:spPr>
          <a:xfrm>
            <a:off x="9200539" y="2169223"/>
            <a:ext cx="116573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135" dirty="0">
                <a:solidFill>
                  <a:srgbClr val="1FA0AB"/>
                </a:solidFill>
                <a:latin typeface="Gotham Bold"/>
                <a:cs typeface="Trebuchet MS"/>
              </a:rPr>
              <a:t>100</a:t>
            </a:r>
            <a:r>
              <a:rPr sz="3200" b="1" spc="-240" dirty="0">
                <a:solidFill>
                  <a:srgbClr val="1FA0AB"/>
                </a:solidFill>
                <a:latin typeface="Gotham Bold"/>
                <a:cs typeface="Trebuchet MS"/>
              </a:rPr>
              <a:t> </a:t>
            </a:r>
            <a:r>
              <a:rPr sz="3200" b="1" spc="270" dirty="0">
                <a:solidFill>
                  <a:srgbClr val="1FA0AB"/>
                </a:solidFill>
                <a:latin typeface="Gotham Bold"/>
                <a:cs typeface="Trebuchet MS"/>
              </a:rPr>
              <a:t>%</a:t>
            </a:r>
            <a:endParaRPr sz="3200" dirty="0">
              <a:latin typeface="Gotham Bold"/>
              <a:cs typeface="Trebuchet MS"/>
            </a:endParaRPr>
          </a:p>
        </p:txBody>
      </p:sp>
      <p:sp>
        <p:nvSpPr>
          <p:cNvPr id="231" name="object 235">
            <a:extLst>
              <a:ext uri="{FF2B5EF4-FFF2-40B4-BE49-F238E27FC236}">
                <a16:creationId xmlns:a16="http://schemas.microsoft.com/office/drawing/2014/main" id="{BAE0A07B-E31C-43F8-AE6F-76E702C4493A}"/>
              </a:ext>
            </a:extLst>
          </p:cNvPr>
          <p:cNvSpPr txBox="1"/>
          <p:nvPr/>
        </p:nvSpPr>
        <p:spPr>
          <a:xfrm>
            <a:off x="9237801" y="3124284"/>
            <a:ext cx="1201853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80" dirty="0">
                <a:solidFill>
                  <a:srgbClr val="1FA0AB"/>
                </a:solidFill>
                <a:latin typeface="Gotham Bold"/>
                <a:cs typeface="Arial"/>
              </a:rPr>
              <a:t>73,3%</a:t>
            </a:r>
            <a:endParaRPr sz="3200" dirty="0">
              <a:latin typeface="Gotham Bold"/>
              <a:cs typeface="Arial"/>
            </a:endParaRPr>
          </a:p>
        </p:txBody>
      </p:sp>
      <p:sp>
        <p:nvSpPr>
          <p:cNvPr id="232" name="object 236">
            <a:extLst>
              <a:ext uri="{FF2B5EF4-FFF2-40B4-BE49-F238E27FC236}">
                <a16:creationId xmlns:a16="http://schemas.microsoft.com/office/drawing/2014/main" id="{A18FAAA6-72C6-46D2-8224-6DC50FB5353F}"/>
              </a:ext>
            </a:extLst>
          </p:cNvPr>
          <p:cNvSpPr txBox="1"/>
          <p:nvPr/>
        </p:nvSpPr>
        <p:spPr>
          <a:xfrm>
            <a:off x="9256271" y="4163287"/>
            <a:ext cx="1201853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80" dirty="0">
                <a:solidFill>
                  <a:srgbClr val="1FA0AB"/>
                </a:solidFill>
                <a:latin typeface="Gotham Bold"/>
                <a:cs typeface="Arial"/>
              </a:rPr>
              <a:t>23,3%</a:t>
            </a:r>
            <a:endParaRPr sz="3200" dirty="0">
              <a:latin typeface="Gotham Bold"/>
              <a:cs typeface="Arial"/>
            </a:endParaRPr>
          </a:p>
        </p:txBody>
      </p:sp>
      <p:grpSp>
        <p:nvGrpSpPr>
          <p:cNvPr id="240" name="Grupo 239">
            <a:extLst>
              <a:ext uri="{FF2B5EF4-FFF2-40B4-BE49-F238E27FC236}">
                <a16:creationId xmlns:a16="http://schemas.microsoft.com/office/drawing/2014/main" id="{AF83F74B-6DC0-488C-ACCA-4AC6E7F194F6}"/>
              </a:ext>
            </a:extLst>
          </p:cNvPr>
          <p:cNvGrpSpPr/>
          <p:nvPr/>
        </p:nvGrpSpPr>
        <p:grpSpPr>
          <a:xfrm>
            <a:off x="8305299" y="3014037"/>
            <a:ext cx="745410" cy="779264"/>
            <a:chOff x="7130085" y="2626984"/>
            <a:chExt cx="745410" cy="779264"/>
          </a:xfrm>
        </p:grpSpPr>
        <p:grpSp>
          <p:nvGrpSpPr>
            <p:cNvPr id="200" name="object 174">
              <a:extLst>
                <a:ext uri="{FF2B5EF4-FFF2-40B4-BE49-F238E27FC236}">
                  <a16:creationId xmlns:a16="http://schemas.microsoft.com/office/drawing/2014/main" id="{863CA6C3-E0C0-4D74-873A-D4D40C453B9B}"/>
                </a:ext>
              </a:extLst>
            </p:cNvPr>
            <p:cNvGrpSpPr/>
            <p:nvPr/>
          </p:nvGrpSpPr>
          <p:grpSpPr>
            <a:xfrm>
              <a:off x="7130085" y="2626984"/>
              <a:ext cx="745410" cy="779264"/>
              <a:chOff x="5310441" y="5059798"/>
              <a:chExt cx="432434" cy="454659"/>
            </a:xfrm>
          </p:grpSpPr>
          <p:sp>
            <p:nvSpPr>
              <p:cNvPr id="201" name="object 175">
                <a:extLst>
                  <a:ext uri="{FF2B5EF4-FFF2-40B4-BE49-F238E27FC236}">
                    <a16:creationId xmlns:a16="http://schemas.microsoft.com/office/drawing/2014/main" id="{2BBDB0AA-FE86-42CD-A142-780DF2E54AA5}"/>
                  </a:ext>
                </a:extLst>
              </p:cNvPr>
              <p:cNvSpPr/>
              <p:nvPr/>
            </p:nvSpPr>
            <p:spPr>
              <a:xfrm>
                <a:off x="5553304" y="5086532"/>
                <a:ext cx="539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3975">
                    <a:moveTo>
                      <a:pt x="0" y="0"/>
                    </a:moveTo>
                    <a:lnTo>
                      <a:pt x="53479" y="0"/>
                    </a:lnTo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2" name="object 176">
                <a:extLst>
                  <a:ext uri="{FF2B5EF4-FFF2-40B4-BE49-F238E27FC236}">
                    <a16:creationId xmlns:a16="http://schemas.microsoft.com/office/drawing/2014/main" id="{CE4BB7BF-6D6D-4C70-A6C8-8F16A7635460}"/>
                  </a:ext>
                </a:extLst>
              </p:cNvPr>
              <p:cNvSpPr/>
              <p:nvPr/>
            </p:nvSpPr>
            <p:spPr>
              <a:xfrm>
                <a:off x="5446340" y="5086532"/>
                <a:ext cx="539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3975">
                    <a:moveTo>
                      <a:pt x="0" y="0"/>
                    </a:moveTo>
                    <a:lnTo>
                      <a:pt x="53479" y="0"/>
                    </a:lnTo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3" name="object 177">
                <a:extLst>
                  <a:ext uri="{FF2B5EF4-FFF2-40B4-BE49-F238E27FC236}">
                    <a16:creationId xmlns:a16="http://schemas.microsoft.com/office/drawing/2014/main" id="{9592A87A-FFA3-42C2-A44A-20A7D567F10F}"/>
                  </a:ext>
                </a:extLst>
              </p:cNvPr>
              <p:cNvSpPr/>
              <p:nvPr/>
            </p:nvSpPr>
            <p:spPr>
              <a:xfrm>
                <a:off x="5319325" y="5086532"/>
                <a:ext cx="314325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314325" h="419100">
                    <a:moveTo>
                      <a:pt x="314198" y="418769"/>
                    </a:moveTo>
                    <a:lnTo>
                      <a:pt x="26746" y="418769"/>
                    </a:lnTo>
                    <a:lnTo>
                      <a:pt x="16335" y="416667"/>
                    </a:lnTo>
                    <a:lnTo>
                      <a:pt x="7834" y="410937"/>
                    </a:lnTo>
                    <a:lnTo>
                      <a:pt x="2102" y="402439"/>
                    </a:lnTo>
                    <a:lnTo>
                      <a:pt x="0" y="392036"/>
                    </a:lnTo>
                    <a:lnTo>
                      <a:pt x="0" y="26733"/>
                    </a:lnTo>
                    <a:lnTo>
                      <a:pt x="2102" y="16330"/>
                    </a:lnTo>
                    <a:lnTo>
                      <a:pt x="7834" y="7832"/>
                    </a:lnTo>
                    <a:lnTo>
                      <a:pt x="16335" y="2101"/>
                    </a:lnTo>
                    <a:lnTo>
                      <a:pt x="26746" y="0"/>
                    </a:lnTo>
                    <a:lnTo>
                      <a:pt x="73533" y="0"/>
                    </a:lnTo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4" name="object 178">
                <a:extLst>
                  <a:ext uri="{FF2B5EF4-FFF2-40B4-BE49-F238E27FC236}">
                    <a16:creationId xmlns:a16="http://schemas.microsoft.com/office/drawing/2014/main" id="{87CAFCCA-6202-4499-B0DB-BB05B039316E}"/>
                  </a:ext>
                </a:extLst>
              </p:cNvPr>
              <p:cNvSpPr/>
              <p:nvPr/>
            </p:nvSpPr>
            <p:spPr>
              <a:xfrm>
                <a:off x="5660265" y="5086532"/>
                <a:ext cx="73660" cy="318770"/>
              </a:xfrm>
              <a:custGeom>
                <a:avLst/>
                <a:gdLst/>
                <a:ahLst/>
                <a:cxnLst/>
                <a:rect l="l" t="t" r="r" b="b"/>
                <a:pathLst>
                  <a:path w="73660" h="318770">
                    <a:moveTo>
                      <a:pt x="0" y="0"/>
                    </a:moveTo>
                    <a:lnTo>
                      <a:pt x="46786" y="0"/>
                    </a:lnTo>
                    <a:lnTo>
                      <a:pt x="57197" y="2101"/>
                    </a:lnTo>
                    <a:lnTo>
                      <a:pt x="65698" y="7832"/>
                    </a:lnTo>
                    <a:lnTo>
                      <a:pt x="71430" y="16330"/>
                    </a:lnTo>
                    <a:lnTo>
                      <a:pt x="73533" y="26733"/>
                    </a:lnTo>
                    <a:lnTo>
                      <a:pt x="73533" y="318490"/>
                    </a:lnTo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05" name="object 179">
                <a:extLst>
                  <a:ext uri="{FF2B5EF4-FFF2-40B4-BE49-F238E27FC236}">
                    <a16:creationId xmlns:a16="http://schemas.microsoft.com/office/drawing/2014/main" id="{39E5F506-12DD-45A0-B3B8-1D5B8A9DD8F4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5611275" y="5391702"/>
                <a:ext cx="131406" cy="122478"/>
              </a:xfrm>
              <a:prstGeom prst="rect">
                <a:avLst/>
              </a:prstGeom>
            </p:spPr>
          </p:pic>
          <p:sp>
            <p:nvSpPr>
              <p:cNvPr id="206" name="object 180">
                <a:extLst>
                  <a:ext uri="{FF2B5EF4-FFF2-40B4-BE49-F238E27FC236}">
                    <a16:creationId xmlns:a16="http://schemas.microsoft.com/office/drawing/2014/main" id="{6C4742DD-A1FB-41E1-B3FF-286A5A590052}"/>
                  </a:ext>
                </a:extLst>
              </p:cNvPr>
              <p:cNvSpPr/>
              <p:nvPr/>
            </p:nvSpPr>
            <p:spPr>
              <a:xfrm>
                <a:off x="5359437" y="5180124"/>
                <a:ext cx="33464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4645">
                    <a:moveTo>
                      <a:pt x="0" y="0"/>
                    </a:moveTo>
                    <a:lnTo>
                      <a:pt x="334251" y="0"/>
                    </a:lnTo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7" name="object 181">
                <a:extLst>
                  <a:ext uri="{FF2B5EF4-FFF2-40B4-BE49-F238E27FC236}">
                    <a16:creationId xmlns:a16="http://schemas.microsoft.com/office/drawing/2014/main" id="{121C33A9-ABE6-4819-BF6F-88A7AF03C60F}"/>
                  </a:ext>
                </a:extLst>
              </p:cNvPr>
              <p:cNvSpPr/>
              <p:nvPr/>
            </p:nvSpPr>
            <p:spPr>
              <a:xfrm>
                <a:off x="5419602" y="5059798"/>
                <a:ext cx="0" cy="60325"/>
              </a:xfrm>
              <a:custGeom>
                <a:avLst/>
                <a:gdLst/>
                <a:ahLst/>
                <a:cxnLst/>
                <a:rect l="l" t="t" r="r" b="b"/>
                <a:pathLst>
                  <a:path h="60325">
                    <a:moveTo>
                      <a:pt x="0" y="60159"/>
                    </a:moveTo>
                    <a:lnTo>
                      <a:pt x="0" y="0"/>
                    </a:lnTo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8" name="object 182">
                <a:extLst>
                  <a:ext uri="{FF2B5EF4-FFF2-40B4-BE49-F238E27FC236}">
                    <a16:creationId xmlns:a16="http://schemas.microsoft.com/office/drawing/2014/main" id="{7A973CBE-9B85-46EA-B5CF-E389758647D0}"/>
                  </a:ext>
                </a:extLst>
              </p:cNvPr>
              <p:cNvSpPr/>
              <p:nvPr/>
            </p:nvSpPr>
            <p:spPr>
              <a:xfrm>
                <a:off x="5633523" y="5059798"/>
                <a:ext cx="0" cy="60325"/>
              </a:xfrm>
              <a:custGeom>
                <a:avLst/>
                <a:gdLst/>
                <a:ahLst/>
                <a:cxnLst/>
                <a:rect l="l" t="t" r="r" b="b"/>
                <a:pathLst>
                  <a:path h="60325">
                    <a:moveTo>
                      <a:pt x="0" y="60159"/>
                    </a:moveTo>
                    <a:lnTo>
                      <a:pt x="0" y="0"/>
                    </a:lnTo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9" name="object 183">
                <a:extLst>
                  <a:ext uri="{FF2B5EF4-FFF2-40B4-BE49-F238E27FC236}">
                    <a16:creationId xmlns:a16="http://schemas.microsoft.com/office/drawing/2014/main" id="{B6E5D288-8081-4FB9-BA0F-10C47FD68ECD}"/>
                  </a:ext>
                </a:extLst>
              </p:cNvPr>
              <p:cNvSpPr/>
              <p:nvPr/>
            </p:nvSpPr>
            <p:spPr>
              <a:xfrm>
                <a:off x="5526563" y="5059798"/>
                <a:ext cx="0" cy="60325"/>
              </a:xfrm>
              <a:custGeom>
                <a:avLst/>
                <a:gdLst/>
                <a:ahLst/>
                <a:cxnLst/>
                <a:rect l="l" t="t" r="r" b="b"/>
                <a:pathLst>
                  <a:path h="60325">
                    <a:moveTo>
                      <a:pt x="0" y="60159"/>
                    </a:moveTo>
                    <a:lnTo>
                      <a:pt x="0" y="0"/>
                    </a:lnTo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0" name="object 184">
                <a:extLst>
                  <a:ext uri="{FF2B5EF4-FFF2-40B4-BE49-F238E27FC236}">
                    <a16:creationId xmlns:a16="http://schemas.microsoft.com/office/drawing/2014/main" id="{D763A4D7-BA2E-46C1-A8FF-4F4BB60DE1B2}"/>
                  </a:ext>
                </a:extLst>
              </p:cNvPr>
              <p:cNvSpPr/>
              <p:nvPr/>
            </p:nvSpPr>
            <p:spPr>
              <a:xfrm>
                <a:off x="5406238" y="5119955"/>
                <a:ext cx="27305" cy="27305"/>
              </a:xfrm>
              <a:custGeom>
                <a:avLst/>
                <a:gdLst/>
                <a:ahLst/>
                <a:cxnLst/>
                <a:rect l="l" t="t" r="r" b="b"/>
                <a:pathLst>
                  <a:path w="27304" h="27304">
                    <a:moveTo>
                      <a:pt x="26733" y="13373"/>
                    </a:moveTo>
                    <a:lnTo>
                      <a:pt x="26733" y="20751"/>
                    </a:lnTo>
                    <a:lnTo>
                      <a:pt x="20751" y="26746"/>
                    </a:lnTo>
                    <a:lnTo>
                      <a:pt x="13360" y="26746"/>
                    </a:lnTo>
                    <a:lnTo>
                      <a:pt x="5981" y="26746"/>
                    </a:lnTo>
                    <a:lnTo>
                      <a:pt x="0" y="20751"/>
                    </a:lnTo>
                    <a:lnTo>
                      <a:pt x="0" y="13373"/>
                    </a:lnTo>
                    <a:lnTo>
                      <a:pt x="0" y="5981"/>
                    </a:lnTo>
                    <a:lnTo>
                      <a:pt x="5981" y="0"/>
                    </a:lnTo>
                    <a:lnTo>
                      <a:pt x="13360" y="0"/>
                    </a:lnTo>
                    <a:lnTo>
                      <a:pt x="20751" y="0"/>
                    </a:lnTo>
                    <a:lnTo>
                      <a:pt x="26733" y="5981"/>
                    </a:lnTo>
                    <a:lnTo>
                      <a:pt x="26733" y="13373"/>
                    </a:lnTo>
                    <a:close/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1" name="object 185">
                <a:extLst>
                  <a:ext uri="{FF2B5EF4-FFF2-40B4-BE49-F238E27FC236}">
                    <a16:creationId xmlns:a16="http://schemas.microsoft.com/office/drawing/2014/main" id="{2775DB99-2F36-4107-8BD5-2EA654BB3410}"/>
                  </a:ext>
                </a:extLst>
              </p:cNvPr>
              <p:cNvSpPr/>
              <p:nvPr/>
            </p:nvSpPr>
            <p:spPr>
              <a:xfrm>
                <a:off x="5513186" y="5119955"/>
                <a:ext cx="27305" cy="27305"/>
              </a:xfrm>
              <a:custGeom>
                <a:avLst/>
                <a:gdLst/>
                <a:ahLst/>
                <a:cxnLst/>
                <a:rect l="l" t="t" r="r" b="b"/>
                <a:pathLst>
                  <a:path w="27304" h="27304">
                    <a:moveTo>
                      <a:pt x="26746" y="13373"/>
                    </a:moveTo>
                    <a:lnTo>
                      <a:pt x="26746" y="20751"/>
                    </a:lnTo>
                    <a:lnTo>
                      <a:pt x="20764" y="26746"/>
                    </a:lnTo>
                    <a:lnTo>
                      <a:pt x="13373" y="26746"/>
                    </a:lnTo>
                    <a:lnTo>
                      <a:pt x="5994" y="26746"/>
                    </a:lnTo>
                    <a:lnTo>
                      <a:pt x="0" y="20751"/>
                    </a:lnTo>
                    <a:lnTo>
                      <a:pt x="0" y="13373"/>
                    </a:lnTo>
                    <a:lnTo>
                      <a:pt x="0" y="5981"/>
                    </a:lnTo>
                    <a:lnTo>
                      <a:pt x="5994" y="0"/>
                    </a:lnTo>
                    <a:lnTo>
                      <a:pt x="13373" y="0"/>
                    </a:lnTo>
                    <a:lnTo>
                      <a:pt x="20764" y="0"/>
                    </a:lnTo>
                    <a:lnTo>
                      <a:pt x="26746" y="5981"/>
                    </a:lnTo>
                    <a:lnTo>
                      <a:pt x="26746" y="13373"/>
                    </a:lnTo>
                    <a:close/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2" name="object 186">
                <a:extLst>
                  <a:ext uri="{FF2B5EF4-FFF2-40B4-BE49-F238E27FC236}">
                    <a16:creationId xmlns:a16="http://schemas.microsoft.com/office/drawing/2014/main" id="{AB3BA531-70F7-4652-9A69-9392B520FFFB}"/>
                  </a:ext>
                </a:extLst>
              </p:cNvPr>
              <p:cNvSpPr/>
              <p:nvPr/>
            </p:nvSpPr>
            <p:spPr>
              <a:xfrm>
                <a:off x="5620147" y="5119955"/>
                <a:ext cx="27305" cy="27305"/>
              </a:xfrm>
              <a:custGeom>
                <a:avLst/>
                <a:gdLst/>
                <a:ahLst/>
                <a:cxnLst/>
                <a:rect l="l" t="t" r="r" b="b"/>
                <a:pathLst>
                  <a:path w="27304" h="27304">
                    <a:moveTo>
                      <a:pt x="26746" y="13373"/>
                    </a:moveTo>
                    <a:lnTo>
                      <a:pt x="26746" y="20751"/>
                    </a:lnTo>
                    <a:lnTo>
                      <a:pt x="20764" y="26746"/>
                    </a:lnTo>
                    <a:lnTo>
                      <a:pt x="13373" y="26746"/>
                    </a:lnTo>
                    <a:lnTo>
                      <a:pt x="5994" y="26746"/>
                    </a:lnTo>
                    <a:lnTo>
                      <a:pt x="0" y="20751"/>
                    </a:lnTo>
                    <a:lnTo>
                      <a:pt x="0" y="13373"/>
                    </a:lnTo>
                    <a:lnTo>
                      <a:pt x="0" y="5981"/>
                    </a:lnTo>
                    <a:lnTo>
                      <a:pt x="5994" y="0"/>
                    </a:lnTo>
                    <a:lnTo>
                      <a:pt x="13373" y="0"/>
                    </a:lnTo>
                    <a:lnTo>
                      <a:pt x="20764" y="0"/>
                    </a:lnTo>
                    <a:lnTo>
                      <a:pt x="26746" y="5981"/>
                    </a:lnTo>
                    <a:lnTo>
                      <a:pt x="26746" y="13373"/>
                    </a:lnTo>
                    <a:close/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233" name="Grupo 232">
              <a:extLst>
                <a:ext uri="{FF2B5EF4-FFF2-40B4-BE49-F238E27FC236}">
                  <a16:creationId xmlns:a16="http://schemas.microsoft.com/office/drawing/2014/main" id="{F9AD7DE8-152A-4588-A995-A88C038A2F19}"/>
                </a:ext>
              </a:extLst>
            </p:cNvPr>
            <p:cNvGrpSpPr/>
            <p:nvPr/>
          </p:nvGrpSpPr>
          <p:grpSpPr>
            <a:xfrm>
              <a:off x="7313131" y="2799534"/>
              <a:ext cx="562364" cy="521733"/>
              <a:chOff x="7313131" y="1960285"/>
              <a:chExt cx="562364" cy="521733"/>
            </a:xfrm>
          </p:grpSpPr>
          <p:sp>
            <p:nvSpPr>
              <p:cNvPr id="234" name="object 156">
                <a:extLst>
                  <a:ext uri="{FF2B5EF4-FFF2-40B4-BE49-F238E27FC236}">
                    <a16:creationId xmlns:a16="http://schemas.microsoft.com/office/drawing/2014/main" id="{66CDB6EA-7819-4841-9B36-7828F35B33E1}"/>
                  </a:ext>
                </a:extLst>
              </p:cNvPr>
              <p:cNvSpPr txBox="1"/>
              <p:nvPr/>
            </p:nvSpPr>
            <p:spPr>
              <a:xfrm>
                <a:off x="7401634" y="1960285"/>
                <a:ext cx="225633" cy="385362"/>
              </a:xfrm>
              <a:prstGeom prst="rect">
                <a:avLst/>
              </a:prstGeom>
            </p:spPr>
            <p:txBody>
              <a:bodyPr vert="horz" wrap="square" lIns="0" tIns="1587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25"/>
                  </a:spcBef>
                </a:pPr>
                <a:r>
                  <a:rPr lang="es-ES" sz="2400" b="1" spc="30" dirty="0">
                    <a:solidFill>
                      <a:srgbClr val="7C1334"/>
                    </a:solidFill>
                    <a:latin typeface="Arial"/>
                    <a:cs typeface="Arial"/>
                  </a:rPr>
                  <a:t>6</a:t>
                </a:r>
                <a:endParaRPr sz="2400" dirty="0">
                  <a:latin typeface="Arial"/>
                  <a:cs typeface="Arial"/>
                </a:endParaRPr>
              </a:p>
            </p:txBody>
          </p:sp>
          <p:sp>
            <p:nvSpPr>
              <p:cNvPr id="235" name="object 157">
                <a:extLst>
                  <a:ext uri="{FF2B5EF4-FFF2-40B4-BE49-F238E27FC236}">
                    <a16:creationId xmlns:a16="http://schemas.microsoft.com/office/drawing/2014/main" id="{A385A5CD-999E-43C7-A1ED-B9EEDF65DF73}"/>
                  </a:ext>
                </a:extLst>
              </p:cNvPr>
              <p:cNvSpPr txBox="1"/>
              <p:nvPr/>
            </p:nvSpPr>
            <p:spPr>
              <a:xfrm>
                <a:off x="7313131" y="2299917"/>
                <a:ext cx="562364" cy="182101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100" dirty="0">
                    <a:solidFill>
                      <a:srgbClr val="7C1334"/>
                    </a:solidFill>
                    <a:latin typeface="Microsoft Sans Serif"/>
                    <a:cs typeface="Microsoft Sans Serif"/>
                  </a:rPr>
                  <a:t>meses</a:t>
                </a:r>
                <a:endParaRPr sz="1100" dirty="0">
                  <a:latin typeface="Microsoft Sans Serif"/>
                  <a:cs typeface="Microsoft Sans Serif"/>
                </a:endParaRPr>
              </a:p>
            </p:txBody>
          </p:sp>
        </p:grpSp>
      </p:grpSp>
      <p:grpSp>
        <p:nvGrpSpPr>
          <p:cNvPr id="239" name="Grupo 238">
            <a:extLst>
              <a:ext uri="{FF2B5EF4-FFF2-40B4-BE49-F238E27FC236}">
                <a16:creationId xmlns:a16="http://schemas.microsoft.com/office/drawing/2014/main" id="{71C4858F-0553-4247-98D6-F9C46627B23E}"/>
              </a:ext>
            </a:extLst>
          </p:cNvPr>
          <p:cNvGrpSpPr/>
          <p:nvPr/>
        </p:nvGrpSpPr>
        <p:grpSpPr>
          <a:xfrm>
            <a:off x="8290662" y="3994725"/>
            <a:ext cx="745410" cy="779264"/>
            <a:chOff x="7144698" y="3441837"/>
            <a:chExt cx="745410" cy="779264"/>
          </a:xfrm>
        </p:grpSpPr>
        <p:grpSp>
          <p:nvGrpSpPr>
            <p:cNvPr id="215" name="object 204">
              <a:extLst>
                <a:ext uri="{FF2B5EF4-FFF2-40B4-BE49-F238E27FC236}">
                  <a16:creationId xmlns:a16="http://schemas.microsoft.com/office/drawing/2014/main" id="{F0172685-CDFE-41F0-A6AC-0CAB536C256C}"/>
                </a:ext>
              </a:extLst>
            </p:cNvPr>
            <p:cNvGrpSpPr/>
            <p:nvPr/>
          </p:nvGrpSpPr>
          <p:grpSpPr>
            <a:xfrm>
              <a:off x="7144698" y="3441837"/>
              <a:ext cx="745410" cy="779264"/>
              <a:chOff x="5310441" y="5803681"/>
              <a:chExt cx="432434" cy="454659"/>
            </a:xfrm>
          </p:grpSpPr>
          <p:sp>
            <p:nvSpPr>
              <p:cNvPr id="216" name="object 205">
                <a:extLst>
                  <a:ext uri="{FF2B5EF4-FFF2-40B4-BE49-F238E27FC236}">
                    <a16:creationId xmlns:a16="http://schemas.microsoft.com/office/drawing/2014/main" id="{648C4767-4C02-4E98-BD5B-D129EFB6AF6D}"/>
                  </a:ext>
                </a:extLst>
              </p:cNvPr>
              <p:cNvSpPr/>
              <p:nvPr/>
            </p:nvSpPr>
            <p:spPr>
              <a:xfrm>
                <a:off x="5553304" y="5830416"/>
                <a:ext cx="539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3975">
                    <a:moveTo>
                      <a:pt x="0" y="0"/>
                    </a:moveTo>
                    <a:lnTo>
                      <a:pt x="53479" y="0"/>
                    </a:lnTo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 sz="2800"/>
              </a:p>
            </p:txBody>
          </p:sp>
          <p:sp>
            <p:nvSpPr>
              <p:cNvPr id="217" name="object 206">
                <a:extLst>
                  <a:ext uri="{FF2B5EF4-FFF2-40B4-BE49-F238E27FC236}">
                    <a16:creationId xmlns:a16="http://schemas.microsoft.com/office/drawing/2014/main" id="{16E98412-0C95-40A9-BF35-BBA6CD02E4EE}"/>
                  </a:ext>
                </a:extLst>
              </p:cNvPr>
              <p:cNvSpPr/>
              <p:nvPr/>
            </p:nvSpPr>
            <p:spPr>
              <a:xfrm>
                <a:off x="5446340" y="5830416"/>
                <a:ext cx="539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3975">
                    <a:moveTo>
                      <a:pt x="0" y="0"/>
                    </a:moveTo>
                    <a:lnTo>
                      <a:pt x="53479" y="0"/>
                    </a:lnTo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 sz="2800"/>
              </a:p>
            </p:txBody>
          </p:sp>
          <p:sp>
            <p:nvSpPr>
              <p:cNvPr id="218" name="object 207">
                <a:extLst>
                  <a:ext uri="{FF2B5EF4-FFF2-40B4-BE49-F238E27FC236}">
                    <a16:creationId xmlns:a16="http://schemas.microsoft.com/office/drawing/2014/main" id="{B75411A8-6462-42D0-9969-6B5620B029FF}"/>
                  </a:ext>
                </a:extLst>
              </p:cNvPr>
              <p:cNvSpPr/>
              <p:nvPr/>
            </p:nvSpPr>
            <p:spPr>
              <a:xfrm>
                <a:off x="5319325" y="5830416"/>
                <a:ext cx="314325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314325" h="419100">
                    <a:moveTo>
                      <a:pt x="314198" y="418769"/>
                    </a:moveTo>
                    <a:lnTo>
                      <a:pt x="26746" y="418769"/>
                    </a:lnTo>
                    <a:lnTo>
                      <a:pt x="16335" y="416667"/>
                    </a:lnTo>
                    <a:lnTo>
                      <a:pt x="7834" y="410937"/>
                    </a:lnTo>
                    <a:lnTo>
                      <a:pt x="2102" y="402439"/>
                    </a:lnTo>
                    <a:lnTo>
                      <a:pt x="0" y="392036"/>
                    </a:lnTo>
                    <a:lnTo>
                      <a:pt x="0" y="26733"/>
                    </a:lnTo>
                    <a:lnTo>
                      <a:pt x="2102" y="16330"/>
                    </a:lnTo>
                    <a:lnTo>
                      <a:pt x="7834" y="7832"/>
                    </a:lnTo>
                    <a:lnTo>
                      <a:pt x="16335" y="2101"/>
                    </a:lnTo>
                    <a:lnTo>
                      <a:pt x="26746" y="0"/>
                    </a:lnTo>
                    <a:lnTo>
                      <a:pt x="73533" y="0"/>
                    </a:lnTo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 sz="2800"/>
              </a:p>
            </p:txBody>
          </p:sp>
          <p:sp>
            <p:nvSpPr>
              <p:cNvPr id="219" name="object 208">
                <a:extLst>
                  <a:ext uri="{FF2B5EF4-FFF2-40B4-BE49-F238E27FC236}">
                    <a16:creationId xmlns:a16="http://schemas.microsoft.com/office/drawing/2014/main" id="{0D339440-843B-4FFB-B413-D5E033917464}"/>
                  </a:ext>
                </a:extLst>
              </p:cNvPr>
              <p:cNvSpPr/>
              <p:nvPr/>
            </p:nvSpPr>
            <p:spPr>
              <a:xfrm>
                <a:off x="5660265" y="5830416"/>
                <a:ext cx="73660" cy="318770"/>
              </a:xfrm>
              <a:custGeom>
                <a:avLst/>
                <a:gdLst/>
                <a:ahLst/>
                <a:cxnLst/>
                <a:rect l="l" t="t" r="r" b="b"/>
                <a:pathLst>
                  <a:path w="73660" h="318770">
                    <a:moveTo>
                      <a:pt x="0" y="0"/>
                    </a:moveTo>
                    <a:lnTo>
                      <a:pt x="46786" y="0"/>
                    </a:lnTo>
                    <a:lnTo>
                      <a:pt x="57197" y="2101"/>
                    </a:lnTo>
                    <a:lnTo>
                      <a:pt x="65698" y="7832"/>
                    </a:lnTo>
                    <a:lnTo>
                      <a:pt x="71430" y="16330"/>
                    </a:lnTo>
                    <a:lnTo>
                      <a:pt x="73533" y="26733"/>
                    </a:lnTo>
                    <a:lnTo>
                      <a:pt x="73533" y="318490"/>
                    </a:lnTo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 sz="2800"/>
              </a:p>
            </p:txBody>
          </p:sp>
          <p:pic>
            <p:nvPicPr>
              <p:cNvPr id="220" name="object 209">
                <a:extLst>
                  <a:ext uri="{FF2B5EF4-FFF2-40B4-BE49-F238E27FC236}">
                    <a16:creationId xmlns:a16="http://schemas.microsoft.com/office/drawing/2014/main" id="{69D16BB6-EC74-43F3-A06F-A6B044D53887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5611275" y="6135586"/>
                <a:ext cx="131406" cy="122478"/>
              </a:xfrm>
              <a:prstGeom prst="rect">
                <a:avLst/>
              </a:prstGeom>
            </p:spPr>
          </p:pic>
          <p:sp>
            <p:nvSpPr>
              <p:cNvPr id="221" name="object 210">
                <a:extLst>
                  <a:ext uri="{FF2B5EF4-FFF2-40B4-BE49-F238E27FC236}">
                    <a16:creationId xmlns:a16="http://schemas.microsoft.com/office/drawing/2014/main" id="{BAFDCABB-E6A7-4B8D-A805-5B3F16C2CD60}"/>
                  </a:ext>
                </a:extLst>
              </p:cNvPr>
              <p:cNvSpPr/>
              <p:nvPr/>
            </p:nvSpPr>
            <p:spPr>
              <a:xfrm>
                <a:off x="5359437" y="5924007"/>
                <a:ext cx="33464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4645">
                    <a:moveTo>
                      <a:pt x="0" y="0"/>
                    </a:moveTo>
                    <a:lnTo>
                      <a:pt x="334251" y="0"/>
                    </a:lnTo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 sz="2800"/>
              </a:p>
            </p:txBody>
          </p:sp>
          <p:sp>
            <p:nvSpPr>
              <p:cNvPr id="222" name="object 211">
                <a:extLst>
                  <a:ext uri="{FF2B5EF4-FFF2-40B4-BE49-F238E27FC236}">
                    <a16:creationId xmlns:a16="http://schemas.microsoft.com/office/drawing/2014/main" id="{1E539155-FD6F-4705-93BC-16F7854DC7F1}"/>
                  </a:ext>
                </a:extLst>
              </p:cNvPr>
              <p:cNvSpPr/>
              <p:nvPr/>
            </p:nvSpPr>
            <p:spPr>
              <a:xfrm>
                <a:off x="5419602" y="5803681"/>
                <a:ext cx="0" cy="60325"/>
              </a:xfrm>
              <a:custGeom>
                <a:avLst/>
                <a:gdLst/>
                <a:ahLst/>
                <a:cxnLst/>
                <a:rect l="l" t="t" r="r" b="b"/>
                <a:pathLst>
                  <a:path h="60325">
                    <a:moveTo>
                      <a:pt x="0" y="60159"/>
                    </a:moveTo>
                    <a:lnTo>
                      <a:pt x="0" y="0"/>
                    </a:lnTo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 sz="2800"/>
              </a:p>
            </p:txBody>
          </p:sp>
          <p:sp>
            <p:nvSpPr>
              <p:cNvPr id="223" name="object 212">
                <a:extLst>
                  <a:ext uri="{FF2B5EF4-FFF2-40B4-BE49-F238E27FC236}">
                    <a16:creationId xmlns:a16="http://schemas.microsoft.com/office/drawing/2014/main" id="{E3D5A155-8D5E-4EAF-8F43-A39CF58A8F38}"/>
                  </a:ext>
                </a:extLst>
              </p:cNvPr>
              <p:cNvSpPr/>
              <p:nvPr/>
            </p:nvSpPr>
            <p:spPr>
              <a:xfrm>
                <a:off x="5633523" y="5803681"/>
                <a:ext cx="0" cy="60325"/>
              </a:xfrm>
              <a:custGeom>
                <a:avLst/>
                <a:gdLst/>
                <a:ahLst/>
                <a:cxnLst/>
                <a:rect l="l" t="t" r="r" b="b"/>
                <a:pathLst>
                  <a:path h="60325">
                    <a:moveTo>
                      <a:pt x="0" y="60159"/>
                    </a:moveTo>
                    <a:lnTo>
                      <a:pt x="0" y="0"/>
                    </a:lnTo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 sz="2800"/>
              </a:p>
            </p:txBody>
          </p:sp>
          <p:sp>
            <p:nvSpPr>
              <p:cNvPr id="224" name="object 213">
                <a:extLst>
                  <a:ext uri="{FF2B5EF4-FFF2-40B4-BE49-F238E27FC236}">
                    <a16:creationId xmlns:a16="http://schemas.microsoft.com/office/drawing/2014/main" id="{878899F3-2FB2-4600-B13C-FBF718BF9AAD}"/>
                  </a:ext>
                </a:extLst>
              </p:cNvPr>
              <p:cNvSpPr/>
              <p:nvPr/>
            </p:nvSpPr>
            <p:spPr>
              <a:xfrm>
                <a:off x="5526563" y="5803681"/>
                <a:ext cx="0" cy="60325"/>
              </a:xfrm>
              <a:custGeom>
                <a:avLst/>
                <a:gdLst/>
                <a:ahLst/>
                <a:cxnLst/>
                <a:rect l="l" t="t" r="r" b="b"/>
                <a:pathLst>
                  <a:path h="60325">
                    <a:moveTo>
                      <a:pt x="0" y="60159"/>
                    </a:moveTo>
                    <a:lnTo>
                      <a:pt x="0" y="0"/>
                    </a:lnTo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 sz="2800"/>
              </a:p>
            </p:txBody>
          </p:sp>
          <p:sp>
            <p:nvSpPr>
              <p:cNvPr id="225" name="object 214">
                <a:extLst>
                  <a:ext uri="{FF2B5EF4-FFF2-40B4-BE49-F238E27FC236}">
                    <a16:creationId xmlns:a16="http://schemas.microsoft.com/office/drawing/2014/main" id="{4C3673BA-CB4D-40AF-A650-07A5AEB39221}"/>
                  </a:ext>
                </a:extLst>
              </p:cNvPr>
              <p:cNvSpPr/>
              <p:nvPr/>
            </p:nvSpPr>
            <p:spPr>
              <a:xfrm>
                <a:off x="5406238" y="5863839"/>
                <a:ext cx="27305" cy="27305"/>
              </a:xfrm>
              <a:custGeom>
                <a:avLst/>
                <a:gdLst/>
                <a:ahLst/>
                <a:cxnLst/>
                <a:rect l="l" t="t" r="r" b="b"/>
                <a:pathLst>
                  <a:path w="27304" h="27304">
                    <a:moveTo>
                      <a:pt x="26733" y="13373"/>
                    </a:moveTo>
                    <a:lnTo>
                      <a:pt x="26733" y="20751"/>
                    </a:lnTo>
                    <a:lnTo>
                      <a:pt x="20751" y="26746"/>
                    </a:lnTo>
                    <a:lnTo>
                      <a:pt x="13360" y="26746"/>
                    </a:lnTo>
                    <a:lnTo>
                      <a:pt x="5981" y="26746"/>
                    </a:lnTo>
                    <a:lnTo>
                      <a:pt x="0" y="20751"/>
                    </a:lnTo>
                    <a:lnTo>
                      <a:pt x="0" y="13373"/>
                    </a:lnTo>
                    <a:lnTo>
                      <a:pt x="0" y="5981"/>
                    </a:lnTo>
                    <a:lnTo>
                      <a:pt x="5981" y="0"/>
                    </a:lnTo>
                    <a:lnTo>
                      <a:pt x="13360" y="0"/>
                    </a:lnTo>
                    <a:lnTo>
                      <a:pt x="20751" y="0"/>
                    </a:lnTo>
                    <a:lnTo>
                      <a:pt x="26733" y="5981"/>
                    </a:lnTo>
                    <a:lnTo>
                      <a:pt x="26733" y="13373"/>
                    </a:lnTo>
                    <a:close/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 sz="2800"/>
              </a:p>
            </p:txBody>
          </p:sp>
          <p:sp>
            <p:nvSpPr>
              <p:cNvPr id="226" name="object 215">
                <a:extLst>
                  <a:ext uri="{FF2B5EF4-FFF2-40B4-BE49-F238E27FC236}">
                    <a16:creationId xmlns:a16="http://schemas.microsoft.com/office/drawing/2014/main" id="{EBF27DF7-BBB1-4D2C-8701-E693E7AE835D}"/>
                  </a:ext>
                </a:extLst>
              </p:cNvPr>
              <p:cNvSpPr/>
              <p:nvPr/>
            </p:nvSpPr>
            <p:spPr>
              <a:xfrm>
                <a:off x="5513186" y="5863839"/>
                <a:ext cx="27305" cy="27305"/>
              </a:xfrm>
              <a:custGeom>
                <a:avLst/>
                <a:gdLst/>
                <a:ahLst/>
                <a:cxnLst/>
                <a:rect l="l" t="t" r="r" b="b"/>
                <a:pathLst>
                  <a:path w="27304" h="27304">
                    <a:moveTo>
                      <a:pt x="26746" y="13373"/>
                    </a:moveTo>
                    <a:lnTo>
                      <a:pt x="26746" y="20751"/>
                    </a:lnTo>
                    <a:lnTo>
                      <a:pt x="20764" y="26746"/>
                    </a:lnTo>
                    <a:lnTo>
                      <a:pt x="13373" y="26746"/>
                    </a:lnTo>
                    <a:lnTo>
                      <a:pt x="5994" y="26746"/>
                    </a:lnTo>
                    <a:lnTo>
                      <a:pt x="0" y="20751"/>
                    </a:lnTo>
                    <a:lnTo>
                      <a:pt x="0" y="13373"/>
                    </a:lnTo>
                    <a:lnTo>
                      <a:pt x="0" y="5981"/>
                    </a:lnTo>
                    <a:lnTo>
                      <a:pt x="5994" y="0"/>
                    </a:lnTo>
                    <a:lnTo>
                      <a:pt x="13373" y="0"/>
                    </a:lnTo>
                    <a:lnTo>
                      <a:pt x="20764" y="0"/>
                    </a:lnTo>
                    <a:lnTo>
                      <a:pt x="26746" y="5981"/>
                    </a:lnTo>
                    <a:lnTo>
                      <a:pt x="26746" y="13373"/>
                    </a:lnTo>
                    <a:close/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 sz="2800"/>
              </a:p>
            </p:txBody>
          </p:sp>
          <p:sp>
            <p:nvSpPr>
              <p:cNvPr id="227" name="object 216">
                <a:extLst>
                  <a:ext uri="{FF2B5EF4-FFF2-40B4-BE49-F238E27FC236}">
                    <a16:creationId xmlns:a16="http://schemas.microsoft.com/office/drawing/2014/main" id="{9986B31E-2D97-4281-8E4C-3E8D6FB1FE15}"/>
                  </a:ext>
                </a:extLst>
              </p:cNvPr>
              <p:cNvSpPr/>
              <p:nvPr/>
            </p:nvSpPr>
            <p:spPr>
              <a:xfrm>
                <a:off x="5620147" y="5863839"/>
                <a:ext cx="27305" cy="27305"/>
              </a:xfrm>
              <a:custGeom>
                <a:avLst/>
                <a:gdLst/>
                <a:ahLst/>
                <a:cxnLst/>
                <a:rect l="l" t="t" r="r" b="b"/>
                <a:pathLst>
                  <a:path w="27304" h="27304">
                    <a:moveTo>
                      <a:pt x="26746" y="13373"/>
                    </a:moveTo>
                    <a:lnTo>
                      <a:pt x="26746" y="20751"/>
                    </a:lnTo>
                    <a:lnTo>
                      <a:pt x="20764" y="26746"/>
                    </a:lnTo>
                    <a:lnTo>
                      <a:pt x="13373" y="26746"/>
                    </a:lnTo>
                    <a:lnTo>
                      <a:pt x="5994" y="26746"/>
                    </a:lnTo>
                    <a:lnTo>
                      <a:pt x="0" y="20751"/>
                    </a:lnTo>
                    <a:lnTo>
                      <a:pt x="0" y="13373"/>
                    </a:lnTo>
                    <a:lnTo>
                      <a:pt x="0" y="5981"/>
                    </a:lnTo>
                    <a:lnTo>
                      <a:pt x="5994" y="0"/>
                    </a:lnTo>
                    <a:lnTo>
                      <a:pt x="13373" y="0"/>
                    </a:lnTo>
                    <a:lnTo>
                      <a:pt x="20764" y="0"/>
                    </a:lnTo>
                    <a:lnTo>
                      <a:pt x="26746" y="5981"/>
                    </a:lnTo>
                    <a:lnTo>
                      <a:pt x="26746" y="13373"/>
                    </a:lnTo>
                    <a:close/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 sz="2800"/>
              </a:p>
            </p:txBody>
          </p:sp>
        </p:grpSp>
        <p:grpSp>
          <p:nvGrpSpPr>
            <p:cNvPr id="236" name="Grupo 235">
              <a:extLst>
                <a:ext uri="{FF2B5EF4-FFF2-40B4-BE49-F238E27FC236}">
                  <a16:creationId xmlns:a16="http://schemas.microsoft.com/office/drawing/2014/main" id="{2983857C-1950-4F2F-8999-153D1F59726B}"/>
                </a:ext>
              </a:extLst>
            </p:cNvPr>
            <p:cNvGrpSpPr/>
            <p:nvPr/>
          </p:nvGrpSpPr>
          <p:grpSpPr>
            <a:xfrm>
              <a:off x="7313131" y="3598206"/>
              <a:ext cx="576977" cy="531171"/>
              <a:chOff x="7401634" y="1960285"/>
              <a:chExt cx="576977" cy="531171"/>
            </a:xfrm>
          </p:grpSpPr>
          <p:sp>
            <p:nvSpPr>
              <p:cNvPr id="237" name="object 156">
                <a:extLst>
                  <a:ext uri="{FF2B5EF4-FFF2-40B4-BE49-F238E27FC236}">
                    <a16:creationId xmlns:a16="http://schemas.microsoft.com/office/drawing/2014/main" id="{55757B8F-B7F8-4DFB-B7DA-DC7428F3FA81}"/>
                  </a:ext>
                </a:extLst>
              </p:cNvPr>
              <p:cNvSpPr txBox="1"/>
              <p:nvPr/>
            </p:nvSpPr>
            <p:spPr>
              <a:xfrm>
                <a:off x="7401634" y="1960285"/>
                <a:ext cx="473861" cy="385362"/>
              </a:xfrm>
              <a:prstGeom prst="rect">
                <a:avLst/>
              </a:prstGeom>
            </p:spPr>
            <p:txBody>
              <a:bodyPr vert="horz" wrap="square" lIns="0" tIns="1587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25"/>
                  </a:spcBef>
                </a:pPr>
                <a:r>
                  <a:rPr lang="es-ES" sz="2400" b="1" spc="30" dirty="0">
                    <a:solidFill>
                      <a:srgbClr val="7C1334"/>
                    </a:solidFill>
                    <a:latin typeface="Arial"/>
                    <a:cs typeface="Arial"/>
                  </a:rPr>
                  <a:t>12</a:t>
                </a:r>
                <a:endParaRPr sz="2400" dirty="0">
                  <a:latin typeface="Arial"/>
                  <a:cs typeface="Arial"/>
                </a:endParaRPr>
              </a:p>
            </p:txBody>
          </p:sp>
          <p:sp>
            <p:nvSpPr>
              <p:cNvPr id="238" name="object 157">
                <a:extLst>
                  <a:ext uri="{FF2B5EF4-FFF2-40B4-BE49-F238E27FC236}">
                    <a16:creationId xmlns:a16="http://schemas.microsoft.com/office/drawing/2014/main" id="{61246CE2-B7FA-4BFA-BA03-E3B810E684A3}"/>
                  </a:ext>
                </a:extLst>
              </p:cNvPr>
              <p:cNvSpPr txBox="1"/>
              <p:nvPr/>
            </p:nvSpPr>
            <p:spPr>
              <a:xfrm>
                <a:off x="7416247" y="2309355"/>
                <a:ext cx="562364" cy="182101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100" dirty="0">
                    <a:solidFill>
                      <a:srgbClr val="7C1334"/>
                    </a:solidFill>
                    <a:latin typeface="Microsoft Sans Serif"/>
                    <a:cs typeface="Microsoft Sans Serif"/>
                  </a:rPr>
                  <a:t>meses</a:t>
                </a:r>
                <a:endParaRPr sz="1100" dirty="0">
                  <a:latin typeface="Microsoft Sans Serif"/>
                  <a:cs typeface="Microsoft Sans Serif"/>
                </a:endParaRPr>
              </a:p>
            </p:txBody>
          </p:sp>
        </p:grpSp>
      </p:grpSp>
      <p:cxnSp>
        <p:nvCxnSpPr>
          <p:cNvPr id="242" name="Conector recto 241">
            <a:extLst>
              <a:ext uri="{FF2B5EF4-FFF2-40B4-BE49-F238E27FC236}">
                <a16:creationId xmlns:a16="http://schemas.microsoft.com/office/drawing/2014/main" id="{2A16A75C-440C-4080-A98E-C44E765CEFDA}"/>
              </a:ext>
            </a:extLst>
          </p:cNvPr>
          <p:cNvCxnSpPr>
            <a:cxnSpLocks/>
          </p:cNvCxnSpPr>
          <p:nvPr/>
        </p:nvCxnSpPr>
        <p:spPr>
          <a:xfrm flipV="1">
            <a:off x="4180869" y="3058000"/>
            <a:ext cx="0" cy="1700126"/>
          </a:xfrm>
          <a:prstGeom prst="line">
            <a:avLst/>
          </a:prstGeom>
          <a:ln w="6350">
            <a:solidFill>
              <a:schemeClr val="bg2">
                <a:lumMod val="75000"/>
              </a:schemeClr>
            </a:solidFill>
            <a:prstDash val="sys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Conector recto 244">
            <a:extLst>
              <a:ext uri="{FF2B5EF4-FFF2-40B4-BE49-F238E27FC236}">
                <a16:creationId xmlns:a16="http://schemas.microsoft.com/office/drawing/2014/main" id="{D0D8E555-F4F0-4603-9685-F5D82FDFB20C}"/>
              </a:ext>
            </a:extLst>
          </p:cNvPr>
          <p:cNvCxnSpPr>
            <a:cxnSpLocks/>
          </p:cNvCxnSpPr>
          <p:nvPr/>
        </p:nvCxnSpPr>
        <p:spPr>
          <a:xfrm flipH="1">
            <a:off x="1497825" y="3369344"/>
            <a:ext cx="2683044" cy="12873"/>
          </a:xfrm>
          <a:prstGeom prst="line">
            <a:avLst/>
          </a:prstGeom>
          <a:ln w="6350">
            <a:solidFill>
              <a:schemeClr val="bg2">
                <a:lumMod val="75000"/>
              </a:schemeClr>
            </a:solidFill>
            <a:prstDash val="sys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7" name="Rectángulo: esquinas redondeadas 246">
            <a:extLst>
              <a:ext uri="{FF2B5EF4-FFF2-40B4-BE49-F238E27FC236}">
                <a16:creationId xmlns:a16="http://schemas.microsoft.com/office/drawing/2014/main" id="{784D90E1-12CF-4A2C-93AC-56F4386591E5}"/>
              </a:ext>
            </a:extLst>
          </p:cNvPr>
          <p:cNvSpPr/>
          <p:nvPr/>
        </p:nvSpPr>
        <p:spPr>
          <a:xfrm>
            <a:off x="1657723" y="3683263"/>
            <a:ext cx="2162385" cy="830868"/>
          </a:xfrm>
          <a:prstGeom prst="roundRect">
            <a:avLst/>
          </a:prstGeom>
          <a:solidFill>
            <a:srgbClr val="1FA0AB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45720" rIns="45720" rtlCol="0" anchor="ctr" anchorCtr="0">
            <a:normAutofit fontScale="92500" lnSpcReduction="10000"/>
          </a:bodyPr>
          <a:lstStyle/>
          <a:p>
            <a:pPr algn="ctr"/>
            <a:r>
              <a:rPr lang="es-ES" dirty="0">
                <a:latin typeface="Gotham Bold"/>
              </a:rPr>
              <a:t>Mediana SLPi</a:t>
            </a:r>
          </a:p>
          <a:p>
            <a:pPr algn="ctr"/>
            <a:r>
              <a:rPr lang="es-ES" sz="3200" b="1" dirty="0">
                <a:latin typeface="Gotham Bold"/>
              </a:rPr>
              <a:t>9,3 </a:t>
            </a:r>
            <a:r>
              <a:rPr lang="es-ES" dirty="0">
                <a:latin typeface="Gotham Bold"/>
              </a:rPr>
              <a:t>meses</a:t>
            </a:r>
          </a:p>
        </p:txBody>
      </p:sp>
      <p:sp>
        <p:nvSpPr>
          <p:cNvPr id="7" name="Diagrama de flujo: conector 6">
            <a:extLst>
              <a:ext uri="{FF2B5EF4-FFF2-40B4-BE49-F238E27FC236}">
                <a16:creationId xmlns:a16="http://schemas.microsoft.com/office/drawing/2014/main" id="{6F03BEBC-A9D7-302F-6A90-4F2BD0D3D7BA}"/>
              </a:ext>
            </a:extLst>
          </p:cNvPr>
          <p:cNvSpPr/>
          <p:nvPr/>
        </p:nvSpPr>
        <p:spPr>
          <a:xfrm>
            <a:off x="10233234" y="308497"/>
            <a:ext cx="1654623" cy="1458498"/>
          </a:xfrm>
          <a:prstGeom prst="flowChartConnector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 fontScale="85000" lnSpcReduction="10000"/>
          </a:bodyPr>
          <a:lstStyle/>
          <a:p>
            <a:pPr algn="ctr"/>
            <a:r>
              <a:rPr lang="es-ES" sz="4400" b="1" dirty="0">
                <a:solidFill>
                  <a:srgbClr val="1FA0AB"/>
                </a:solidFill>
              </a:rPr>
              <a:t>SLPi</a:t>
            </a:r>
          </a:p>
        </p:txBody>
      </p:sp>
    </p:spTree>
    <p:extLst>
      <p:ext uri="{BB962C8B-B14F-4D97-AF65-F5344CB8AC3E}">
        <p14:creationId xmlns:p14="http://schemas.microsoft.com/office/powerpoint/2010/main" val="30166746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C3D78F-9368-4BE9-97D9-4C1CF9556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778" y="114630"/>
            <a:ext cx="9011479" cy="1119924"/>
          </a:xfrm>
        </p:spPr>
        <p:txBody>
          <a:bodyPr/>
          <a:lstStyle/>
          <a:p>
            <a:r>
              <a:rPr lang="es-ES" dirty="0">
                <a:solidFill>
                  <a:schemeClr val="accent3"/>
                </a:solidFill>
                <a:latin typeface="Gotham Bold"/>
              </a:rPr>
              <a:t>Resultados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F29C5FC0-13B7-42BF-8F89-DB32F6DBC821}"/>
              </a:ext>
            </a:extLst>
          </p:cNvPr>
          <p:cNvSpPr txBox="1"/>
          <p:nvPr/>
        </p:nvSpPr>
        <p:spPr>
          <a:xfrm>
            <a:off x="361950" y="1179076"/>
            <a:ext cx="5024439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l"/>
            <a:r>
              <a:rPr lang="es-ES" b="1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Supervivencia global (SG)</a:t>
            </a:r>
          </a:p>
        </p:txBody>
      </p: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A4ABC185-CA06-42F5-A26F-06CBED6674B5}"/>
              </a:ext>
            </a:extLst>
          </p:cNvPr>
          <p:cNvCxnSpPr/>
          <p:nvPr/>
        </p:nvCxnSpPr>
        <p:spPr>
          <a:xfrm>
            <a:off x="361950" y="1558044"/>
            <a:ext cx="11420475" cy="0"/>
          </a:xfrm>
          <a:prstGeom prst="line">
            <a:avLst/>
          </a:prstGeom>
          <a:ln w="28575">
            <a:tailEnd type="none" w="lg" len="lg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7" name="CuadroTexto 176">
            <a:extLst>
              <a:ext uri="{FF2B5EF4-FFF2-40B4-BE49-F238E27FC236}">
                <a16:creationId xmlns:a16="http://schemas.microsoft.com/office/drawing/2014/main" id="{95F02973-EB12-46B5-82E9-F59EBB8C5BEE}"/>
              </a:ext>
            </a:extLst>
          </p:cNvPr>
          <p:cNvSpPr txBox="1"/>
          <p:nvPr/>
        </p:nvSpPr>
        <p:spPr>
          <a:xfrm rot="16200000">
            <a:off x="-330957" y="3093356"/>
            <a:ext cx="2150498" cy="323165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s-ES" sz="1500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SG (%)</a:t>
            </a:r>
          </a:p>
        </p:txBody>
      </p:sp>
      <p:sp>
        <p:nvSpPr>
          <p:cNvPr id="160" name="CuadroTexto 159">
            <a:extLst>
              <a:ext uri="{FF2B5EF4-FFF2-40B4-BE49-F238E27FC236}">
                <a16:creationId xmlns:a16="http://schemas.microsoft.com/office/drawing/2014/main" id="{5F2D96EA-80E7-4903-884D-19A7FA9062D5}"/>
              </a:ext>
            </a:extLst>
          </p:cNvPr>
          <p:cNvSpPr txBox="1"/>
          <p:nvPr/>
        </p:nvSpPr>
        <p:spPr>
          <a:xfrm>
            <a:off x="1460220" y="4766594"/>
            <a:ext cx="618687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s-ES" sz="1600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0</a:t>
            </a:r>
          </a:p>
        </p:txBody>
      </p:sp>
      <p:sp>
        <p:nvSpPr>
          <p:cNvPr id="161" name="CuadroTexto 160">
            <a:extLst>
              <a:ext uri="{FF2B5EF4-FFF2-40B4-BE49-F238E27FC236}">
                <a16:creationId xmlns:a16="http://schemas.microsoft.com/office/drawing/2014/main" id="{586938B4-B9D9-4100-BE43-81A6F57A1E16}"/>
              </a:ext>
            </a:extLst>
          </p:cNvPr>
          <p:cNvSpPr txBox="1"/>
          <p:nvPr/>
        </p:nvSpPr>
        <p:spPr>
          <a:xfrm>
            <a:off x="2119613" y="4757954"/>
            <a:ext cx="618687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s-ES" sz="1600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3</a:t>
            </a:r>
          </a:p>
        </p:txBody>
      </p:sp>
      <p:sp>
        <p:nvSpPr>
          <p:cNvPr id="162" name="CuadroTexto 161">
            <a:extLst>
              <a:ext uri="{FF2B5EF4-FFF2-40B4-BE49-F238E27FC236}">
                <a16:creationId xmlns:a16="http://schemas.microsoft.com/office/drawing/2014/main" id="{4BA98EB5-E3F0-4A9B-B1C5-69CE387C1521}"/>
              </a:ext>
            </a:extLst>
          </p:cNvPr>
          <p:cNvSpPr txBox="1"/>
          <p:nvPr/>
        </p:nvSpPr>
        <p:spPr>
          <a:xfrm>
            <a:off x="2806421" y="4770748"/>
            <a:ext cx="618687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s-ES" sz="1600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6</a:t>
            </a:r>
          </a:p>
        </p:txBody>
      </p:sp>
      <p:sp>
        <p:nvSpPr>
          <p:cNvPr id="163" name="CuadroTexto 162">
            <a:extLst>
              <a:ext uri="{FF2B5EF4-FFF2-40B4-BE49-F238E27FC236}">
                <a16:creationId xmlns:a16="http://schemas.microsoft.com/office/drawing/2014/main" id="{CCFD5EB3-8C51-45A5-B580-45B3AAB3E810}"/>
              </a:ext>
            </a:extLst>
          </p:cNvPr>
          <p:cNvSpPr txBox="1"/>
          <p:nvPr/>
        </p:nvSpPr>
        <p:spPr>
          <a:xfrm>
            <a:off x="3503448" y="4784864"/>
            <a:ext cx="618687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s-ES" sz="1600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9</a:t>
            </a:r>
          </a:p>
        </p:txBody>
      </p:sp>
      <p:sp>
        <p:nvSpPr>
          <p:cNvPr id="164" name="CuadroTexto 163">
            <a:extLst>
              <a:ext uri="{FF2B5EF4-FFF2-40B4-BE49-F238E27FC236}">
                <a16:creationId xmlns:a16="http://schemas.microsoft.com/office/drawing/2014/main" id="{AF4ECDFB-E4CF-4769-8BF3-1259FF771CDC}"/>
              </a:ext>
            </a:extLst>
          </p:cNvPr>
          <p:cNvSpPr txBox="1"/>
          <p:nvPr/>
        </p:nvSpPr>
        <p:spPr>
          <a:xfrm>
            <a:off x="4177885" y="4766594"/>
            <a:ext cx="618687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s-ES" sz="1600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12</a:t>
            </a:r>
          </a:p>
        </p:txBody>
      </p:sp>
      <p:sp>
        <p:nvSpPr>
          <p:cNvPr id="165" name="CuadroTexto 164">
            <a:extLst>
              <a:ext uri="{FF2B5EF4-FFF2-40B4-BE49-F238E27FC236}">
                <a16:creationId xmlns:a16="http://schemas.microsoft.com/office/drawing/2014/main" id="{EA58A7F4-D9AA-4D6F-B545-19820CF0DEB6}"/>
              </a:ext>
            </a:extLst>
          </p:cNvPr>
          <p:cNvSpPr txBox="1"/>
          <p:nvPr/>
        </p:nvSpPr>
        <p:spPr>
          <a:xfrm>
            <a:off x="4870483" y="4757943"/>
            <a:ext cx="618687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s-ES" sz="1600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15</a:t>
            </a:r>
          </a:p>
        </p:txBody>
      </p:sp>
      <p:sp>
        <p:nvSpPr>
          <p:cNvPr id="166" name="CuadroTexto 165">
            <a:extLst>
              <a:ext uri="{FF2B5EF4-FFF2-40B4-BE49-F238E27FC236}">
                <a16:creationId xmlns:a16="http://schemas.microsoft.com/office/drawing/2014/main" id="{61CFC8CE-3BDF-4479-B6B3-BEDC616D711E}"/>
              </a:ext>
            </a:extLst>
          </p:cNvPr>
          <p:cNvSpPr txBox="1"/>
          <p:nvPr/>
        </p:nvSpPr>
        <p:spPr>
          <a:xfrm>
            <a:off x="5578120" y="4782818"/>
            <a:ext cx="618687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s-ES" sz="1600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18</a:t>
            </a:r>
          </a:p>
        </p:txBody>
      </p:sp>
      <p:sp>
        <p:nvSpPr>
          <p:cNvPr id="175" name="CuadroTexto 174">
            <a:extLst>
              <a:ext uri="{FF2B5EF4-FFF2-40B4-BE49-F238E27FC236}">
                <a16:creationId xmlns:a16="http://schemas.microsoft.com/office/drawing/2014/main" id="{699073B4-BDD2-48AB-85ED-8B0FC7F30F76}"/>
              </a:ext>
            </a:extLst>
          </p:cNvPr>
          <p:cNvSpPr txBox="1"/>
          <p:nvPr/>
        </p:nvSpPr>
        <p:spPr>
          <a:xfrm>
            <a:off x="3035183" y="5052938"/>
            <a:ext cx="2150498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s-ES" sz="1400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Tiempo (meses)</a:t>
            </a:r>
          </a:p>
        </p:txBody>
      </p:sp>
      <p:sp>
        <p:nvSpPr>
          <p:cNvPr id="176" name="CuadroTexto 175">
            <a:extLst>
              <a:ext uri="{FF2B5EF4-FFF2-40B4-BE49-F238E27FC236}">
                <a16:creationId xmlns:a16="http://schemas.microsoft.com/office/drawing/2014/main" id="{A4AE082C-FCE6-457E-9178-69149CD76AE3}"/>
              </a:ext>
            </a:extLst>
          </p:cNvPr>
          <p:cNvSpPr txBox="1"/>
          <p:nvPr/>
        </p:nvSpPr>
        <p:spPr>
          <a:xfrm>
            <a:off x="437374" y="5428358"/>
            <a:ext cx="1237862" cy="523220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s-ES" sz="1400" dirty="0">
                <a:solidFill>
                  <a:schemeClr val="accent1"/>
                </a:solidFill>
                <a:latin typeface="Gotham Bold"/>
                <a:cs typeface="Arial" pitchFamily="34" charset="0"/>
              </a:rPr>
              <a:t>Pacientes </a:t>
            </a:r>
          </a:p>
          <a:p>
            <a:pPr algn="ctr"/>
            <a:r>
              <a:rPr lang="es-ES" sz="1400" dirty="0">
                <a:solidFill>
                  <a:schemeClr val="accent1"/>
                </a:solidFill>
                <a:latin typeface="Gotham Bold"/>
                <a:cs typeface="Arial" pitchFamily="34" charset="0"/>
              </a:rPr>
              <a:t>en riesgo</a:t>
            </a:r>
          </a:p>
        </p:txBody>
      </p:sp>
      <p:sp>
        <p:nvSpPr>
          <p:cNvPr id="178" name="CuadroTexto 177">
            <a:extLst>
              <a:ext uri="{FF2B5EF4-FFF2-40B4-BE49-F238E27FC236}">
                <a16:creationId xmlns:a16="http://schemas.microsoft.com/office/drawing/2014/main" id="{238EDC44-0DCE-4B81-85A0-A672A3F1A802}"/>
              </a:ext>
            </a:extLst>
          </p:cNvPr>
          <p:cNvSpPr txBox="1"/>
          <p:nvPr/>
        </p:nvSpPr>
        <p:spPr>
          <a:xfrm>
            <a:off x="988862" y="4439815"/>
            <a:ext cx="618687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s-ES" sz="1600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0</a:t>
            </a:r>
          </a:p>
        </p:txBody>
      </p:sp>
      <p:sp>
        <p:nvSpPr>
          <p:cNvPr id="179" name="CuadroTexto 178">
            <a:extLst>
              <a:ext uri="{FF2B5EF4-FFF2-40B4-BE49-F238E27FC236}">
                <a16:creationId xmlns:a16="http://schemas.microsoft.com/office/drawing/2014/main" id="{CB37740A-A323-42DA-A908-D2C2F65028EC}"/>
              </a:ext>
            </a:extLst>
          </p:cNvPr>
          <p:cNvSpPr txBox="1"/>
          <p:nvPr/>
        </p:nvSpPr>
        <p:spPr>
          <a:xfrm>
            <a:off x="962211" y="3776212"/>
            <a:ext cx="618687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s-ES" sz="1600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25</a:t>
            </a:r>
          </a:p>
        </p:txBody>
      </p:sp>
      <p:sp>
        <p:nvSpPr>
          <p:cNvPr id="180" name="CuadroTexto 179">
            <a:extLst>
              <a:ext uri="{FF2B5EF4-FFF2-40B4-BE49-F238E27FC236}">
                <a16:creationId xmlns:a16="http://schemas.microsoft.com/office/drawing/2014/main" id="{653C6564-0B9A-4636-9CF7-CF7543D6D47B}"/>
              </a:ext>
            </a:extLst>
          </p:cNvPr>
          <p:cNvSpPr txBox="1"/>
          <p:nvPr/>
        </p:nvSpPr>
        <p:spPr>
          <a:xfrm>
            <a:off x="944229" y="3081304"/>
            <a:ext cx="618687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s-ES" sz="1600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50</a:t>
            </a:r>
          </a:p>
        </p:txBody>
      </p:sp>
      <p:sp>
        <p:nvSpPr>
          <p:cNvPr id="181" name="CuadroTexto 180">
            <a:extLst>
              <a:ext uri="{FF2B5EF4-FFF2-40B4-BE49-F238E27FC236}">
                <a16:creationId xmlns:a16="http://schemas.microsoft.com/office/drawing/2014/main" id="{CF02D2B4-D193-49B4-BE2D-80FC96B28672}"/>
              </a:ext>
            </a:extLst>
          </p:cNvPr>
          <p:cNvSpPr txBox="1"/>
          <p:nvPr/>
        </p:nvSpPr>
        <p:spPr>
          <a:xfrm>
            <a:off x="952361" y="2453434"/>
            <a:ext cx="618687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s-ES" sz="1600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75</a:t>
            </a:r>
          </a:p>
        </p:txBody>
      </p:sp>
      <p:sp>
        <p:nvSpPr>
          <p:cNvPr id="182" name="CuadroTexto 181">
            <a:extLst>
              <a:ext uri="{FF2B5EF4-FFF2-40B4-BE49-F238E27FC236}">
                <a16:creationId xmlns:a16="http://schemas.microsoft.com/office/drawing/2014/main" id="{92D69DBA-6DC7-4F05-B492-52CFB27757B2}"/>
              </a:ext>
            </a:extLst>
          </p:cNvPr>
          <p:cNvSpPr txBox="1"/>
          <p:nvPr/>
        </p:nvSpPr>
        <p:spPr>
          <a:xfrm>
            <a:off x="872347" y="1828678"/>
            <a:ext cx="618687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s-ES" sz="1600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100</a:t>
            </a:r>
          </a:p>
        </p:txBody>
      </p:sp>
      <p:cxnSp>
        <p:nvCxnSpPr>
          <p:cNvPr id="183" name="Conector recto 182">
            <a:extLst>
              <a:ext uri="{FF2B5EF4-FFF2-40B4-BE49-F238E27FC236}">
                <a16:creationId xmlns:a16="http://schemas.microsoft.com/office/drawing/2014/main" id="{4D69EB76-76A2-4237-9A52-34D435CEECCC}"/>
              </a:ext>
            </a:extLst>
          </p:cNvPr>
          <p:cNvCxnSpPr>
            <a:cxnSpLocks/>
          </p:cNvCxnSpPr>
          <p:nvPr/>
        </p:nvCxnSpPr>
        <p:spPr>
          <a:xfrm>
            <a:off x="538167" y="6042401"/>
            <a:ext cx="6875883" cy="2869"/>
          </a:xfrm>
          <a:prstGeom prst="line">
            <a:avLst/>
          </a:prstGeom>
          <a:ln>
            <a:tailEnd type="none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84" name="CuadroTexto 183">
            <a:extLst>
              <a:ext uri="{FF2B5EF4-FFF2-40B4-BE49-F238E27FC236}">
                <a16:creationId xmlns:a16="http://schemas.microsoft.com/office/drawing/2014/main" id="{0E435E36-A4F3-4B5F-A3DE-FF6AD840EA5A}"/>
              </a:ext>
            </a:extLst>
          </p:cNvPr>
          <p:cNvSpPr txBox="1"/>
          <p:nvPr/>
        </p:nvSpPr>
        <p:spPr>
          <a:xfrm>
            <a:off x="1571048" y="6080013"/>
            <a:ext cx="4791075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s-ES" sz="1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Gráfica creada a partir de Márquez-Rodas | et al. ESMO 2022. P826</a:t>
            </a:r>
            <a:r>
              <a:rPr lang="es-ES" sz="1000" dirty="0">
                <a:solidFill>
                  <a:srgbClr val="57585A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C783E33A-40FD-47A0-AE27-03692C3ACE05}"/>
              </a:ext>
            </a:extLst>
          </p:cNvPr>
          <p:cNvGrpSpPr/>
          <p:nvPr/>
        </p:nvGrpSpPr>
        <p:grpSpPr>
          <a:xfrm>
            <a:off x="8287397" y="2014388"/>
            <a:ext cx="745410" cy="779264"/>
            <a:chOff x="7130085" y="1789621"/>
            <a:chExt cx="745410" cy="779264"/>
          </a:xfrm>
        </p:grpSpPr>
        <p:grpSp>
          <p:nvGrpSpPr>
            <p:cNvPr id="185" name="object 143">
              <a:extLst>
                <a:ext uri="{FF2B5EF4-FFF2-40B4-BE49-F238E27FC236}">
                  <a16:creationId xmlns:a16="http://schemas.microsoft.com/office/drawing/2014/main" id="{DF1CB8F4-A298-445F-8111-A901B5EFCECF}"/>
                </a:ext>
              </a:extLst>
            </p:cNvPr>
            <p:cNvGrpSpPr/>
            <p:nvPr/>
          </p:nvGrpSpPr>
          <p:grpSpPr>
            <a:xfrm>
              <a:off x="7130085" y="1789621"/>
              <a:ext cx="745410" cy="779264"/>
              <a:chOff x="5310441" y="4315918"/>
              <a:chExt cx="432434" cy="454659"/>
            </a:xfrm>
          </p:grpSpPr>
          <p:sp>
            <p:nvSpPr>
              <p:cNvPr id="186" name="object 144">
                <a:extLst>
                  <a:ext uri="{FF2B5EF4-FFF2-40B4-BE49-F238E27FC236}">
                    <a16:creationId xmlns:a16="http://schemas.microsoft.com/office/drawing/2014/main" id="{F4661662-6838-49E7-8846-6B560F6FF84F}"/>
                  </a:ext>
                </a:extLst>
              </p:cNvPr>
              <p:cNvSpPr/>
              <p:nvPr/>
            </p:nvSpPr>
            <p:spPr>
              <a:xfrm>
                <a:off x="5553304" y="4342653"/>
                <a:ext cx="539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3975">
                    <a:moveTo>
                      <a:pt x="0" y="0"/>
                    </a:moveTo>
                    <a:lnTo>
                      <a:pt x="53479" y="0"/>
                    </a:lnTo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7" name="object 145">
                <a:extLst>
                  <a:ext uri="{FF2B5EF4-FFF2-40B4-BE49-F238E27FC236}">
                    <a16:creationId xmlns:a16="http://schemas.microsoft.com/office/drawing/2014/main" id="{0F59D5C6-6371-4660-B83E-F2A7A446C4FD}"/>
                  </a:ext>
                </a:extLst>
              </p:cNvPr>
              <p:cNvSpPr/>
              <p:nvPr/>
            </p:nvSpPr>
            <p:spPr>
              <a:xfrm>
                <a:off x="5446340" y="4342653"/>
                <a:ext cx="539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3975">
                    <a:moveTo>
                      <a:pt x="0" y="0"/>
                    </a:moveTo>
                    <a:lnTo>
                      <a:pt x="53479" y="0"/>
                    </a:lnTo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8" name="object 146">
                <a:extLst>
                  <a:ext uri="{FF2B5EF4-FFF2-40B4-BE49-F238E27FC236}">
                    <a16:creationId xmlns:a16="http://schemas.microsoft.com/office/drawing/2014/main" id="{0DB607C3-67A4-4CB2-8B19-5FCB409D98E7}"/>
                  </a:ext>
                </a:extLst>
              </p:cNvPr>
              <p:cNvSpPr/>
              <p:nvPr/>
            </p:nvSpPr>
            <p:spPr>
              <a:xfrm>
                <a:off x="5319325" y="4342652"/>
                <a:ext cx="314325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314325" h="419100">
                    <a:moveTo>
                      <a:pt x="314198" y="418769"/>
                    </a:moveTo>
                    <a:lnTo>
                      <a:pt x="26746" y="418769"/>
                    </a:lnTo>
                    <a:lnTo>
                      <a:pt x="16335" y="416667"/>
                    </a:lnTo>
                    <a:lnTo>
                      <a:pt x="7834" y="410937"/>
                    </a:lnTo>
                    <a:lnTo>
                      <a:pt x="2102" y="402439"/>
                    </a:lnTo>
                    <a:lnTo>
                      <a:pt x="0" y="392036"/>
                    </a:lnTo>
                    <a:lnTo>
                      <a:pt x="0" y="26733"/>
                    </a:lnTo>
                    <a:lnTo>
                      <a:pt x="2102" y="16330"/>
                    </a:lnTo>
                    <a:lnTo>
                      <a:pt x="7834" y="7832"/>
                    </a:lnTo>
                    <a:lnTo>
                      <a:pt x="16335" y="2101"/>
                    </a:lnTo>
                    <a:lnTo>
                      <a:pt x="26746" y="0"/>
                    </a:lnTo>
                    <a:lnTo>
                      <a:pt x="73533" y="0"/>
                    </a:lnTo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9" name="object 147">
                <a:extLst>
                  <a:ext uri="{FF2B5EF4-FFF2-40B4-BE49-F238E27FC236}">
                    <a16:creationId xmlns:a16="http://schemas.microsoft.com/office/drawing/2014/main" id="{560C906B-02B3-4454-BB9A-9477402B0614}"/>
                  </a:ext>
                </a:extLst>
              </p:cNvPr>
              <p:cNvSpPr/>
              <p:nvPr/>
            </p:nvSpPr>
            <p:spPr>
              <a:xfrm>
                <a:off x="5660265" y="4342653"/>
                <a:ext cx="73660" cy="318770"/>
              </a:xfrm>
              <a:custGeom>
                <a:avLst/>
                <a:gdLst/>
                <a:ahLst/>
                <a:cxnLst/>
                <a:rect l="l" t="t" r="r" b="b"/>
                <a:pathLst>
                  <a:path w="73660" h="318770">
                    <a:moveTo>
                      <a:pt x="0" y="0"/>
                    </a:moveTo>
                    <a:lnTo>
                      <a:pt x="46786" y="0"/>
                    </a:lnTo>
                    <a:lnTo>
                      <a:pt x="57197" y="2101"/>
                    </a:lnTo>
                    <a:lnTo>
                      <a:pt x="65698" y="7832"/>
                    </a:lnTo>
                    <a:lnTo>
                      <a:pt x="71430" y="16330"/>
                    </a:lnTo>
                    <a:lnTo>
                      <a:pt x="73533" y="26733"/>
                    </a:lnTo>
                    <a:lnTo>
                      <a:pt x="73533" y="318490"/>
                    </a:lnTo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90" name="object 148">
                <a:extLst>
                  <a:ext uri="{FF2B5EF4-FFF2-40B4-BE49-F238E27FC236}">
                    <a16:creationId xmlns:a16="http://schemas.microsoft.com/office/drawing/2014/main" id="{E1F72D05-4DB0-4049-9806-2CDC15A9D15E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5611275" y="4647823"/>
                <a:ext cx="131406" cy="122478"/>
              </a:xfrm>
              <a:prstGeom prst="rect">
                <a:avLst/>
              </a:prstGeom>
            </p:spPr>
          </p:pic>
          <p:sp>
            <p:nvSpPr>
              <p:cNvPr id="191" name="object 149">
                <a:extLst>
                  <a:ext uri="{FF2B5EF4-FFF2-40B4-BE49-F238E27FC236}">
                    <a16:creationId xmlns:a16="http://schemas.microsoft.com/office/drawing/2014/main" id="{0D9FFD1C-C72A-499F-B46F-F105A79BFD88}"/>
                  </a:ext>
                </a:extLst>
              </p:cNvPr>
              <p:cNvSpPr/>
              <p:nvPr/>
            </p:nvSpPr>
            <p:spPr>
              <a:xfrm>
                <a:off x="5359437" y="4436243"/>
                <a:ext cx="33464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4645">
                    <a:moveTo>
                      <a:pt x="0" y="0"/>
                    </a:moveTo>
                    <a:lnTo>
                      <a:pt x="334251" y="0"/>
                    </a:lnTo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2" name="object 150">
                <a:extLst>
                  <a:ext uri="{FF2B5EF4-FFF2-40B4-BE49-F238E27FC236}">
                    <a16:creationId xmlns:a16="http://schemas.microsoft.com/office/drawing/2014/main" id="{367C4C5F-E2EA-4F82-8017-600DA4FA4AF8}"/>
                  </a:ext>
                </a:extLst>
              </p:cNvPr>
              <p:cNvSpPr/>
              <p:nvPr/>
            </p:nvSpPr>
            <p:spPr>
              <a:xfrm>
                <a:off x="5419602" y="4315918"/>
                <a:ext cx="0" cy="60325"/>
              </a:xfrm>
              <a:custGeom>
                <a:avLst/>
                <a:gdLst/>
                <a:ahLst/>
                <a:cxnLst/>
                <a:rect l="l" t="t" r="r" b="b"/>
                <a:pathLst>
                  <a:path h="60325">
                    <a:moveTo>
                      <a:pt x="0" y="60159"/>
                    </a:moveTo>
                    <a:lnTo>
                      <a:pt x="0" y="0"/>
                    </a:lnTo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3" name="object 151">
                <a:extLst>
                  <a:ext uri="{FF2B5EF4-FFF2-40B4-BE49-F238E27FC236}">
                    <a16:creationId xmlns:a16="http://schemas.microsoft.com/office/drawing/2014/main" id="{4E958E79-BCCE-43A3-B53B-AA757FF36DCE}"/>
                  </a:ext>
                </a:extLst>
              </p:cNvPr>
              <p:cNvSpPr/>
              <p:nvPr/>
            </p:nvSpPr>
            <p:spPr>
              <a:xfrm>
                <a:off x="5633523" y="4315918"/>
                <a:ext cx="0" cy="60325"/>
              </a:xfrm>
              <a:custGeom>
                <a:avLst/>
                <a:gdLst/>
                <a:ahLst/>
                <a:cxnLst/>
                <a:rect l="l" t="t" r="r" b="b"/>
                <a:pathLst>
                  <a:path h="60325">
                    <a:moveTo>
                      <a:pt x="0" y="60159"/>
                    </a:moveTo>
                    <a:lnTo>
                      <a:pt x="0" y="0"/>
                    </a:lnTo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4" name="object 152">
                <a:extLst>
                  <a:ext uri="{FF2B5EF4-FFF2-40B4-BE49-F238E27FC236}">
                    <a16:creationId xmlns:a16="http://schemas.microsoft.com/office/drawing/2014/main" id="{BDF9E614-DA87-4BF8-8DDE-C894866B3D9D}"/>
                  </a:ext>
                </a:extLst>
              </p:cNvPr>
              <p:cNvSpPr/>
              <p:nvPr/>
            </p:nvSpPr>
            <p:spPr>
              <a:xfrm>
                <a:off x="5526563" y="4315918"/>
                <a:ext cx="0" cy="60325"/>
              </a:xfrm>
              <a:custGeom>
                <a:avLst/>
                <a:gdLst/>
                <a:ahLst/>
                <a:cxnLst/>
                <a:rect l="l" t="t" r="r" b="b"/>
                <a:pathLst>
                  <a:path h="60325">
                    <a:moveTo>
                      <a:pt x="0" y="60159"/>
                    </a:moveTo>
                    <a:lnTo>
                      <a:pt x="0" y="0"/>
                    </a:lnTo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5" name="object 153">
                <a:extLst>
                  <a:ext uri="{FF2B5EF4-FFF2-40B4-BE49-F238E27FC236}">
                    <a16:creationId xmlns:a16="http://schemas.microsoft.com/office/drawing/2014/main" id="{40BFF5A8-6948-41F6-AD73-20B3D3A82DE0}"/>
                  </a:ext>
                </a:extLst>
              </p:cNvPr>
              <p:cNvSpPr/>
              <p:nvPr/>
            </p:nvSpPr>
            <p:spPr>
              <a:xfrm>
                <a:off x="5406238" y="4376074"/>
                <a:ext cx="27305" cy="27305"/>
              </a:xfrm>
              <a:custGeom>
                <a:avLst/>
                <a:gdLst/>
                <a:ahLst/>
                <a:cxnLst/>
                <a:rect l="l" t="t" r="r" b="b"/>
                <a:pathLst>
                  <a:path w="27304" h="27304">
                    <a:moveTo>
                      <a:pt x="26733" y="13373"/>
                    </a:moveTo>
                    <a:lnTo>
                      <a:pt x="26733" y="20751"/>
                    </a:lnTo>
                    <a:lnTo>
                      <a:pt x="20751" y="26746"/>
                    </a:lnTo>
                    <a:lnTo>
                      <a:pt x="13360" y="26746"/>
                    </a:lnTo>
                    <a:lnTo>
                      <a:pt x="5981" y="26746"/>
                    </a:lnTo>
                    <a:lnTo>
                      <a:pt x="0" y="20751"/>
                    </a:lnTo>
                    <a:lnTo>
                      <a:pt x="0" y="13373"/>
                    </a:lnTo>
                    <a:lnTo>
                      <a:pt x="0" y="5981"/>
                    </a:lnTo>
                    <a:lnTo>
                      <a:pt x="5981" y="0"/>
                    </a:lnTo>
                    <a:lnTo>
                      <a:pt x="13360" y="0"/>
                    </a:lnTo>
                    <a:lnTo>
                      <a:pt x="20751" y="0"/>
                    </a:lnTo>
                    <a:lnTo>
                      <a:pt x="26733" y="5981"/>
                    </a:lnTo>
                    <a:lnTo>
                      <a:pt x="26733" y="13373"/>
                    </a:lnTo>
                    <a:close/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6" name="object 154">
                <a:extLst>
                  <a:ext uri="{FF2B5EF4-FFF2-40B4-BE49-F238E27FC236}">
                    <a16:creationId xmlns:a16="http://schemas.microsoft.com/office/drawing/2014/main" id="{E3F9CC51-E886-4A76-BC53-F7CF013F031E}"/>
                  </a:ext>
                </a:extLst>
              </p:cNvPr>
              <p:cNvSpPr/>
              <p:nvPr/>
            </p:nvSpPr>
            <p:spPr>
              <a:xfrm>
                <a:off x="5513186" y="4376074"/>
                <a:ext cx="27305" cy="27305"/>
              </a:xfrm>
              <a:custGeom>
                <a:avLst/>
                <a:gdLst/>
                <a:ahLst/>
                <a:cxnLst/>
                <a:rect l="l" t="t" r="r" b="b"/>
                <a:pathLst>
                  <a:path w="27304" h="27304">
                    <a:moveTo>
                      <a:pt x="26746" y="13373"/>
                    </a:moveTo>
                    <a:lnTo>
                      <a:pt x="26746" y="20751"/>
                    </a:lnTo>
                    <a:lnTo>
                      <a:pt x="20764" y="26746"/>
                    </a:lnTo>
                    <a:lnTo>
                      <a:pt x="13373" y="26746"/>
                    </a:lnTo>
                    <a:lnTo>
                      <a:pt x="5994" y="26746"/>
                    </a:lnTo>
                    <a:lnTo>
                      <a:pt x="0" y="20751"/>
                    </a:lnTo>
                    <a:lnTo>
                      <a:pt x="0" y="13373"/>
                    </a:lnTo>
                    <a:lnTo>
                      <a:pt x="0" y="5981"/>
                    </a:lnTo>
                    <a:lnTo>
                      <a:pt x="5994" y="0"/>
                    </a:lnTo>
                    <a:lnTo>
                      <a:pt x="13373" y="0"/>
                    </a:lnTo>
                    <a:lnTo>
                      <a:pt x="20764" y="0"/>
                    </a:lnTo>
                    <a:lnTo>
                      <a:pt x="26746" y="5981"/>
                    </a:lnTo>
                    <a:lnTo>
                      <a:pt x="26746" y="13373"/>
                    </a:lnTo>
                    <a:close/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7" name="object 155">
                <a:extLst>
                  <a:ext uri="{FF2B5EF4-FFF2-40B4-BE49-F238E27FC236}">
                    <a16:creationId xmlns:a16="http://schemas.microsoft.com/office/drawing/2014/main" id="{49A52FF4-783A-4D6F-8EFC-6DDEEA27A2C4}"/>
                  </a:ext>
                </a:extLst>
              </p:cNvPr>
              <p:cNvSpPr/>
              <p:nvPr/>
            </p:nvSpPr>
            <p:spPr>
              <a:xfrm>
                <a:off x="5620147" y="4376074"/>
                <a:ext cx="27305" cy="27305"/>
              </a:xfrm>
              <a:custGeom>
                <a:avLst/>
                <a:gdLst/>
                <a:ahLst/>
                <a:cxnLst/>
                <a:rect l="l" t="t" r="r" b="b"/>
                <a:pathLst>
                  <a:path w="27304" h="27304">
                    <a:moveTo>
                      <a:pt x="26746" y="13373"/>
                    </a:moveTo>
                    <a:lnTo>
                      <a:pt x="26746" y="20751"/>
                    </a:lnTo>
                    <a:lnTo>
                      <a:pt x="20764" y="26746"/>
                    </a:lnTo>
                    <a:lnTo>
                      <a:pt x="13373" y="26746"/>
                    </a:lnTo>
                    <a:lnTo>
                      <a:pt x="5994" y="26746"/>
                    </a:lnTo>
                    <a:lnTo>
                      <a:pt x="0" y="20751"/>
                    </a:lnTo>
                    <a:lnTo>
                      <a:pt x="0" y="13373"/>
                    </a:lnTo>
                    <a:lnTo>
                      <a:pt x="0" y="5981"/>
                    </a:lnTo>
                    <a:lnTo>
                      <a:pt x="5994" y="0"/>
                    </a:lnTo>
                    <a:lnTo>
                      <a:pt x="13373" y="0"/>
                    </a:lnTo>
                    <a:lnTo>
                      <a:pt x="20764" y="0"/>
                    </a:lnTo>
                    <a:lnTo>
                      <a:pt x="26746" y="5981"/>
                    </a:lnTo>
                    <a:lnTo>
                      <a:pt x="26746" y="13373"/>
                    </a:lnTo>
                    <a:close/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8F19A959-138E-4F15-8FF5-5E289EEF8475}"/>
                </a:ext>
              </a:extLst>
            </p:cNvPr>
            <p:cNvGrpSpPr/>
            <p:nvPr/>
          </p:nvGrpSpPr>
          <p:grpSpPr>
            <a:xfrm>
              <a:off x="7313131" y="1960285"/>
              <a:ext cx="562364" cy="521733"/>
              <a:chOff x="7313131" y="1960285"/>
              <a:chExt cx="562364" cy="521733"/>
            </a:xfrm>
          </p:grpSpPr>
          <p:sp>
            <p:nvSpPr>
              <p:cNvPr id="198" name="object 156">
                <a:extLst>
                  <a:ext uri="{FF2B5EF4-FFF2-40B4-BE49-F238E27FC236}">
                    <a16:creationId xmlns:a16="http://schemas.microsoft.com/office/drawing/2014/main" id="{0B8E49B6-6CD8-44D6-9330-6EEBC17C1DEC}"/>
                  </a:ext>
                </a:extLst>
              </p:cNvPr>
              <p:cNvSpPr txBox="1"/>
              <p:nvPr/>
            </p:nvSpPr>
            <p:spPr>
              <a:xfrm>
                <a:off x="7401634" y="1960285"/>
                <a:ext cx="225633" cy="385362"/>
              </a:xfrm>
              <a:prstGeom prst="rect">
                <a:avLst/>
              </a:prstGeom>
            </p:spPr>
            <p:txBody>
              <a:bodyPr vert="horz" wrap="square" lIns="0" tIns="1587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25"/>
                  </a:spcBef>
                </a:pPr>
                <a:r>
                  <a:rPr lang="es-ES" sz="2400" b="1" spc="30" dirty="0">
                    <a:solidFill>
                      <a:srgbClr val="7C1334"/>
                    </a:solidFill>
                    <a:latin typeface="Arial"/>
                    <a:cs typeface="Arial"/>
                  </a:rPr>
                  <a:t>6</a:t>
                </a:r>
                <a:endParaRPr sz="2400" dirty="0">
                  <a:latin typeface="Arial"/>
                  <a:cs typeface="Arial"/>
                </a:endParaRPr>
              </a:p>
            </p:txBody>
          </p:sp>
          <p:sp>
            <p:nvSpPr>
              <p:cNvPr id="199" name="object 157">
                <a:extLst>
                  <a:ext uri="{FF2B5EF4-FFF2-40B4-BE49-F238E27FC236}">
                    <a16:creationId xmlns:a16="http://schemas.microsoft.com/office/drawing/2014/main" id="{7754642C-5289-4ED2-90A8-7947F795B1AF}"/>
                  </a:ext>
                </a:extLst>
              </p:cNvPr>
              <p:cNvSpPr txBox="1"/>
              <p:nvPr/>
            </p:nvSpPr>
            <p:spPr>
              <a:xfrm>
                <a:off x="7313131" y="2299917"/>
                <a:ext cx="562364" cy="182101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100" dirty="0">
                    <a:solidFill>
                      <a:srgbClr val="7C1334"/>
                    </a:solidFill>
                    <a:latin typeface="Microsoft Sans Serif"/>
                    <a:cs typeface="Microsoft Sans Serif"/>
                  </a:rPr>
                  <a:t>meses</a:t>
                </a:r>
                <a:endParaRPr sz="1100" dirty="0">
                  <a:latin typeface="Microsoft Sans Serif"/>
                  <a:cs typeface="Microsoft Sans Serif"/>
                </a:endParaRPr>
              </a:p>
            </p:txBody>
          </p:sp>
        </p:grpSp>
      </p:grpSp>
      <p:sp>
        <p:nvSpPr>
          <p:cNvPr id="230" name="object 234">
            <a:extLst>
              <a:ext uri="{FF2B5EF4-FFF2-40B4-BE49-F238E27FC236}">
                <a16:creationId xmlns:a16="http://schemas.microsoft.com/office/drawing/2014/main" id="{5EB1F3F1-8AF0-4137-A163-6E96C6A31C3D}"/>
              </a:ext>
            </a:extLst>
          </p:cNvPr>
          <p:cNvSpPr txBox="1"/>
          <p:nvPr/>
        </p:nvSpPr>
        <p:spPr>
          <a:xfrm>
            <a:off x="9200539" y="2169223"/>
            <a:ext cx="116573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3200" b="1" spc="-135" dirty="0">
                <a:solidFill>
                  <a:srgbClr val="1FA0AB"/>
                </a:solidFill>
                <a:latin typeface="Gotham Bold"/>
                <a:cs typeface="Trebuchet MS"/>
              </a:rPr>
              <a:t>93,3</a:t>
            </a:r>
            <a:r>
              <a:rPr sz="3200" b="1" spc="-240" dirty="0">
                <a:solidFill>
                  <a:srgbClr val="1FA0AB"/>
                </a:solidFill>
                <a:latin typeface="Gotham Bold"/>
                <a:cs typeface="Trebuchet MS"/>
              </a:rPr>
              <a:t> </a:t>
            </a:r>
            <a:r>
              <a:rPr sz="3200" b="1" spc="270" dirty="0">
                <a:solidFill>
                  <a:srgbClr val="1FA0AB"/>
                </a:solidFill>
                <a:latin typeface="Gotham Bold"/>
                <a:cs typeface="Trebuchet MS"/>
              </a:rPr>
              <a:t>%</a:t>
            </a:r>
            <a:endParaRPr sz="3200" dirty="0">
              <a:latin typeface="Gotham Bold"/>
              <a:cs typeface="Trebuchet MS"/>
            </a:endParaRPr>
          </a:p>
        </p:txBody>
      </p:sp>
      <p:sp>
        <p:nvSpPr>
          <p:cNvPr id="231" name="object 235">
            <a:extLst>
              <a:ext uri="{FF2B5EF4-FFF2-40B4-BE49-F238E27FC236}">
                <a16:creationId xmlns:a16="http://schemas.microsoft.com/office/drawing/2014/main" id="{BAE0A07B-E31C-43F8-AE6F-76E702C4493A}"/>
              </a:ext>
            </a:extLst>
          </p:cNvPr>
          <p:cNvSpPr txBox="1"/>
          <p:nvPr/>
        </p:nvSpPr>
        <p:spPr>
          <a:xfrm>
            <a:off x="9237801" y="3124284"/>
            <a:ext cx="1201853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80" dirty="0">
                <a:solidFill>
                  <a:srgbClr val="1FA0AB"/>
                </a:solidFill>
                <a:latin typeface="Gotham Bold"/>
                <a:cs typeface="Arial"/>
              </a:rPr>
              <a:t>7</a:t>
            </a:r>
            <a:r>
              <a:rPr lang="es-ES" sz="3200" b="1" spc="-80" dirty="0">
                <a:solidFill>
                  <a:srgbClr val="1FA0AB"/>
                </a:solidFill>
                <a:latin typeface="Gotham Bold"/>
                <a:cs typeface="Arial"/>
              </a:rPr>
              <a:t>2</a:t>
            </a:r>
            <a:r>
              <a:rPr sz="3200" b="1" spc="-80" dirty="0">
                <a:solidFill>
                  <a:srgbClr val="1FA0AB"/>
                </a:solidFill>
                <a:latin typeface="Gotham Bold"/>
                <a:cs typeface="Arial"/>
              </a:rPr>
              <a:t>,</a:t>
            </a:r>
            <a:r>
              <a:rPr lang="es-ES" sz="3200" b="1" spc="-80" dirty="0">
                <a:solidFill>
                  <a:srgbClr val="1FA0AB"/>
                </a:solidFill>
                <a:latin typeface="Gotham Bold"/>
                <a:cs typeface="Arial"/>
              </a:rPr>
              <a:t>7</a:t>
            </a:r>
            <a:r>
              <a:rPr sz="3200" b="1" spc="-80" dirty="0">
                <a:solidFill>
                  <a:srgbClr val="1FA0AB"/>
                </a:solidFill>
                <a:latin typeface="Gotham Bold"/>
                <a:cs typeface="Arial"/>
              </a:rPr>
              <a:t>%</a:t>
            </a:r>
            <a:endParaRPr sz="3200" dirty="0">
              <a:latin typeface="Gotham Bold"/>
              <a:cs typeface="Arial"/>
            </a:endParaRPr>
          </a:p>
        </p:txBody>
      </p:sp>
      <p:sp>
        <p:nvSpPr>
          <p:cNvPr id="232" name="object 236">
            <a:extLst>
              <a:ext uri="{FF2B5EF4-FFF2-40B4-BE49-F238E27FC236}">
                <a16:creationId xmlns:a16="http://schemas.microsoft.com/office/drawing/2014/main" id="{A18FAAA6-72C6-46D2-8224-6DC50FB5353F}"/>
              </a:ext>
            </a:extLst>
          </p:cNvPr>
          <p:cNvSpPr txBox="1"/>
          <p:nvPr/>
        </p:nvSpPr>
        <p:spPr>
          <a:xfrm>
            <a:off x="9256271" y="4163287"/>
            <a:ext cx="1201853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3200" b="1" spc="-80" dirty="0">
                <a:solidFill>
                  <a:srgbClr val="1FA0AB"/>
                </a:solidFill>
                <a:latin typeface="Gotham Bold"/>
                <a:cs typeface="Arial"/>
              </a:rPr>
              <a:t>62,3</a:t>
            </a:r>
            <a:r>
              <a:rPr sz="3200" b="1" spc="-80" dirty="0">
                <a:solidFill>
                  <a:srgbClr val="1FA0AB"/>
                </a:solidFill>
                <a:latin typeface="Gotham Bold"/>
                <a:cs typeface="Arial"/>
              </a:rPr>
              <a:t>%</a:t>
            </a:r>
            <a:endParaRPr sz="3200" dirty="0">
              <a:latin typeface="Gotham Bold"/>
              <a:cs typeface="Arial"/>
            </a:endParaRPr>
          </a:p>
        </p:txBody>
      </p:sp>
      <p:grpSp>
        <p:nvGrpSpPr>
          <p:cNvPr id="240" name="Grupo 239">
            <a:extLst>
              <a:ext uri="{FF2B5EF4-FFF2-40B4-BE49-F238E27FC236}">
                <a16:creationId xmlns:a16="http://schemas.microsoft.com/office/drawing/2014/main" id="{AF83F74B-6DC0-488C-ACCA-4AC6E7F194F6}"/>
              </a:ext>
            </a:extLst>
          </p:cNvPr>
          <p:cNvGrpSpPr/>
          <p:nvPr/>
        </p:nvGrpSpPr>
        <p:grpSpPr>
          <a:xfrm>
            <a:off x="8305299" y="3014037"/>
            <a:ext cx="745410" cy="779264"/>
            <a:chOff x="7130085" y="2626984"/>
            <a:chExt cx="745410" cy="779264"/>
          </a:xfrm>
        </p:grpSpPr>
        <p:grpSp>
          <p:nvGrpSpPr>
            <p:cNvPr id="200" name="object 174">
              <a:extLst>
                <a:ext uri="{FF2B5EF4-FFF2-40B4-BE49-F238E27FC236}">
                  <a16:creationId xmlns:a16="http://schemas.microsoft.com/office/drawing/2014/main" id="{863CA6C3-E0C0-4D74-873A-D4D40C453B9B}"/>
                </a:ext>
              </a:extLst>
            </p:cNvPr>
            <p:cNvGrpSpPr/>
            <p:nvPr/>
          </p:nvGrpSpPr>
          <p:grpSpPr>
            <a:xfrm>
              <a:off x="7130085" y="2626984"/>
              <a:ext cx="745410" cy="779264"/>
              <a:chOff x="5310441" y="5059798"/>
              <a:chExt cx="432434" cy="454659"/>
            </a:xfrm>
          </p:grpSpPr>
          <p:sp>
            <p:nvSpPr>
              <p:cNvPr id="201" name="object 175">
                <a:extLst>
                  <a:ext uri="{FF2B5EF4-FFF2-40B4-BE49-F238E27FC236}">
                    <a16:creationId xmlns:a16="http://schemas.microsoft.com/office/drawing/2014/main" id="{2BBDB0AA-FE86-42CD-A142-780DF2E54AA5}"/>
                  </a:ext>
                </a:extLst>
              </p:cNvPr>
              <p:cNvSpPr/>
              <p:nvPr/>
            </p:nvSpPr>
            <p:spPr>
              <a:xfrm>
                <a:off x="5553304" y="5086532"/>
                <a:ext cx="539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3975">
                    <a:moveTo>
                      <a:pt x="0" y="0"/>
                    </a:moveTo>
                    <a:lnTo>
                      <a:pt x="53479" y="0"/>
                    </a:lnTo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2" name="object 176">
                <a:extLst>
                  <a:ext uri="{FF2B5EF4-FFF2-40B4-BE49-F238E27FC236}">
                    <a16:creationId xmlns:a16="http://schemas.microsoft.com/office/drawing/2014/main" id="{CE4BB7BF-6D6D-4C70-A6C8-8F16A7635460}"/>
                  </a:ext>
                </a:extLst>
              </p:cNvPr>
              <p:cNvSpPr/>
              <p:nvPr/>
            </p:nvSpPr>
            <p:spPr>
              <a:xfrm>
                <a:off x="5446340" y="5086532"/>
                <a:ext cx="539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3975">
                    <a:moveTo>
                      <a:pt x="0" y="0"/>
                    </a:moveTo>
                    <a:lnTo>
                      <a:pt x="53479" y="0"/>
                    </a:lnTo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3" name="object 177">
                <a:extLst>
                  <a:ext uri="{FF2B5EF4-FFF2-40B4-BE49-F238E27FC236}">
                    <a16:creationId xmlns:a16="http://schemas.microsoft.com/office/drawing/2014/main" id="{9592A87A-FFA3-42C2-A44A-20A7D567F10F}"/>
                  </a:ext>
                </a:extLst>
              </p:cNvPr>
              <p:cNvSpPr/>
              <p:nvPr/>
            </p:nvSpPr>
            <p:spPr>
              <a:xfrm>
                <a:off x="5319325" y="5086532"/>
                <a:ext cx="314325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314325" h="419100">
                    <a:moveTo>
                      <a:pt x="314198" y="418769"/>
                    </a:moveTo>
                    <a:lnTo>
                      <a:pt x="26746" y="418769"/>
                    </a:lnTo>
                    <a:lnTo>
                      <a:pt x="16335" y="416667"/>
                    </a:lnTo>
                    <a:lnTo>
                      <a:pt x="7834" y="410937"/>
                    </a:lnTo>
                    <a:lnTo>
                      <a:pt x="2102" y="402439"/>
                    </a:lnTo>
                    <a:lnTo>
                      <a:pt x="0" y="392036"/>
                    </a:lnTo>
                    <a:lnTo>
                      <a:pt x="0" y="26733"/>
                    </a:lnTo>
                    <a:lnTo>
                      <a:pt x="2102" y="16330"/>
                    </a:lnTo>
                    <a:lnTo>
                      <a:pt x="7834" y="7832"/>
                    </a:lnTo>
                    <a:lnTo>
                      <a:pt x="16335" y="2101"/>
                    </a:lnTo>
                    <a:lnTo>
                      <a:pt x="26746" y="0"/>
                    </a:lnTo>
                    <a:lnTo>
                      <a:pt x="73533" y="0"/>
                    </a:lnTo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4" name="object 178">
                <a:extLst>
                  <a:ext uri="{FF2B5EF4-FFF2-40B4-BE49-F238E27FC236}">
                    <a16:creationId xmlns:a16="http://schemas.microsoft.com/office/drawing/2014/main" id="{87CAFCCA-6202-4499-B0DB-BB05B039316E}"/>
                  </a:ext>
                </a:extLst>
              </p:cNvPr>
              <p:cNvSpPr/>
              <p:nvPr/>
            </p:nvSpPr>
            <p:spPr>
              <a:xfrm>
                <a:off x="5660265" y="5086532"/>
                <a:ext cx="73660" cy="318770"/>
              </a:xfrm>
              <a:custGeom>
                <a:avLst/>
                <a:gdLst/>
                <a:ahLst/>
                <a:cxnLst/>
                <a:rect l="l" t="t" r="r" b="b"/>
                <a:pathLst>
                  <a:path w="73660" h="318770">
                    <a:moveTo>
                      <a:pt x="0" y="0"/>
                    </a:moveTo>
                    <a:lnTo>
                      <a:pt x="46786" y="0"/>
                    </a:lnTo>
                    <a:lnTo>
                      <a:pt x="57197" y="2101"/>
                    </a:lnTo>
                    <a:lnTo>
                      <a:pt x="65698" y="7832"/>
                    </a:lnTo>
                    <a:lnTo>
                      <a:pt x="71430" y="16330"/>
                    </a:lnTo>
                    <a:lnTo>
                      <a:pt x="73533" y="26733"/>
                    </a:lnTo>
                    <a:lnTo>
                      <a:pt x="73533" y="318490"/>
                    </a:lnTo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05" name="object 179">
                <a:extLst>
                  <a:ext uri="{FF2B5EF4-FFF2-40B4-BE49-F238E27FC236}">
                    <a16:creationId xmlns:a16="http://schemas.microsoft.com/office/drawing/2014/main" id="{39E5F506-12DD-45A0-B3B8-1D5B8A9DD8F4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5611275" y="5391702"/>
                <a:ext cx="131406" cy="122478"/>
              </a:xfrm>
              <a:prstGeom prst="rect">
                <a:avLst/>
              </a:prstGeom>
            </p:spPr>
          </p:pic>
          <p:sp>
            <p:nvSpPr>
              <p:cNvPr id="206" name="object 180">
                <a:extLst>
                  <a:ext uri="{FF2B5EF4-FFF2-40B4-BE49-F238E27FC236}">
                    <a16:creationId xmlns:a16="http://schemas.microsoft.com/office/drawing/2014/main" id="{6C4742DD-A1FB-41E1-B3FF-286A5A590052}"/>
                  </a:ext>
                </a:extLst>
              </p:cNvPr>
              <p:cNvSpPr/>
              <p:nvPr/>
            </p:nvSpPr>
            <p:spPr>
              <a:xfrm>
                <a:off x="5359437" y="5180124"/>
                <a:ext cx="33464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4645">
                    <a:moveTo>
                      <a:pt x="0" y="0"/>
                    </a:moveTo>
                    <a:lnTo>
                      <a:pt x="334251" y="0"/>
                    </a:lnTo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7" name="object 181">
                <a:extLst>
                  <a:ext uri="{FF2B5EF4-FFF2-40B4-BE49-F238E27FC236}">
                    <a16:creationId xmlns:a16="http://schemas.microsoft.com/office/drawing/2014/main" id="{121C33A9-ABE6-4819-BF6F-88A7AF03C60F}"/>
                  </a:ext>
                </a:extLst>
              </p:cNvPr>
              <p:cNvSpPr/>
              <p:nvPr/>
            </p:nvSpPr>
            <p:spPr>
              <a:xfrm>
                <a:off x="5419602" y="5059798"/>
                <a:ext cx="0" cy="60325"/>
              </a:xfrm>
              <a:custGeom>
                <a:avLst/>
                <a:gdLst/>
                <a:ahLst/>
                <a:cxnLst/>
                <a:rect l="l" t="t" r="r" b="b"/>
                <a:pathLst>
                  <a:path h="60325">
                    <a:moveTo>
                      <a:pt x="0" y="60159"/>
                    </a:moveTo>
                    <a:lnTo>
                      <a:pt x="0" y="0"/>
                    </a:lnTo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8" name="object 182">
                <a:extLst>
                  <a:ext uri="{FF2B5EF4-FFF2-40B4-BE49-F238E27FC236}">
                    <a16:creationId xmlns:a16="http://schemas.microsoft.com/office/drawing/2014/main" id="{7A973CBE-9B85-46EA-B5CF-E389758647D0}"/>
                  </a:ext>
                </a:extLst>
              </p:cNvPr>
              <p:cNvSpPr/>
              <p:nvPr/>
            </p:nvSpPr>
            <p:spPr>
              <a:xfrm>
                <a:off x="5633523" y="5059798"/>
                <a:ext cx="0" cy="60325"/>
              </a:xfrm>
              <a:custGeom>
                <a:avLst/>
                <a:gdLst/>
                <a:ahLst/>
                <a:cxnLst/>
                <a:rect l="l" t="t" r="r" b="b"/>
                <a:pathLst>
                  <a:path h="60325">
                    <a:moveTo>
                      <a:pt x="0" y="60159"/>
                    </a:moveTo>
                    <a:lnTo>
                      <a:pt x="0" y="0"/>
                    </a:lnTo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9" name="object 183">
                <a:extLst>
                  <a:ext uri="{FF2B5EF4-FFF2-40B4-BE49-F238E27FC236}">
                    <a16:creationId xmlns:a16="http://schemas.microsoft.com/office/drawing/2014/main" id="{B6E5D288-8081-4FB9-BA0F-10C47FD68ECD}"/>
                  </a:ext>
                </a:extLst>
              </p:cNvPr>
              <p:cNvSpPr/>
              <p:nvPr/>
            </p:nvSpPr>
            <p:spPr>
              <a:xfrm>
                <a:off x="5526563" y="5059798"/>
                <a:ext cx="0" cy="60325"/>
              </a:xfrm>
              <a:custGeom>
                <a:avLst/>
                <a:gdLst/>
                <a:ahLst/>
                <a:cxnLst/>
                <a:rect l="l" t="t" r="r" b="b"/>
                <a:pathLst>
                  <a:path h="60325">
                    <a:moveTo>
                      <a:pt x="0" y="60159"/>
                    </a:moveTo>
                    <a:lnTo>
                      <a:pt x="0" y="0"/>
                    </a:lnTo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0" name="object 184">
                <a:extLst>
                  <a:ext uri="{FF2B5EF4-FFF2-40B4-BE49-F238E27FC236}">
                    <a16:creationId xmlns:a16="http://schemas.microsoft.com/office/drawing/2014/main" id="{D763A4D7-BA2E-46C1-A8FF-4F4BB60DE1B2}"/>
                  </a:ext>
                </a:extLst>
              </p:cNvPr>
              <p:cNvSpPr/>
              <p:nvPr/>
            </p:nvSpPr>
            <p:spPr>
              <a:xfrm>
                <a:off x="5406238" y="5119955"/>
                <a:ext cx="27305" cy="27305"/>
              </a:xfrm>
              <a:custGeom>
                <a:avLst/>
                <a:gdLst/>
                <a:ahLst/>
                <a:cxnLst/>
                <a:rect l="l" t="t" r="r" b="b"/>
                <a:pathLst>
                  <a:path w="27304" h="27304">
                    <a:moveTo>
                      <a:pt x="26733" y="13373"/>
                    </a:moveTo>
                    <a:lnTo>
                      <a:pt x="26733" y="20751"/>
                    </a:lnTo>
                    <a:lnTo>
                      <a:pt x="20751" y="26746"/>
                    </a:lnTo>
                    <a:lnTo>
                      <a:pt x="13360" y="26746"/>
                    </a:lnTo>
                    <a:lnTo>
                      <a:pt x="5981" y="26746"/>
                    </a:lnTo>
                    <a:lnTo>
                      <a:pt x="0" y="20751"/>
                    </a:lnTo>
                    <a:lnTo>
                      <a:pt x="0" y="13373"/>
                    </a:lnTo>
                    <a:lnTo>
                      <a:pt x="0" y="5981"/>
                    </a:lnTo>
                    <a:lnTo>
                      <a:pt x="5981" y="0"/>
                    </a:lnTo>
                    <a:lnTo>
                      <a:pt x="13360" y="0"/>
                    </a:lnTo>
                    <a:lnTo>
                      <a:pt x="20751" y="0"/>
                    </a:lnTo>
                    <a:lnTo>
                      <a:pt x="26733" y="5981"/>
                    </a:lnTo>
                    <a:lnTo>
                      <a:pt x="26733" y="13373"/>
                    </a:lnTo>
                    <a:close/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1" name="object 185">
                <a:extLst>
                  <a:ext uri="{FF2B5EF4-FFF2-40B4-BE49-F238E27FC236}">
                    <a16:creationId xmlns:a16="http://schemas.microsoft.com/office/drawing/2014/main" id="{2775DB99-2F36-4107-8BD5-2EA654BB3410}"/>
                  </a:ext>
                </a:extLst>
              </p:cNvPr>
              <p:cNvSpPr/>
              <p:nvPr/>
            </p:nvSpPr>
            <p:spPr>
              <a:xfrm>
                <a:off x="5513186" y="5119955"/>
                <a:ext cx="27305" cy="27305"/>
              </a:xfrm>
              <a:custGeom>
                <a:avLst/>
                <a:gdLst/>
                <a:ahLst/>
                <a:cxnLst/>
                <a:rect l="l" t="t" r="r" b="b"/>
                <a:pathLst>
                  <a:path w="27304" h="27304">
                    <a:moveTo>
                      <a:pt x="26746" y="13373"/>
                    </a:moveTo>
                    <a:lnTo>
                      <a:pt x="26746" y="20751"/>
                    </a:lnTo>
                    <a:lnTo>
                      <a:pt x="20764" y="26746"/>
                    </a:lnTo>
                    <a:lnTo>
                      <a:pt x="13373" y="26746"/>
                    </a:lnTo>
                    <a:lnTo>
                      <a:pt x="5994" y="26746"/>
                    </a:lnTo>
                    <a:lnTo>
                      <a:pt x="0" y="20751"/>
                    </a:lnTo>
                    <a:lnTo>
                      <a:pt x="0" y="13373"/>
                    </a:lnTo>
                    <a:lnTo>
                      <a:pt x="0" y="5981"/>
                    </a:lnTo>
                    <a:lnTo>
                      <a:pt x="5994" y="0"/>
                    </a:lnTo>
                    <a:lnTo>
                      <a:pt x="13373" y="0"/>
                    </a:lnTo>
                    <a:lnTo>
                      <a:pt x="20764" y="0"/>
                    </a:lnTo>
                    <a:lnTo>
                      <a:pt x="26746" y="5981"/>
                    </a:lnTo>
                    <a:lnTo>
                      <a:pt x="26746" y="13373"/>
                    </a:lnTo>
                    <a:close/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2" name="object 186">
                <a:extLst>
                  <a:ext uri="{FF2B5EF4-FFF2-40B4-BE49-F238E27FC236}">
                    <a16:creationId xmlns:a16="http://schemas.microsoft.com/office/drawing/2014/main" id="{AB3BA531-70F7-4652-9A69-9392B520FFFB}"/>
                  </a:ext>
                </a:extLst>
              </p:cNvPr>
              <p:cNvSpPr/>
              <p:nvPr/>
            </p:nvSpPr>
            <p:spPr>
              <a:xfrm>
                <a:off x="5620147" y="5119955"/>
                <a:ext cx="27305" cy="27305"/>
              </a:xfrm>
              <a:custGeom>
                <a:avLst/>
                <a:gdLst/>
                <a:ahLst/>
                <a:cxnLst/>
                <a:rect l="l" t="t" r="r" b="b"/>
                <a:pathLst>
                  <a:path w="27304" h="27304">
                    <a:moveTo>
                      <a:pt x="26746" y="13373"/>
                    </a:moveTo>
                    <a:lnTo>
                      <a:pt x="26746" y="20751"/>
                    </a:lnTo>
                    <a:lnTo>
                      <a:pt x="20764" y="26746"/>
                    </a:lnTo>
                    <a:lnTo>
                      <a:pt x="13373" y="26746"/>
                    </a:lnTo>
                    <a:lnTo>
                      <a:pt x="5994" y="26746"/>
                    </a:lnTo>
                    <a:lnTo>
                      <a:pt x="0" y="20751"/>
                    </a:lnTo>
                    <a:lnTo>
                      <a:pt x="0" y="13373"/>
                    </a:lnTo>
                    <a:lnTo>
                      <a:pt x="0" y="5981"/>
                    </a:lnTo>
                    <a:lnTo>
                      <a:pt x="5994" y="0"/>
                    </a:lnTo>
                    <a:lnTo>
                      <a:pt x="13373" y="0"/>
                    </a:lnTo>
                    <a:lnTo>
                      <a:pt x="20764" y="0"/>
                    </a:lnTo>
                    <a:lnTo>
                      <a:pt x="26746" y="5981"/>
                    </a:lnTo>
                    <a:lnTo>
                      <a:pt x="26746" y="13373"/>
                    </a:lnTo>
                    <a:close/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233" name="Grupo 232">
              <a:extLst>
                <a:ext uri="{FF2B5EF4-FFF2-40B4-BE49-F238E27FC236}">
                  <a16:creationId xmlns:a16="http://schemas.microsoft.com/office/drawing/2014/main" id="{F9AD7DE8-152A-4588-A995-A88C038A2F19}"/>
                </a:ext>
              </a:extLst>
            </p:cNvPr>
            <p:cNvGrpSpPr/>
            <p:nvPr/>
          </p:nvGrpSpPr>
          <p:grpSpPr>
            <a:xfrm>
              <a:off x="7311618" y="2799534"/>
              <a:ext cx="563877" cy="521733"/>
              <a:chOff x="7311618" y="1960285"/>
              <a:chExt cx="563877" cy="521733"/>
            </a:xfrm>
          </p:grpSpPr>
          <p:sp>
            <p:nvSpPr>
              <p:cNvPr id="234" name="object 156">
                <a:extLst>
                  <a:ext uri="{FF2B5EF4-FFF2-40B4-BE49-F238E27FC236}">
                    <a16:creationId xmlns:a16="http://schemas.microsoft.com/office/drawing/2014/main" id="{66CDB6EA-7819-4841-9B36-7828F35B33E1}"/>
                  </a:ext>
                </a:extLst>
              </p:cNvPr>
              <p:cNvSpPr txBox="1"/>
              <p:nvPr/>
            </p:nvSpPr>
            <p:spPr>
              <a:xfrm>
                <a:off x="7311618" y="1960285"/>
                <a:ext cx="379384" cy="385362"/>
              </a:xfrm>
              <a:prstGeom prst="rect">
                <a:avLst/>
              </a:prstGeom>
            </p:spPr>
            <p:txBody>
              <a:bodyPr vert="horz" wrap="square" lIns="0" tIns="1587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25"/>
                  </a:spcBef>
                </a:pPr>
                <a:r>
                  <a:rPr lang="es-ES" sz="2400" b="1" spc="30" dirty="0">
                    <a:solidFill>
                      <a:srgbClr val="7C1334"/>
                    </a:solidFill>
                    <a:latin typeface="Arial"/>
                    <a:cs typeface="Arial"/>
                  </a:rPr>
                  <a:t>12</a:t>
                </a:r>
                <a:endParaRPr sz="2400" dirty="0">
                  <a:latin typeface="Arial"/>
                  <a:cs typeface="Arial"/>
                </a:endParaRPr>
              </a:p>
            </p:txBody>
          </p:sp>
          <p:sp>
            <p:nvSpPr>
              <p:cNvPr id="235" name="object 157">
                <a:extLst>
                  <a:ext uri="{FF2B5EF4-FFF2-40B4-BE49-F238E27FC236}">
                    <a16:creationId xmlns:a16="http://schemas.microsoft.com/office/drawing/2014/main" id="{A385A5CD-999E-43C7-A1ED-B9EEDF65DF73}"/>
                  </a:ext>
                </a:extLst>
              </p:cNvPr>
              <p:cNvSpPr txBox="1"/>
              <p:nvPr/>
            </p:nvSpPr>
            <p:spPr>
              <a:xfrm>
                <a:off x="7313131" y="2299917"/>
                <a:ext cx="562364" cy="182101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100" dirty="0">
                    <a:solidFill>
                      <a:srgbClr val="7C1334"/>
                    </a:solidFill>
                    <a:latin typeface="Microsoft Sans Serif"/>
                    <a:cs typeface="Microsoft Sans Serif"/>
                  </a:rPr>
                  <a:t>meses</a:t>
                </a:r>
                <a:endParaRPr sz="1100" dirty="0">
                  <a:latin typeface="Microsoft Sans Serif"/>
                  <a:cs typeface="Microsoft Sans Serif"/>
                </a:endParaRPr>
              </a:p>
            </p:txBody>
          </p:sp>
        </p:grpSp>
      </p:grpSp>
      <p:grpSp>
        <p:nvGrpSpPr>
          <p:cNvPr id="239" name="Grupo 238">
            <a:extLst>
              <a:ext uri="{FF2B5EF4-FFF2-40B4-BE49-F238E27FC236}">
                <a16:creationId xmlns:a16="http://schemas.microsoft.com/office/drawing/2014/main" id="{71C4858F-0553-4247-98D6-F9C46627B23E}"/>
              </a:ext>
            </a:extLst>
          </p:cNvPr>
          <p:cNvGrpSpPr/>
          <p:nvPr/>
        </p:nvGrpSpPr>
        <p:grpSpPr>
          <a:xfrm>
            <a:off x="8290662" y="3994725"/>
            <a:ext cx="745410" cy="779264"/>
            <a:chOff x="7144698" y="3441837"/>
            <a:chExt cx="745410" cy="779264"/>
          </a:xfrm>
        </p:grpSpPr>
        <p:grpSp>
          <p:nvGrpSpPr>
            <p:cNvPr id="215" name="object 204">
              <a:extLst>
                <a:ext uri="{FF2B5EF4-FFF2-40B4-BE49-F238E27FC236}">
                  <a16:creationId xmlns:a16="http://schemas.microsoft.com/office/drawing/2014/main" id="{F0172685-CDFE-41F0-A6AC-0CAB536C256C}"/>
                </a:ext>
              </a:extLst>
            </p:cNvPr>
            <p:cNvGrpSpPr/>
            <p:nvPr/>
          </p:nvGrpSpPr>
          <p:grpSpPr>
            <a:xfrm>
              <a:off x="7144698" y="3441837"/>
              <a:ext cx="745410" cy="779264"/>
              <a:chOff x="5310441" y="5803681"/>
              <a:chExt cx="432434" cy="454659"/>
            </a:xfrm>
          </p:grpSpPr>
          <p:sp>
            <p:nvSpPr>
              <p:cNvPr id="216" name="object 205">
                <a:extLst>
                  <a:ext uri="{FF2B5EF4-FFF2-40B4-BE49-F238E27FC236}">
                    <a16:creationId xmlns:a16="http://schemas.microsoft.com/office/drawing/2014/main" id="{648C4767-4C02-4E98-BD5B-D129EFB6AF6D}"/>
                  </a:ext>
                </a:extLst>
              </p:cNvPr>
              <p:cNvSpPr/>
              <p:nvPr/>
            </p:nvSpPr>
            <p:spPr>
              <a:xfrm>
                <a:off x="5553304" y="5830416"/>
                <a:ext cx="539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3975">
                    <a:moveTo>
                      <a:pt x="0" y="0"/>
                    </a:moveTo>
                    <a:lnTo>
                      <a:pt x="53479" y="0"/>
                    </a:lnTo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 sz="2800"/>
              </a:p>
            </p:txBody>
          </p:sp>
          <p:sp>
            <p:nvSpPr>
              <p:cNvPr id="217" name="object 206">
                <a:extLst>
                  <a:ext uri="{FF2B5EF4-FFF2-40B4-BE49-F238E27FC236}">
                    <a16:creationId xmlns:a16="http://schemas.microsoft.com/office/drawing/2014/main" id="{16E98412-0C95-40A9-BF35-BBA6CD02E4EE}"/>
                  </a:ext>
                </a:extLst>
              </p:cNvPr>
              <p:cNvSpPr/>
              <p:nvPr/>
            </p:nvSpPr>
            <p:spPr>
              <a:xfrm>
                <a:off x="5446340" y="5830416"/>
                <a:ext cx="5397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3975">
                    <a:moveTo>
                      <a:pt x="0" y="0"/>
                    </a:moveTo>
                    <a:lnTo>
                      <a:pt x="53479" y="0"/>
                    </a:lnTo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 sz="2800"/>
              </a:p>
            </p:txBody>
          </p:sp>
          <p:sp>
            <p:nvSpPr>
              <p:cNvPr id="218" name="object 207">
                <a:extLst>
                  <a:ext uri="{FF2B5EF4-FFF2-40B4-BE49-F238E27FC236}">
                    <a16:creationId xmlns:a16="http://schemas.microsoft.com/office/drawing/2014/main" id="{B75411A8-6462-42D0-9969-6B5620B029FF}"/>
                  </a:ext>
                </a:extLst>
              </p:cNvPr>
              <p:cNvSpPr/>
              <p:nvPr/>
            </p:nvSpPr>
            <p:spPr>
              <a:xfrm>
                <a:off x="5319325" y="5830416"/>
                <a:ext cx="314325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314325" h="419100">
                    <a:moveTo>
                      <a:pt x="314198" y="418769"/>
                    </a:moveTo>
                    <a:lnTo>
                      <a:pt x="26746" y="418769"/>
                    </a:lnTo>
                    <a:lnTo>
                      <a:pt x="16335" y="416667"/>
                    </a:lnTo>
                    <a:lnTo>
                      <a:pt x="7834" y="410937"/>
                    </a:lnTo>
                    <a:lnTo>
                      <a:pt x="2102" y="402439"/>
                    </a:lnTo>
                    <a:lnTo>
                      <a:pt x="0" y="392036"/>
                    </a:lnTo>
                    <a:lnTo>
                      <a:pt x="0" y="26733"/>
                    </a:lnTo>
                    <a:lnTo>
                      <a:pt x="2102" y="16330"/>
                    </a:lnTo>
                    <a:lnTo>
                      <a:pt x="7834" y="7832"/>
                    </a:lnTo>
                    <a:lnTo>
                      <a:pt x="16335" y="2101"/>
                    </a:lnTo>
                    <a:lnTo>
                      <a:pt x="26746" y="0"/>
                    </a:lnTo>
                    <a:lnTo>
                      <a:pt x="73533" y="0"/>
                    </a:lnTo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 sz="2800"/>
              </a:p>
            </p:txBody>
          </p:sp>
          <p:sp>
            <p:nvSpPr>
              <p:cNvPr id="219" name="object 208">
                <a:extLst>
                  <a:ext uri="{FF2B5EF4-FFF2-40B4-BE49-F238E27FC236}">
                    <a16:creationId xmlns:a16="http://schemas.microsoft.com/office/drawing/2014/main" id="{0D339440-843B-4FFB-B413-D5E033917464}"/>
                  </a:ext>
                </a:extLst>
              </p:cNvPr>
              <p:cNvSpPr/>
              <p:nvPr/>
            </p:nvSpPr>
            <p:spPr>
              <a:xfrm>
                <a:off x="5660265" y="5830416"/>
                <a:ext cx="73660" cy="318770"/>
              </a:xfrm>
              <a:custGeom>
                <a:avLst/>
                <a:gdLst/>
                <a:ahLst/>
                <a:cxnLst/>
                <a:rect l="l" t="t" r="r" b="b"/>
                <a:pathLst>
                  <a:path w="73660" h="318770">
                    <a:moveTo>
                      <a:pt x="0" y="0"/>
                    </a:moveTo>
                    <a:lnTo>
                      <a:pt x="46786" y="0"/>
                    </a:lnTo>
                    <a:lnTo>
                      <a:pt x="57197" y="2101"/>
                    </a:lnTo>
                    <a:lnTo>
                      <a:pt x="65698" y="7832"/>
                    </a:lnTo>
                    <a:lnTo>
                      <a:pt x="71430" y="16330"/>
                    </a:lnTo>
                    <a:lnTo>
                      <a:pt x="73533" y="26733"/>
                    </a:lnTo>
                    <a:lnTo>
                      <a:pt x="73533" y="318490"/>
                    </a:lnTo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 sz="2800"/>
              </a:p>
            </p:txBody>
          </p:sp>
          <p:pic>
            <p:nvPicPr>
              <p:cNvPr id="220" name="object 209">
                <a:extLst>
                  <a:ext uri="{FF2B5EF4-FFF2-40B4-BE49-F238E27FC236}">
                    <a16:creationId xmlns:a16="http://schemas.microsoft.com/office/drawing/2014/main" id="{69D16BB6-EC74-43F3-A06F-A6B044D53887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5611275" y="6135586"/>
                <a:ext cx="131406" cy="122478"/>
              </a:xfrm>
              <a:prstGeom prst="rect">
                <a:avLst/>
              </a:prstGeom>
            </p:spPr>
          </p:pic>
          <p:sp>
            <p:nvSpPr>
              <p:cNvPr id="221" name="object 210">
                <a:extLst>
                  <a:ext uri="{FF2B5EF4-FFF2-40B4-BE49-F238E27FC236}">
                    <a16:creationId xmlns:a16="http://schemas.microsoft.com/office/drawing/2014/main" id="{BAFDCABB-E6A7-4B8D-A805-5B3F16C2CD60}"/>
                  </a:ext>
                </a:extLst>
              </p:cNvPr>
              <p:cNvSpPr/>
              <p:nvPr/>
            </p:nvSpPr>
            <p:spPr>
              <a:xfrm>
                <a:off x="5359437" y="5924007"/>
                <a:ext cx="33464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34645">
                    <a:moveTo>
                      <a:pt x="0" y="0"/>
                    </a:moveTo>
                    <a:lnTo>
                      <a:pt x="334251" y="0"/>
                    </a:lnTo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 sz="2800"/>
              </a:p>
            </p:txBody>
          </p:sp>
          <p:sp>
            <p:nvSpPr>
              <p:cNvPr id="222" name="object 211">
                <a:extLst>
                  <a:ext uri="{FF2B5EF4-FFF2-40B4-BE49-F238E27FC236}">
                    <a16:creationId xmlns:a16="http://schemas.microsoft.com/office/drawing/2014/main" id="{1E539155-FD6F-4705-93BC-16F7854DC7F1}"/>
                  </a:ext>
                </a:extLst>
              </p:cNvPr>
              <p:cNvSpPr/>
              <p:nvPr/>
            </p:nvSpPr>
            <p:spPr>
              <a:xfrm>
                <a:off x="5419602" y="5803681"/>
                <a:ext cx="0" cy="60325"/>
              </a:xfrm>
              <a:custGeom>
                <a:avLst/>
                <a:gdLst/>
                <a:ahLst/>
                <a:cxnLst/>
                <a:rect l="l" t="t" r="r" b="b"/>
                <a:pathLst>
                  <a:path h="60325">
                    <a:moveTo>
                      <a:pt x="0" y="60159"/>
                    </a:moveTo>
                    <a:lnTo>
                      <a:pt x="0" y="0"/>
                    </a:lnTo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 sz="2800"/>
              </a:p>
            </p:txBody>
          </p:sp>
          <p:sp>
            <p:nvSpPr>
              <p:cNvPr id="223" name="object 212">
                <a:extLst>
                  <a:ext uri="{FF2B5EF4-FFF2-40B4-BE49-F238E27FC236}">
                    <a16:creationId xmlns:a16="http://schemas.microsoft.com/office/drawing/2014/main" id="{E3D5A155-8D5E-4EAF-8F43-A39CF58A8F38}"/>
                  </a:ext>
                </a:extLst>
              </p:cNvPr>
              <p:cNvSpPr/>
              <p:nvPr/>
            </p:nvSpPr>
            <p:spPr>
              <a:xfrm>
                <a:off x="5633523" y="5803681"/>
                <a:ext cx="0" cy="60325"/>
              </a:xfrm>
              <a:custGeom>
                <a:avLst/>
                <a:gdLst/>
                <a:ahLst/>
                <a:cxnLst/>
                <a:rect l="l" t="t" r="r" b="b"/>
                <a:pathLst>
                  <a:path h="60325">
                    <a:moveTo>
                      <a:pt x="0" y="60159"/>
                    </a:moveTo>
                    <a:lnTo>
                      <a:pt x="0" y="0"/>
                    </a:lnTo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 sz="2800"/>
              </a:p>
            </p:txBody>
          </p:sp>
          <p:sp>
            <p:nvSpPr>
              <p:cNvPr id="224" name="object 213">
                <a:extLst>
                  <a:ext uri="{FF2B5EF4-FFF2-40B4-BE49-F238E27FC236}">
                    <a16:creationId xmlns:a16="http://schemas.microsoft.com/office/drawing/2014/main" id="{878899F3-2FB2-4600-B13C-FBF718BF9AAD}"/>
                  </a:ext>
                </a:extLst>
              </p:cNvPr>
              <p:cNvSpPr/>
              <p:nvPr/>
            </p:nvSpPr>
            <p:spPr>
              <a:xfrm>
                <a:off x="5526563" y="5803681"/>
                <a:ext cx="0" cy="60325"/>
              </a:xfrm>
              <a:custGeom>
                <a:avLst/>
                <a:gdLst/>
                <a:ahLst/>
                <a:cxnLst/>
                <a:rect l="l" t="t" r="r" b="b"/>
                <a:pathLst>
                  <a:path h="60325">
                    <a:moveTo>
                      <a:pt x="0" y="60159"/>
                    </a:moveTo>
                    <a:lnTo>
                      <a:pt x="0" y="0"/>
                    </a:lnTo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 sz="2800"/>
              </a:p>
            </p:txBody>
          </p:sp>
          <p:sp>
            <p:nvSpPr>
              <p:cNvPr id="225" name="object 214">
                <a:extLst>
                  <a:ext uri="{FF2B5EF4-FFF2-40B4-BE49-F238E27FC236}">
                    <a16:creationId xmlns:a16="http://schemas.microsoft.com/office/drawing/2014/main" id="{4C3673BA-CB4D-40AF-A650-07A5AEB39221}"/>
                  </a:ext>
                </a:extLst>
              </p:cNvPr>
              <p:cNvSpPr/>
              <p:nvPr/>
            </p:nvSpPr>
            <p:spPr>
              <a:xfrm>
                <a:off x="5406238" y="5863839"/>
                <a:ext cx="27305" cy="27305"/>
              </a:xfrm>
              <a:custGeom>
                <a:avLst/>
                <a:gdLst/>
                <a:ahLst/>
                <a:cxnLst/>
                <a:rect l="l" t="t" r="r" b="b"/>
                <a:pathLst>
                  <a:path w="27304" h="27304">
                    <a:moveTo>
                      <a:pt x="26733" y="13373"/>
                    </a:moveTo>
                    <a:lnTo>
                      <a:pt x="26733" y="20751"/>
                    </a:lnTo>
                    <a:lnTo>
                      <a:pt x="20751" y="26746"/>
                    </a:lnTo>
                    <a:lnTo>
                      <a:pt x="13360" y="26746"/>
                    </a:lnTo>
                    <a:lnTo>
                      <a:pt x="5981" y="26746"/>
                    </a:lnTo>
                    <a:lnTo>
                      <a:pt x="0" y="20751"/>
                    </a:lnTo>
                    <a:lnTo>
                      <a:pt x="0" y="13373"/>
                    </a:lnTo>
                    <a:lnTo>
                      <a:pt x="0" y="5981"/>
                    </a:lnTo>
                    <a:lnTo>
                      <a:pt x="5981" y="0"/>
                    </a:lnTo>
                    <a:lnTo>
                      <a:pt x="13360" y="0"/>
                    </a:lnTo>
                    <a:lnTo>
                      <a:pt x="20751" y="0"/>
                    </a:lnTo>
                    <a:lnTo>
                      <a:pt x="26733" y="5981"/>
                    </a:lnTo>
                    <a:lnTo>
                      <a:pt x="26733" y="13373"/>
                    </a:lnTo>
                    <a:close/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 sz="2800"/>
              </a:p>
            </p:txBody>
          </p:sp>
          <p:sp>
            <p:nvSpPr>
              <p:cNvPr id="226" name="object 215">
                <a:extLst>
                  <a:ext uri="{FF2B5EF4-FFF2-40B4-BE49-F238E27FC236}">
                    <a16:creationId xmlns:a16="http://schemas.microsoft.com/office/drawing/2014/main" id="{EBF27DF7-BBB1-4D2C-8701-E693E7AE835D}"/>
                  </a:ext>
                </a:extLst>
              </p:cNvPr>
              <p:cNvSpPr/>
              <p:nvPr/>
            </p:nvSpPr>
            <p:spPr>
              <a:xfrm>
                <a:off x="5513186" y="5863839"/>
                <a:ext cx="27305" cy="27305"/>
              </a:xfrm>
              <a:custGeom>
                <a:avLst/>
                <a:gdLst/>
                <a:ahLst/>
                <a:cxnLst/>
                <a:rect l="l" t="t" r="r" b="b"/>
                <a:pathLst>
                  <a:path w="27304" h="27304">
                    <a:moveTo>
                      <a:pt x="26746" y="13373"/>
                    </a:moveTo>
                    <a:lnTo>
                      <a:pt x="26746" y="20751"/>
                    </a:lnTo>
                    <a:lnTo>
                      <a:pt x="20764" y="26746"/>
                    </a:lnTo>
                    <a:lnTo>
                      <a:pt x="13373" y="26746"/>
                    </a:lnTo>
                    <a:lnTo>
                      <a:pt x="5994" y="26746"/>
                    </a:lnTo>
                    <a:lnTo>
                      <a:pt x="0" y="20751"/>
                    </a:lnTo>
                    <a:lnTo>
                      <a:pt x="0" y="13373"/>
                    </a:lnTo>
                    <a:lnTo>
                      <a:pt x="0" y="5981"/>
                    </a:lnTo>
                    <a:lnTo>
                      <a:pt x="5994" y="0"/>
                    </a:lnTo>
                    <a:lnTo>
                      <a:pt x="13373" y="0"/>
                    </a:lnTo>
                    <a:lnTo>
                      <a:pt x="20764" y="0"/>
                    </a:lnTo>
                    <a:lnTo>
                      <a:pt x="26746" y="5981"/>
                    </a:lnTo>
                    <a:lnTo>
                      <a:pt x="26746" y="13373"/>
                    </a:lnTo>
                    <a:close/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 sz="2800"/>
              </a:p>
            </p:txBody>
          </p:sp>
          <p:sp>
            <p:nvSpPr>
              <p:cNvPr id="227" name="object 216">
                <a:extLst>
                  <a:ext uri="{FF2B5EF4-FFF2-40B4-BE49-F238E27FC236}">
                    <a16:creationId xmlns:a16="http://schemas.microsoft.com/office/drawing/2014/main" id="{9986B31E-2D97-4281-8E4C-3E8D6FB1FE15}"/>
                  </a:ext>
                </a:extLst>
              </p:cNvPr>
              <p:cNvSpPr/>
              <p:nvPr/>
            </p:nvSpPr>
            <p:spPr>
              <a:xfrm>
                <a:off x="5620147" y="5863839"/>
                <a:ext cx="27305" cy="27305"/>
              </a:xfrm>
              <a:custGeom>
                <a:avLst/>
                <a:gdLst/>
                <a:ahLst/>
                <a:cxnLst/>
                <a:rect l="l" t="t" r="r" b="b"/>
                <a:pathLst>
                  <a:path w="27304" h="27304">
                    <a:moveTo>
                      <a:pt x="26746" y="13373"/>
                    </a:moveTo>
                    <a:lnTo>
                      <a:pt x="26746" y="20751"/>
                    </a:lnTo>
                    <a:lnTo>
                      <a:pt x="20764" y="26746"/>
                    </a:lnTo>
                    <a:lnTo>
                      <a:pt x="13373" y="26746"/>
                    </a:lnTo>
                    <a:lnTo>
                      <a:pt x="5994" y="26746"/>
                    </a:lnTo>
                    <a:lnTo>
                      <a:pt x="0" y="20751"/>
                    </a:lnTo>
                    <a:lnTo>
                      <a:pt x="0" y="13373"/>
                    </a:lnTo>
                    <a:lnTo>
                      <a:pt x="0" y="5981"/>
                    </a:lnTo>
                    <a:lnTo>
                      <a:pt x="5994" y="0"/>
                    </a:lnTo>
                    <a:lnTo>
                      <a:pt x="13373" y="0"/>
                    </a:lnTo>
                    <a:lnTo>
                      <a:pt x="20764" y="0"/>
                    </a:lnTo>
                    <a:lnTo>
                      <a:pt x="26746" y="5981"/>
                    </a:lnTo>
                    <a:lnTo>
                      <a:pt x="26746" y="13373"/>
                    </a:lnTo>
                    <a:close/>
                  </a:path>
                </a:pathLst>
              </a:custGeom>
              <a:ln w="17767">
                <a:solidFill>
                  <a:srgbClr val="7C1334"/>
                </a:solidFill>
              </a:ln>
            </p:spPr>
            <p:txBody>
              <a:bodyPr wrap="square" lIns="0" tIns="0" rIns="0" bIns="0" rtlCol="0"/>
              <a:lstStyle/>
              <a:p>
                <a:endParaRPr sz="2800"/>
              </a:p>
            </p:txBody>
          </p:sp>
        </p:grpSp>
        <p:grpSp>
          <p:nvGrpSpPr>
            <p:cNvPr id="236" name="Grupo 235">
              <a:extLst>
                <a:ext uri="{FF2B5EF4-FFF2-40B4-BE49-F238E27FC236}">
                  <a16:creationId xmlns:a16="http://schemas.microsoft.com/office/drawing/2014/main" id="{2983857C-1950-4F2F-8999-153D1F59726B}"/>
                </a:ext>
              </a:extLst>
            </p:cNvPr>
            <p:cNvGrpSpPr/>
            <p:nvPr/>
          </p:nvGrpSpPr>
          <p:grpSpPr>
            <a:xfrm>
              <a:off x="7313131" y="3598206"/>
              <a:ext cx="576977" cy="531171"/>
              <a:chOff x="7401634" y="1960285"/>
              <a:chExt cx="576977" cy="531171"/>
            </a:xfrm>
          </p:grpSpPr>
          <p:sp>
            <p:nvSpPr>
              <p:cNvPr id="237" name="object 156">
                <a:extLst>
                  <a:ext uri="{FF2B5EF4-FFF2-40B4-BE49-F238E27FC236}">
                    <a16:creationId xmlns:a16="http://schemas.microsoft.com/office/drawing/2014/main" id="{55757B8F-B7F8-4DFB-B7DA-DC7428F3FA81}"/>
                  </a:ext>
                </a:extLst>
              </p:cNvPr>
              <p:cNvSpPr txBox="1"/>
              <p:nvPr/>
            </p:nvSpPr>
            <p:spPr>
              <a:xfrm>
                <a:off x="7401634" y="1960285"/>
                <a:ext cx="473861" cy="385362"/>
              </a:xfrm>
              <a:prstGeom prst="rect">
                <a:avLst/>
              </a:prstGeom>
            </p:spPr>
            <p:txBody>
              <a:bodyPr vert="horz" wrap="square" lIns="0" tIns="1587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25"/>
                  </a:spcBef>
                </a:pPr>
                <a:r>
                  <a:rPr lang="es-ES" sz="2400" b="1" spc="30" dirty="0">
                    <a:solidFill>
                      <a:srgbClr val="7C1334"/>
                    </a:solidFill>
                    <a:latin typeface="Arial"/>
                    <a:cs typeface="Arial"/>
                  </a:rPr>
                  <a:t>18</a:t>
                </a:r>
                <a:endParaRPr sz="2400" dirty="0">
                  <a:latin typeface="Arial"/>
                  <a:cs typeface="Arial"/>
                </a:endParaRPr>
              </a:p>
            </p:txBody>
          </p:sp>
          <p:sp>
            <p:nvSpPr>
              <p:cNvPr id="238" name="object 157">
                <a:extLst>
                  <a:ext uri="{FF2B5EF4-FFF2-40B4-BE49-F238E27FC236}">
                    <a16:creationId xmlns:a16="http://schemas.microsoft.com/office/drawing/2014/main" id="{61246CE2-B7FA-4BFA-BA03-E3B810E684A3}"/>
                  </a:ext>
                </a:extLst>
              </p:cNvPr>
              <p:cNvSpPr txBox="1"/>
              <p:nvPr/>
            </p:nvSpPr>
            <p:spPr>
              <a:xfrm>
                <a:off x="7416247" y="2309355"/>
                <a:ext cx="562364" cy="182101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100" dirty="0">
                    <a:solidFill>
                      <a:srgbClr val="7C1334"/>
                    </a:solidFill>
                    <a:latin typeface="Microsoft Sans Serif"/>
                    <a:cs typeface="Microsoft Sans Serif"/>
                  </a:rPr>
                  <a:t>meses</a:t>
                </a:r>
                <a:endParaRPr sz="1100" dirty="0">
                  <a:latin typeface="Microsoft Sans Serif"/>
                  <a:cs typeface="Microsoft Sans Serif"/>
                </a:endParaRPr>
              </a:p>
            </p:txBody>
          </p:sp>
        </p:grpSp>
      </p:grpSp>
      <p:sp>
        <p:nvSpPr>
          <p:cNvPr id="247" name="Rectángulo: esquinas redondeadas 246">
            <a:extLst>
              <a:ext uri="{FF2B5EF4-FFF2-40B4-BE49-F238E27FC236}">
                <a16:creationId xmlns:a16="http://schemas.microsoft.com/office/drawing/2014/main" id="{784D90E1-12CF-4A2C-93AC-56F4386591E5}"/>
              </a:ext>
            </a:extLst>
          </p:cNvPr>
          <p:cNvSpPr/>
          <p:nvPr/>
        </p:nvSpPr>
        <p:spPr>
          <a:xfrm>
            <a:off x="1994770" y="3559572"/>
            <a:ext cx="1820971" cy="830868"/>
          </a:xfrm>
          <a:prstGeom prst="roundRect">
            <a:avLst/>
          </a:prstGeom>
          <a:solidFill>
            <a:srgbClr val="1FA0AB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45720" rIns="45720" rtlCol="0" anchor="ctr" anchorCtr="0">
            <a:normAutofit fontScale="92500" lnSpcReduction="10000"/>
          </a:bodyPr>
          <a:lstStyle/>
          <a:p>
            <a:pPr algn="ctr"/>
            <a:r>
              <a:rPr lang="es-ES" dirty="0">
                <a:latin typeface="Gotham Bold"/>
              </a:rPr>
              <a:t>Mediana SG</a:t>
            </a:r>
          </a:p>
          <a:p>
            <a:pPr algn="ctr"/>
            <a:r>
              <a:rPr lang="es-ES" sz="3200" b="1" dirty="0">
                <a:latin typeface="Gotham Bold"/>
              </a:rPr>
              <a:t>18,4 </a:t>
            </a:r>
            <a:r>
              <a:rPr lang="es-ES" dirty="0">
                <a:latin typeface="Gotham Bold"/>
              </a:rPr>
              <a:t>meses</a:t>
            </a:r>
          </a:p>
        </p:txBody>
      </p:sp>
      <p:grpSp>
        <p:nvGrpSpPr>
          <p:cNvPr id="138" name="object 2">
            <a:extLst>
              <a:ext uri="{FF2B5EF4-FFF2-40B4-BE49-F238E27FC236}">
                <a16:creationId xmlns:a16="http://schemas.microsoft.com/office/drawing/2014/main" id="{F19761C2-BAE1-4E42-8D58-7604BFE2DBE1}"/>
              </a:ext>
            </a:extLst>
          </p:cNvPr>
          <p:cNvGrpSpPr/>
          <p:nvPr/>
        </p:nvGrpSpPr>
        <p:grpSpPr>
          <a:xfrm>
            <a:off x="1376143" y="1827082"/>
            <a:ext cx="5883800" cy="2911790"/>
            <a:chOff x="1175017" y="7683587"/>
            <a:chExt cx="3509404" cy="1922962"/>
          </a:xfrm>
        </p:grpSpPr>
        <p:sp>
          <p:nvSpPr>
            <p:cNvPr id="139" name="object 3">
              <a:extLst>
                <a:ext uri="{FF2B5EF4-FFF2-40B4-BE49-F238E27FC236}">
                  <a16:creationId xmlns:a16="http://schemas.microsoft.com/office/drawing/2014/main" id="{D627E371-D0FF-4245-8E9A-ABD7170F5E51}"/>
                </a:ext>
              </a:extLst>
            </p:cNvPr>
            <p:cNvSpPr/>
            <p:nvPr/>
          </p:nvSpPr>
          <p:spPr>
            <a:xfrm>
              <a:off x="1218592" y="9577345"/>
              <a:ext cx="3465829" cy="0"/>
            </a:xfrm>
            <a:custGeom>
              <a:avLst/>
              <a:gdLst/>
              <a:ahLst/>
              <a:cxnLst/>
              <a:rect l="l" t="t" r="r" b="b"/>
              <a:pathLst>
                <a:path w="3465829">
                  <a:moveTo>
                    <a:pt x="0" y="0"/>
                  </a:moveTo>
                  <a:lnTo>
                    <a:pt x="3465626" y="0"/>
                  </a:lnTo>
                </a:path>
              </a:pathLst>
            </a:custGeom>
            <a:ln w="3175">
              <a:solidFill>
                <a:srgbClr val="81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4">
              <a:extLst>
                <a:ext uri="{FF2B5EF4-FFF2-40B4-BE49-F238E27FC236}">
                  <a16:creationId xmlns:a16="http://schemas.microsoft.com/office/drawing/2014/main" id="{6271FDEA-23A4-419B-B471-2B348E118A55}"/>
                </a:ext>
              </a:extLst>
            </p:cNvPr>
            <p:cNvSpPr/>
            <p:nvPr/>
          </p:nvSpPr>
          <p:spPr>
            <a:xfrm>
              <a:off x="1216030" y="7683587"/>
              <a:ext cx="0" cy="1896110"/>
            </a:xfrm>
            <a:custGeom>
              <a:avLst/>
              <a:gdLst/>
              <a:ahLst/>
              <a:cxnLst/>
              <a:rect l="l" t="t" r="r" b="b"/>
              <a:pathLst>
                <a:path h="1896109">
                  <a:moveTo>
                    <a:pt x="0" y="189558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18285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1" name="object 5">
              <a:extLst>
                <a:ext uri="{FF2B5EF4-FFF2-40B4-BE49-F238E27FC236}">
                  <a16:creationId xmlns:a16="http://schemas.microsoft.com/office/drawing/2014/main" id="{7C4DE96D-12E1-4DCD-B73C-1F3948B50CF0}"/>
                </a:ext>
              </a:extLst>
            </p:cNvPr>
            <p:cNvSpPr/>
            <p:nvPr/>
          </p:nvSpPr>
          <p:spPr>
            <a:xfrm>
              <a:off x="1175017" y="906866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008" y="0"/>
                  </a:lnTo>
                </a:path>
              </a:pathLst>
            </a:custGeom>
            <a:ln w="3175">
              <a:solidFill>
                <a:srgbClr val="81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6">
              <a:extLst>
                <a:ext uri="{FF2B5EF4-FFF2-40B4-BE49-F238E27FC236}">
                  <a16:creationId xmlns:a16="http://schemas.microsoft.com/office/drawing/2014/main" id="{42E44B80-AE2A-4361-A6A6-87ED7CECC0F3}"/>
                </a:ext>
              </a:extLst>
            </p:cNvPr>
            <p:cNvSpPr/>
            <p:nvPr/>
          </p:nvSpPr>
          <p:spPr>
            <a:xfrm>
              <a:off x="1175017" y="9498387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008" y="0"/>
                  </a:lnTo>
                </a:path>
              </a:pathLst>
            </a:custGeom>
            <a:ln w="3175">
              <a:solidFill>
                <a:srgbClr val="81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7">
              <a:extLst>
                <a:ext uri="{FF2B5EF4-FFF2-40B4-BE49-F238E27FC236}">
                  <a16:creationId xmlns:a16="http://schemas.microsoft.com/office/drawing/2014/main" id="{78F5893F-3C14-402C-B82F-AA898BC7AC3E}"/>
                </a:ext>
              </a:extLst>
            </p:cNvPr>
            <p:cNvSpPr/>
            <p:nvPr/>
          </p:nvSpPr>
          <p:spPr>
            <a:xfrm>
              <a:off x="1175017" y="864725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008" y="0"/>
                  </a:lnTo>
                </a:path>
              </a:pathLst>
            </a:custGeom>
            <a:ln w="3175">
              <a:solidFill>
                <a:srgbClr val="81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8">
              <a:extLst>
                <a:ext uri="{FF2B5EF4-FFF2-40B4-BE49-F238E27FC236}">
                  <a16:creationId xmlns:a16="http://schemas.microsoft.com/office/drawing/2014/main" id="{418B3648-0B96-4C6A-82DE-556966ED60A3}"/>
                </a:ext>
              </a:extLst>
            </p:cNvPr>
            <p:cNvSpPr/>
            <p:nvPr/>
          </p:nvSpPr>
          <p:spPr>
            <a:xfrm>
              <a:off x="1175017" y="8220017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008" y="0"/>
                  </a:lnTo>
                </a:path>
              </a:pathLst>
            </a:custGeom>
            <a:ln w="3175">
              <a:solidFill>
                <a:srgbClr val="81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9">
              <a:extLst>
                <a:ext uri="{FF2B5EF4-FFF2-40B4-BE49-F238E27FC236}">
                  <a16:creationId xmlns:a16="http://schemas.microsoft.com/office/drawing/2014/main" id="{6A3A54E8-5FAB-42D6-B7BB-4C12881EE885}"/>
                </a:ext>
              </a:extLst>
            </p:cNvPr>
            <p:cNvSpPr/>
            <p:nvPr/>
          </p:nvSpPr>
          <p:spPr>
            <a:xfrm>
              <a:off x="1175017" y="7792370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008" y="0"/>
                  </a:lnTo>
                </a:path>
              </a:pathLst>
            </a:custGeom>
            <a:ln w="3175">
              <a:solidFill>
                <a:srgbClr val="81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0">
              <a:extLst>
                <a:ext uri="{FF2B5EF4-FFF2-40B4-BE49-F238E27FC236}">
                  <a16:creationId xmlns:a16="http://schemas.microsoft.com/office/drawing/2014/main" id="{B352F073-5349-4122-A207-B5A08B1488AD}"/>
                </a:ext>
              </a:extLst>
            </p:cNvPr>
            <p:cNvSpPr/>
            <p:nvPr/>
          </p:nvSpPr>
          <p:spPr>
            <a:xfrm>
              <a:off x="1175017" y="8222094"/>
              <a:ext cx="41275" cy="0"/>
            </a:xfrm>
            <a:custGeom>
              <a:avLst/>
              <a:gdLst/>
              <a:ahLst/>
              <a:cxnLst/>
              <a:rect l="l" t="t" r="r" b="b"/>
              <a:pathLst>
                <a:path w="41275">
                  <a:moveTo>
                    <a:pt x="0" y="0"/>
                  </a:moveTo>
                  <a:lnTo>
                    <a:pt x="41008" y="0"/>
                  </a:lnTo>
                </a:path>
              </a:pathLst>
            </a:custGeom>
            <a:ln w="3175">
              <a:solidFill>
                <a:srgbClr val="81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1">
              <a:extLst>
                <a:ext uri="{FF2B5EF4-FFF2-40B4-BE49-F238E27FC236}">
                  <a16:creationId xmlns:a16="http://schemas.microsoft.com/office/drawing/2014/main" id="{74FAC4A0-B737-49BD-9A4E-2FCFF12649C2}"/>
                </a:ext>
              </a:extLst>
            </p:cNvPr>
            <p:cNvSpPr/>
            <p:nvPr/>
          </p:nvSpPr>
          <p:spPr>
            <a:xfrm>
              <a:off x="1396221" y="9576704"/>
              <a:ext cx="0" cy="29845"/>
            </a:xfrm>
            <a:custGeom>
              <a:avLst/>
              <a:gdLst/>
              <a:ahLst/>
              <a:cxnLst/>
              <a:rect l="l" t="t" r="r" b="b"/>
              <a:pathLst>
                <a:path h="29845">
                  <a:moveTo>
                    <a:pt x="0" y="2929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1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2">
              <a:extLst>
                <a:ext uri="{FF2B5EF4-FFF2-40B4-BE49-F238E27FC236}">
                  <a16:creationId xmlns:a16="http://schemas.microsoft.com/office/drawing/2014/main" id="{8429C26A-8BAB-41EE-BD21-0F6046015484}"/>
                </a:ext>
              </a:extLst>
            </p:cNvPr>
            <p:cNvSpPr/>
            <p:nvPr/>
          </p:nvSpPr>
          <p:spPr>
            <a:xfrm>
              <a:off x="1795113" y="9576704"/>
              <a:ext cx="0" cy="29845"/>
            </a:xfrm>
            <a:custGeom>
              <a:avLst/>
              <a:gdLst/>
              <a:ahLst/>
              <a:cxnLst/>
              <a:rect l="l" t="t" r="r" b="b"/>
              <a:pathLst>
                <a:path h="29845">
                  <a:moveTo>
                    <a:pt x="0" y="2929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1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3">
              <a:extLst>
                <a:ext uri="{FF2B5EF4-FFF2-40B4-BE49-F238E27FC236}">
                  <a16:creationId xmlns:a16="http://schemas.microsoft.com/office/drawing/2014/main" id="{5862F0A0-68B8-4705-A474-2A8F4334B5A9}"/>
                </a:ext>
              </a:extLst>
            </p:cNvPr>
            <p:cNvSpPr/>
            <p:nvPr/>
          </p:nvSpPr>
          <p:spPr>
            <a:xfrm>
              <a:off x="2212618" y="9576704"/>
              <a:ext cx="0" cy="29845"/>
            </a:xfrm>
            <a:custGeom>
              <a:avLst/>
              <a:gdLst/>
              <a:ahLst/>
              <a:cxnLst/>
              <a:rect l="l" t="t" r="r" b="b"/>
              <a:pathLst>
                <a:path h="29845">
                  <a:moveTo>
                    <a:pt x="0" y="2929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1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4">
              <a:extLst>
                <a:ext uri="{FF2B5EF4-FFF2-40B4-BE49-F238E27FC236}">
                  <a16:creationId xmlns:a16="http://schemas.microsoft.com/office/drawing/2014/main" id="{8EDD60C8-B0CE-4566-B7D6-B1AB14E512FC}"/>
                </a:ext>
              </a:extLst>
            </p:cNvPr>
            <p:cNvSpPr/>
            <p:nvPr/>
          </p:nvSpPr>
          <p:spPr>
            <a:xfrm>
              <a:off x="2630120" y="9576704"/>
              <a:ext cx="0" cy="29845"/>
            </a:xfrm>
            <a:custGeom>
              <a:avLst/>
              <a:gdLst/>
              <a:ahLst/>
              <a:cxnLst/>
              <a:rect l="l" t="t" r="r" b="b"/>
              <a:pathLst>
                <a:path h="29845">
                  <a:moveTo>
                    <a:pt x="0" y="2929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1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">
              <a:extLst>
                <a:ext uri="{FF2B5EF4-FFF2-40B4-BE49-F238E27FC236}">
                  <a16:creationId xmlns:a16="http://schemas.microsoft.com/office/drawing/2014/main" id="{59B5F493-7CFE-4D4B-8409-0D5985C00F21}"/>
                </a:ext>
              </a:extLst>
            </p:cNvPr>
            <p:cNvSpPr/>
            <p:nvPr/>
          </p:nvSpPr>
          <p:spPr>
            <a:xfrm>
              <a:off x="3446517" y="9576704"/>
              <a:ext cx="0" cy="29845"/>
            </a:xfrm>
            <a:custGeom>
              <a:avLst/>
              <a:gdLst/>
              <a:ahLst/>
              <a:cxnLst/>
              <a:rect l="l" t="t" r="r" b="b"/>
              <a:pathLst>
                <a:path h="29845">
                  <a:moveTo>
                    <a:pt x="0" y="2929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1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6">
              <a:extLst>
                <a:ext uri="{FF2B5EF4-FFF2-40B4-BE49-F238E27FC236}">
                  <a16:creationId xmlns:a16="http://schemas.microsoft.com/office/drawing/2014/main" id="{7038C7E4-FA03-43DF-A487-D61386E1C744}"/>
                </a:ext>
              </a:extLst>
            </p:cNvPr>
            <p:cNvSpPr/>
            <p:nvPr/>
          </p:nvSpPr>
          <p:spPr>
            <a:xfrm>
              <a:off x="3864019" y="9576704"/>
              <a:ext cx="0" cy="29845"/>
            </a:xfrm>
            <a:custGeom>
              <a:avLst/>
              <a:gdLst/>
              <a:ahLst/>
              <a:cxnLst/>
              <a:rect l="l" t="t" r="r" b="b"/>
              <a:pathLst>
                <a:path h="29845">
                  <a:moveTo>
                    <a:pt x="0" y="2929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1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7">
              <a:extLst>
                <a:ext uri="{FF2B5EF4-FFF2-40B4-BE49-F238E27FC236}">
                  <a16:creationId xmlns:a16="http://schemas.microsoft.com/office/drawing/2014/main" id="{17409EFE-9D13-46B6-A300-12A02C27545A}"/>
                </a:ext>
              </a:extLst>
            </p:cNvPr>
            <p:cNvSpPr/>
            <p:nvPr/>
          </p:nvSpPr>
          <p:spPr>
            <a:xfrm>
              <a:off x="4276871" y="9576704"/>
              <a:ext cx="0" cy="29845"/>
            </a:xfrm>
            <a:custGeom>
              <a:avLst/>
              <a:gdLst/>
              <a:ahLst/>
              <a:cxnLst/>
              <a:rect l="l" t="t" r="r" b="b"/>
              <a:pathLst>
                <a:path h="29845">
                  <a:moveTo>
                    <a:pt x="0" y="2929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1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8">
              <a:extLst>
                <a:ext uri="{FF2B5EF4-FFF2-40B4-BE49-F238E27FC236}">
                  <a16:creationId xmlns:a16="http://schemas.microsoft.com/office/drawing/2014/main" id="{7EF34F82-8C74-4842-B502-5ABC3843FCDB}"/>
                </a:ext>
              </a:extLst>
            </p:cNvPr>
            <p:cNvSpPr/>
            <p:nvPr/>
          </p:nvSpPr>
          <p:spPr>
            <a:xfrm>
              <a:off x="3038318" y="9576704"/>
              <a:ext cx="0" cy="29845"/>
            </a:xfrm>
            <a:custGeom>
              <a:avLst/>
              <a:gdLst/>
              <a:ahLst/>
              <a:cxnLst/>
              <a:rect l="l" t="t" r="r" b="b"/>
              <a:pathLst>
                <a:path h="29845">
                  <a:moveTo>
                    <a:pt x="0" y="29298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182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9">
              <a:extLst>
                <a:ext uri="{FF2B5EF4-FFF2-40B4-BE49-F238E27FC236}">
                  <a16:creationId xmlns:a16="http://schemas.microsoft.com/office/drawing/2014/main" id="{8F6771DB-81D4-4029-9963-593D16F94990}"/>
                </a:ext>
              </a:extLst>
            </p:cNvPr>
            <p:cNvSpPr/>
            <p:nvPr/>
          </p:nvSpPr>
          <p:spPr>
            <a:xfrm>
              <a:off x="1391392" y="7794670"/>
              <a:ext cx="3154131" cy="1703070"/>
            </a:xfrm>
            <a:custGeom>
              <a:avLst/>
              <a:gdLst/>
              <a:ahLst/>
              <a:cxnLst/>
              <a:rect l="l" t="t" r="r" b="b"/>
              <a:pathLst>
                <a:path w="3143885" h="1703070">
                  <a:moveTo>
                    <a:pt x="0" y="0"/>
                  </a:moveTo>
                  <a:lnTo>
                    <a:pt x="472414" y="0"/>
                  </a:lnTo>
                  <a:lnTo>
                    <a:pt x="472414" y="113512"/>
                  </a:lnTo>
                  <a:lnTo>
                    <a:pt x="922121" y="113512"/>
                  </a:lnTo>
                  <a:lnTo>
                    <a:pt x="922121" y="227012"/>
                  </a:lnTo>
                  <a:lnTo>
                    <a:pt x="1022057" y="227012"/>
                  </a:lnTo>
                  <a:lnTo>
                    <a:pt x="1022057" y="340525"/>
                  </a:lnTo>
                  <a:lnTo>
                    <a:pt x="1140155" y="340525"/>
                  </a:lnTo>
                  <a:lnTo>
                    <a:pt x="1308239" y="340525"/>
                  </a:lnTo>
                  <a:lnTo>
                    <a:pt x="1308239" y="464350"/>
                  </a:lnTo>
                  <a:lnTo>
                    <a:pt x="1394536" y="464350"/>
                  </a:lnTo>
                  <a:lnTo>
                    <a:pt x="1399082" y="464350"/>
                  </a:lnTo>
                  <a:lnTo>
                    <a:pt x="1621663" y="464350"/>
                  </a:lnTo>
                  <a:lnTo>
                    <a:pt x="1658010" y="464350"/>
                  </a:lnTo>
                  <a:lnTo>
                    <a:pt x="1658010" y="641248"/>
                  </a:lnTo>
                  <a:lnTo>
                    <a:pt x="1780654" y="641248"/>
                  </a:lnTo>
                  <a:lnTo>
                    <a:pt x="2530157" y="641248"/>
                  </a:lnTo>
                  <a:lnTo>
                    <a:pt x="2530157" y="853516"/>
                  </a:lnTo>
                  <a:lnTo>
                    <a:pt x="2598305" y="853516"/>
                  </a:lnTo>
                  <a:lnTo>
                    <a:pt x="2598305" y="1065796"/>
                  </a:lnTo>
                  <a:lnTo>
                    <a:pt x="2889021" y="1065796"/>
                  </a:lnTo>
                  <a:lnTo>
                    <a:pt x="2889021" y="1278064"/>
                  </a:lnTo>
                  <a:lnTo>
                    <a:pt x="2943529" y="1278064"/>
                  </a:lnTo>
                  <a:lnTo>
                    <a:pt x="2943529" y="1490344"/>
                  </a:lnTo>
                  <a:lnTo>
                    <a:pt x="3143402" y="1490344"/>
                  </a:lnTo>
                  <a:lnTo>
                    <a:pt x="3143402" y="1702612"/>
                  </a:lnTo>
                </a:path>
              </a:pathLst>
            </a:custGeom>
            <a:ln w="19938">
              <a:solidFill>
                <a:srgbClr val="7C133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20">
              <a:extLst>
                <a:ext uri="{FF2B5EF4-FFF2-40B4-BE49-F238E27FC236}">
                  <a16:creationId xmlns:a16="http://schemas.microsoft.com/office/drawing/2014/main" id="{39D1C394-D8D2-4CB8-A765-E3290C2A5C79}"/>
                </a:ext>
              </a:extLst>
            </p:cNvPr>
            <p:cNvSpPr/>
            <p:nvPr/>
          </p:nvSpPr>
          <p:spPr>
            <a:xfrm>
              <a:off x="2524274" y="8077441"/>
              <a:ext cx="18415" cy="81280"/>
            </a:xfrm>
            <a:custGeom>
              <a:avLst/>
              <a:gdLst/>
              <a:ahLst/>
              <a:cxnLst/>
              <a:rect l="l" t="t" r="r" b="b"/>
              <a:pathLst>
                <a:path w="18414" h="81279">
                  <a:moveTo>
                    <a:pt x="0" y="0"/>
                  </a:moveTo>
                  <a:lnTo>
                    <a:pt x="17995" y="0"/>
                  </a:lnTo>
                  <a:lnTo>
                    <a:pt x="17995" y="80657"/>
                  </a:lnTo>
                  <a:lnTo>
                    <a:pt x="0" y="8065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7C133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21">
              <a:extLst>
                <a:ext uri="{FF2B5EF4-FFF2-40B4-BE49-F238E27FC236}">
                  <a16:creationId xmlns:a16="http://schemas.microsoft.com/office/drawing/2014/main" id="{3F7AC1A2-D61A-4855-8996-C69365BB7CCF}"/>
                </a:ext>
              </a:extLst>
            </p:cNvPr>
            <p:cNvSpPr/>
            <p:nvPr/>
          </p:nvSpPr>
          <p:spPr>
            <a:xfrm>
              <a:off x="2779036" y="8201502"/>
              <a:ext cx="18415" cy="81280"/>
            </a:xfrm>
            <a:custGeom>
              <a:avLst/>
              <a:gdLst/>
              <a:ahLst/>
              <a:cxnLst/>
              <a:rect l="l" t="t" r="r" b="b"/>
              <a:pathLst>
                <a:path w="18414" h="81279">
                  <a:moveTo>
                    <a:pt x="0" y="0"/>
                  </a:moveTo>
                  <a:lnTo>
                    <a:pt x="17995" y="0"/>
                  </a:lnTo>
                  <a:lnTo>
                    <a:pt x="17995" y="80657"/>
                  </a:lnTo>
                  <a:lnTo>
                    <a:pt x="0" y="8065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7C133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22">
              <a:extLst>
                <a:ext uri="{FF2B5EF4-FFF2-40B4-BE49-F238E27FC236}">
                  <a16:creationId xmlns:a16="http://schemas.microsoft.com/office/drawing/2014/main" id="{2E8DF1B9-7FE8-4D2E-98C1-8F3448217E27}"/>
                </a:ext>
              </a:extLst>
            </p:cNvPr>
            <p:cNvSpPr/>
            <p:nvPr/>
          </p:nvSpPr>
          <p:spPr>
            <a:xfrm>
              <a:off x="2783582" y="8201502"/>
              <a:ext cx="18415" cy="81280"/>
            </a:xfrm>
            <a:custGeom>
              <a:avLst/>
              <a:gdLst/>
              <a:ahLst/>
              <a:cxnLst/>
              <a:rect l="l" t="t" r="r" b="b"/>
              <a:pathLst>
                <a:path w="18414" h="81279">
                  <a:moveTo>
                    <a:pt x="0" y="0"/>
                  </a:moveTo>
                  <a:lnTo>
                    <a:pt x="17995" y="0"/>
                  </a:lnTo>
                  <a:lnTo>
                    <a:pt x="17995" y="80657"/>
                  </a:lnTo>
                  <a:lnTo>
                    <a:pt x="0" y="8065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7C133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3">
              <a:extLst>
                <a:ext uri="{FF2B5EF4-FFF2-40B4-BE49-F238E27FC236}">
                  <a16:creationId xmlns:a16="http://schemas.microsoft.com/office/drawing/2014/main" id="{C29429A0-2FB4-4766-9352-3BBFE068323D}"/>
                </a:ext>
              </a:extLst>
            </p:cNvPr>
            <p:cNvSpPr/>
            <p:nvPr/>
          </p:nvSpPr>
          <p:spPr>
            <a:xfrm>
              <a:off x="3006495" y="8201502"/>
              <a:ext cx="18415" cy="81280"/>
            </a:xfrm>
            <a:custGeom>
              <a:avLst/>
              <a:gdLst/>
              <a:ahLst/>
              <a:cxnLst/>
              <a:rect l="l" t="t" r="r" b="b"/>
              <a:pathLst>
                <a:path w="18414" h="81279">
                  <a:moveTo>
                    <a:pt x="0" y="0"/>
                  </a:moveTo>
                  <a:lnTo>
                    <a:pt x="17995" y="0"/>
                  </a:lnTo>
                  <a:lnTo>
                    <a:pt x="17995" y="80657"/>
                  </a:lnTo>
                  <a:lnTo>
                    <a:pt x="0" y="8065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7C133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4">
              <a:extLst>
                <a:ext uri="{FF2B5EF4-FFF2-40B4-BE49-F238E27FC236}">
                  <a16:creationId xmlns:a16="http://schemas.microsoft.com/office/drawing/2014/main" id="{BCC7170A-1D71-409A-AEEA-9929985E9D39}"/>
                </a:ext>
              </a:extLst>
            </p:cNvPr>
            <p:cNvSpPr/>
            <p:nvPr/>
          </p:nvSpPr>
          <p:spPr>
            <a:xfrm>
              <a:off x="3165716" y="8378732"/>
              <a:ext cx="18415" cy="81280"/>
            </a:xfrm>
            <a:custGeom>
              <a:avLst/>
              <a:gdLst/>
              <a:ahLst/>
              <a:cxnLst/>
              <a:rect l="l" t="t" r="r" b="b"/>
              <a:pathLst>
                <a:path w="18414" h="81279">
                  <a:moveTo>
                    <a:pt x="0" y="0"/>
                  </a:moveTo>
                  <a:lnTo>
                    <a:pt x="17995" y="0"/>
                  </a:lnTo>
                  <a:lnTo>
                    <a:pt x="17995" y="80657"/>
                  </a:lnTo>
                  <a:lnTo>
                    <a:pt x="0" y="8065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7C133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5">
              <a:extLst>
                <a:ext uri="{FF2B5EF4-FFF2-40B4-BE49-F238E27FC236}">
                  <a16:creationId xmlns:a16="http://schemas.microsoft.com/office/drawing/2014/main" id="{60F773F2-529C-495F-AC78-1EB1EEB1F2B4}"/>
                </a:ext>
              </a:extLst>
            </p:cNvPr>
            <p:cNvSpPr/>
            <p:nvPr/>
          </p:nvSpPr>
          <p:spPr>
            <a:xfrm>
              <a:off x="1228809" y="8668739"/>
              <a:ext cx="2761334" cy="0"/>
            </a:xfrm>
            <a:custGeom>
              <a:avLst/>
              <a:gdLst/>
              <a:ahLst/>
              <a:cxnLst/>
              <a:rect l="l" t="t" r="r" b="b"/>
              <a:pathLst>
                <a:path w="2759710">
                  <a:moveTo>
                    <a:pt x="0" y="0"/>
                  </a:moveTo>
                  <a:lnTo>
                    <a:pt x="2759290" y="0"/>
                  </a:lnTo>
                </a:path>
              </a:pathLst>
            </a:custGeom>
            <a:ln w="3327">
              <a:solidFill>
                <a:srgbClr val="00605B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29" name="object 26">
              <a:extLst>
                <a:ext uri="{FF2B5EF4-FFF2-40B4-BE49-F238E27FC236}">
                  <a16:creationId xmlns:a16="http://schemas.microsoft.com/office/drawing/2014/main" id="{9577727B-4782-4874-AF69-6D956B34B339}"/>
                </a:ext>
              </a:extLst>
            </p:cNvPr>
            <p:cNvSpPr/>
            <p:nvPr/>
          </p:nvSpPr>
          <p:spPr>
            <a:xfrm>
              <a:off x="3988065" y="8668752"/>
              <a:ext cx="12065" cy="925830"/>
            </a:xfrm>
            <a:custGeom>
              <a:avLst/>
              <a:gdLst/>
              <a:ahLst/>
              <a:cxnLst/>
              <a:rect l="l" t="t" r="r" b="b"/>
              <a:pathLst>
                <a:path w="12064" h="925829">
                  <a:moveTo>
                    <a:pt x="0" y="925449"/>
                  </a:moveTo>
                  <a:lnTo>
                    <a:pt x="11861" y="0"/>
                  </a:lnTo>
                </a:path>
              </a:pathLst>
            </a:custGeom>
            <a:ln w="3327">
              <a:solidFill>
                <a:srgbClr val="00605B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1" name="CuadroTexto 240">
            <a:extLst>
              <a:ext uri="{FF2B5EF4-FFF2-40B4-BE49-F238E27FC236}">
                <a16:creationId xmlns:a16="http://schemas.microsoft.com/office/drawing/2014/main" id="{17ED9BA0-53CF-491A-AEB5-5738DB8301DC}"/>
              </a:ext>
            </a:extLst>
          </p:cNvPr>
          <p:cNvSpPr txBox="1"/>
          <p:nvPr/>
        </p:nvSpPr>
        <p:spPr>
          <a:xfrm>
            <a:off x="6287504" y="4766594"/>
            <a:ext cx="618687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s-ES" sz="1600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21</a:t>
            </a:r>
          </a:p>
        </p:txBody>
      </p:sp>
      <p:sp>
        <p:nvSpPr>
          <p:cNvPr id="253" name="CuadroTexto 252">
            <a:extLst>
              <a:ext uri="{FF2B5EF4-FFF2-40B4-BE49-F238E27FC236}">
                <a16:creationId xmlns:a16="http://schemas.microsoft.com/office/drawing/2014/main" id="{E9A846B5-1262-48F8-8E21-53B1202B2AFA}"/>
              </a:ext>
            </a:extLst>
          </p:cNvPr>
          <p:cNvSpPr txBox="1"/>
          <p:nvPr/>
        </p:nvSpPr>
        <p:spPr>
          <a:xfrm>
            <a:off x="1449200" y="5475504"/>
            <a:ext cx="618687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s-ES" sz="1600" dirty="0">
                <a:solidFill>
                  <a:schemeClr val="accent1"/>
                </a:solidFill>
                <a:latin typeface="Gotham Bold"/>
                <a:cs typeface="Arial" pitchFamily="34" charset="0"/>
              </a:rPr>
              <a:t>15</a:t>
            </a:r>
          </a:p>
        </p:txBody>
      </p:sp>
      <p:sp>
        <p:nvSpPr>
          <p:cNvPr id="254" name="CuadroTexto 253">
            <a:extLst>
              <a:ext uri="{FF2B5EF4-FFF2-40B4-BE49-F238E27FC236}">
                <a16:creationId xmlns:a16="http://schemas.microsoft.com/office/drawing/2014/main" id="{2023B8B6-B88D-4969-807A-CD0EC9BBEAF6}"/>
              </a:ext>
            </a:extLst>
          </p:cNvPr>
          <p:cNvSpPr txBox="1"/>
          <p:nvPr/>
        </p:nvSpPr>
        <p:spPr>
          <a:xfrm>
            <a:off x="2108593" y="5466864"/>
            <a:ext cx="618687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s-ES" sz="1600" dirty="0">
                <a:solidFill>
                  <a:schemeClr val="accent1"/>
                </a:solidFill>
                <a:latin typeface="Gotham Bold"/>
                <a:cs typeface="Arial" pitchFamily="34" charset="0"/>
              </a:rPr>
              <a:t>15</a:t>
            </a:r>
          </a:p>
        </p:txBody>
      </p:sp>
      <p:sp>
        <p:nvSpPr>
          <p:cNvPr id="255" name="CuadroTexto 254">
            <a:extLst>
              <a:ext uri="{FF2B5EF4-FFF2-40B4-BE49-F238E27FC236}">
                <a16:creationId xmlns:a16="http://schemas.microsoft.com/office/drawing/2014/main" id="{AABE23ED-B9ED-47D3-9E48-822B2E2A7FCD}"/>
              </a:ext>
            </a:extLst>
          </p:cNvPr>
          <p:cNvSpPr txBox="1"/>
          <p:nvPr/>
        </p:nvSpPr>
        <p:spPr>
          <a:xfrm>
            <a:off x="2795401" y="5479658"/>
            <a:ext cx="618687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s-ES" sz="1600" dirty="0">
                <a:solidFill>
                  <a:schemeClr val="accent1"/>
                </a:solidFill>
                <a:latin typeface="Gotham Bold"/>
                <a:cs typeface="Arial" pitchFamily="34" charset="0"/>
              </a:rPr>
              <a:t>14</a:t>
            </a:r>
          </a:p>
        </p:txBody>
      </p:sp>
      <p:sp>
        <p:nvSpPr>
          <p:cNvPr id="256" name="CuadroTexto 255">
            <a:extLst>
              <a:ext uri="{FF2B5EF4-FFF2-40B4-BE49-F238E27FC236}">
                <a16:creationId xmlns:a16="http://schemas.microsoft.com/office/drawing/2014/main" id="{13AA5AA6-5679-41BB-83CE-D4F3C80F63FF}"/>
              </a:ext>
            </a:extLst>
          </p:cNvPr>
          <p:cNvSpPr txBox="1"/>
          <p:nvPr/>
        </p:nvSpPr>
        <p:spPr>
          <a:xfrm>
            <a:off x="3492428" y="5493774"/>
            <a:ext cx="618687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s-ES" sz="1600" dirty="0">
                <a:solidFill>
                  <a:schemeClr val="accent1"/>
                </a:solidFill>
                <a:latin typeface="Gotham Bold"/>
                <a:cs typeface="Arial" pitchFamily="34" charset="0"/>
              </a:rPr>
              <a:t>11</a:t>
            </a:r>
          </a:p>
        </p:txBody>
      </p:sp>
      <p:sp>
        <p:nvSpPr>
          <p:cNvPr id="257" name="CuadroTexto 256">
            <a:extLst>
              <a:ext uri="{FF2B5EF4-FFF2-40B4-BE49-F238E27FC236}">
                <a16:creationId xmlns:a16="http://schemas.microsoft.com/office/drawing/2014/main" id="{827705DE-B2B3-4763-AE85-F3855AF93B24}"/>
              </a:ext>
            </a:extLst>
          </p:cNvPr>
          <p:cNvSpPr txBox="1"/>
          <p:nvPr/>
        </p:nvSpPr>
        <p:spPr>
          <a:xfrm>
            <a:off x="4166865" y="5475504"/>
            <a:ext cx="618687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s-ES" sz="1600" dirty="0">
                <a:solidFill>
                  <a:schemeClr val="accent1"/>
                </a:solidFill>
                <a:latin typeface="Gotham Bold"/>
                <a:cs typeface="Arial" pitchFamily="34" charset="0"/>
              </a:rPr>
              <a:t>7</a:t>
            </a:r>
          </a:p>
        </p:txBody>
      </p:sp>
      <p:sp>
        <p:nvSpPr>
          <p:cNvPr id="258" name="CuadroTexto 257">
            <a:extLst>
              <a:ext uri="{FF2B5EF4-FFF2-40B4-BE49-F238E27FC236}">
                <a16:creationId xmlns:a16="http://schemas.microsoft.com/office/drawing/2014/main" id="{DA74DB17-C614-45A8-8733-A98C16BB2EC9}"/>
              </a:ext>
            </a:extLst>
          </p:cNvPr>
          <p:cNvSpPr txBox="1"/>
          <p:nvPr/>
        </p:nvSpPr>
        <p:spPr>
          <a:xfrm>
            <a:off x="4859463" y="5466853"/>
            <a:ext cx="618687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s-ES" sz="1600" dirty="0">
                <a:solidFill>
                  <a:schemeClr val="accent1"/>
                </a:solidFill>
                <a:latin typeface="Gotham Bold"/>
                <a:cs typeface="Arial" pitchFamily="34" charset="0"/>
              </a:rPr>
              <a:t>5</a:t>
            </a:r>
          </a:p>
        </p:txBody>
      </p:sp>
      <p:sp>
        <p:nvSpPr>
          <p:cNvPr id="259" name="CuadroTexto 258">
            <a:extLst>
              <a:ext uri="{FF2B5EF4-FFF2-40B4-BE49-F238E27FC236}">
                <a16:creationId xmlns:a16="http://schemas.microsoft.com/office/drawing/2014/main" id="{0353510D-D577-44D8-A548-1D06F461D043}"/>
              </a:ext>
            </a:extLst>
          </p:cNvPr>
          <p:cNvSpPr txBox="1"/>
          <p:nvPr/>
        </p:nvSpPr>
        <p:spPr>
          <a:xfrm>
            <a:off x="5567100" y="5491728"/>
            <a:ext cx="618687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s-ES" sz="1600" dirty="0">
                <a:solidFill>
                  <a:schemeClr val="accent1"/>
                </a:solidFill>
                <a:latin typeface="Gotham Bold"/>
                <a:cs typeface="Arial" pitchFamily="34" charset="0"/>
              </a:rPr>
              <a:t>5</a:t>
            </a:r>
          </a:p>
        </p:txBody>
      </p:sp>
      <p:sp>
        <p:nvSpPr>
          <p:cNvPr id="260" name="CuadroTexto 259">
            <a:extLst>
              <a:ext uri="{FF2B5EF4-FFF2-40B4-BE49-F238E27FC236}">
                <a16:creationId xmlns:a16="http://schemas.microsoft.com/office/drawing/2014/main" id="{1DDEABD7-86A1-4A29-9EC0-13258F8C1876}"/>
              </a:ext>
            </a:extLst>
          </p:cNvPr>
          <p:cNvSpPr txBox="1"/>
          <p:nvPr/>
        </p:nvSpPr>
        <p:spPr>
          <a:xfrm>
            <a:off x="6276484" y="5475504"/>
            <a:ext cx="618687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s-ES" sz="1600" dirty="0">
                <a:solidFill>
                  <a:schemeClr val="accent1"/>
                </a:solidFill>
                <a:latin typeface="Gotham Bold"/>
                <a:cs typeface="Arial" pitchFamily="34" charset="0"/>
              </a:rPr>
              <a:t>3</a:t>
            </a:r>
          </a:p>
        </p:txBody>
      </p:sp>
      <p:sp>
        <p:nvSpPr>
          <p:cNvPr id="3" name="Diagrama de flujo: conector 2">
            <a:extLst>
              <a:ext uri="{FF2B5EF4-FFF2-40B4-BE49-F238E27FC236}">
                <a16:creationId xmlns:a16="http://schemas.microsoft.com/office/drawing/2014/main" id="{4533406C-9BE3-1F18-2F3B-A2D3D4719EC1}"/>
              </a:ext>
            </a:extLst>
          </p:cNvPr>
          <p:cNvSpPr/>
          <p:nvPr/>
        </p:nvSpPr>
        <p:spPr>
          <a:xfrm>
            <a:off x="10366271" y="232399"/>
            <a:ext cx="1410252" cy="1458498"/>
          </a:xfrm>
          <a:prstGeom prst="flowChartConnector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/>
          </a:bodyPr>
          <a:lstStyle/>
          <a:p>
            <a:pPr algn="ctr"/>
            <a:r>
              <a:rPr lang="es-ES" sz="4400" b="1">
                <a:solidFill>
                  <a:srgbClr val="1FA0AB"/>
                </a:solidFill>
              </a:rPr>
              <a:t>SG</a:t>
            </a:r>
            <a:endParaRPr lang="es-ES" sz="4400" b="1" dirty="0">
              <a:solidFill>
                <a:srgbClr val="1FA0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5355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C3D78F-9368-4BE9-97D9-4C1CF9556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778" y="114630"/>
            <a:ext cx="9011479" cy="1119924"/>
          </a:xfrm>
        </p:spPr>
        <p:txBody>
          <a:bodyPr/>
          <a:lstStyle/>
          <a:p>
            <a:r>
              <a:rPr lang="es-ES" dirty="0">
                <a:solidFill>
                  <a:schemeClr val="accent3"/>
                </a:solidFill>
                <a:latin typeface="Gotham Bold"/>
              </a:rPr>
              <a:t>Resultados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F29C5FC0-13B7-42BF-8F89-DB32F6DBC821}"/>
              </a:ext>
            </a:extLst>
          </p:cNvPr>
          <p:cNvSpPr txBox="1"/>
          <p:nvPr/>
        </p:nvSpPr>
        <p:spPr>
          <a:xfrm>
            <a:off x="361950" y="1010204"/>
            <a:ext cx="5024439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l"/>
            <a:r>
              <a:rPr lang="es-ES" b="1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Tolerabilidad (EART &gt;5%)</a:t>
            </a:r>
          </a:p>
        </p:txBody>
      </p: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A4ABC185-CA06-42F5-A26F-06CBED6674B5}"/>
              </a:ext>
            </a:extLst>
          </p:cNvPr>
          <p:cNvCxnSpPr/>
          <p:nvPr/>
        </p:nvCxnSpPr>
        <p:spPr>
          <a:xfrm>
            <a:off x="361950" y="1362965"/>
            <a:ext cx="11420475" cy="0"/>
          </a:xfrm>
          <a:prstGeom prst="line">
            <a:avLst/>
          </a:prstGeom>
          <a:ln w="28575">
            <a:tailEnd type="none" w="lg" len="lg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4" name="Rectángulo 173">
            <a:extLst>
              <a:ext uri="{FF2B5EF4-FFF2-40B4-BE49-F238E27FC236}">
                <a16:creationId xmlns:a16="http://schemas.microsoft.com/office/drawing/2014/main" id="{367CB41F-56B9-4257-9C09-A52AEBCCAF2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676629"/>
            <a:ext cx="12192000" cy="106674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/>
          </a:bodyPr>
          <a:lstStyle/>
          <a:p>
            <a:pPr algn="ctr" defTabSz="914377">
              <a:defRPr/>
            </a:pPr>
            <a:endParaRPr lang="es-ES" dirty="0" err="1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183" name="Conector recto 182">
            <a:extLst>
              <a:ext uri="{FF2B5EF4-FFF2-40B4-BE49-F238E27FC236}">
                <a16:creationId xmlns:a16="http://schemas.microsoft.com/office/drawing/2014/main" id="{4D69EB76-76A2-4237-9A52-34D435CEECCC}"/>
              </a:ext>
            </a:extLst>
          </p:cNvPr>
          <p:cNvCxnSpPr>
            <a:cxnSpLocks/>
          </p:cNvCxnSpPr>
          <p:nvPr/>
        </p:nvCxnSpPr>
        <p:spPr>
          <a:xfrm>
            <a:off x="2957517" y="6732020"/>
            <a:ext cx="6875883" cy="2869"/>
          </a:xfrm>
          <a:prstGeom prst="line">
            <a:avLst/>
          </a:prstGeom>
          <a:ln>
            <a:tailEnd type="none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84" name="CuadroTexto 183">
            <a:extLst>
              <a:ext uri="{FF2B5EF4-FFF2-40B4-BE49-F238E27FC236}">
                <a16:creationId xmlns:a16="http://schemas.microsoft.com/office/drawing/2014/main" id="{0E435E36-A4F3-4B5F-A3DE-FF6AD840EA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23716" y="6409213"/>
            <a:ext cx="4791075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s-ES" sz="1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Gráfica creada a partir de Márquez-Rodas | et al. ESMO 2022. P826</a:t>
            </a:r>
            <a:r>
              <a:rPr lang="es-ES" sz="1000" dirty="0">
                <a:solidFill>
                  <a:srgbClr val="57585A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EA05ADA2-0AE0-4761-AB6D-40BEE1A564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217763"/>
              </p:ext>
            </p:extLst>
          </p:nvPr>
        </p:nvGraphicFramePr>
        <p:xfrm>
          <a:off x="361950" y="1435516"/>
          <a:ext cx="7024429" cy="52261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8236">
                  <a:extLst>
                    <a:ext uri="{9D8B030D-6E8A-4147-A177-3AD203B41FA5}">
                      <a16:colId xmlns:a16="http://schemas.microsoft.com/office/drawing/2014/main" val="3734366405"/>
                    </a:ext>
                  </a:extLst>
                </a:gridCol>
                <a:gridCol w="1392865">
                  <a:extLst>
                    <a:ext uri="{9D8B030D-6E8A-4147-A177-3AD203B41FA5}">
                      <a16:colId xmlns:a16="http://schemas.microsoft.com/office/drawing/2014/main" val="1670706400"/>
                    </a:ext>
                  </a:extLst>
                </a:gridCol>
                <a:gridCol w="1392865">
                  <a:extLst>
                    <a:ext uri="{9D8B030D-6E8A-4147-A177-3AD203B41FA5}">
                      <a16:colId xmlns:a16="http://schemas.microsoft.com/office/drawing/2014/main" val="2875193822"/>
                    </a:ext>
                  </a:extLst>
                </a:gridCol>
                <a:gridCol w="1222744">
                  <a:extLst>
                    <a:ext uri="{9D8B030D-6E8A-4147-A177-3AD203B41FA5}">
                      <a16:colId xmlns:a16="http://schemas.microsoft.com/office/drawing/2014/main" val="86530758"/>
                    </a:ext>
                  </a:extLst>
                </a:gridCol>
                <a:gridCol w="1357719">
                  <a:extLst>
                    <a:ext uri="{9D8B030D-6E8A-4147-A177-3AD203B41FA5}">
                      <a16:colId xmlns:a16="http://schemas.microsoft.com/office/drawing/2014/main" val="2256494270"/>
                    </a:ext>
                  </a:extLst>
                </a:gridCol>
              </a:tblGrid>
              <a:tr h="344073">
                <a:tc rowSpan="2">
                  <a:txBody>
                    <a:bodyPr/>
                    <a:lstStyle/>
                    <a:p>
                      <a:pPr algn="r"/>
                      <a:r>
                        <a:rPr lang="es-ES" sz="1600" b="1" dirty="0">
                          <a:solidFill>
                            <a:schemeClr val="bg1"/>
                          </a:solidFill>
                          <a:latin typeface="Gotham Bold"/>
                        </a:rPr>
                        <a:t>EART más frecuentes, n(%)</a:t>
                      </a:r>
                    </a:p>
                    <a:p>
                      <a:pPr algn="r"/>
                      <a:endParaRPr lang="es-ES" sz="1600" b="1" dirty="0">
                        <a:solidFill>
                          <a:schemeClr val="bg1"/>
                        </a:solidFill>
                        <a:latin typeface="Gotham Bold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solidFill>
                            <a:schemeClr val="bg1"/>
                          </a:solidFill>
                          <a:latin typeface="Gotham Bold"/>
                        </a:rPr>
                        <a:t>RDT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sz="1400" dirty="0">
                        <a:latin typeface="Gotham Bold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1600" b="1" dirty="0" err="1">
                          <a:solidFill>
                            <a:schemeClr val="bg1"/>
                          </a:solidFill>
                          <a:latin typeface="Gotham Bold"/>
                        </a:rPr>
                        <a:t>Encorafenib</a:t>
                      </a:r>
                      <a:r>
                        <a:rPr lang="es-ES" sz="1600" b="1" dirty="0">
                          <a:solidFill>
                            <a:schemeClr val="bg1"/>
                          </a:solidFill>
                          <a:latin typeface="Gotham Bold"/>
                        </a:rPr>
                        <a:t> + </a:t>
                      </a:r>
                      <a:r>
                        <a:rPr lang="es-ES" sz="1600" b="1" dirty="0" err="1">
                          <a:solidFill>
                            <a:schemeClr val="bg1"/>
                          </a:solidFill>
                          <a:latin typeface="Gotham Bold"/>
                        </a:rPr>
                        <a:t>Binimetinib</a:t>
                      </a:r>
                      <a:endParaRPr lang="es-ES" sz="1600" b="1" dirty="0">
                        <a:solidFill>
                          <a:schemeClr val="bg1"/>
                        </a:solidFill>
                        <a:latin typeface="Gotham Bold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sz="1400" dirty="0">
                        <a:latin typeface="Gotham Bol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186822"/>
                  </a:ext>
                </a:extLst>
              </a:tr>
              <a:tr h="186638">
                <a:tc vMerge="1">
                  <a:txBody>
                    <a:bodyPr/>
                    <a:lstStyle/>
                    <a:p>
                      <a:endParaRPr lang="es-ES" sz="1400" dirty="0">
                        <a:latin typeface="Gotham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solidFill>
                            <a:schemeClr val="bg1"/>
                          </a:solidFill>
                          <a:latin typeface="Gotham Bold"/>
                        </a:rPr>
                        <a:t>Cualquier grado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solidFill>
                            <a:schemeClr val="bg1"/>
                          </a:solidFill>
                          <a:latin typeface="Gotham Bold"/>
                        </a:rPr>
                        <a:t>Grado </a:t>
                      </a:r>
                      <a:r>
                        <a:rPr lang="es-ES" sz="1600" b="1" spc="-20" dirty="0">
                          <a:solidFill>
                            <a:schemeClr val="bg1"/>
                          </a:solidFill>
                          <a:latin typeface="Gotham Bold"/>
                          <a:cs typeface="Trebuchet MS"/>
                        </a:rPr>
                        <a:t>≥3</a:t>
                      </a:r>
                      <a:endParaRPr lang="es-ES" sz="1600" b="1" dirty="0">
                        <a:solidFill>
                          <a:schemeClr val="bg1"/>
                        </a:solidFill>
                        <a:latin typeface="Gotham Bold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solidFill>
                            <a:schemeClr val="bg1"/>
                          </a:solidFill>
                          <a:latin typeface="Gotham Bold"/>
                        </a:rPr>
                        <a:t>Cualquier grado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dirty="0">
                          <a:solidFill>
                            <a:schemeClr val="bg1"/>
                          </a:solidFill>
                          <a:latin typeface="Gotham Bold"/>
                        </a:rPr>
                        <a:t>Grado </a:t>
                      </a:r>
                      <a:r>
                        <a:rPr lang="es-ES" sz="1600" b="1" spc="-20" dirty="0">
                          <a:solidFill>
                            <a:schemeClr val="bg1"/>
                          </a:solidFill>
                          <a:latin typeface="Gotham Bold"/>
                          <a:cs typeface="Trebuchet MS"/>
                        </a:rPr>
                        <a:t>≥3</a:t>
                      </a:r>
                      <a:endParaRPr lang="es-ES" sz="1600" b="1" dirty="0">
                        <a:solidFill>
                          <a:schemeClr val="bg1"/>
                        </a:solidFill>
                        <a:latin typeface="Gotham Bold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0238067"/>
                  </a:ext>
                </a:extLst>
              </a:tr>
              <a:tr h="344073">
                <a:tc>
                  <a:txBody>
                    <a:bodyPr/>
                    <a:lstStyle/>
                    <a:p>
                      <a:pPr algn="r"/>
                      <a:r>
                        <a:rPr lang="es-ES" sz="1400" b="1" dirty="0">
                          <a:solidFill>
                            <a:schemeClr val="bg1"/>
                          </a:solidFill>
                          <a:latin typeface="Gotham Bold"/>
                        </a:rPr>
                        <a:t>Globales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AE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bg1"/>
                          </a:solidFill>
                          <a:latin typeface="Gotham Bold"/>
                        </a:rPr>
                        <a:t>2 (20,0)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AE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bg1"/>
                          </a:solidFill>
                          <a:latin typeface="Gotham Bold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AE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bg1"/>
                          </a:solidFill>
                          <a:latin typeface="Gotham Bold"/>
                        </a:rPr>
                        <a:t>11 (73,3)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AE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bg1"/>
                          </a:solidFill>
                          <a:latin typeface="Gotham Bold"/>
                        </a:rPr>
                        <a:t>3 (20,0)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3AE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986643"/>
                  </a:ext>
                </a:extLst>
              </a:tr>
              <a:tr h="344073">
                <a:tc>
                  <a:txBody>
                    <a:bodyPr/>
                    <a:lstStyle/>
                    <a:p>
                      <a:pPr algn="r"/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Fatiga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2 (20,0)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6 (40,0)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07380849"/>
                  </a:ext>
                </a:extLst>
              </a:tr>
              <a:tr h="344073">
                <a:tc>
                  <a:txBody>
                    <a:bodyPr/>
                    <a:lstStyle/>
                    <a:p>
                      <a:pPr algn="r"/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Aumento de la GGT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4 (26,4)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17992242"/>
                  </a:ext>
                </a:extLst>
              </a:tr>
              <a:tr h="344073">
                <a:tc>
                  <a:txBody>
                    <a:bodyPr/>
                    <a:lstStyle/>
                    <a:p>
                      <a:pPr algn="r"/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Anemia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4 (26,4)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1 (6,7)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6117812"/>
                  </a:ext>
                </a:extLst>
              </a:tr>
              <a:tr h="344073">
                <a:tc>
                  <a:txBody>
                    <a:bodyPr/>
                    <a:lstStyle/>
                    <a:p>
                      <a:pPr algn="r"/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Náuseas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3 (20,0)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3534897"/>
                  </a:ext>
                </a:extLst>
              </a:tr>
              <a:tr h="344073">
                <a:tc>
                  <a:txBody>
                    <a:bodyPr/>
                    <a:lstStyle/>
                    <a:p>
                      <a:pPr algn="r"/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Diarrea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3 (20,0)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6783471"/>
                  </a:ext>
                </a:extLst>
              </a:tr>
              <a:tr h="344073">
                <a:tc>
                  <a:txBody>
                    <a:bodyPr/>
                    <a:lstStyle/>
                    <a:p>
                      <a:pPr algn="r"/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Descenso de la ALP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2 (13,3)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90768346"/>
                  </a:ext>
                </a:extLst>
              </a:tr>
              <a:tr h="344073">
                <a:tc>
                  <a:txBody>
                    <a:bodyPr/>
                    <a:lstStyle/>
                    <a:p>
                      <a:pPr algn="r"/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Fiebre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2 (13,3)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62408985"/>
                  </a:ext>
                </a:extLst>
              </a:tr>
              <a:tr h="344073">
                <a:tc>
                  <a:txBody>
                    <a:bodyPr/>
                    <a:lstStyle/>
                    <a:p>
                      <a:pPr algn="r"/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Disgeusia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2 (13,3)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7866811"/>
                  </a:ext>
                </a:extLst>
              </a:tr>
              <a:tr h="344073">
                <a:tc>
                  <a:txBody>
                    <a:bodyPr/>
                    <a:lstStyle/>
                    <a:p>
                      <a:pPr algn="r"/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Aumento de la creatinina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2 (13,3)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1587853"/>
                  </a:ext>
                </a:extLst>
              </a:tr>
              <a:tr h="344073">
                <a:tc>
                  <a:txBody>
                    <a:bodyPr/>
                    <a:lstStyle/>
                    <a:p>
                      <a:pPr algn="r"/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Aumento de la CPK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2 (13,3)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47787083"/>
                  </a:ext>
                </a:extLst>
              </a:tr>
              <a:tr h="344073">
                <a:tc>
                  <a:txBody>
                    <a:bodyPr/>
                    <a:lstStyle/>
                    <a:p>
                      <a:pPr algn="r"/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Estreñimiento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2 (13,3)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Gotham Bold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52989936"/>
                  </a:ext>
                </a:extLst>
              </a:tr>
            </a:tbl>
          </a:graphicData>
        </a:graphic>
      </p:graphicFrame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6E87F3DB-C1F1-43A8-8AE0-607B57441921}"/>
              </a:ext>
            </a:extLst>
          </p:cNvPr>
          <p:cNvSpPr/>
          <p:nvPr/>
        </p:nvSpPr>
        <p:spPr>
          <a:xfrm>
            <a:off x="7666074" y="2849725"/>
            <a:ext cx="4348717" cy="168758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45720" rIns="45720" rtlCol="0" anchor="ctr" anchorCtr="0">
            <a:normAutofit fontScale="85000" lnSpcReduction="20000"/>
          </a:bodyPr>
          <a:lstStyle/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5"/>
                </a:solidFill>
              </a:rPr>
              <a:t>Los efectos adversos más frecuentes con </a:t>
            </a:r>
            <a:r>
              <a:rPr lang="es-ES" dirty="0" err="1">
                <a:solidFill>
                  <a:schemeClr val="accent5"/>
                </a:solidFill>
              </a:rPr>
              <a:t>EncoBini</a:t>
            </a:r>
            <a:r>
              <a:rPr lang="es-ES" dirty="0">
                <a:solidFill>
                  <a:schemeClr val="accent5"/>
                </a:solidFill>
              </a:rPr>
              <a:t> fueron cansancio, anemia y elevación de las transaminasas</a:t>
            </a:r>
          </a:p>
          <a:p>
            <a:pPr>
              <a:lnSpc>
                <a:spcPct val="120000"/>
              </a:lnSpc>
              <a:spcAft>
                <a:spcPts val="200"/>
              </a:spcAft>
            </a:pPr>
            <a:endParaRPr lang="es-ES" dirty="0">
              <a:solidFill>
                <a:schemeClr val="accent5"/>
              </a:solidFill>
            </a:endParaRPr>
          </a:p>
          <a:p>
            <a:pPr marL="285750" indent="-285750">
              <a:lnSpc>
                <a:spcPct val="120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accent5"/>
                </a:solidFill>
              </a:rPr>
              <a:t>No hubieron muertes asociadas al tratamiento con </a:t>
            </a:r>
            <a:r>
              <a:rPr lang="es-ES" dirty="0" err="1">
                <a:solidFill>
                  <a:schemeClr val="accent5"/>
                </a:solidFill>
              </a:rPr>
              <a:t>EncoBini</a:t>
            </a:r>
            <a:r>
              <a:rPr lang="es-ES" dirty="0">
                <a:solidFill>
                  <a:schemeClr val="accent5"/>
                </a:solidFill>
              </a:rPr>
              <a:t> o Radioterapia</a:t>
            </a:r>
          </a:p>
        </p:txBody>
      </p:sp>
    </p:spTree>
    <p:extLst>
      <p:ext uri="{BB962C8B-B14F-4D97-AF65-F5344CB8AC3E}">
        <p14:creationId xmlns:p14="http://schemas.microsoft.com/office/powerpoint/2010/main" val="3071664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56B96DF0-7BE9-9D44-B1EE-F34F1AFADF78}"/>
              </a:ext>
            </a:extLst>
          </p:cNvPr>
          <p:cNvSpPr txBox="1"/>
          <p:nvPr/>
        </p:nvSpPr>
        <p:spPr>
          <a:xfrm>
            <a:off x="2181884" y="2830201"/>
            <a:ext cx="8582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>
                    <a:lumMod val="95000"/>
                  </a:schemeClr>
                </a:solidFill>
                <a:latin typeface="Gotham Bold" pitchFamily="2" charset="0"/>
                <a:cs typeface="Gotham Bold" pitchFamily="2" charset="0"/>
              </a:rPr>
              <a:t>Características</a:t>
            </a:r>
            <a:r>
              <a:rPr lang="fr-FR" sz="2800" b="1" dirty="0">
                <a:solidFill>
                  <a:schemeClr val="bg1">
                    <a:lumMod val="95000"/>
                  </a:schemeClr>
                </a:solidFill>
                <a:latin typeface="Gotham Bold" pitchFamily="2" charset="0"/>
                <a:cs typeface="Gotham Bold" pitchFamily="2" charset="0"/>
              </a:rPr>
              <a:t> pre-clínicas de </a:t>
            </a:r>
            <a:r>
              <a:rPr lang="fr-FR" sz="3600" b="1" dirty="0">
                <a:solidFill>
                  <a:schemeClr val="bg1">
                    <a:lumMod val="95000"/>
                  </a:schemeClr>
                </a:solidFill>
                <a:latin typeface="Gotham Bold" pitchFamily="2" charset="0"/>
                <a:cs typeface="Gotham Bold" pitchFamily="2" charset="0"/>
              </a:rPr>
              <a:t>BRAFTOVI®</a:t>
            </a:r>
            <a:r>
              <a:rPr lang="fr-FR" sz="3600" dirty="0">
                <a:solidFill>
                  <a:schemeClr val="bg1">
                    <a:lumMod val="95000"/>
                  </a:schemeClr>
                </a:solidFill>
                <a:latin typeface="Gotham Book" pitchFamily="2" charset="0"/>
                <a:cs typeface="Gotham Book" pitchFamily="2" charset="0"/>
              </a:rPr>
              <a:t> </a:t>
            </a:r>
            <a:endParaRPr lang="es-ES" sz="3600" dirty="0">
              <a:solidFill>
                <a:schemeClr val="bg1">
                  <a:lumMod val="95000"/>
                </a:schemeClr>
              </a:solidFill>
              <a:latin typeface="Gotham Book" pitchFamily="2" charset="0"/>
              <a:cs typeface="Gotham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C3D78F-9368-4BE9-97D9-4C1CF9556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778" y="114630"/>
            <a:ext cx="9011479" cy="1119924"/>
          </a:xfrm>
        </p:spPr>
        <p:txBody>
          <a:bodyPr/>
          <a:lstStyle/>
          <a:p>
            <a:r>
              <a:rPr lang="es-ES" dirty="0">
                <a:solidFill>
                  <a:schemeClr val="accent3"/>
                </a:solidFill>
                <a:latin typeface="Gotham Bold"/>
              </a:rPr>
              <a:t>Resultados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F29C5FC0-13B7-42BF-8F89-DB32F6DBC821}"/>
              </a:ext>
            </a:extLst>
          </p:cNvPr>
          <p:cNvSpPr txBox="1"/>
          <p:nvPr/>
        </p:nvSpPr>
        <p:spPr>
          <a:xfrm>
            <a:off x="361950" y="1084633"/>
            <a:ext cx="5024439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l"/>
            <a:r>
              <a:rPr lang="es-ES" b="1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Calidad de vida</a:t>
            </a:r>
          </a:p>
        </p:txBody>
      </p: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A4ABC185-CA06-42F5-A26F-06CBED6674B5}"/>
              </a:ext>
            </a:extLst>
          </p:cNvPr>
          <p:cNvCxnSpPr/>
          <p:nvPr/>
        </p:nvCxnSpPr>
        <p:spPr>
          <a:xfrm>
            <a:off x="361950" y="1437394"/>
            <a:ext cx="11420475" cy="0"/>
          </a:xfrm>
          <a:prstGeom prst="line">
            <a:avLst/>
          </a:prstGeom>
          <a:ln w="28575">
            <a:tailEnd type="none" w="lg" len="lg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4" name="Rectángulo 173">
            <a:extLst>
              <a:ext uri="{FF2B5EF4-FFF2-40B4-BE49-F238E27FC236}">
                <a16:creationId xmlns:a16="http://schemas.microsoft.com/office/drawing/2014/main" id="{367CB41F-56B9-4257-9C09-A52AEBCCAF29}"/>
              </a:ext>
            </a:extLst>
          </p:cNvPr>
          <p:cNvSpPr/>
          <p:nvPr/>
        </p:nvSpPr>
        <p:spPr>
          <a:xfrm>
            <a:off x="0" y="6104584"/>
            <a:ext cx="12192000" cy="106674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/>
          </a:bodyPr>
          <a:lstStyle/>
          <a:p>
            <a:pPr algn="ctr" defTabSz="914377">
              <a:defRPr/>
            </a:pPr>
            <a:endParaRPr lang="es-ES" dirty="0" err="1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183" name="Conector recto 182">
            <a:extLst>
              <a:ext uri="{FF2B5EF4-FFF2-40B4-BE49-F238E27FC236}">
                <a16:creationId xmlns:a16="http://schemas.microsoft.com/office/drawing/2014/main" id="{4D69EB76-76A2-4237-9A52-34D435CEECCC}"/>
              </a:ext>
            </a:extLst>
          </p:cNvPr>
          <p:cNvCxnSpPr>
            <a:cxnSpLocks/>
          </p:cNvCxnSpPr>
          <p:nvPr/>
        </p:nvCxnSpPr>
        <p:spPr>
          <a:xfrm>
            <a:off x="2957517" y="6732020"/>
            <a:ext cx="6875883" cy="2869"/>
          </a:xfrm>
          <a:prstGeom prst="line">
            <a:avLst/>
          </a:prstGeom>
          <a:ln>
            <a:tailEnd type="none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84" name="CuadroTexto 183">
            <a:extLst>
              <a:ext uri="{FF2B5EF4-FFF2-40B4-BE49-F238E27FC236}">
                <a16:creationId xmlns:a16="http://schemas.microsoft.com/office/drawing/2014/main" id="{0E435E36-A4F3-4B5F-A3DE-FF6AD840EA5A}"/>
              </a:ext>
            </a:extLst>
          </p:cNvPr>
          <p:cNvSpPr txBox="1"/>
          <p:nvPr/>
        </p:nvSpPr>
        <p:spPr>
          <a:xfrm>
            <a:off x="3629025" y="6729513"/>
            <a:ext cx="4791075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s-ES" sz="1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Gráfica creada a partir de Márquez-Rodas | et al. ESMO 2022. P826</a:t>
            </a:r>
            <a:r>
              <a:rPr lang="es-ES" sz="1000" dirty="0">
                <a:solidFill>
                  <a:srgbClr val="57585A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grpSp>
        <p:nvGrpSpPr>
          <p:cNvPr id="436" name="Grupo 435">
            <a:extLst>
              <a:ext uri="{FF2B5EF4-FFF2-40B4-BE49-F238E27FC236}">
                <a16:creationId xmlns:a16="http://schemas.microsoft.com/office/drawing/2014/main" id="{DF9016F3-2D6C-4794-90A6-0D181D60A297}"/>
              </a:ext>
            </a:extLst>
          </p:cNvPr>
          <p:cNvGrpSpPr/>
          <p:nvPr/>
        </p:nvGrpSpPr>
        <p:grpSpPr>
          <a:xfrm>
            <a:off x="734351" y="1846029"/>
            <a:ext cx="3113040" cy="3773476"/>
            <a:chOff x="447272" y="2048051"/>
            <a:chExt cx="3113040" cy="3773476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E169FB70-B87E-498B-B187-626D0D965941}"/>
                </a:ext>
              </a:extLst>
            </p:cNvPr>
            <p:cNvGrpSpPr/>
            <p:nvPr/>
          </p:nvGrpSpPr>
          <p:grpSpPr>
            <a:xfrm>
              <a:off x="447272" y="2048051"/>
              <a:ext cx="3113040" cy="3193200"/>
              <a:chOff x="447272" y="2047463"/>
              <a:chExt cx="3113040" cy="3193200"/>
            </a:xfrm>
          </p:grpSpPr>
          <p:grpSp>
            <p:nvGrpSpPr>
              <p:cNvPr id="379" name="Grupo 378">
                <a:extLst>
                  <a:ext uri="{FF2B5EF4-FFF2-40B4-BE49-F238E27FC236}">
                    <a16:creationId xmlns:a16="http://schemas.microsoft.com/office/drawing/2014/main" id="{74003FC5-A8FE-4AD4-AE27-774E24962825}"/>
                  </a:ext>
                </a:extLst>
              </p:cNvPr>
              <p:cNvGrpSpPr/>
              <p:nvPr/>
            </p:nvGrpSpPr>
            <p:grpSpPr>
              <a:xfrm>
                <a:off x="824312" y="2047463"/>
                <a:ext cx="2736000" cy="3193200"/>
                <a:chOff x="1033955" y="4901958"/>
                <a:chExt cx="1364452" cy="1602883"/>
              </a:xfrm>
            </p:grpSpPr>
            <p:grpSp>
              <p:nvGrpSpPr>
                <p:cNvPr id="380" name="object 86">
                  <a:extLst>
                    <a:ext uri="{FF2B5EF4-FFF2-40B4-BE49-F238E27FC236}">
                      <a16:creationId xmlns:a16="http://schemas.microsoft.com/office/drawing/2014/main" id="{F611F150-F475-4407-B166-B12D4B6397B8}"/>
                    </a:ext>
                  </a:extLst>
                </p:cNvPr>
                <p:cNvGrpSpPr/>
                <p:nvPr/>
              </p:nvGrpSpPr>
              <p:grpSpPr>
                <a:xfrm>
                  <a:off x="1058557" y="4901958"/>
                  <a:ext cx="1339850" cy="1586230"/>
                  <a:chOff x="1058557" y="4901958"/>
                  <a:chExt cx="1339850" cy="1586230"/>
                </a:xfrm>
              </p:grpSpPr>
              <p:sp>
                <p:nvSpPr>
                  <p:cNvPr id="391" name="object 87">
                    <a:extLst>
                      <a:ext uri="{FF2B5EF4-FFF2-40B4-BE49-F238E27FC236}">
                        <a16:creationId xmlns:a16="http://schemas.microsoft.com/office/drawing/2014/main" id="{ED6CA926-6F11-4251-9C0A-1BBD59BAAA23}"/>
                      </a:ext>
                    </a:extLst>
                  </p:cNvPr>
                  <p:cNvSpPr/>
                  <p:nvPr/>
                </p:nvSpPr>
                <p:spPr>
                  <a:xfrm>
                    <a:off x="1060145" y="4903546"/>
                    <a:ext cx="1336675" cy="1583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6675" h="1583054">
                        <a:moveTo>
                          <a:pt x="0" y="1582927"/>
                        </a:moveTo>
                        <a:lnTo>
                          <a:pt x="1336421" y="1582927"/>
                        </a:lnTo>
                        <a:lnTo>
                          <a:pt x="1336421" y="0"/>
                        </a:lnTo>
                        <a:lnTo>
                          <a:pt x="0" y="0"/>
                        </a:lnTo>
                        <a:lnTo>
                          <a:pt x="0" y="1582927"/>
                        </a:lnTo>
                        <a:close/>
                      </a:path>
                    </a:pathLst>
                  </a:custGeom>
                  <a:ln w="3175">
                    <a:solidFill>
                      <a:srgbClr val="818285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92" name="object 88">
                    <a:extLst>
                      <a:ext uri="{FF2B5EF4-FFF2-40B4-BE49-F238E27FC236}">
                        <a16:creationId xmlns:a16="http://schemas.microsoft.com/office/drawing/2014/main" id="{5A683CDA-85BF-48A9-815F-E793DE66D163}"/>
                      </a:ext>
                    </a:extLst>
                  </p:cNvPr>
                  <p:cNvSpPr/>
                  <p:nvPr/>
                </p:nvSpPr>
                <p:spPr>
                  <a:xfrm>
                    <a:off x="1738102" y="5102469"/>
                    <a:ext cx="0" cy="1089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1089025">
                        <a:moveTo>
                          <a:pt x="0" y="0"/>
                        </a:moveTo>
                        <a:lnTo>
                          <a:pt x="0" y="1088885"/>
                        </a:lnTo>
                      </a:path>
                    </a:pathLst>
                  </a:custGeom>
                  <a:ln w="5435">
                    <a:solidFill>
                      <a:srgbClr val="B77F87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93" name="object 89">
                    <a:extLst>
                      <a:ext uri="{FF2B5EF4-FFF2-40B4-BE49-F238E27FC236}">
                        <a16:creationId xmlns:a16="http://schemas.microsoft.com/office/drawing/2014/main" id="{908CFE25-C8B6-4DF8-B37B-AF054888F694}"/>
                      </a:ext>
                    </a:extLst>
                  </p:cNvPr>
                  <p:cNvSpPr/>
                  <p:nvPr/>
                </p:nvSpPr>
                <p:spPr>
                  <a:xfrm>
                    <a:off x="1725884" y="5102469"/>
                    <a:ext cx="2476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64">
                        <a:moveTo>
                          <a:pt x="24434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5435">
                    <a:solidFill>
                      <a:srgbClr val="B77F87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94" name="object 90">
                    <a:extLst>
                      <a:ext uri="{FF2B5EF4-FFF2-40B4-BE49-F238E27FC236}">
                        <a16:creationId xmlns:a16="http://schemas.microsoft.com/office/drawing/2014/main" id="{AE98546C-ECDE-49CC-A30F-BB38B2337BC8}"/>
                      </a:ext>
                    </a:extLst>
                  </p:cNvPr>
                  <p:cNvSpPr/>
                  <p:nvPr/>
                </p:nvSpPr>
                <p:spPr>
                  <a:xfrm>
                    <a:off x="1725884" y="6191349"/>
                    <a:ext cx="2476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64">
                        <a:moveTo>
                          <a:pt x="24434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5435">
                    <a:solidFill>
                      <a:srgbClr val="B77F87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95" name="object 91">
                    <a:extLst>
                      <a:ext uri="{FF2B5EF4-FFF2-40B4-BE49-F238E27FC236}">
                        <a16:creationId xmlns:a16="http://schemas.microsoft.com/office/drawing/2014/main" id="{0D6AFEF3-9A8C-4B8F-9CDB-91F02E76288F}"/>
                      </a:ext>
                    </a:extLst>
                  </p:cNvPr>
                  <p:cNvSpPr/>
                  <p:nvPr/>
                </p:nvSpPr>
                <p:spPr>
                  <a:xfrm>
                    <a:off x="2171418" y="4985827"/>
                    <a:ext cx="0" cy="1205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1205864">
                        <a:moveTo>
                          <a:pt x="0" y="0"/>
                        </a:moveTo>
                        <a:lnTo>
                          <a:pt x="0" y="1205522"/>
                        </a:lnTo>
                      </a:path>
                    </a:pathLst>
                  </a:custGeom>
                  <a:ln w="5435">
                    <a:solidFill>
                      <a:srgbClr val="B77F87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96" name="object 92">
                    <a:extLst>
                      <a:ext uri="{FF2B5EF4-FFF2-40B4-BE49-F238E27FC236}">
                        <a16:creationId xmlns:a16="http://schemas.microsoft.com/office/drawing/2014/main" id="{9E4E52EF-F49B-47B4-B028-8F5F208A6CBE}"/>
                      </a:ext>
                    </a:extLst>
                  </p:cNvPr>
                  <p:cNvSpPr/>
                  <p:nvPr/>
                </p:nvSpPr>
                <p:spPr>
                  <a:xfrm>
                    <a:off x="2159199" y="4985827"/>
                    <a:ext cx="2476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64">
                        <a:moveTo>
                          <a:pt x="24434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5435">
                    <a:solidFill>
                      <a:srgbClr val="B77F87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97" name="object 93">
                    <a:extLst>
                      <a:ext uri="{FF2B5EF4-FFF2-40B4-BE49-F238E27FC236}">
                        <a16:creationId xmlns:a16="http://schemas.microsoft.com/office/drawing/2014/main" id="{05036A3E-0FDA-4C28-A75A-68DB6F4B16D3}"/>
                      </a:ext>
                    </a:extLst>
                  </p:cNvPr>
                  <p:cNvSpPr/>
                  <p:nvPr/>
                </p:nvSpPr>
                <p:spPr>
                  <a:xfrm>
                    <a:off x="2159199" y="6191345"/>
                    <a:ext cx="2476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64">
                        <a:moveTo>
                          <a:pt x="24434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5435">
                    <a:solidFill>
                      <a:srgbClr val="B77F87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98" name="object 94">
                    <a:extLst>
                      <a:ext uri="{FF2B5EF4-FFF2-40B4-BE49-F238E27FC236}">
                        <a16:creationId xmlns:a16="http://schemas.microsoft.com/office/drawing/2014/main" id="{6C95308E-A3EB-4F5D-AC4E-AF2F608E68AF}"/>
                      </a:ext>
                    </a:extLst>
                  </p:cNvPr>
                  <p:cNvSpPr/>
                  <p:nvPr/>
                </p:nvSpPr>
                <p:spPr>
                  <a:xfrm>
                    <a:off x="1560626" y="5099761"/>
                    <a:ext cx="781050" cy="6051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1050" h="605154">
                        <a:moveTo>
                          <a:pt x="347129" y="273786"/>
                        </a:moveTo>
                        <a:lnTo>
                          <a:pt x="344703" y="261797"/>
                        </a:lnTo>
                        <a:lnTo>
                          <a:pt x="338112" y="252006"/>
                        </a:lnTo>
                        <a:lnTo>
                          <a:pt x="328333" y="245414"/>
                        </a:lnTo>
                        <a:lnTo>
                          <a:pt x="316357" y="243001"/>
                        </a:lnTo>
                        <a:lnTo>
                          <a:pt x="30784" y="243001"/>
                        </a:lnTo>
                        <a:lnTo>
                          <a:pt x="18796" y="245414"/>
                        </a:lnTo>
                        <a:lnTo>
                          <a:pt x="9017" y="252006"/>
                        </a:lnTo>
                        <a:lnTo>
                          <a:pt x="2413" y="261797"/>
                        </a:lnTo>
                        <a:lnTo>
                          <a:pt x="0" y="273786"/>
                        </a:lnTo>
                        <a:lnTo>
                          <a:pt x="0" y="574294"/>
                        </a:lnTo>
                        <a:lnTo>
                          <a:pt x="2413" y="586270"/>
                        </a:lnTo>
                        <a:lnTo>
                          <a:pt x="9017" y="596049"/>
                        </a:lnTo>
                        <a:lnTo>
                          <a:pt x="18796" y="602653"/>
                        </a:lnTo>
                        <a:lnTo>
                          <a:pt x="30784" y="605078"/>
                        </a:lnTo>
                        <a:lnTo>
                          <a:pt x="316357" y="605078"/>
                        </a:lnTo>
                        <a:lnTo>
                          <a:pt x="328333" y="602653"/>
                        </a:lnTo>
                        <a:lnTo>
                          <a:pt x="338112" y="596049"/>
                        </a:lnTo>
                        <a:lnTo>
                          <a:pt x="344703" y="586270"/>
                        </a:lnTo>
                        <a:lnTo>
                          <a:pt x="347129" y="574294"/>
                        </a:lnTo>
                        <a:lnTo>
                          <a:pt x="347129" y="273786"/>
                        </a:lnTo>
                        <a:close/>
                      </a:path>
                      <a:path w="781050" h="605154">
                        <a:moveTo>
                          <a:pt x="780440" y="30784"/>
                        </a:moveTo>
                        <a:lnTo>
                          <a:pt x="778027" y="18796"/>
                        </a:lnTo>
                        <a:lnTo>
                          <a:pt x="771423" y="9017"/>
                        </a:lnTo>
                        <a:lnTo>
                          <a:pt x="761644" y="2413"/>
                        </a:lnTo>
                        <a:lnTo>
                          <a:pt x="749668" y="0"/>
                        </a:lnTo>
                        <a:lnTo>
                          <a:pt x="464096" y="0"/>
                        </a:lnTo>
                        <a:lnTo>
                          <a:pt x="452107" y="2413"/>
                        </a:lnTo>
                        <a:lnTo>
                          <a:pt x="442328" y="9017"/>
                        </a:lnTo>
                        <a:lnTo>
                          <a:pt x="435737" y="18796"/>
                        </a:lnTo>
                        <a:lnTo>
                          <a:pt x="433311" y="30784"/>
                        </a:lnTo>
                        <a:lnTo>
                          <a:pt x="433311" y="574294"/>
                        </a:lnTo>
                        <a:lnTo>
                          <a:pt x="435737" y="586270"/>
                        </a:lnTo>
                        <a:lnTo>
                          <a:pt x="442328" y="596049"/>
                        </a:lnTo>
                        <a:lnTo>
                          <a:pt x="452107" y="602640"/>
                        </a:lnTo>
                        <a:lnTo>
                          <a:pt x="464096" y="605066"/>
                        </a:lnTo>
                        <a:lnTo>
                          <a:pt x="749668" y="605066"/>
                        </a:lnTo>
                        <a:lnTo>
                          <a:pt x="761644" y="602640"/>
                        </a:lnTo>
                        <a:lnTo>
                          <a:pt x="771423" y="596049"/>
                        </a:lnTo>
                        <a:lnTo>
                          <a:pt x="778027" y="586270"/>
                        </a:lnTo>
                        <a:lnTo>
                          <a:pt x="780440" y="574294"/>
                        </a:lnTo>
                        <a:lnTo>
                          <a:pt x="780440" y="30784"/>
                        </a:lnTo>
                        <a:close/>
                      </a:path>
                    </a:pathLst>
                  </a:custGeom>
                  <a:solidFill>
                    <a:srgbClr val="7C1334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99" name="object 95">
                    <a:extLst>
                      <a:ext uri="{FF2B5EF4-FFF2-40B4-BE49-F238E27FC236}">
                        <a16:creationId xmlns:a16="http://schemas.microsoft.com/office/drawing/2014/main" id="{38E7F01D-95DA-42AA-A11A-6D91FAE3E961}"/>
                      </a:ext>
                    </a:extLst>
                  </p:cNvPr>
                  <p:cNvSpPr/>
                  <p:nvPr/>
                </p:nvSpPr>
                <p:spPr>
                  <a:xfrm>
                    <a:off x="1306617" y="5345465"/>
                    <a:ext cx="0" cy="9664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966470">
                        <a:moveTo>
                          <a:pt x="0" y="0"/>
                        </a:moveTo>
                        <a:lnTo>
                          <a:pt x="0" y="966304"/>
                        </a:lnTo>
                      </a:path>
                    </a:pathLst>
                  </a:custGeom>
                  <a:ln w="5435">
                    <a:solidFill>
                      <a:srgbClr val="B77F87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400" name="object 96">
                    <a:extLst>
                      <a:ext uri="{FF2B5EF4-FFF2-40B4-BE49-F238E27FC236}">
                        <a16:creationId xmlns:a16="http://schemas.microsoft.com/office/drawing/2014/main" id="{95367759-6315-47DF-BA9E-3B3A54C738BC}"/>
                      </a:ext>
                    </a:extLst>
                  </p:cNvPr>
                  <p:cNvSpPr/>
                  <p:nvPr/>
                </p:nvSpPr>
                <p:spPr>
                  <a:xfrm>
                    <a:off x="1294399" y="5345465"/>
                    <a:ext cx="2476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65">
                        <a:moveTo>
                          <a:pt x="24434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5435">
                    <a:solidFill>
                      <a:srgbClr val="B77F87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401" name="object 97">
                    <a:extLst>
                      <a:ext uri="{FF2B5EF4-FFF2-40B4-BE49-F238E27FC236}">
                        <a16:creationId xmlns:a16="http://schemas.microsoft.com/office/drawing/2014/main" id="{0A3D91E6-CC62-45CF-A0E7-B0C5042054BD}"/>
                      </a:ext>
                    </a:extLst>
                  </p:cNvPr>
                  <p:cNvSpPr/>
                  <p:nvPr/>
                </p:nvSpPr>
                <p:spPr>
                  <a:xfrm>
                    <a:off x="1294399" y="6311765"/>
                    <a:ext cx="2476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65">
                        <a:moveTo>
                          <a:pt x="24434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5435">
                    <a:solidFill>
                      <a:srgbClr val="B77F87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402" name="object 98">
                    <a:extLst>
                      <a:ext uri="{FF2B5EF4-FFF2-40B4-BE49-F238E27FC236}">
                        <a16:creationId xmlns:a16="http://schemas.microsoft.com/office/drawing/2014/main" id="{E72C1EAF-127C-4244-877B-26D0B3DA0F59}"/>
                      </a:ext>
                    </a:extLst>
                  </p:cNvPr>
                  <p:cNvSpPr/>
                  <p:nvPr/>
                </p:nvSpPr>
                <p:spPr>
                  <a:xfrm>
                    <a:off x="1127316" y="5577652"/>
                    <a:ext cx="347345" cy="6165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344" h="616585">
                        <a:moveTo>
                          <a:pt x="316357" y="0"/>
                        </a:moveTo>
                        <a:lnTo>
                          <a:pt x="30784" y="0"/>
                        </a:lnTo>
                        <a:lnTo>
                          <a:pt x="18800" y="2418"/>
                        </a:lnTo>
                        <a:lnTo>
                          <a:pt x="9015" y="9015"/>
                        </a:lnTo>
                        <a:lnTo>
                          <a:pt x="2418" y="18800"/>
                        </a:lnTo>
                        <a:lnTo>
                          <a:pt x="0" y="30784"/>
                        </a:lnTo>
                        <a:lnTo>
                          <a:pt x="0" y="585635"/>
                        </a:lnTo>
                        <a:lnTo>
                          <a:pt x="2418" y="597611"/>
                        </a:lnTo>
                        <a:lnTo>
                          <a:pt x="9015" y="607393"/>
                        </a:lnTo>
                        <a:lnTo>
                          <a:pt x="18800" y="613988"/>
                        </a:lnTo>
                        <a:lnTo>
                          <a:pt x="30784" y="616407"/>
                        </a:lnTo>
                        <a:lnTo>
                          <a:pt x="316357" y="616407"/>
                        </a:lnTo>
                        <a:lnTo>
                          <a:pt x="328333" y="613988"/>
                        </a:lnTo>
                        <a:lnTo>
                          <a:pt x="338115" y="607393"/>
                        </a:lnTo>
                        <a:lnTo>
                          <a:pt x="344710" y="597611"/>
                        </a:lnTo>
                        <a:lnTo>
                          <a:pt x="347129" y="585635"/>
                        </a:lnTo>
                        <a:lnTo>
                          <a:pt x="347129" y="30784"/>
                        </a:lnTo>
                        <a:lnTo>
                          <a:pt x="344710" y="18800"/>
                        </a:lnTo>
                        <a:lnTo>
                          <a:pt x="338115" y="9015"/>
                        </a:lnTo>
                        <a:lnTo>
                          <a:pt x="328333" y="2418"/>
                        </a:lnTo>
                        <a:lnTo>
                          <a:pt x="316357" y="0"/>
                        </a:lnTo>
                        <a:close/>
                      </a:path>
                    </a:pathLst>
                  </a:custGeom>
                  <a:solidFill>
                    <a:srgbClr val="7C1334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403" name="object 99">
                    <a:extLst>
                      <a:ext uri="{FF2B5EF4-FFF2-40B4-BE49-F238E27FC236}">
                        <a16:creationId xmlns:a16="http://schemas.microsoft.com/office/drawing/2014/main" id="{B7FFBFDA-26EE-4DBF-A4B8-70460FA5C721}"/>
                      </a:ext>
                    </a:extLst>
                  </p:cNvPr>
                  <p:cNvSpPr/>
                  <p:nvPr/>
                </p:nvSpPr>
                <p:spPr>
                  <a:xfrm>
                    <a:off x="1127321" y="5947006"/>
                    <a:ext cx="34734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344">
                        <a:moveTo>
                          <a:pt x="0" y="0"/>
                        </a:moveTo>
                        <a:lnTo>
                          <a:pt x="347129" y="0"/>
                        </a:lnTo>
                      </a:path>
                    </a:pathLst>
                  </a:custGeom>
                  <a:ln w="10858">
                    <a:solidFill>
                      <a:srgbClr val="B77F87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404" name="object 100">
                    <a:extLst>
                      <a:ext uri="{FF2B5EF4-FFF2-40B4-BE49-F238E27FC236}">
                        <a16:creationId xmlns:a16="http://schemas.microsoft.com/office/drawing/2014/main" id="{37199A63-6A0B-4E32-950A-61A44644ED0B}"/>
                      </a:ext>
                    </a:extLst>
                  </p:cNvPr>
                  <p:cNvSpPr/>
                  <p:nvPr/>
                </p:nvSpPr>
                <p:spPr>
                  <a:xfrm>
                    <a:off x="1560635" y="5583081"/>
                    <a:ext cx="34734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344">
                        <a:moveTo>
                          <a:pt x="0" y="0"/>
                        </a:moveTo>
                        <a:lnTo>
                          <a:pt x="347129" y="0"/>
                        </a:lnTo>
                      </a:path>
                    </a:pathLst>
                  </a:custGeom>
                  <a:ln w="10858">
                    <a:solidFill>
                      <a:srgbClr val="B77F87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405" name="object 101">
                    <a:extLst>
                      <a:ext uri="{FF2B5EF4-FFF2-40B4-BE49-F238E27FC236}">
                        <a16:creationId xmlns:a16="http://schemas.microsoft.com/office/drawing/2014/main" id="{793BA52E-6B31-4CBB-9DC1-13A80115A18A}"/>
                      </a:ext>
                    </a:extLst>
                  </p:cNvPr>
                  <p:cNvSpPr/>
                  <p:nvPr/>
                </p:nvSpPr>
                <p:spPr>
                  <a:xfrm>
                    <a:off x="1993949" y="5466438"/>
                    <a:ext cx="34734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344">
                        <a:moveTo>
                          <a:pt x="0" y="0"/>
                        </a:moveTo>
                        <a:lnTo>
                          <a:pt x="347129" y="0"/>
                        </a:lnTo>
                      </a:path>
                    </a:pathLst>
                  </a:custGeom>
                  <a:ln w="10858">
                    <a:solidFill>
                      <a:srgbClr val="B77F87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</p:grpSp>
            <p:grpSp>
              <p:nvGrpSpPr>
                <p:cNvPr id="381" name="object 103">
                  <a:extLst>
                    <a:ext uri="{FF2B5EF4-FFF2-40B4-BE49-F238E27FC236}">
                      <a16:creationId xmlns:a16="http://schemas.microsoft.com/office/drawing/2014/main" id="{B95429FB-5A78-4ADF-ADDE-7E489B1828E6}"/>
                    </a:ext>
                  </a:extLst>
                </p:cNvPr>
                <p:cNvGrpSpPr/>
                <p:nvPr/>
              </p:nvGrpSpPr>
              <p:grpSpPr>
                <a:xfrm>
                  <a:off x="1033955" y="4969411"/>
                  <a:ext cx="1135380" cy="1535430"/>
                  <a:chOff x="1033955" y="4969411"/>
                  <a:chExt cx="1135380" cy="1535430"/>
                </a:xfrm>
              </p:grpSpPr>
              <p:sp>
                <p:nvSpPr>
                  <p:cNvPr id="382" name="object 104">
                    <a:extLst>
                      <a:ext uri="{FF2B5EF4-FFF2-40B4-BE49-F238E27FC236}">
                        <a16:creationId xmlns:a16="http://schemas.microsoft.com/office/drawing/2014/main" id="{BD7FED3A-C484-43E9-A31D-8CBE6D3AF184}"/>
                      </a:ext>
                    </a:extLst>
                  </p:cNvPr>
                  <p:cNvSpPr/>
                  <p:nvPr/>
                </p:nvSpPr>
                <p:spPr>
                  <a:xfrm>
                    <a:off x="1037545" y="4970769"/>
                    <a:ext cx="2476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65">
                        <a:moveTo>
                          <a:pt x="0" y="0"/>
                        </a:moveTo>
                        <a:lnTo>
                          <a:pt x="24218" y="0"/>
                        </a:lnTo>
                      </a:path>
                    </a:pathLst>
                  </a:custGeom>
                  <a:ln w="3175">
                    <a:solidFill>
                      <a:srgbClr val="818285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83" name="object 105">
                    <a:extLst>
                      <a:ext uri="{FF2B5EF4-FFF2-40B4-BE49-F238E27FC236}">
                        <a16:creationId xmlns:a16="http://schemas.microsoft.com/office/drawing/2014/main" id="{4586DEC5-F9C7-4B95-9D05-CDD2386A978B}"/>
                      </a:ext>
                    </a:extLst>
                  </p:cNvPr>
                  <p:cNvSpPr/>
                  <p:nvPr/>
                </p:nvSpPr>
                <p:spPr>
                  <a:xfrm>
                    <a:off x="1033955" y="5277642"/>
                    <a:ext cx="2476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65">
                        <a:moveTo>
                          <a:pt x="0" y="0"/>
                        </a:moveTo>
                        <a:lnTo>
                          <a:pt x="24218" y="0"/>
                        </a:lnTo>
                      </a:path>
                    </a:pathLst>
                  </a:custGeom>
                  <a:ln w="3175">
                    <a:solidFill>
                      <a:srgbClr val="818285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84" name="object 106">
                    <a:extLst>
                      <a:ext uri="{FF2B5EF4-FFF2-40B4-BE49-F238E27FC236}">
                        <a16:creationId xmlns:a16="http://schemas.microsoft.com/office/drawing/2014/main" id="{467AE40E-5818-470D-8186-CDC17A2D9D94}"/>
                      </a:ext>
                    </a:extLst>
                  </p:cNvPr>
                  <p:cNvSpPr/>
                  <p:nvPr/>
                </p:nvSpPr>
                <p:spPr>
                  <a:xfrm>
                    <a:off x="1033955" y="5570828"/>
                    <a:ext cx="2476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65">
                        <a:moveTo>
                          <a:pt x="0" y="0"/>
                        </a:moveTo>
                        <a:lnTo>
                          <a:pt x="24218" y="0"/>
                        </a:lnTo>
                      </a:path>
                    </a:pathLst>
                  </a:custGeom>
                  <a:ln w="3175">
                    <a:solidFill>
                      <a:srgbClr val="818285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85" name="object 107">
                    <a:extLst>
                      <a:ext uri="{FF2B5EF4-FFF2-40B4-BE49-F238E27FC236}">
                        <a16:creationId xmlns:a16="http://schemas.microsoft.com/office/drawing/2014/main" id="{FAC2E6DC-C39D-44FA-B289-274AA1E35448}"/>
                      </a:ext>
                    </a:extLst>
                  </p:cNvPr>
                  <p:cNvSpPr/>
                  <p:nvPr/>
                </p:nvSpPr>
                <p:spPr>
                  <a:xfrm>
                    <a:off x="1033955" y="5847812"/>
                    <a:ext cx="2476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65">
                        <a:moveTo>
                          <a:pt x="0" y="0"/>
                        </a:moveTo>
                        <a:lnTo>
                          <a:pt x="24218" y="0"/>
                        </a:lnTo>
                      </a:path>
                    </a:pathLst>
                  </a:custGeom>
                  <a:ln w="3175">
                    <a:solidFill>
                      <a:srgbClr val="818285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86" name="object 108">
                    <a:extLst>
                      <a:ext uri="{FF2B5EF4-FFF2-40B4-BE49-F238E27FC236}">
                        <a16:creationId xmlns:a16="http://schemas.microsoft.com/office/drawing/2014/main" id="{3BDE800A-0BC4-48AD-8097-7795EF4C0D0C}"/>
                      </a:ext>
                    </a:extLst>
                  </p:cNvPr>
                  <p:cNvSpPr/>
                  <p:nvPr/>
                </p:nvSpPr>
                <p:spPr>
                  <a:xfrm>
                    <a:off x="1033955" y="6141829"/>
                    <a:ext cx="2476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65">
                        <a:moveTo>
                          <a:pt x="0" y="0"/>
                        </a:moveTo>
                        <a:lnTo>
                          <a:pt x="24218" y="0"/>
                        </a:lnTo>
                      </a:path>
                    </a:pathLst>
                  </a:custGeom>
                  <a:ln w="3175">
                    <a:solidFill>
                      <a:srgbClr val="818285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87" name="object 109">
                    <a:extLst>
                      <a:ext uri="{FF2B5EF4-FFF2-40B4-BE49-F238E27FC236}">
                        <a16:creationId xmlns:a16="http://schemas.microsoft.com/office/drawing/2014/main" id="{3524F808-B2FB-459D-841A-1610F018E825}"/>
                      </a:ext>
                    </a:extLst>
                  </p:cNvPr>
                  <p:cNvSpPr/>
                  <p:nvPr/>
                </p:nvSpPr>
                <p:spPr>
                  <a:xfrm>
                    <a:off x="1033955" y="6427744"/>
                    <a:ext cx="2476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65">
                        <a:moveTo>
                          <a:pt x="0" y="0"/>
                        </a:moveTo>
                        <a:lnTo>
                          <a:pt x="24218" y="0"/>
                        </a:lnTo>
                      </a:path>
                    </a:pathLst>
                  </a:custGeom>
                  <a:ln w="3175">
                    <a:solidFill>
                      <a:srgbClr val="818285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88" name="object 110">
                    <a:extLst>
                      <a:ext uri="{FF2B5EF4-FFF2-40B4-BE49-F238E27FC236}">
                        <a16:creationId xmlns:a16="http://schemas.microsoft.com/office/drawing/2014/main" id="{68D94586-C30B-4E81-943E-340D39559983}"/>
                      </a:ext>
                    </a:extLst>
                  </p:cNvPr>
                  <p:cNvSpPr/>
                  <p:nvPr/>
                </p:nvSpPr>
                <p:spPr>
                  <a:xfrm>
                    <a:off x="1305109" y="6487899"/>
                    <a:ext cx="0" cy="165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16509">
                        <a:moveTo>
                          <a:pt x="0" y="0"/>
                        </a:moveTo>
                        <a:lnTo>
                          <a:pt x="0" y="16395"/>
                        </a:lnTo>
                      </a:path>
                    </a:pathLst>
                  </a:custGeom>
                  <a:ln w="3175">
                    <a:solidFill>
                      <a:srgbClr val="818285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89" name="object 111">
                    <a:extLst>
                      <a:ext uri="{FF2B5EF4-FFF2-40B4-BE49-F238E27FC236}">
                        <a16:creationId xmlns:a16="http://schemas.microsoft.com/office/drawing/2014/main" id="{3490132F-5385-44E2-942B-75BB97D1A532}"/>
                      </a:ext>
                    </a:extLst>
                  </p:cNvPr>
                  <p:cNvSpPr/>
                  <p:nvPr/>
                </p:nvSpPr>
                <p:spPr>
                  <a:xfrm>
                    <a:off x="1734483" y="6487899"/>
                    <a:ext cx="0" cy="165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16509">
                        <a:moveTo>
                          <a:pt x="0" y="0"/>
                        </a:moveTo>
                        <a:lnTo>
                          <a:pt x="0" y="16395"/>
                        </a:lnTo>
                      </a:path>
                    </a:pathLst>
                  </a:custGeom>
                  <a:ln w="3175">
                    <a:solidFill>
                      <a:srgbClr val="818285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90" name="object 112">
                    <a:extLst>
                      <a:ext uri="{FF2B5EF4-FFF2-40B4-BE49-F238E27FC236}">
                        <a16:creationId xmlns:a16="http://schemas.microsoft.com/office/drawing/2014/main" id="{72D764C5-33D4-48DE-86DC-40BE4FDD3777}"/>
                      </a:ext>
                    </a:extLst>
                  </p:cNvPr>
                  <p:cNvSpPr/>
                  <p:nvPr/>
                </p:nvSpPr>
                <p:spPr>
                  <a:xfrm>
                    <a:off x="2167797" y="6487899"/>
                    <a:ext cx="0" cy="165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16509">
                        <a:moveTo>
                          <a:pt x="0" y="0"/>
                        </a:moveTo>
                        <a:lnTo>
                          <a:pt x="0" y="16395"/>
                        </a:lnTo>
                      </a:path>
                    </a:pathLst>
                  </a:custGeom>
                  <a:ln w="3175">
                    <a:solidFill>
                      <a:srgbClr val="818285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</p:grpSp>
          </p:grpSp>
          <p:grpSp>
            <p:nvGrpSpPr>
              <p:cNvPr id="414" name="Grupo 413">
                <a:extLst>
                  <a:ext uri="{FF2B5EF4-FFF2-40B4-BE49-F238E27FC236}">
                    <a16:creationId xmlns:a16="http://schemas.microsoft.com/office/drawing/2014/main" id="{A4B106B5-ADAA-40E7-BD32-E13D66BCC8CF}"/>
                  </a:ext>
                </a:extLst>
              </p:cNvPr>
              <p:cNvGrpSpPr/>
              <p:nvPr/>
            </p:nvGrpSpPr>
            <p:grpSpPr>
              <a:xfrm>
                <a:off x="447272" y="2057219"/>
                <a:ext cx="371514" cy="3165321"/>
                <a:chOff x="8660074" y="2088800"/>
                <a:chExt cx="371514" cy="3165321"/>
              </a:xfrm>
            </p:grpSpPr>
            <p:sp>
              <p:nvSpPr>
                <p:cNvPr id="415" name="CuadroTexto 414">
                  <a:extLst>
                    <a:ext uri="{FF2B5EF4-FFF2-40B4-BE49-F238E27FC236}">
                      <a16:creationId xmlns:a16="http://schemas.microsoft.com/office/drawing/2014/main" id="{4BFD78F8-12BC-49D8-B86E-5D131C24B20B}"/>
                    </a:ext>
                  </a:extLst>
                </p:cNvPr>
                <p:cNvSpPr txBox="1"/>
                <p:nvPr/>
              </p:nvSpPr>
              <p:spPr>
                <a:xfrm>
                  <a:off x="8785040" y="4977123"/>
                  <a:ext cx="246548" cy="276998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lIns="45720" rIns="45720" rtlCol="0">
                  <a:spAutoFit/>
                </a:bodyPr>
                <a:lstStyle/>
                <a:p>
                  <a:pPr algn="ctr"/>
                  <a:r>
                    <a:rPr lang="es-ES" sz="1200" dirty="0">
                      <a:solidFill>
                        <a:srgbClr val="57585A"/>
                      </a:solidFill>
                      <a:latin typeface="Arial" pitchFamily="34" charset="0"/>
                      <a:cs typeface="Arial" pitchFamily="34" charset="0"/>
                    </a:rPr>
                    <a:t>0</a:t>
                  </a:r>
                </a:p>
              </p:txBody>
            </p:sp>
            <p:sp>
              <p:nvSpPr>
                <p:cNvPr id="416" name="CuadroTexto 415">
                  <a:extLst>
                    <a:ext uri="{FF2B5EF4-FFF2-40B4-BE49-F238E27FC236}">
                      <a16:creationId xmlns:a16="http://schemas.microsoft.com/office/drawing/2014/main" id="{FB811D21-FB02-4B6F-AAEB-63264B919D9C}"/>
                    </a:ext>
                  </a:extLst>
                </p:cNvPr>
                <p:cNvSpPr txBox="1"/>
                <p:nvPr/>
              </p:nvSpPr>
              <p:spPr>
                <a:xfrm>
                  <a:off x="8729804" y="4416572"/>
                  <a:ext cx="279993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lIns="45720" rIns="45720" rtlCol="0">
                  <a:spAutoFit/>
                </a:bodyPr>
                <a:lstStyle/>
                <a:p>
                  <a:pPr algn="ctr"/>
                  <a:r>
                    <a:rPr lang="es-ES" sz="1200" dirty="0">
                      <a:solidFill>
                        <a:srgbClr val="57585A"/>
                      </a:solidFill>
                      <a:latin typeface="Arial" pitchFamily="34" charset="0"/>
                      <a:cs typeface="Arial" pitchFamily="34" charset="0"/>
                    </a:rPr>
                    <a:t>20</a:t>
                  </a:r>
                </a:p>
              </p:txBody>
            </p:sp>
            <p:sp>
              <p:nvSpPr>
                <p:cNvPr id="417" name="CuadroTexto 416">
                  <a:extLst>
                    <a:ext uri="{FF2B5EF4-FFF2-40B4-BE49-F238E27FC236}">
                      <a16:creationId xmlns:a16="http://schemas.microsoft.com/office/drawing/2014/main" id="{A4513463-2957-42A2-A9FC-848CC9EBFD73}"/>
                    </a:ext>
                  </a:extLst>
                </p:cNvPr>
                <p:cNvSpPr txBox="1"/>
                <p:nvPr/>
              </p:nvSpPr>
              <p:spPr>
                <a:xfrm>
                  <a:off x="8716433" y="3827750"/>
                  <a:ext cx="289131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lIns="45720" rIns="45720" rtlCol="0">
                  <a:spAutoFit/>
                </a:bodyPr>
                <a:lstStyle/>
                <a:p>
                  <a:pPr algn="ctr"/>
                  <a:r>
                    <a:rPr lang="es-ES" sz="1200" dirty="0">
                      <a:solidFill>
                        <a:srgbClr val="57585A"/>
                      </a:solidFill>
                      <a:latin typeface="Arial" pitchFamily="34" charset="0"/>
                      <a:cs typeface="Arial" pitchFamily="34" charset="0"/>
                    </a:rPr>
                    <a:t>40</a:t>
                  </a:r>
                </a:p>
              </p:txBody>
            </p:sp>
            <p:sp>
              <p:nvSpPr>
                <p:cNvPr id="418" name="CuadroTexto 417">
                  <a:extLst>
                    <a:ext uri="{FF2B5EF4-FFF2-40B4-BE49-F238E27FC236}">
                      <a16:creationId xmlns:a16="http://schemas.microsoft.com/office/drawing/2014/main" id="{8E4886DE-1D44-43CF-BF68-913CDFEA94E8}"/>
                    </a:ext>
                  </a:extLst>
                </p:cNvPr>
                <p:cNvSpPr txBox="1"/>
                <p:nvPr/>
              </p:nvSpPr>
              <p:spPr>
                <a:xfrm>
                  <a:off x="8720666" y="3275255"/>
                  <a:ext cx="289131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lIns="45720" rIns="45720" rtlCol="0">
                  <a:spAutoFit/>
                </a:bodyPr>
                <a:lstStyle/>
                <a:p>
                  <a:pPr algn="ctr"/>
                  <a:r>
                    <a:rPr lang="es-ES" sz="1200" dirty="0">
                      <a:solidFill>
                        <a:srgbClr val="57585A"/>
                      </a:solidFill>
                      <a:latin typeface="Arial" pitchFamily="34" charset="0"/>
                      <a:cs typeface="Arial" pitchFamily="34" charset="0"/>
                    </a:rPr>
                    <a:t>60</a:t>
                  </a:r>
                </a:p>
              </p:txBody>
            </p:sp>
            <p:sp>
              <p:nvSpPr>
                <p:cNvPr id="419" name="CuadroTexto 418">
                  <a:extLst>
                    <a:ext uri="{FF2B5EF4-FFF2-40B4-BE49-F238E27FC236}">
                      <a16:creationId xmlns:a16="http://schemas.microsoft.com/office/drawing/2014/main" id="{6AD78A42-4711-4D17-9E7B-7079C08566E0}"/>
                    </a:ext>
                  </a:extLst>
                </p:cNvPr>
                <p:cNvSpPr txBox="1"/>
                <p:nvPr/>
              </p:nvSpPr>
              <p:spPr>
                <a:xfrm>
                  <a:off x="8739458" y="2705581"/>
                  <a:ext cx="289131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lIns="45720" rIns="45720" rtlCol="0">
                  <a:spAutoFit/>
                </a:bodyPr>
                <a:lstStyle/>
                <a:p>
                  <a:pPr algn="ctr"/>
                  <a:r>
                    <a:rPr lang="es-ES" sz="1200" dirty="0">
                      <a:solidFill>
                        <a:srgbClr val="57585A"/>
                      </a:solidFill>
                      <a:latin typeface="Arial" pitchFamily="34" charset="0"/>
                      <a:cs typeface="Arial" pitchFamily="34" charset="0"/>
                    </a:rPr>
                    <a:t>80</a:t>
                  </a:r>
                </a:p>
              </p:txBody>
            </p:sp>
            <p:sp>
              <p:nvSpPr>
                <p:cNvPr id="420" name="CuadroTexto 419">
                  <a:extLst>
                    <a:ext uri="{FF2B5EF4-FFF2-40B4-BE49-F238E27FC236}">
                      <a16:creationId xmlns:a16="http://schemas.microsoft.com/office/drawing/2014/main" id="{77843299-1EBE-4464-9AE8-D3BB2E9768F9}"/>
                    </a:ext>
                  </a:extLst>
                </p:cNvPr>
                <p:cNvSpPr txBox="1"/>
                <p:nvPr/>
              </p:nvSpPr>
              <p:spPr>
                <a:xfrm>
                  <a:off x="8660074" y="2088800"/>
                  <a:ext cx="367888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lIns="45720" rIns="45720" rtlCol="0">
                  <a:spAutoFit/>
                </a:bodyPr>
                <a:lstStyle/>
                <a:p>
                  <a:pPr algn="ctr"/>
                  <a:r>
                    <a:rPr lang="es-ES" sz="1200" dirty="0">
                      <a:solidFill>
                        <a:srgbClr val="57585A"/>
                      </a:solidFill>
                      <a:latin typeface="Arial" pitchFamily="34" charset="0"/>
                      <a:cs typeface="Arial" pitchFamily="34" charset="0"/>
                    </a:rPr>
                    <a:t>100</a:t>
                  </a:r>
                </a:p>
              </p:txBody>
            </p:sp>
          </p:grpSp>
        </p:grpSp>
        <p:grpSp>
          <p:nvGrpSpPr>
            <p:cNvPr id="429" name="Grupo 428">
              <a:extLst>
                <a:ext uri="{FF2B5EF4-FFF2-40B4-BE49-F238E27FC236}">
                  <a16:creationId xmlns:a16="http://schemas.microsoft.com/office/drawing/2014/main" id="{6C832B01-0D81-42CD-991A-3F52E5534F5C}"/>
                </a:ext>
              </a:extLst>
            </p:cNvPr>
            <p:cNvGrpSpPr/>
            <p:nvPr/>
          </p:nvGrpSpPr>
          <p:grpSpPr>
            <a:xfrm>
              <a:off x="1232814" y="5240391"/>
              <a:ext cx="1991690" cy="287189"/>
              <a:chOff x="1236494" y="5249253"/>
              <a:chExt cx="1991690" cy="287189"/>
            </a:xfrm>
          </p:grpSpPr>
          <p:sp>
            <p:nvSpPr>
              <p:cNvPr id="430" name="CuadroTexto 429">
                <a:extLst>
                  <a:ext uri="{FF2B5EF4-FFF2-40B4-BE49-F238E27FC236}">
                    <a16:creationId xmlns:a16="http://schemas.microsoft.com/office/drawing/2014/main" id="{729E20E4-4F3B-4286-AB84-A5349093ADAE}"/>
                  </a:ext>
                </a:extLst>
              </p:cNvPr>
              <p:cNvSpPr txBox="1"/>
              <p:nvPr/>
            </p:nvSpPr>
            <p:spPr>
              <a:xfrm>
                <a:off x="1236494" y="5249253"/>
                <a:ext cx="246548" cy="276998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lIns="45720" rIns="45720" rtlCol="0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rgbClr val="57585A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431" name="CuadroTexto 430">
                <a:extLst>
                  <a:ext uri="{FF2B5EF4-FFF2-40B4-BE49-F238E27FC236}">
                    <a16:creationId xmlns:a16="http://schemas.microsoft.com/office/drawing/2014/main" id="{3BB5E04D-894A-4D81-A72A-A3F4FA6200C9}"/>
                  </a:ext>
                </a:extLst>
              </p:cNvPr>
              <p:cNvSpPr txBox="1"/>
              <p:nvPr/>
            </p:nvSpPr>
            <p:spPr>
              <a:xfrm>
                <a:off x="2088494" y="5258087"/>
                <a:ext cx="246548" cy="276998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lIns="45720" rIns="45720" rtlCol="0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rgbClr val="57585A"/>
                    </a:solidFill>
                    <a:latin typeface="Arial" pitchFamily="34" charset="0"/>
                    <a:cs typeface="Arial" pitchFamily="34" charset="0"/>
                  </a:rPr>
                  <a:t>8</a:t>
                </a:r>
              </a:p>
            </p:txBody>
          </p:sp>
          <p:sp>
            <p:nvSpPr>
              <p:cNvPr id="432" name="CuadroTexto 431">
                <a:extLst>
                  <a:ext uri="{FF2B5EF4-FFF2-40B4-BE49-F238E27FC236}">
                    <a16:creationId xmlns:a16="http://schemas.microsoft.com/office/drawing/2014/main" id="{72D17865-B99E-4C70-964D-E67CF1D71675}"/>
                  </a:ext>
                </a:extLst>
              </p:cNvPr>
              <p:cNvSpPr txBox="1"/>
              <p:nvPr/>
            </p:nvSpPr>
            <p:spPr>
              <a:xfrm>
                <a:off x="2892146" y="5259443"/>
                <a:ext cx="336038" cy="27699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lIns="45720" rIns="45720" rtlCol="0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rgbClr val="57585A"/>
                    </a:solidFill>
                    <a:latin typeface="Arial" pitchFamily="34" charset="0"/>
                    <a:cs typeface="Arial" pitchFamily="34" charset="0"/>
                  </a:rPr>
                  <a:t>16</a:t>
                </a:r>
              </a:p>
            </p:txBody>
          </p:sp>
        </p:grpSp>
        <p:sp>
          <p:nvSpPr>
            <p:cNvPr id="433" name="CuadroTexto 432">
              <a:extLst>
                <a:ext uri="{FF2B5EF4-FFF2-40B4-BE49-F238E27FC236}">
                  <a16:creationId xmlns:a16="http://schemas.microsoft.com/office/drawing/2014/main" id="{99BE3A45-9C6F-4072-8938-0E2FD0957526}"/>
                </a:ext>
              </a:extLst>
            </p:cNvPr>
            <p:cNvSpPr txBox="1"/>
            <p:nvPr/>
          </p:nvSpPr>
          <p:spPr>
            <a:xfrm>
              <a:off x="1079315" y="5513750"/>
              <a:ext cx="2135626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45720" rIns="45720" rtlCol="0">
              <a:spAutoFit/>
            </a:bodyPr>
            <a:lstStyle/>
            <a:p>
              <a:pPr algn="ctr"/>
              <a:r>
                <a:rPr lang="es-ES" sz="1400" dirty="0">
                  <a:solidFill>
                    <a:srgbClr val="57585A"/>
                  </a:solidFill>
                  <a:latin typeface="Gotham Bold"/>
                  <a:cs typeface="Arial" pitchFamily="34" charset="0"/>
                </a:rPr>
                <a:t>Tiempo (semanas)</a:t>
              </a:r>
            </a:p>
          </p:txBody>
        </p:sp>
      </p:grpSp>
      <p:grpSp>
        <p:nvGrpSpPr>
          <p:cNvPr id="437" name="Grupo 436">
            <a:extLst>
              <a:ext uri="{FF2B5EF4-FFF2-40B4-BE49-F238E27FC236}">
                <a16:creationId xmlns:a16="http://schemas.microsoft.com/office/drawing/2014/main" id="{BE3F0F22-7883-4221-B617-600076DB9DF2}"/>
              </a:ext>
            </a:extLst>
          </p:cNvPr>
          <p:cNvGrpSpPr/>
          <p:nvPr/>
        </p:nvGrpSpPr>
        <p:grpSpPr>
          <a:xfrm>
            <a:off x="4827526" y="1872130"/>
            <a:ext cx="3118287" cy="3742800"/>
            <a:chOff x="4561713" y="2074152"/>
            <a:chExt cx="3118287" cy="3742800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F74642B7-D237-4808-8F85-FABFEB951C42}"/>
                </a:ext>
              </a:extLst>
            </p:cNvPr>
            <p:cNvGrpSpPr/>
            <p:nvPr/>
          </p:nvGrpSpPr>
          <p:grpSpPr>
            <a:xfrm>
              <a:off x="4561713" y="2074152"/>
              <a:ext cx="3118287" cy="3193200"/>
              <a:chOff x="4292470" y="2074152"/>
              <a:chExt cx="3118287" cy="3193200"/>
            </a:xfrm>
          </p:grpSpPr>
          <p:grpSp>
            <p:nvGrpSpPr>
              <p:cNvPr id="352" name="Grupo 351">
                <a:extLst>
                  <a:ext uri="{FF2B5EF4-FFF2-40B4-BE49-F238E27FC236}">
                    <a16:creationId xmlns:a16="http://schemas.microsoft.com/office/drawing/2014/main" id="{86F7AD9A-F324-41F4-9F05-E5EEFC651F7E}"/>
                  </a:ext>
                </a:extLst>
              </p:cNvPr>
              <p:cNvGrpSpPr/>
              <p:nvPr/>
            </p:nvGrpSpPr>
            <p:grpSpPr>
              <a:xfrm>
                <a:off x="4674757" y="2074152"/>
                <a:ext cx="2736000" cy="3193200"/>
                <a:chOff x="3297076" y="4902212"/>
                <a:chExt cx="1365885" cy="1604010"/>
              </a:xfrm>
            </p:grpSpPr>
            <p:grpSp>
              <p:nvGrpSpPr>
                <p:cNvPr id="353" name="object 48">
                  <a:extLst>
                    <a:ext uri="{FF2B5EF4-FFF2-40B4-BE49-F238E27FC236}">
                      <a16:creationId xmlns:a16="http://schemas.microsoft.com/office/drawing/2014/main" id="{73CFD80E-86D2-45FD-881F-004406C4681F}"/>
                    </a:ext>
                  </a:extLst>
                </p:cNvPr>
                <p:cNvGrpSpPr/>
                <p:nvPr/>
              </p:nvGrpSpPr>
              <p:grpSpPr>
                <a:xfrm>
                  <a:off x="3297076" y="4902212"/>
                  <a:ext cx="1365885" cy="1604010"/>
                  <a:chOff x="3297792" y="4902212"/>
                  <a:chExt cx="1365885" cy="1604010"/>
                </a:xfrm>
              </p:grpSpPr>
              <p:sp>
                <p:nvSpPr>
                  <p:cNvPr id="355" name="object 49">
                    <a:extLst>
                      <a:ext uri="{FF2B5EF4-FFF2-40B4-BE49-F238E27FC236}">
                        <a16:creationId xmlns:a16="http://schemas.microsoft.com/office/drawing/2014/main" id="{C56FC00E-1BF5-4C38-83E9-7425114B3040}"/>
                      </a:ext>
                    </a:extLst>
                  </p:cNvPr>
                  <p:cNvSpPr/>
                  <p:nvPr/>
                </p:nvSpPr>
                <p:spPr>
                  <a:xfrm>
                    <a:off x="3325571" y="4903800"/>
                    <a:ext cx="1336675" cy="1583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6675" h="1583054">
                        <a:moveTo>
                          <a:pt x="0" y="1582927"/>
                        </a:moveTo>
                        <a:lnTo>
                          <a:pt x="1336421" y="1582927"/>
                        </a:lnTo>
                        <a:lnTo>
                          <a:pt x="1336421" y="0"/>
                        </a:lnTo>
                        <a:lnTo>
                          <a:pt x="0" y="0"/>
                        </a:lnTo>
                        <a:lnTo>
                          <a:pt x="0" y="1582927"/>
                        </a:lnTo>
                        <a:close/>
                      </a:path>
                    </a:pathLst>
                  </a:custGeom>
                  <a:ln w="3175">
                    <a:solidFill>
                      <a:srgbClr val="818285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56" name="object 50">
                    <a:extLst>
                      <a:ext uri="{FF2B5EF4-FFF2-40B4-BE49-F238E27FC236}">
                        <a16:creationId xmlns:a16="http://schemas.microsoft.com/office/drawing/2014/main" id="{8F0CE3A5-33D6-4F29-AFA2-60878B73670B}"/>
                      </a:ext>
                    </a:extLst>
                  </p:cNvPr>
                  <p:cNvSpPr/>
                  <p:nvPr/>
                </p:nvSpPr>
                <p:spPr>
                  <a:xfrm>
                    <a:off x="3569401" y="5191827"/>
                    <a:ext cx="0" cy="1184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1184275">
                        <a:moveTo>
                          <a:pt x="0" y="0"/>
                        </a:moveTo>
                        <a:lnTo>
                          <a:pt x="0" y="1183652"/>
                        </a:lnTo>
                      </a:path>
                    </a:pathLst>
                  </a:custGeom>
                  <a:ln w="5435">
                    <a:solidFill>
                      <a:srgbClr val="B77F87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57" name="object 51">
                    <a:extLst>
                      <a:ext uri="{FF2B5EF4-FFF2-40B4-BE49-F238E27FC236}">
                        <a16:creationId xmlns:a16="http://schemas.microsoft.com/office/drawing/2014/main" id="{3DD28A11-52C9-41AB-82F7-5964FDED8244}"/>
                      </a:ext>
                    </a:extLst>
                  </p:cNvPr>
                  <p:cNvSpPr/>
                  <p:nvPr/>
                </p:nvSpPr>
                <p:spPr>
                  <a:xfrm>
                    <a:off x="3557182" y="5191827"/>
                    <a:ext cx="2476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64">
                        <a:moveTo>
                          <a:pt x="24434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5435">
                    <a:solidFill>
                      <a:srgbClr val="B77F87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58" name="object 52">
                    <a:extLst>
                      <a:ext uri="{FF2B5EF4-FFF2-40B4-BE49-F238E27FC236}">
                        <a16:creationId xmlns:a16="http://schemas.microsoft.com/office/drawing/2014/main" id="{E75B407D-C2AC-4227-B3AB-9F18A249D978}"/>
                      </a:ext>
                    </a:extLst>
                  </p:cNvPr>
                  <p:cNvSpPr/>
                  <p:nvPr/>
                </p:nvSpPr>
                <p:spPr>
                  <a:xfrm>
                    <a:off x="3557182" y="6375473"/>
                    <a:ext cx="2476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64">
                        <a:moveTo>
                          <a:pt x="24434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5435">
                    <a:solidFill>
                      <a:srgbClr val="B77F87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59" name="object 53">
                    <a:extLst>
                      <a:ext uri="{FF2B5EF4-FFF2-40B4-BE49-F238E27FC236}">
                        <a16:creationId xmlns:a16="http://schemas.microsoft.com/office/drawing/2014/main" id="{4B542605-6A47-45BB-A8DF-7A55FD432814}"/>
                      </a:ext>
                    </a:extLst>
                  </p:cNvPr>
                  <p:cNvSpPr/>
                  <p:nvPr/>
                </p:nvSpPr>
                <p:spPr>
                  <a:xfrm>
                    <a:off x="3390099" y="5427251"/>
                    <a:ext cx="347345" cy="7150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345" h="715010">
                        <a:moveTo>
                          <a:pt x="316356" y="0"/>
                        </a:moveTo>
                        <a:lnTo>
                          <a:pt x="30784" y="0"/>
                        </a:lnTo>
                        <a:lnTo>
                          <a:pt x="18800" y="2418"/>
                        </a:lnTo>
                        <a:lnTo>
                          <a:pt x="9015" y="9015"/>
                        </a:lnTo>
                        <a:lnTo>
                          <a:pt x="2418" y="18800"/>
                        </a:lnTo>
                        <a:lnTo>
                          <a:pt x="0" y="30784"/>
                        </a:lnTo>
                        <a:lnTo>
                          <a:pt x="0" y="683641"/>
                        </a:lnTo>
                        <a:lnTo>
                          <a:pt x="2418" y="695619"/>
                        </a:lnTo>
                        <a:lnTo>
                          <a:pt x="9015" y="705405"/>
                        </a:lnTo>
                        <a:lnTo>
                          <a:pt x="18800" y="712005"/>
                        </a:lnTo>
                        <a:lnTo>
                          <a:pt x="30784" y="714425"/>
                        </a:lnTo>
                        <a:lnTo>
                          <a:pt x="316356" y="714425"/>
                        </a:lnTo>
                        <a:lnTo>
                          <a:pt x="328333" y="712005"/>
                        </a:lnTo>
                        <a:lnTo>
                          <a:pt x="338115" y="705405"/>
                        </a:lnTo>
                        <a:lnTo>
                          <a:pt x="344710" y="695619"/>
                        </a:lnTo>
                        <a:lnTo>
                          <a:pt x="347129" y="683641"/>
                        </a:lnTo>
                        <a:lnTo>
                          <a:pt x="347129" y="30784"/>
                        </a:lnTo>
                        <a:lnTo>
                          <a:pt x="344710" y="18800"/>
                        </a:lnTo>
                        <a:lnTo>
                          <a:pt x="338115" y="9015"/>
                        </a:lnTo>
                        <a:lnTo>
                          <a:pt x="328333" y="2418"/>
                        </a:lnTo>
                        <a:lnTo>
                          <a:pt x="316356" y="0"/>
                        </a:lnTo>
                        <a:close/>
                      </a:path>
                    </a:pathLst>
                  </a:custGeom>
                  <a:solidFill>
                    <a:srgbClr val="7C1334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60" name="object 54">
                    <a:extLst>
                      <a:ext uri="{FF2B5EF4-FFF2-40B4-BE49-F238E27FC236}">
                        <a16:creationId xmlns:a16="http://schemas.microsoft.com/office/drawing/2014/main" id="{BEAC766A-D006-4859-BD83-5EF80367562F}"/>
                      </a:ext>
                    </a:extLst>
                  </p:cNvPr>
                  <p:cNvSpPr/>
                  <p:nvPr/>
                </p:nvSpPr>
                <p:spPr>
                  <a:xfrm>
                    <a:off x="3390103" y="5786348"/>
                    <a:ext cx="34734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345">
                        <a:moveTo>
                          <a:pt x="0" y="0"/>
                        </a:moveTo>
                        <a:lnTo>
                          <a:pt x="347129" y="0"/>
                        </a:lnTo>
                      </a:path>
                    </a:pathLst>
                  </a:custGeom>
                  <a:ln w="10858">
                    <a:solidFill>
                      <a:srgbClr val="B77F87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61" name="object 55">
                    <a:extLst>
                      <a:ext uri="{FF2B5EF4-FFF2-40B4-BE49-F238E27FC236}">
                        <a16:creationId xmlns:a16="http://schemas.microsoft.com/office/drawing/2014/main" id="{1CD8DD85-B275-439C-ADC6-8748F5CE65A6}"/>
                      </a:ext>
                    </a:extLst>
                  </p:cNvPr>
                  <p:cNvSpPr/>
                  <p:nvPr/>
                </p:nvSpPr>
                <p:spPr>
                  <a:xfrm>
                    <a:off x="4431239" y="5427717"/>
                    <a:ext cx="0" cy="9423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942339">
                        <a:moveTo>
                          <a:pt x="0" y="0"/>
                        </a:moveTo>
                        <a:lnTo>
                          <a:pt x="0" y="941857"/>
                        </a:lnTo>
                      </a:path>
                    </a:pathLst>
                  </a:custGeom>
                  <a:ln w="5435">
                    <a:solidFill>
                      <a:srgbClr val="B77F87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62" name="object 56">
                    <a:extLst>
                      <a:ext uri="{FF2B5EF4-FFF2-40B4-BE49-F238E27FC236}">
                        <a16:creationId xmlns:a16="http://schemas.microsoft.com/office/drawing/2014/main" id="{6B225C72-AF78-49E6-84E1-BA2420BA8616}"/>
                      </a:ext>
                    </a:extLst>
                  </p:cNvPr>
                  <p:cNvSpPr/>
                  <p:nvPr/>
                </p:nvSpPr>
                <p:spPr>
                  <a:xfrm>
                    <a:off x="4419020" y="5427717"/>
                    <a:ext cx="2476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64">
                        <a:moveTo>
                          <a:pt x="24434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5435">
                    <a:solidFill>
                      <a:srgbClr val="B77F87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63" name="object 57">
                    <a:extLst>
                      <a:ext uri="{FF2B5EF4-FFF2-40B4-BE49-F238E27FC236}">
                        <a16:creationId xmlns:a16="http://schemas.microsoft.com/office/drawing/2014/main" id="{721BE896-C6F4-418F-80AC-B29296460ECB}"/>
                      </a:ext>
                    </a:extLst>
                  </p:cNvPr>
                  <p:cNvSpPr/>
                  <p:nvPr/>
                </p:nvSpPr>
                <p:spPr>
                  <a:xfrm>
                    <a:off x="4419020" y="6369574"/>
                    <a:ext cx="2476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64">
                        <a:moveTo>
                          <a:pt x="24434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5435">
                    <a:solidFill>
                      <a:srgbClr val="B77F87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64" name="object 58">
                    <a:extLst>
                      <a:ext uri="{FF2B5EF4-FFF2-40B4-BE49-F238E27FC236}">
                        <a16:creationId xmlns:a16="http://schemas.microsoft.com/office/drawing/2014/main" id="{E761DCDF-048C-4AC5-91E3-12C0C7D4D92E}"/>
                      </a:ext>
                    </a:extLst>
                  </p:cNvPr>
                  <p:cNvSpPr/>
                  <p:nvPr/>
                </p:nvSpPr>
                <p:spPr>
                  <a:xfrm>
                    <a:off x="4251939" y="5905150"/>
                    <a:ext cx="347345" cy="473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345" h="473075">
                        <a:moveTo>
                          <a:pt x="316356" y="0"/>
                        </a:moveTo>
                        <a:lnTo>
                          <a:pt x="30784" y="0"/>
                        </a:lnTo>
                        <a:lnTo>
                          <a:pt x="18800" y="2418"/>
                        </a:lnTo>
                        <a:lnTo>
                          <a:pt x="9015" y="9015"/>
                        </a:lnTo>
                        <a:lnTo>
                          <a:pt x="2418" y="18800"/>
                        </a:lnTo>
                        <a:lnTo>
                          <a:pt x="0" y="30784"/>
                        </a:lnTo>
                        <a:lnTo>
                          <a:pt x="0" y="442252"/>
                        </a:lnTo>
                        <a:lnTo>
                          <a:pt x="2418" y="454236"/>
                        </a:lnTo>
                        <a:lnTo>
                          <a:pt x="9015" y="464021"/>
                        </a:lnTo>
                        <a:lnTo>
                          <a:pt x="18800" y="470618"/>
                        </a:lnTo>
                        <a:lnTo>
                          <a:pt x="30784" y="473036"/>
                        </a:lnTo>
                        <a:lnTo>
                          <a:pt x="316356" y="473036"/>
                        </a:lnTo>
                        <a:lnTo>
                          <a:pt x="328333" y="470618"/>
                        </a:lnTo>
                        <a:lnTo>
                          <a:pt x="338115" y="464021"/>
                        </a:lnTo>
                        <a:lnTo>
                          <a:pt x="344710" y="454236"/>
                        </a:lnTo>
                        <a:lnTo>
                          <a:pt x="347129" y="442252"/>
                        </a:lnTo>
                        <a:lnTo>
                          <a:pt x="347129" y="30784"/>
                        </a:lnTo>
                        <a:lnTo>
                          <a:pt x="344710" y="18800"/>
                        </a:lnTo>
                        <a:lnTo>
                          <a:pt x="338115" y="9015"/>
                        </a:lnTo>
                        <a:lnTo>
                          <a:pt x="328333" y="2418"/>
                        </a:lnTo>
                        <a:lnTo>
                          <a:pt x="316356" y="0"/>
                        </a:lnTo>
                        <a:close/>
                      </a:path>
                    </a:pathLst>
                  </a:custGeom>
                  <a:solidFill>
                    <a:srgbClr val="7C1334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65" name="object 59">
                    <a:extLst>
                      <a:ext uri="{FF2B5EF4-FFF2-40B4-BE49-F238E27FC236}">
                        <a16:creationId xmlns:a16="http://schemas.microsoft.com/office/drawing/2014/main" id="{9C53FC3D-01CB-4487-AFB1-607FC21BDEE1}"/>
                      </a:ext>
                    </a:extLst>
                  </p:cNvPr>
                  <p:cNvSpPr/>
                  <p:nvPr/>
                </p:nvSpPr>
                <p:spPr>
                  <a:xfrm>
                    <a:off x="4251943" y="6134649"/>
                    <a:ext cx="34734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345">
                        <a:moveTo>
                          <a:pt x="0" y="0"/>
                        </a:moveTo>
                        <a:lnTo>
                          <a:pt x="347129" y="0"/>
                        </a:lnTo>
                      </a:path>
                    </a:pathLst>
                  </a:custGeom>
                  <a:ln w="10858">
                    <a:solidFill>
                      <a:srgbClr val="B77F87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66" name="object 60">
                    <a:extLst>
                      <a:ext uri="{FF2B5EF4-FFF2-40B4-BE49-F238E27FC236}">
                        <a16:creationId xmlns:a16="http://schemas.microsoft.com/office/drawing/2014/main" id="{E7210713-E6B4-4012-B10D-7602D627436E}"/>
                      </a:ext>
                    </a:extLst>
                  </p:cNvPr>
                  <p:cNvSpPr/>
                  <p:nvPr/>
                </p:nvSpPr>
                <p:spPr>
                  <a:xfrm>
                    <a:off x="4000319" y="5427721"/>
                    <a:ext cx="0" cy="7150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715010">
                        <a:moveTo>
                          <a:pt x="0" y="0"/>
                        </a:moveTo>
                        <a:lnTo>
                          <a:pt x="0" y="714476"/>
                        </a:lnTo>
                      </a:path>
                    </a:pathLst>
                  </a:custGeom>
                  <a:ln w="5435">
                    <a:solidFill>
                      <a:srgbClr val="B77F87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67" name="object 61">
                    <a:extLst>
                      <a:ext uri="{FF2B5EF4-FFF2-40B4-BE49-F238E27FC236}">
                        <a16:creationId xmlns:a16="http://schemas.microsoft.com/office/drawing/2014/main" id="{04F35189-0CA0-4F4D-8466-3261FD255282}"/>
                      </a:ext>
                    </a:extLst>
                  </p:cNvPr>
                  <p:cNvSpPr/>
                  <p:nvPr/>
                </p:nvSpPr>
                <p:spPr>
                  <a:xfrm>
                    <a:off x="3988102" y="5427721"/>
                    <a:ext cx="2476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64">
                        <a:moveTo>
                          <a:pt x="24434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5435">
                    <a:solidFill>
                      <a:srgbClr val="B77F87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68" name="object 62">
                    <a:extLst>
                      <a:ext uri="{FF2B5EF4-FFF2-40B4-BE49-F238E27FC236}">
                        <a16:creationId xmlns:a16="http://schemas.microsoft.com/office/drawing/2014/main" id="{88D85ECE-3E84-4789-8A7F-6F5E3BCD5A91}"/>
                      </a:ext>
                    </a:extLst>
                  </p:cNvPr>
                  <p:cNvSpPr/>
                  <p:nvPr/>
                </p:nvSpPr>
                <p:spPr>
                  <a:xfrm>
                    <a:off x="3988102" y="6142197"/>
                    <a:ext cx="2476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64">
                        <a:moveTo>
                          <a:pt x="24434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5435">
                    <a:solidFill>
                      <a:srgbClr val="B77F87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69" name="object 63">
                    <a:extLst>
                      <a:ext uri="{FF2B5EF4-FFF2-40B4-BE49-F238E27FC236}">
                        <a16:creationId xmlns:a16="http://schemas.microsoft.com/office/drawing/2014/main" id="{DF4B0FA9-ACBC-45B6-8A42-AA47AA37EFA7}"/>
                      </a:ext>
                    </a:extLst>
                  </p:cNvPr>
                  <p:cNvSpPr/>
                  <p:nvPr/>
                </p:nvSpPr>
                <p:spPr>
                  <a:xfrm>
                    <a:off x="3821019" y="5662151"/>
                    <a:ext cx="347345" cy="2432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345" h="243204">
                        <a:moveTo>
                          <a:pt x="316356" y="0"/>
                        </a:moveTo>
                        <a:lnTo>
                          <a:pt x="30784" y="0"/>
                        </a:lnTo>
                        <a:lnTo>
                          <a:pt x="18800" y="2418"/>
                        </a:lnTo>
                        <a:lnTo>
                          <a:pt x="9015" y="9015"/>
                        </a:lnTo>
                        <a:lnTo>
                          <a:pt x="2418" y="18800"/>
                        </a:lnTo>
                        <a:lnTo>
                          <a:pt x="0" y="30784"/>
                        </a:lnTo>
                        <a:lnTo>
                          <a:pt x="0" y="242455"/>
                        </a:lnTo>
                        <a:lnTo>
                          <a:pt x="558" y="243001"/>
                        </a:lnTo>
                        <a:lnTo>
                          <a:pt x="347129" y="243001"/>
                        </a:lnTo>
                        <a:lnTo>
                          <a:pt x="347129" y="30784"/>
                        </a:lnTo>
                        <a:lnTo>
                          <a:pt x="344710" y="18800"/>
                        </a:lnTo>
                        <a:lnTo>
                          <a:pt x="338115" y="9015"/>
                        </a:lnTo>
                        <a:lnTo>
                          <a:pt x="328333" y="2418"/>
                        </a:lnTo>
                        <a:lnTo>
                          <a:pt x="316356" y="0"/>
                        </a:lnTo>
                        <a:close/>
                      </a:path>
                    </a:pathLst>
                  </a:custGeom>
                  <a:solidFill>
                    <a:srgbClr val="7C1334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70" name="object 64">
                    <a:extLst>
                      <a:ext uri="{FF2B5EF4-FFF2-40B4-BE49-F238E27FC236}">
                        <a16:creationId xmlns:a16="http://schemas.microsoft.com/office/drawing/2014/main" id="{53639A98-749D-44BA-8BB0-01C57D7C44C6}"/>
                      </a:ext>
                    </a:extLst>
                  </p:cNvPr>
                  <p:cNvSpPr/>
                  <p:nvPr/>
                </p:nvSpPr>
                <p:spPr>
                  <a:xfrm>
                    <a:off x="3821023" y="5899749"/>
                    <a:ext cx="34734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345">
                        <a:moveTo>
                          <a:pt x="0" y="0"/>
                        </a:moveTo>
                        <a:lnTo>
                          <a:pt x="347129" y="0"/>
                        </a:lnTo>
                      </a:path>
                    </a:pathLst>
                  </a:custGeom>
                  <a:ln w="10858">
                    <a:solidFill>
                      <a:srgbClr val="B77F87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71" name="object 65">
                    <a:extLst>
                      <a:ext uri="{FF2B5EF4-FFF2-40B4-BE49-F238E27FC236}">
                        <a16:creationId xmlns:a16="http://schemas.microsoft.com/office/drawing/2014/main" id="{75231BE6-B00F-4092-9394-796AA21BC955}"/>
                      </a:ext>
                    </a:extLst>
                  </p:cNvPr>
                  <p:cNvSpPr/>
                  <p:nvPr/>
                </p:nvSpPr>
                <p:spPr>
                  <a:xfrm>
                    <a:off x="3299380" y="5277905"/>
                    <a:ext cx="2476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64">
                        <a:moveTo>
                          <a:pt x="0" y="0"/>
                        </a:moveTo>
                        <a:lnTo>
                          <a:pt x="24218" y="0"/>
                        </a:lnTo>
                      </a:path>
                    </a:pathLst>
                  </a:custGeom>
                  <a:ln w="3175">
                    <a:solidFill>
                      <a:srgbClr val="818285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72" name="object 66">
                    <a:extLst>
                      <a:ext uri="{FF2B5EF4-FFF2-40B4-BE49-F238E27FC236}">
                        <a16:creationId xmlns:a16="http://schemas.microsoft.com/office/drawing/2014/main" id="{4056959B-2186-4749-A2EE-BD6E6FBF8EBB}"/>
                      </a:ext>
                    </a:extLst>
                  </p:cNvPr>
                  <p:cNvSpPr/>
                  <p:nvPr/>
                </p:nvSpPr>
                <p:spPr>
                  <a:xfrm>
                    <a:off x="3299380" y="5571088"/>
                    <a:ext cx="2476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64">
                        <a:moveTo>
                          <a:pt x="0" y="0"/>
                        </a:moveTo>
                        <a:lnTo>
                          <a:pt x="24218" y="0"/>
                        </a:lnTo>
                      </a:path>
                    </a:pathLst>
                  </a:custGeom>
                  <a:ln w="3175">
                    <a:solidFill>
                      <a:srgbClr val="818285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73" name="object 67">
                    <a:extLst>
                      <a:ext uri="{FF2B5EF4-FFF2-40B4-BE49-F238E27FC236}">
                        <a16:creationId xmlns:a16="http://schemas.microsoft.com/office/drawing/2014/main" id="{F2B8867E-DC54-40AB-A6BC-2803A3415653}"/>
                      </a:ext>
                    </a:extLst>
                  </p:cNvPr>
                  <p:cNvSpPr/>
                  <p:nvPr/>
                </p:nvSpPr>
                <p:spPr>
                  <a:xfrm>
                    <a:off x="3299380" y="5848073"/>
                    <a:ext cx="2476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64">
                        <a:moveTo>
                          <a:pt x="0" y="0"/>
                        </a:moveTo>
                        <a:lnTo>
                          <a:pt x="24218" y="0"/>
                        </a:lnTo>
                      </a:path>
                    </a:pathLst>
                  </a:custGeom>
                  <a:ln w="3175">
                    <a:solidFill>
                      <a:srgbClr val="818285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74" name="object 68">
                    <a:extLst>
                      <a:ext uri="{FF2B5EF4-FFF2-40B4-BE49-F238E27FC236}">
                        <a16:creationId xmlns:a16="http://schemas.microsoft.com/office/drawing/2014/main" id="{CEBB071A-7DDE-413B-80EB-70ACC9FB846A}"/>
                      </a:ext>
                    </a:extLst>
                  </p:cNvPr>
                  <p:cNvSpPr/>
                  <p:nvPr/>
                </p:nvSpPr>
                <p:spPr>
                  <a:xfrm>
                    <a:off x="3299380" y="6142089"/>
                    <a:ext cx="2476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64">
                        <a:moveTo>
                          <a:pt x="0" y="0"/>
                        </a:moveTo>
                        <a:lnTo>
                          <a:pt x="24218" y="0"/>
                        </a:lnTo>
                      </a:path>
                    </a:pathLst>
                  </a:custGeom>
                  <a:ln w="3175">
                    <a:solidFill>
                      <a:srgbClr val="818285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75" name="object 69">
                    <a:extLst>
                      <a:ext uri="{FF2B5EF4-FFF2-40B4-BE49-F238E27FC236}">
                        <a16:creationId xmlns:a16="http://schemas.microsoft.com/office/drawing/2014/main" id="{5726698A-2001-4A72-85F4-ED12D8414DA9}"/>
                      </a:ext>
                    </a:extLst>
                  </p:cNvPr>
                  <p:cNvSpPr/>
                  <p:nvPr/>
                </p:nvSpPr>
                <p:spPr>
                  <a:xfrm>
                    <a:off x="3299380" y="6428004"/>
                    <a:ext cx="2476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64">
                        <a:moveTo>
                          <a:pt x="0" y="0"/>
                        </a:moveTo>
                        <a:lnTo>
                          <a:pt x="24218" y="0"/>
                        </a:lnTo>
                      </a:path>
                    </a:pathLst>
                  </a:custGeom>
                  <a:ln w="3175">
                    <a:solidFill>
                      <a:srgbClr val="818285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76" name="object 70">
                    <a:extLst>
                      <a:ext uri="{FF2B5EF4-FFF2-40B4-BE49-F238E27FC236}">
                        <a16:creationId xmlns:a16="http://schemas.microsoft.com/office/drawing/2014/main" id="{13289365-A2BF-4165-9056-F8B9EBB646F6}"/>
                      </a:ext>
                    </a:extLst>
                  </p:cNvPr>
                  <p:cNvSpPr/>
                  <p:nvPr/>
                </p:nvSpPr>
                <p:spPr>
                  <a:xfrm>
                    <a:off x="3570535" y="6488160"/>
                    <a:ext cx="0" cy="165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16509">
                        <a:moveTo>
                          <a:pt x="0" y="0"/>
                        </a:moveTo>
                        <a:lnTo>
                          <a:pt x="0" y="16395"/>
                        </a:lnTo>
                      </a:path>
                    </a:pathLst>
                  </a:custGeom>
                  <a:ln w="3175">
                    <a:solidFill>
                      <a:srgbClr val="818285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77" name="object 71">
                    <a:extLst>
                      <a:ext uri="{FF2B5EF4-FFF2-40B4-BE49-F238E27FC236}">
                        <a16:creationId xmlns:a16="http://schemas.microsoft.com/office/drawing/2014/main" id="{7761E15D-9FEA-4B02-988C-42E45CF56B79}"/>
                      </a:ext>
                    </a:extLst>
                  </p:cNvPr>
                  <p:cNvSpPr/>
                  <p:nvPr/>
                </p:nvSpPr>
                <p:spPr>
                  <a:xfrm>
                    <a:off x="3999909" y="6488160"/>
                    <a:ext cx="0" cy="165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16509">
                        <a:moveTo>
                          <a:pt x="0" y="0"/>
                        </a:moveTo>
                        <a:lnTo>
                          <a:pt x="0" y="16395"/>
                        </a:lnTo>
                      </a:path>
                    </a:pathLst>
                  </a:custGeom>
                  <a:ln w="3175">
                    <a:solidFill>
                      <a:srgbClr val="818285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78" name="object 72">
                    <a:extLst>
                      <a:ext uri="{FF2B5EF4-FFF2-40B4-BE49-F238E27FC236}">
                        <a16:creationId xmlns:a16="http://schemas.microsoft.com/office/drawing/2014/main" id="{566FA912-339E-47F5-AFBE-B8409B8E6DF9}"/>
                      </a:ext>
                    </a:extLst>
                  </p:cNvPr>
                  <p:cNvSpPr/>
                  <p:nvPr/>
                </p:nvSpPr>
                <p:spPr>
                  <a:xfrm>
                    <a:off x="4433222" y="6488160"/>
                    <a:ext cx="0" cy="165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16509">
                        <a:moveTo>
                          <a:pt x="0" y="0"/>
                        </a:moveTo>
                        <a:lnTo>
                          <a:pt x="0" y="16395"/>
                        </a:lnTo>
                      </a:path>
                    </a:pathLst>
                  </a:custGeom>
                  <a:ln w="3175">
                    <a:solidFill>
                      <a:srgbClr val="818285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</p:grpSp>
            <p:sp>
              <p:nvSpPr>
                <p:cNvPr id="354" name="object 77">
                  <a:extLst>
                    <a:ext uri="{FF2B5EF4-FFF2-40B4-BE49-F238E27FC236}">
                      <a16:creationId xmlns:a16="http://schemas.microsoft.com/office/drawing/2014/main" id="{EB29CA8E-B146-4025-B130-A622B33433DD}"/>
                    </a:ext>
                  </a:extLst>
                </p:cNvPr>
                <p:cNvSpPr/>
                <p:nvPr/>
              </p:nvSpPr>
              <p:spPr>
                <a:xfrm>
                  <a:off x="3300098" y="4962503"/>
                  <a:ext cx="2476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64">
                      <a:moveTo>
                        <a:pt x="0" y="0"/>
                      </a:moveTo>
                      <a:lnTo>
                        <a:pt x="24218" y="0"/>
                      </a:lnTo>
                    </a:path>
                  </a:pathLst>
                </a:custGeom>
                <a:ln w="3175">
                  <a:solidFill>
                    <a:srgbClr val="818285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grpSp>
            <p:nvGrpSpPr>
              <p:cNvPr id="407" name="Grupo 406">
                <a:extLst>
                  <a:ext uri="{FF2B5EF4-FFF2-40B4-BE49-F238E27FC236}">
                    <a16:creationId xmlns:a16="http://schemas.microsoft.com/office/drawing/2014/main" id="{52957AFC-BD58-4F83-B1B7-ADBA2D76742D}"/>
                  </a:ext>
                </a:extLst>
              </p:cNvPr>
              <p:cNvGrpSpPr/>
              <p:nvPr/>
            </p:nvGrpSpPr>
            <p:grpSpPr>
              <a:xfrm>
                <a:off x="4292470" y="2097230"/>
                <a:ext cx="371514" cy="3165321"/>
                <a:chOff x="8660074" y="2088800"/>
                <a:chExt cx="371514" cy="3165321"/>
              </a:xfrm>
            </p:grpSpPr>
            <p:sp>
              <p:nvSpPr>
                <p:cNvPr id="408" name="CuadroTexto 407">
                  <a:extLst>
                    <a:ext uri="{FF2B5EF4-FFF2-40B4-BE49-F238E27FC236}">
                      <a16:creationId xmlns:a16="http://schemas.microsoft.com/office/drawing/2014/main" id="{E3C08237-9B0A-4D2A-AB99-2A3135D9C44A}"/>
                    </a:ext>
                  </a:extLst>
                </p:cNvPr>
                <p:cNvSpPr txBox="1"/>
                <p:nvPr/>
              </p:nvSpPr>
              <p:spPr>
                <a:xfrm>
                  <a:off x="8785040" y="4977123"/>
                  <a:ext cx="246548" cy="276998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lIns="45720" rIns="45720" rtlCol="0">
                  <a:spAutoFit/>
                </a:bodyPr>
                <a:lstStyle/>
                <a:p>
                  <a:pPr algn="ctr"/>
                  <a:r>
                    <a:rPr lang="es-ES" sz="1200" dirty="0">
                      <a:solidFill>
                        <a:srgbClr val="57585A"/>
                      </a:solidFill>
                      <a:latin typeface="Arial" pitchFamily="34" charset="0"/>
                      <a:cs typeface="Arial" pitchFamily="34" charset="0"/>
                    </a:rPr>
                    <a:t>0</a:t>
                  </a:r>
                </a:p>
              </p:txBody>
            </p:sp>
            <p:sp>
              <p:nvSpPr>
                <p:cNvPr id="409" name="CuadroTexto 408">
                  <a:extLst>
                    <a:ext uri="{FF2B5EF4-FFF2-40B4-BE49-F238E27FC236}">
                      <a16:creationId xmlns:a16="http://schemas.microsoft.com/office/drawing/2014/main" id="{BCFCDD98-BB1D-4FD8-8C42-9BC61F98A5C5}"/>
                    </a:ext>
                  </a:extLst>
                </p:cNvPr>
                <p:cNvSpPr txBox="1"/>
                <p:nvPr/>
              </p:nvSpPr>
              <p:spPr>
                <a:xfrm>
                  <a:off x="8729804" y="4416572"/>
                  <a:ext cx="279993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lIns="45720" rIns="45720" rtlCol="0">
                  <a:spAutoFit/>
                </a:bodyPr>
                <a:lstStyle/>
                <a:p>
                  <a:pPr algn="ctr"/>
                  <a:r>
                    <a:rPr lang="es-ES" sz="1200" dirty="0">
                      <a:solidFill>
                        <a:srgbClr val="57585A"/>
                      </a:solidFill>
                      <a:latin typeface="Arial" pitchFamily="34" charset="0"/>
                      <a:cs typeface="Arial" pitchFamily="34" charset="0"/>
                    </a:rPr>
                    <a:t>20</a:t>
                  </a:r>
                </a:p>
              </p:txBody>
            </p:sp>
            <p:sp>
              <p:nvSpPr>
                <p:cNvPr id="410" name="CuadroTexto 409">
                  <a:extLst>
                    <a:ext uri="{FF2B5EF4-FFF2-40B4-BE49-F238E27FC236}">
                      <a16:creationId xmlns:a16="http://schemas.microsoft.com/office/drawing/2014/main" id="{F007AFA3-55D2-47C8-8CE5-7BFA299DDDE6}"/>
                    </a:ext>
                  </a:extLst>
                </p:cNvPr>
                <p:cNvSpPr txBox="1"/>
                <p:nvPr/>
              </p:nvSpPr>
              <p:spPr>
                <a:xfrm>
                  <a:off x="8716433" y="3827750"/>
                  <a:ext cx="289131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lIns="45720" rIns="45720" rtlCol="0">
                  <a:spAutoFit/>
                </a:bodyPr>
                <a:lstStyle/>
                <a:p>
                  <a:pPr algn="ctr"/>
                  <a:r>
                    <a:rPr lang="es-ES" sz="1200" dirty="0">
                      <a:solidFill>
                        <a:srgbClr val="57585A"/>
                      </a:solidFill>
                      <a:latin typeface="Arial" pitchFamily="34" charset="0"/>
                      <a:cs typeface="Arial" pitchFamily="34" charset="0"/>
                    </a:rPr>
                    <a:t>40</a:t>
                  </a:r>
                </a:p>
              </p:txBody>
            </p:sp>
            <p:sp>
              <p:nvSpPr>
                <p:cNvPr id="411" name="CuadroTexto 410">
                  <a:extLst>
                    <a:ext uri="{FF2B5EF4-FFF2-40B4-BE49-F238E27FC236}">
                      <a16:creationId xmlns:a16="http://schemas.microsoft.com/office/drawing/2014/main" id="{A34A3C2D-DA0A-4225-B2A7-A9B10151A97C}"/>
                    </a:ext>
                  </a:extLst>
                </p:cNvPr>
                <p:cNvSpPr txBox="1"/>
                <p:nvPr/>
              </p:nvSpPr>
              <p:spPr>
                <a:xfrm>
                  <a:off x="8720666" y="3275255"/>
                  <a:ext cx="289131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lIns="45720" rIns="45720" rtlCol="0">
                  <a:spAutoFit/>
                </a:bodyPr>
                <a:lstStyle/>
                <a:p>
                  <a:pPr algn="ctr"/>
                  <a:r>
                    <a:rPr lang="es-ES" sz="1200" dirty="0">
                      <a:solidFill>
                        <a:srgbClr val="57585A"/>
                      </a:solidFill>
                      <a:latin typeface="Arial" pitchFamily="34" charset="0"/>
                      <a:cs typeface="Arial" pitchFamily="34" charset="0"/>
                    </a:rPr>
                    <a:t>60</a:t>
                  </a:r>
                </a:p>
              </p:txBody>
            </p:sp>
            <p:sp>
              <p:nvSpPr>
                <p:cNvPr id="412" name="CuadroTexto 411">
                  <a:extLst>
                    <a:ext uri="{FF2B5EF4-FFF2-40B4-BE49-F238E27FC236}">
                      <a16:creationId xmlns:a16="http://schemas.microsoft.com/office/drawing/2014/main" id="{FEB45712-FA26-4CF7-B5F3-BC40588E05F1}"/>
                    </a:ext>
                  </a:extLst>
                </p:cNvPr>
                <p:cNvSpPr txBox="1"/>
                <p:nvPr/>
              </p:nvSpPr>
              <p:spPr>
                <a:xfrm>
                  <a:off x="8739458" y="2705581"/>
                  <a:ext cx="289131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lIns="45720" rIns="45720" rtlCol="0">
                  <a:spAutoFit/>
                </a:bodyPr>
                <a:lstStyle/>
                <a:p>
                  <a:pPr algn="ctr"/>
                  <a:r>
                    <a:rPr lang="es-ES" sz="1200" dirty="0">
                      <a:solidFill>
                        <a:srgbClr val="57585A"/>
                      </a:solidFill>
                      <a:latin typeface="Arial" pitchFamily="34" charset="0"/>
                      <a:cs typeface="Arial" pitchFamily="34" charset="0"/>
                    </a:rPr>
                    <a:t>80</a:t>
                  </a:r>
                </a:p>
              </p:txBody>
            </p:sp>
            <p:sp>
              <p:nvSpPr>
                <p:cNvPr id="413" name="CuadroTexto 412">
                  <a:extLst>
                    <a:ext uri="{FF2B5EF4-FFF2-40B4-BE49-F238E27FC236}">
                      <a16:creationId xmlns:a16="http://schemas.microsoft.com/office/drawing/2014/main" id="{2A6C6972-2182-4A59-B09C-02E76DCBB819}"/>
                    </a:ext>
                  </a:extLst>
                </p:cNvPr>
                <p:cNvSpPr txBox="1"/>
                <p:nvPr/>
              </p:nvSpPr>
              <p:spPr>
                <a:xfrm>
                  <a:off x="8660074" y="2088800"/>
                  <a:ext cx="367888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lIns="45720" rIns="45720" rtlCol="0">
                  <a:spAutoFit/>
                </a:bodyPr>
                <a:lstStyle/>
                <a:p>
                  <a:pPr algn="ctr"/>
                  <a:r>
                    <a:rPr lang="es-ES" sz="1200" dirty="0">
                      <a:solidFill>
                        <a:srgbClr val="57585A"/>
                      </a:solidFill>
                      <a:latin typeface="Arial" pitchFamily="34" charset="0"/>
                      <a:cs typeface="Arial" pitchFamily="34" charset="0"/>
                    </a:rPr>
                    <a:t>100</a:t>
                  </a:r>
                </a:p>
              </p:txBody>
            </p:sp>
          </p:grpSp>
        </p:grpSp>
        <p:grpSp>
          <p:nvGrpSpPr>
            <p:cNvPr id="425" name="Grupo 424">
              <a:extLst>
                <a:ext uri="{FF2B5EF4-FFF2-40B4-BE49-F238E27FC236}">
                  <a16:creationId xmlns:a16="http://schemas.microsoft.com/office/drawing/2014/main" id="{B300A17D-0A4C-4163-AB02-842EDC585F73}"/>
                </a:ext>
              </a:extLst>
            </p:cNvPr>
            <p:cNvGrpSpPr/>
            <p:nvPr/>
          </p:nvGrpSpPr>
          <p:grpSpPr>
            <a:xfrm>
              <a:off x="5371422" y="5283445"/>
              <a:ext cx="1991690" cy="287189"/>
              <a:chOff x="1236494" y="5249253"/>
              <a:chExt cx="1991690" cy="287189"/>
            </a:xfrm>
          </p:grpSpPr>
          <p:sp>
            <p:nvSpPr>
              <p:cNvPr id="426" name="CuadroTexto 425">
                <a:extLst>
                  <a:ext uri="{FF2B5EF4-FFF2-40B4-BE49-F238E27FC236}">
                    <a16:creationId xmlns:a16="http://schemas.microsoft.com/office/drawing/2014/main" id="{2E1ABBB1-C371-4A1C-8051-49F10FEADC3D}"/>
                  </a:ext>
                </a:extLst>
              </p:cNvPr>
              <p:cNvSpPr txBox="1"/>
              <p:nvPr/>
            </p:nvSpPr>
            <p:spPr>
              <a:xfrm>
                <a:off x="1236494" y="5249253"/>
                <a:ext cx="246548" cy="276998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lIns="45720" rIns="45720" rtlCol="0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rgbClr val="57585A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427" name="CuadroTexto 426">
                <a:extLst>
                  <a:ext uri="{FF2B5EF4-FFF2-40B4-BE49-F238E27FC236}">
                    <a16:creationId xmlns:a16="http://schemas.microsoft.com/office/drawing/2014/main" id="{33E0E04A-0E7B-4F1A-904E-1E2BBD6D3B05}"/>
                  </a:ext>
                </a:extLst>
              </p:cNvPr>
              <p:cNvSpPr txBox="1"/>
              <p:nvPr/>
            </p:nvSpPr>
            <p:spPr>
              <a:xfrm>
                <a:off x="2088494" y="5258087"/>
                <a:ext cx="246548" cy="276998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lIns="45720" rIns="45720" rtlCol="0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rgbClr val="57585A"/>
                    </a:solidFill>
                    <a:latin typeface="Arial" pitchFamily="34" charset="0"/>
                    <a:cs typeface="Arial" pitchFamily="34" charset="0"/>
                  </a:rPr>
                  <a:t>8</a:t>
                </a:r>
              </a:p>
            </p:txBody>
          </p:sp>
          <p:sp>
            <p:nvSpPr>
              <p:cNvPr id="428" name="CuadroTexto 427">
                <a:extLst>
                  <a:ext uri="{FF2B5EF4-FFF2-40B4-BE49-F238E27FC236}">
                    <a16:creationId xmlns:a16="http://schemas.microsoft.com/office/drawing/2014/main" id="{482A5947-35DE-4181-B25A-E09F4BA0C824}"/>
                  </a:ext>
                </a:extLst>
              </p:cNvPr>
              <p:cNvSpPr txBox="1"/>
              <p:nvPr/>
            </p:nvSpPr>
            <p:spPr>
              <a:xfrm>
                <a:off x="2892146" y="5259443"/>
                <a:ext cx="336038" cy="27699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lIns="45720" rIns="45720" rtlCol="0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rgbClr val="57585A"/>
                    </a:solidFill>
                    <a:latin typeface="Arial" pitchFamily="34" charset="0"/>
                    <a:cs typeface="Arial" pitchFamily="34" charset="0"/>
                  </a:rPr>
                  <a:t>16</a:t>
                </a:r>
              </a:p>
            </p:txBody>
          </p:sp>
        </p:grpSp>
        <p:sp>
          <p:nvSpPr>
            <p:cNvPr id="434" name="CuadroTexto 433">
              <a:extLst>
                <a:ext uri="{FF2B5EF4-FFF2-40B4-BE49-F238E27FC236}">
                  <a16:creationId xmlns:a16="http://schemas.microsoft.com/office/drawing/2014/main" id="{CE708A00-28FA-432A-A98F-A3397D40821C}"/>
                </a:ext>
              </a:extLst>
            </p:cNvPr>
            <p:cNvSpPr txBox="1"/>
            <p:nvPr/>
          </p:nvSpPr>
          <p:spPr>
            <a:xfrm>
              <a:off x="5241497" y="5509175"/>
              <a:ext cx="2135626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45720" rIns="45720" rtlCol="0">
              <a:spAutoFit/>
            </a:bodyPr>
            <a:lstStyle/>
            <a:p>
              <a:pPr algn="ctr"/>
              <a:r>
                <a:rPr lang="es-ES" sz="1400" dirty="0">
                  <a:solidFill>
                    <a:srgbClr val="57585A"/>
                  </a:solidFill>
                  <a:latin typeface="Gotham Bold"/>
                  <a:cs typeface="Arial" pitchFamily="34" charset="0"/>
                </a:rPr>
                <a:t>Tiempo (semanas)</a:t>
              </a:r>
            </a:p>
          </p:txBody>
        </p:sp>
      </p:grpSp>
      <p:grpSp>
        <p:nvGrpSpPr>
          <p:cNvPr id="441" name="Grupo 440">
            <a:extLst>
              <a:ext uri="{FF2B5EF4-FFF2-40B4-BE49-F238E27FC236}">
                <a16:creationId xmlns:a16="http://schemas.microsoft.com/office/drawing/2014/main" id="{DB340713-8CFB-45EA-BC6F-6B7AA44ABE5D}"/>
              </a:ext>
            </a:extLst>
          </p:cNvPr>
          <p:cNvGrpSpPr/>
          <p:nvPr/>
        </p:nvGrpSpPr>
        <p:grpSpPr>
          <a:xfrm>
            <a:off x="8840830" y="1868969"/>
            <a:ext cx="3102380" cy="3729102"/>
            <a:chOff x="8957793" y="1868969"/>
            <a:chExt cx="3102380" cy="3729102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68A68380-E7F7-47C6-ADFB-BFC6A29E9FAE}"/>
                </a:ext>
              </a:extLst>
            </p:cNvPr>
            <p:cNvGrpSpPr/>
            <p:nvPr/>
          </p:nvGrpSpPr>
          <p:grpSpPr>
            <a:xfrm>
              <a:off x="8957793" y="1876158"/>
              <a:ext cx="371514" cy="3165321"/>
              <a:chOff x="8660074" y="2088800"/>
              <a:chExt cx="371514" cy="3165321"/>
            </a:xfrm>
          </p:grpSpPr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41F0EB0B-F928-4E08-BF2B-60772CF40A25}"/>
                  </a:ext>
                </a:extLst>
              </p:cNvPr>
              <p:cNvSpPr txBox="1"/>
              <p:nvPr/>
            </p:nvSpPr>
            <p:spPr>
              <a:xfrm>
                <a:off x="8785040" y="4977123"/>
                <a:ext cx="246548" cy="276998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lIns="45720" rIns="45720" rtlCol="0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rgbClr val="57585A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236" name="CuadroTexto 235">
                <a:extLst>
                  <a:ext uri="{FF2B5EF4-FFF2-40B4-BE49-F238E27FC236}">
                    <a16:creationId xmlns:a16="http://schemas.microsoft.com/office/drawing/2014/main" id="{959EBD5D-3A66-4B89-A8B3-81809079C133}"/>
                  </a:ext>
                </a:extLst>
              </p:cNvPr>
              <p:cNvSpPr txBox="1"/>
              <p:nvPr/>
            </p:nvSpPr>
            <p:spPr>
              <a:xfrm>
                <a:off x="8729804" y="4416572"/>
                <a:ext cx="279993" cy="27699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lIns="45720" rIns="45720" rtlCol="0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rgbClr val="57585A"/>
                    </a:solidFill>
                    <a:latin typeface="Arial" pitchFamily="34" charset="0"/>
                    <a:cs typeface="Arial" pitchFamily="34" charset="0"/>
                  </a:rPr>
                  <a:t>20</a:t>
                </a:r>
              </a:p>
            </p:txBody>
          </p:sp>
          <p:sp>
            <p:nvSpPr>
              <p:cNvPr id="237" name="CuadroTexto 236">
                <a:extLst>
                  <a:ext uri="{FF2B5EF4-FFF2-40B4-BE49-F238E27FC236}">
                    <a16:creationId xmlns:a16="http://schemas.microsoft.com/office/drawing/2014/main" id="{ED8A8661-BB62-4998-AF6B-10D85BF06810}"/>
                  </a:ext>
                </a:extLst>
              </p:cNvPr>
              <p:cNvSpPr txBox="1"/>
              <p:nvPr/>
            </p:nvSpPr>
            <p:spPr>
              <a:xfrm>
                <a:off x="8716433" y="3827750"/>
                <a:ext cx="289131" cy="27699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lIns="45720" rIns="45720" rtlCol="0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rgbClr val="57585A"/>
                    </a:solidFill>
                    <a:latin typeface="Arial" pitchFamily="34" charset="0"/>
                    <a:cs typeface="Arial" pitchFamily="34" charset="0"/>
                  </a:rPr>
                  <a:t>40</a:t>
                </a:r>
              </a:p>
            </p:txBody>
          </p:sp>
          <p:sp>
            <p:nvSpPr>
              <p:cNvPr id="238" name="CuadroTexto 237">
                <a:extLst>
                  <a:ext uri="{FF2B5EF4-FFF2-40B4-BE49-F238E27FC236}">
                    <a16:creationId xmlns:a16="http://schemas.microsoft.com/office/drawing/2014/main" id="{D9D93E61-C3B8-475C-B9A9-8CCF2E6A00C3}"/>
                  </a:ext>
                </a:extLst>
              </p:cNvPr>
              <p:cNvSpPr txBox="1"/>
              <p:nvPr/>
            </p:nvSpPr>
            <p:spPr>
              <a:xfrm>
                <a:off x="8720666" y="3275255"/>
                <a:ext cx="289131" cy="27699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lIns="45720" rIns="45720" rtlCol="0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rgbClr val="57585A"/>
                    </a:solidFill>
                    <a:latin typeface="Arial" pitchFamily="34" charset="0"/>
                    <a:cs typeface="Arial" pitchFamily="34" charset="0"/>
                  </a:rPr>
                  <a:t>60</a:t>
                </a:r>
              </a:p>
            </p:txBody>
          </p:sp>
          <p:sp>
            <p:nvSpPr>
              <p:cNvPr id="239" name="CuadroTexto 238">
                <a:extLst>
                  <a:ext uri="{FF2B5EF4-FFF2-40B4-BE49-F238E27FC236}">
                    <a16:creationId xmlns:a16="http://schemas.microsoft.com/office/drawing/2014/main" id="{65BCB593-77DE-4342-828B-F7FEE04E509C}"/>
                  </a:ext>
                </a:extLst>
              </p:cNvPr>
              <p:cNvSpPr txBox="1"/>
              <p:nvPr/>
            </p:nvSpPr>
            <p:spPr>
              <a:xfrm>
                <a:off x="8739458" y="2705581"/>
                <a:ext cx="289131" cy="27699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lIns="45720" rIns="45720" rtlCol="0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rgbClr val="57585A"/>
                    </a:solidFill>
                    <a:latin typeface="Arial" pitchFamily="34" charset="0"/>
                    <a:cs typeface="Arial" pitchFamily="34" charset="0"/>
                  </a:rPr>
                  <a:t>80</a:t>
                </a:r>
              </a:p>
            </p:txBody>
          </p:sp>
          <p:sp>
            <p:nvSpPr>
              <p:cNvPr id="406" name="CuadroTexto 405">
                <a:extLst>
                  <a:ext uri="{FF2B5EF4-FFF2-40B4-BE49-F238E27FC236}">
                    <a16:creationId xmlns:a16="http://schemas.microsoft.com/office/drawing/2014/main" id="{34938365-C228-4C89-8FD1-DB2BFA8C39A9}"/>
                  </a:ext>
                </a:extLst>
              </p:cNvPr>
              <p:cNvSpPr txBox="1"/>
              <p:nvPr/>
            </p:nvSpPr>
            <p:spPr>
              <a:xfrm>
                <a:off x="8660074" y="2088800"/>
                <a:ext cx="367888" cy="27699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lIns="45720" rIns="45720" rtlCol="0">
                <a:spAutoFit/>
              </a:bodyPr>
              <a:lstStyle/>
              <a:p>
                <a:pPr algn="ctr"/>
                <a:r>
                  <a:rPr lang="es-ES" sz="1200" dirty="0">
                    <a:solidFill>
                      <a:srgbClr val="57585A"/>
                    </a:solidFill>
                    <a:latin typeface="Arial" pitchFamily="34" charset="0"/>
                    <a:cs typeface="Arial" pitchFamily="34" charset="0"/>
                  </a:rPr>
                  <a:t>100</a:t>
                </a:r>
              </a:p>
            </p:txBody>
          </p:sp>
        </p:grpSp>
        <p:grpSp>
          <p:nvGrpSpPr>
            <p:cNvPr id="438" name="Grupo 437">
              <a:extLst>
                <a:ext uri="{FF2B5EF4-FFF2-40B4-BE49-F238E27FC236}">
                  <a16:creationId xmlns:a16="http://schemas.microsoft.com/office/drawing/2014/main" id="{ECDB3FC3-8001-48CB-B21C-975AE2C2DAC8}"/>
                </a:ext>
              </a:extLst>
            </p:cNvPr>
            <p:cNvGrpSpPr/>
            <p:nvPr/>
          </p:nvGrpSpPr>
          <p:grpSpPr>
            <a:xfrm>
              <a:off x="9325228" y="1868969"/>
              <a:ext cx="2734945" cy="3729102"/>
              <a:chOff x="8995617" y="2070991"/>
              <a:chExt cx="2734945" cy="3729102"/>
            </a:xfrm>
          </p:grpSpPr>
          <p:grpSp>
            <p:nvGrpSpPr>
              <p:cNvPr id="324" name="Grupo 323">
                <a:extLst>
                  <a:ext uri="{FF2B5EF4-FFF2-40B4-BE49-F238E27FC236}">
                    <a16:creationId xmlns:a16="http://schemas.microsoft.com/office/drawing/2014/main" id="{E918F28F-C793-4EF5-B67B-25CBBA941B8F}"/>
                  </a:ext>
                </a:extLst>
              </p:cNvPr>
              <p:cNvGrpSpPr/>
              <p:nvPr/>
            </p:nvGrpSpPr>
            <p:grpSpPr>
              <a:xfrm>
                <a:off x="8995617" y="2070991"/>
                <a:ext cx="2734945" cy="3194669"/>
                <a:chOff x="5685155" y="4902860"/>
                <a:chExt cx="1369695" cy="1604010"/>
              </a:xfrm>
            </p:grpSpPr>
            <p:grpSp>
              <p:nvGrpSpPr>
                <p:cNvPr id="325" name="object 16">
                  <a:extLst>
                    <a:ext uri="{FF2B5EF4-FFF2-40B4-BE49-F238E27FC236}">
                      <a16:creationId xmlns:a16="http://schemas.microsoft.com/office/drawing/2014/main" id="{4F68EC92-C31B-4E76-A410-B51DEF628C2E}"/>
                    </a:ext>
                  </a:extLst>
                </p:cNvPr>
                <p:cNvGrpSpPr/>
                <p:nvPr/>
              </p:nvGrpSpPr>
              <p:grpSpPr>
                <a:xfrm>
                  <a:off x="5688965" y="4902860"/>
                  <a:ext cx="1365885" cy="1604010"/>
                  <a:chOff x="5584128" y="4902860"/>
                  <a:chExt cx="1365885" cy="1604010"/>
                </a:xfrm>
              </p:grpSpPr>
              <p:sp>
                <p:nvSpPr>
                  <p:cNvPr id="333" name="object 17">
                    <a:extLst>
                      <a:ext uri="{FF2B5EF4-FFF2-40B4-BE49-F238E27FC236}">
                        <a16:creationId xmlns:a16="http://schemas.microsoft.com/office/drawing/2014/main" id="{4F49D06D-F864-4167-BB43-8E0CAC54906F}"/>
                      </a:ext>
                    </a:extLst>
                  </p:cNvPr>
                  <p:cNvSpPr/>
                  <p:nvPr/>
                </p:nvSpPr>
                <p:spPr>
                  <a:xfrm>
                    <a:off x="5857638" y="5087169"/>
                    <a:ext cx="0" cy="13068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1306829">
                        <a:moveTo>
                          <a:pt x="0" y="0"/>
                        </a:moveTo>
                        <a:lnTo>
                          <a:pt x="0" y="1306766"/>
                        </a:lnTo>
                      </a:path>
                    </a:pathLst>
                  </a:custGeom>
                  <a:ln w="5435">
                    <a:solidFill>
                      <a:srgbClr val="B77F87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34" name="object 18">
                    <a:extLst>
                      <a:ext uri="{FF2B5EF4-FFF2-40B4-BE49-F238E27FC236}">
                        <a16:creationId xmlns:a16="http://schemas.microsoft.com/office/drawing/2014/main" id="{C7001890-5C45-4FAC-B35A-96D56DC9DE27}"/>
                      </a:ext>
                    </a:extLst>
                  </p:cNvPr>
                  <p:cNvSpPr/>
                  <p:nvPr/>
                </p:nvSpPr>
                <p:spPr>
                  <a:xfrm>
                    <a:off x="5845421" y="5087169"/>
                    <a:ext cx="2476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64">
                        <a:moveTo>
                          <a:pt x="24434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5435">
                    <a:solidFill>
                      <a:srgbClr val="B77F87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35" name="object 19">
                    <a:extLst>
                      <a:ext uri="{FF2B5EF4-FFF2-40B4-BE49-F238E27FC236}">
                        <a16:creationId xmlns:a16="http://schemas.microsoft.com/office/drawing/2014/main" id="{5D4D3A23-7650-4307-99CB-E890234CAE54}"/>
                      </a:ext>
                    </a:extLst>
                  </p:cNvPr>
                  <p:cNvSpPr/>
                  <p:nvPr/>
                </p:nvSpPr>
                <p:spPr>
                  <a:xfrm>
                    <a:off x="5845421" y="6393935"/>
                    <a:ext cx="2476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64">
                        <a:moveTo>
                          <a:pt x="24434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5435">
                    <a:solidFill>
                      <a:srgbClr val="B77F87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36" name="object 20">
                    <a:extLst>
                      <a:ext uri="{FF2B5EF4-FFF2-40B4-BE49-F238E27FC236}">
                        <a16:creationId xmlns:a16="http://schemas.microsoft.com/office/drawing/2014/main" id="{C290D90C-9762-484C-A6F8-7DAD23225033}"/>
                      </a:ext>
                    </a:extLst>
                  </p:cNvPr>
                  <p:cNvSpPr/>
                  <p:nvPr/>
                </p:nvSpPr>
                <p:spPr>
                  <a:xfrm>
                    <a:off x="5678338" y="4974291"/>
                    <a:ext cx="347345" cy="947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345" h="947420">
                        <a:moveTo>
                          <a:pt x="316356" y="0"/>
                        </a:moveTo>
                        <a:lnTo>
                          <a:pt x="30784" y="0"/>
                        </a:lnTo>
                        <a:lnTo>
                          <a:pt x="18800" y="2418"/>
                        </a:lnTo>
                        <a:lnTo>
                          <a:pt x="9015" y="9015"/>
                        </a:lnTo>
                        <a:lnTo>
                          <a:pt x="2418" y="18800"/>
                        </a:lnTo>
                        <a:lnTo>
                          <a:pt x="0" y="30784"/>
                        </a:lnTo>
                        <a:lnTo>
                          <a:pt x="0" y="916114"/>
                        </a:lnTo>
                        <a:lnTo>
                          <a:pt x="2418" y="928091"/>
                        </a:lnTo>
                        <a:lnTo>
                          <a:pt x="9015" y="937872"/>
                        </a:lnTo>
                        <a:lnTo>
                          <a:pt x="18800" y="944468"/>
                        </a:lnTo>
                        <a:lnTo>
                          <a:pt x="30784" y="946886"/>
                        </a:lnTo>
                        <a:lnTo>
                          <a:pt x="316356" y="946886"/>
                        </a:lnTo>
                        <a:lnTo>
                          <a:pt x="328333" y="944468"/>
                        </a:lnTo>
                        <a:lnTo>
                          <a:pt x="338115" y="937872"/>
                        </a:lnTo>
                        <a:lnTo>
                          <a:pt x="344710" y="928091"/>
                        </a:lnTo>
                        <a:lnTo>
                          <a:pt x="347129" y="916114"/>
                        </a:lnTo>
                        <a:lnTo>
                          <a:pt x="347129" y="30784"/>
                        </a:lnTo>
                        <a:lnTo>
                          <a:pt x="344710" y="18800"/>
                        </a:lnTo>
                        <a:lnTo>
                          <a:pt x="338115" y="9015"/>
                        </a:lnTo>
                        <a:lnTo>
                          <a:pt x="328333" y="2418"/>
                        </a:lnTo>
                        <a:lnTo>
                          <a:pt x="316356" y="0"/>
                        </a:lnTo>
                        <a:close/>
                      </a:path>
                    </a:pathLst>
                  </a:custGeom>
                  <a:solidFill>
                    <a:srgbClr val="7C1334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37" name="object 21">
                    <a:extLst>
                      <a:ext uri="{FF2B5EF4-FFF2-40B4-BE49-F238E27FC236}">
                        <a16:creationId xmlns:a16="http://schemas.microsoft.com/office/drawing/2014/main" id="{5CF58BDF-6B1B-402B-A39B-228D5A4C92A8}"/>
                      </a:ext>
                    </a:extLst>
                  </p:cNvPr>
                  <p:cNvSpPr/>
                  <p:nvPr/>
                </p:nvSpPr>
                <p:spPr>
                  <a:xfrm>
                    <a:off x="5678343" y="5681690"/>
                    <a:ext cx="34734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345">
                        <a:moveTo>
                          <a:pt x="0" y="0"/>
                        </a:moveTo>
                        <a:lnTo>
                          <a:pt x="347129" y="0"/>
                        </a:lnTo>
                      </a:path>
                    </a:pathLst>
                  </a:custGeom>
                  <a:ln w="10858">
                    <a:solidFill>
                      <a:srgbClr val="B77F87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38" name="object 22">
                    <a:extLst>
                      <a:ext uri="{FF2B5EF4-FFF2-40B4-BE49-F238E27FC236}">
                        <a16:creationId xmlns:a16="http://schemas.microsoft.com/office/drawing/2014/main" id="{23BA8A9E-275A-4BC3-B7AE-C79507139DE0}"/>
                      </a:ext>
                    </a:extLst>
                  </p:cNvPr>
                  <p:cNvSpPr/>
                  <p:nvPr/>
                </p:nvSpPr>
                <p:spPr>
                  <a:xfrm>
                    <a:off x="6284751" y="5954062"/>
                    <a:ext cx="0" cy="3994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399414">
                        <a:moveTo>
                          <a:pt x="0" y="0"/>
                        </a:moveTo>
                        <a:lnTo>
                          <a:pt x="0" y="399097"/>
                        </a:lnTo>
                      </a:path>
                    </a:pathLst>
                  </a:custGeom>
                  <a:ln w="5435">
                    <a:solidFill>
                      <a:srgbClr val="B77F87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39" name="object 23">
                    <a:extLst>
                      <a:ext uri="{FF2B5EF4-FFF2-40B4-BE49-F238E27FC236}">
                        <a16:creationId xmlns:a16="http://schemas.microsoft.com/office/drawing/2014/main" id="{21747A13-2507-4DE0-AA07-0EDD7ED43508}"/>
                      </a:ext>
                    </a:extLst>
                  </p:cNvPr>
                  <p:cNvSpPr/>
                  <p:nvPr/>
                </p:nvSpPr>
                <p:spPr>
                  <a:xfrm>
                    <a:off x="6272532" y="5954062"/>
                    <a:ext cx="2476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64">
                        <a:moveTo>
                          <a:pt x="24434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5435">
                    <a:solidFill>
                      <a:srgbClr val="B77F87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40" name="object 24">
                    <a:extLst>
                      <a:ext uri="{FF2B5EF4-FFF2-40B4-BE49-F238E27FC236}">
                        <a16:creationId xmlns:a16="http://schemas.microsoft.com/office/drawing/2014/main" id="{8E235EDA-1382-479A-9AE5-1A93D7FB87C9}"/>
                      </a:ext>
                    </a:extLst>
                  </p:cNvPr>
                  <p:cNvSpPr/>
                  <p:nvPr/>
                </p:nvSpPr>
                <p:spPr>
                  <a:xfrm>
                    <a:off x="6272532" y="6353154"/>
                    <a:ext cx="2476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64">
                        <a:moveTo>
                          <a:pt x="24434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5435">
                    <a:solidFill>
                      <a:srgbClr val="B77F87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41" name="object 25">
                    <a:extLst>
                      <a:ext uri="{FF2B5EF4-FFF2-40B4-BE49-F238E27FC236}">
                        <a16:creationId xmlns:a16="http://schemas.microsoft.com/office/drawing/2014/main" id="{D79F14B2-B5D6-43AB-89B7-D403D8811BEA}"/>
                      </a:ext>
                    </a:extLst>
                  </p:cNvPr>
                  <p:cNvSpPr/>
                  <p:nvPr/>
                </p:nvSpPr>
                <p:spPr>
                  <a:xfrm>
                    <a:off x="6105451" y="5921989"/>
                    <a:ext cx="347345" cy="4756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345" h="475614">
                        <a:moveTo>
                          <a:pt x="316356" y="0"/>
                        </a:moveTo>
                        <a:lnTo>
                          <a:pt x="30784" y="0"/>
                        </a:lnTo>
                        <a:lnTo>
                          <a:pt x="18800" y="2418"/>
                        </a:lnTo>
                        <a:lnTo>
                          <a:pt x="9015" y="9015"/>
                        </a:lnTo>
                        <a:lnTo>
                          <a:pt x="2418" y="18800"/>
                        </a:lnTo>
                        <a:lnTo>
                          <a:pt x="0" y="30784"/>
                        </a:lnTo>
                        <a:lnTo>
                          <a:pt x="0" y="474738"/>
                        </a:lnTo>
                        <a:lnTo>
                          <a:pt x="558" y="475284"/>
                        </a:lnTo>
                        <a:lnTo>
                          <a:pt x="347129" y="475284"/>
                        </a:lnTo>
                        <a:lnTo>
                          <a:pt x="347129" y="30784"/>
                        </a:lnTo>
                        <a:lnTo>
                          <a:pt x="344710" y="18800"/>
                        </a:lnTo>
                        <a:lnTo>
                          <a:pt x="338115" y="9015"/>
                        </a:lnTo>
                        <a:lnTo>
                          <a:pt x="328333" y="2418"/>
                        </a:lnTo>
                        <a:lnTo>
                          <a:pt x="316356" y="0"/>
                        </a:lnTo>
                        <a:close/>
                      </a:path>
                    </a:pathLst>
                  </a:custGeom>
                  <a:solidFill>
                    <a:srgbClr val="7C1334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42" name="object 26">
                    <a:extLst>
                      <a:ext uri="{FF2B5EF4-FFF2-40B4-BE49-F238E27FC236}">
                        <a16:creationId xmlns:a16="http://schemas.microsoft.com/office/drawing/2014/main" id="{5EA8E132-DAFD-4801-9C3E-9B9986A51BA9}"/>
                      </a:ext>
                    </a:extLst>
                  </p:cNvPr>
                  <p:cNvSpPr/>
                  <p:nvPr/>
                </p:nvSpPr>
                <p:spPr>
                  <a:xfrm>
                    <a:off x="6105455" y="6391874"/>
                    <a:ext cx="34734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345">
                        <a:moveTo>
                          <a:pt x="0" y="0"/>
                        </a:moveTo>
                        <a:lnTo>
                          <a:pt x="347129" y="0"/>
                        </a:lnTo>
                      </a:path>
                    </a:pathLst>
                  </a:custGeom>
                  <a:ln w="10858">
                    <a:solidFill>
                      <a:srgbClr val="B77F87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43" name="object 27">
                    <a:extLst>
                      <a:ext uri="{FF2B5EF4-FFF2-40B4-BE49-F238E27FC236}">
                        <a16:creationId xmlns:a16="http://schemas.microsoft.com/office/drawing/2014/main" id="{AA68FFD8-35EE-442B-BF8A-984E9720D157}"/>
                      </a:ext>
                    </a:extLst>
                  </p:cNvPr>
                  <p:cNvSpPr/>
                  <p:nvPr/>
                </p:nvSpPr>
                <p:spPr>
                  <a:xfrm>
                    <a:off x="5585716" y="5278542"/>
                    <a:ext cx="2476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64">
                        <a:moveTo>
                          <a:pt x="0" y="0"/>
                        </a:moveTo>
                        <a:lnTo>
                          <a:pt x="24218" y="0"/>
                        </a:lnTo>
                      </a:path>
                    </a:pathLst>
                  </a:custGeom>
                  <a:ln w="3175">
                    <a:solidFill>
                      <a:srgbClr val="818285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44" name="object 28">
                    <a:extLst>
                      <a:ext uri="{FF2B5EF4-FFF2-40B4-BE49-F238E27FC236}">
                        <a16:creationId xmlns:a16="http://schemas.microsoft.com/office/drawing/2014/main" id="{15003B1E-C4FB-47DC-827E-0A5C861F57DA}"/>
                      </a:ext>
                    </a:extLst>
                  </p:cNvPr>
                  <p:cNvSpPr/>
                  <p:nvPr/>
                </p:nvSpPr>
                <p:spPr>
                  <a:xfrm>
                    <a:off x="5585716" y="5571727"/>
                    <a:ext cx="2476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64">
                        <a:moveTo>
                          <a:pt x="0" y="0"/>
                        </a:moveTo>
                        <a:lnTo>
                          <a:pt x="24218" y="0"/>
                        </a:lnTo>
                      </a:path>
                    </a:pathLst>
                  </a:custGeom>
                  <a:ln w="3175">
                    <a:solidFill>
                      <a:srgbClr val="818285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45" name="object 29">
                    <a:extLst>
                      <a:ext uri="{FF2B5EF4-FFF2-40B4-BE49-F238E27FC236}">
                        <a16:creationId xmlns:a16="http://schemas.microsoft.com/office/drawing/2014/main" id="{327F5192-FEAB-49E1-8608-3F1CF47E6B5E}"/>
                      </a:ext>
                    </a:extLst>
                  </p:cNvPr>
                  <p:cNvSpPr/>
                  <p:nvPr/>
                </p:nvSpPr>
                <p:spPr>
                  <a:xfrm>
                    <a:off x="5585716" y="5848711"/>
                    <a:ext cx="2476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64">
                        <a:moveTo>
                          <a:pt x="0" y="0"/>
                        </a:moveTo>
                        <a:lnTo>
                          <a:pt x="24218" y="0"/>
                        </a:lnTo>
                      </a:path>
                    </a:pathLst>
                  </a:custGeom>
                  <a:ln w="3175">
                    <a:solidFill>
                      <a:srgbClr val="818285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46" name="object 30">
                    <a:extLst>
                      <a:ext uri="{FF2B5EF4-FFF2-40B4-BE49-F238E27FC236}">
                        <a16:creationId xmlns:a16="http://schemas.microsoft.com/office/drawing/2014/main" id="{E934E433-90A9-4F3C-9D1A-E7536BE7ACD4}"/>
                      </a:ext>
                    </a:extLst>
                  </p:cNvPr>
                  <p:cNvSpPr/>
                  <p:nvPr/>
                </p:nvSpPr>
                <p:spPr>
                  <a:xfrm>
                    <a:off x="5585716" y="6142728"/>
                    <a:ext cx="2476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64">
                        <a:moveTo>
                          <a:pt x="0" y="0"/>
                        </a:moveTo>
                        <a:lnTo>
                          <a:pt x="24218" y="0"/>
                        </a:lnTo>
                      </a:path>
                    </a:pathLst>
                  </a:custGeom>
                  <a:ln w="3175">
                    <a:solidFill>
                      <a:srgbClr val="818285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47" name="object 31">
                    <a:extLst>
                      <a:ext uri="{FF2B5EF4-FFF2-40B4-BE49-F238E27FC236}">
                        <a16:creationId xmlns:a16="http://schemas.microsoft.com/office/drawing/2014/main" id="{1AE7BFD8-EB5C-4113-B54C-F57F229EDBDB}"/>
                      </a:ext>
                    </a:extLst>
                  </p:cNvPr>
                  <p:cNvSpPr/>
                  <p:nvPr/>
                </p:nvSpPr>
                <p:spPr>
                  <a:xfrm>
                    <a:off x="5585716" y="6427241"/>
                    <a:ext cx="2476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64">
                        <a:moveTo>
                          <a:pt x="0" y="0"/>
                        </a:moveTo>
                        <a:lnTo>
                          <a:pt x="24218" y="0"/>
                        </a:lnTo>
                      </a:path>
                    </a:pathLst>
                  </a:custGeom>
                  <a:ln w="3175">
                    <a:solidFill>
                      <a:srgbClr val="818285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48" name="object 32">
                    <a:extLst>
                      <a:ext uri="{FF2B5EF4-FFF2-40B4-BE49-F238E27FC236}">
                        <a16:creationId xmlns:a16="http://schemas.microsoft.com/office/drawing/2014/main" id="{8FF883A3-1F5F-477D-A502-AAE2B1023F7A}"/>
                      </a:ext>
                    </a:extLst>
                  </p:cNvPr>
                  <p:cNvSpPr/>
                  <p:nvPr/>
                </p:nvSpPr>
                <p:spPr>
                  <a:xfrm>
                    <a:off x="5611913" y="4904447"/>
                    <a:ext cx="1336675" cy="1583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6675" h="1583054">
                        <a:moveTo>
                          <a:pt x="0" y="1582927"/>
                        </a:moveTo>
                        <a:lnTo>
                          <a:pt x="1336420" y="1582927"/>
                        </a:lnTo>
                        <a:lnTo>
                          <a:pt x="1336420" y="0"/>
                        </a:lnTo>
                        <a:lnTo>
                          <a:pt x="0" y="0"/>
                        </a:lnTo>
                        <a:lnTo>
                          <a:pt x="0" y="1582927"/>
                        </a:lnTo>
                        <a:close/>
                      </a:path>
                    </a:pathLst>
                  </a:custGeom>
                  <a:ln w="3175">
                    <a:solidFill>
                      <a:srgbClr val="818285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49" name="object 33">
                    <a:extLst>
                      <a:ext uri="{FF2B5EF4-FFF2-40B4-BE49-F238E27FC236}">
                        <a16:creationId xmlns:a16="http://schemas.microsoft.com/office/drawing/2014/main" id="{7787CCB0-F397-4855-9F48-E243006DC292}"/>
                      </a:ext>
                    </a:extLst>
                  </p:cNvPr>
                  <p:cNvSpPr/>
                  <p:nvPr/>
                </p:nvSpPr>
                <p:spPr>
                  <a:xfrm>
                    <a:off x="5856870" y="6488799"/>
                    <a:ext cx="0" cy="165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16509">
                        <a:moveTo>
                          <a:pt x="0" y="0"/>
                        </a:moveTo>
                        <a:lnTo>
                          <a:pt x="0" y="16395"/>
                        </a:lnTo>
                      </a:path>
                    </a:pathLst>
                  </a:custGeom>
                  <a:ln w="3175">
                    <a:solidFill>
                      <a:srgbClr val="818285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50" name="object 34">
                    <a:extLst>
                      <a:ext uri="{FF2B5EF4-FFF2-40B4-BE49-F238E27FC236}">
                        <a16:creationId xmlns:a16="http://schemas.microsoft.com/office/drawing/2014/main" id="{22A559FD-3C08-4368-AAF3-F2AA8354E8DB}"/>
                      </a:ext>
                    </a:extLst>
                  </p:cNvPr>
                  <p:cNvSpPr/>
                  <p:nvPr/>
                </p:nvSpPr>
                <p:spPr>
                  <a:xfrm>
                    <a:off x="6286244" y="6488799"/>
                    <a:ext cx="0" cy="165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16509">
                        <a:moveTo>
                          <a:pt x="0" y="0"/>
                        </a:moveTo>
                        <a:lnTo>
                          <a:pt x="0" y="16395"/>
                        </a:lnTo>
                      </a:path>
                    </a:pathLst>
                  </a:custGeom>
                  <a:ln w="3175">
                    <a:solidFill>
                      <a:srgbClr val="818285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51" name="object 35">
                    <a:extLst>
                      <a:ext uri="{FF2B5EF4-FFF2-40B4-BE49-F238E27FC236}">
                        <a16:creationId xmlns:a16="http://schemas.microsoft.com/office/drawing/2014/main" id="{5465A265-31EA-4948-80EF-512B7FF7C7E5}"/>
                      </a:ext>
                    </a:extLst>
                  </p:cNvPr>
                  <p:cNvSpPr/>
                  <p:nvPr/>
                </p:nvSpPr>
                <p:spPr>
                  <a:xfrm>
                    <a:off x="6719558" y="6488799"/>
                    <a:ext cx="0" cy="165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16509">
                        <a:moveTo>
                          <a:pt x="0" y="0"/>
                        </a:moveTo>
                        <a:lnTo>
                          <a:pt x="0" y="16395"/>
                        </a:lnTo>
                      </a:path>
                    </a:pathLst>
                  </a:custGeom>
                  <a:ln w="3175">
                    <a:solidFill>
                      <a:srgbClr val="818285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</p:grpSp>
            <p:grpSp>
              <p:nvGrpSpPr>
                <p:cNvPr id="326" name="object 40">
                  <a:extLst>
                    <a:ext uri="{FF2B5EF4-FFF2-40B4-BE49-F238E27FC236}">
                      <a16:creationId xmlns:a16="http://schemas.microsoft.com/office/drawing/2014/main" id="{749F23F4-E22F-4B31-8E20-23AB9793EBED}"/>
                    </a:ext>
                  </a:extLst>
                </p:cNvPr>
                <p:cNvGrpSpPr/>
                <p:nvPr/>
              </p:nvGrpSpPr>
              <p:grpSpPr>
                <a:xfrm>
                  <a:off x="5685155" y="4971503"/>
                  <a:ext cx="1293495" cy="1425575"/>
                  <a:chOff x="5586412" y="4971503"/>
                  <a:chExt cx="1293495" cy="1425575"/>
                </a:xfrm>
              </p:grpSpPr>
              <p:sp>
                <p:nvSpPr>
                  <p:cNvPr id="327" name="object 41">
                    <a:extLst>
                      <a:ext uri="{FF2B5EF4-FFF2-40B4-BE49-F238E27FC236}">
                        <a16:creationId xmlns:a16="http://schemas.microsoft.com/office/drawing/2014/main" id="{22460966-2F18-4211-8B83-1F10ADBB29AB}"/>
                      </a:ext>
                    </a:extLst>
                  </p:cNvPr>
                  <p:cNvSpPr/>
                  <p:nvPr/>
                </p:nvSpPr>
                <p:spPr>
                  <a:xfrm>
                    <a:off x="6700400" y="5446810"/>
                    <a:ext cx="0" cy="8597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859789">
                        <a:moveTo>
                          <a:pt x="0" y="859650"/>
                        </a:moveTo>
                        <a:lnTo>
                          <a:pt x="0" y="0"/>
                        </a:lnTo>
                      </a:path>
                    </a:pathLst>
                  </a:custGeom>
                  <a:ln w="5435">
                    <a:solidFill>
                      <a:srgbClr val="B77F87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28" name="object 42">
                    <a:extLst>
                      <a:ext uri="{FF2B5EF4-FFF2-40B4-BE49-F238E27FC236}">
                        <a16:creationId xmlns:a16="http://schemas.microsoft.com/office/drawing/2014/main" id="{56615267-428D-4201-A5CE-7C31FFDAD1E3}"/>
                      </a:ext>
                    </a:extLst>
                  </p:cNvPr>
                  <p:cNvSpPr/>
                  <p:nvPr/>
                </p:nvSpPr>
                <p:spPr>
                  <a:xfrm>
                    <a:off x="6688184" y="6306460"/>
                    <a:ext cx="2476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65">
                        <a:moveTo>
                          <a:pt x="0" y="0"/>
                        </a:moveTo>
                        <a:lnTo>
                          <a:pt x="24434" y="0"/>
                        </a:lnTo>
                      </a:path>
                    </a:pathLst>
                  </a:custGeom>
                  <a:ln w="5435">
                    <a:solidFill>
                      <a:srgbClr val="B77F87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29" name="object 43">
                    <a:extLst>
                      <a:ext uri="{FF2B5EF4-FFF2-40B4-BE49-F238E27FC236}">
                        <a16:creationId xmlns:a16="http://schemas.microsoft.com/office/drawing/2014/main" id="{A91ED86F-62A9-4588-8FCD-B9FCBB55B0BB}"/>
                      </a:ext>
                    </a:extLst>
                  </p:cNvPr>
                  <p:cNvSpPr/>
                  <p:nvPr/>
                </p:nvSpPr>
                <p:spPr>
                  <a:xfrm>
                    <a:off x="6688184" y="5446806"/>
                    <a:ext cx="2476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65">
                        <a:moveTo>
                          <a:pt x="0" y="0"/>
                        </a:moveTo>
                        <a:lnTo>
                          <a:pt x="24434" y="0"/>
                        </a:lnTo>
                      </a:path>
                    </a:pathLst>
                  </a:custGeom>
                  <a:ln w="5435">
                    <a:solidFill>
                      <a:srgbClr val="B77F87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30" name="object 44">
                    <a:extLst>
                      <a:ext uri="{FF2B5EF4-FFF2-40B4-BE49-F238E27FC236}">
                        <a16:creationId xmlns:a16="http://schemas.microsoft.com/office/drawing/2014/main" id="{EDF58378-DF6C-4B7A-A101-98472C735437}"/>
                      </a:ext>
                    </a:extLst>
                  </p:cNvPr>
                  <p:cNvSpPr/>
                  <p:nvPr/>
                </p:nvSpPr>
                <p:spPr>
                  <a:xfrm>
                    <a:off x="6532572" y="5922978"/>
                    <a:ext cx="347345" cy="4737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345" h="473710">
                        <a:moveTo>
                          <a:pt x="346570" y="0"/>
                        </a:moveTo>
                        <a:lnTo>
                          <a:pt x="0" y="0"/>
                        </a:lnTo>
                        <a:lnTo>
                          <a:pt x="0" y="442887"/>
                        </a:lnTo>
                        <a:lnTo>
                          <a:pt x="2418" y="454871"/>
                        </a:lnTo>
                        <a:lnTo>
                          <a:pt x="9013" y="464656"/>
                        </a:lnTo>
                        <a:lnTo>
                          <a:pt x="18795" y="471253"/>
                        </a:lnTo>
                        <a:lnTo>
                          <a:pt x="30772" y="473671"/>
                        </a:lnTo>
                        <a:lnTo>
                          <a:pt x="316344" y="473671"/>
                        </a:lnTo>
                        <a:lnTo>
                          <a:pt x="328328" y="471253"/>
                        </a:lnTo>
                        <a:lnTo>
                          <a:pt x="338113" y="464656"/>
                        </a:lnTo>
                        <a:lnTo>
                          <a:pt x="344710" y="454871"/>
                        </a:lnTo>
                        <a:lnTo>
                          <a:pt x="347129" y="442887"/>
                        </a:lnTo>
                        <a:lnTo>
                          <a:pt x="347129" y="546"/>
                        </a:lnTo>
                        <a:lnTo>
                          <a:pt x="346570" y="0"/>
                        </a:lnTo>
                        <a:close/>
                      </a:path>
                    </a:pathLst>
                  </a:custGeom>
                  <a:solidFill>
                    <a:srgbClr val="7C1334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31" name="object 45">
                    <a:extLst>
                      <a:ext uri="{FF2B5EF4-FFF2-40B4-BE49-F238E27FC236}">
                        <a16:creationId xmlns:a16="http://schemas.microsoft.com/office/drawing/2014/main" id="{95BCCD75-67AA-4DCE-ACDD-E8626930B4C8}"/>
                      </a:ext>
                    </a:extLst>
                  </p:cNvPr>
                  <p:cNvSpPr/>
                  <p:nvPr/>
                </p:nvSpPr>
                <p:spPr>
                  <a:xfrm>
                    <a:off x="6532567" y="5928385"/>
                    <a:ext cx="34734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345">
                        <a:moveTo>
                          <a:pt x="347129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0858">
                    <a:solidFill>
                      <a:srgbClr val="B77F87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332" name="object 46">
                    <a:extLst>
                      <a:ext uri="{FF2B5EF4-FFF2-40B4-BE49-F238E27FC236}">
                        <a16:creationId xmlns:a16="http://schemas.microsoft.com/office/drawing/2014/main" id="{AF74B57B-E6A2-44C0-A3F2-6DE494CC793F}"/>
                      </a:ext>
                    </a:extLst>
                  </p:cNvPr>
                  <p:cNvSpPr/>
                  <p:nvPr/>
                </p:nvSpPr>
                <p:spPr>
                  <a:xfrm>
                    <a:off x="5586412" y="4972862"/>
                    <a:ext cx="24765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64">
                        <a:moveTo>
                          <a:pt x="0" y="0"/>
                        </a:moveTo>
                        <a:lnTo>
                          <a:pt x="24218" y="0"/>
                        </a:lnTo>
                      </a:path>
                    </a:pathLst>
                  </a:custGeom>
                  <a:ln w="3175">
                    <a:solidFill>
                      <a:srgbClr val="818285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</p:grpSp>
          </p:grpSp>
          <p:grpSp>
            <p:nvGrpSpPr>
              <p:cNvPr id="424" name="Grupo 423">
                <a:extLst>
                  <a:ext uri="{FF2B5EF4-FFF2-40B4-BE49-F238E27FC236}">
                    <a16:creationId xmlns:a16="http://schemas.microsoft.com/office/drawing/2014/main" id="{7674EEF0-5AA9-4ECA-9C54-D1E5E8863A6B}"/>
                  </a:ext>
                </a:extLst>
              </p:cNvPr>
              <p:cNvGrpSpPr/>
              <p:nvPr/>
            </p:nvGrpSpPr>
            <p:grpSpPr>
              <a:xfrm>
                <a:off x="9431404" y="5290964"/>
                <a:ext cx="1991690" cy="287189"/>
                <a:chOff x="1236494" y="5249253"/>
                <a:chExt cx="1991690" cy="287189"/>
              </a:xfrm>
            </p:grpSpPr>
            <p:sp>
              <p:nvSpPr>
                <p:cNvPr id="421" name="CuadroTexto 420">
                  <a:extLst>
                    <a:ext uri="{FF2B5EF4-FFF2-40B4-BE49-F238E27FC236}">
                      <a16:creationId xmlns:a16="http://schemas.microsoft.com/office/drawing/2014/main" id="{2D4A58C5-ACB8-4D82-A59D-C2DC38FEB012}"/>
                    </a:ext>
                  </a:extLst>
                </p:cNvPr>
                <p:cNvSpPr txBox="1"/>
                <p:nvPr/>
              </p:nvSpPr>
              <p:spPr>
                <a:xfrm>
                  <a:off x="1236494" y="5249253"/>
                  <a:ext cx="246548" cy="276998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lIns="45720" rIns="45720" rtlCol="0">
                  <a:spAutoFit/>
                </a:bodyPr>
                <a:lstStyle/>
                <a:p>
                  <a:pPr algn="ctr"/>
                  <a:r>
                    <a:rPr lang="es-ES" sz="1200" dirty="0">
                      <a:solidFill>
                        <a:srgbClr val="57585A"/>
                      </a:solidFill>
                      <a:latin typeface="Arial" pitchFamily="34" charset="0"/>
                      <a:cs typeface="Arial" pitchFamily="34" charset="0"/>
                    </a:rPr>
                    <a:t>0</a:t>
                  </a:r>
                </a:p>
              </p:txBody>
            </p:sp>
            <p:sp>
              <p:nvSpPr>
                <p:cNvPr id="422" name="CuadroTexto 421">
                  <a:extLst>
                    <a:ext uri="{FF2B5EF4-FFF2-40B4-BE49-F238E27FC236}">
                      <a16:creationId xmlns:a16="http://schemas.microsoft.com/office/drawing/2014/main" id="{CAB661C5-FBBF-4FA0-8102-96040B6ECED8}"/>
                    </a:ext>
                  </a:extLst>
                </p:cNvPr>
                <p:cNvSpPr txBox="1"/>
                <p:nvPr/>
              </p:nvSpPr>
              <p:spPr>
                <a:xfrm>
                  <a:off x="2088494" y="5258087"/>
                  <a:ext cx="246548" cy="276998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lIns="45720" rIns="45720" rtlCol="0">
                  <a:spAutoFit/>
                </a:bodyPr>
                <a:lstStyle/>
                <a:p>
                  <a:pPr algn="ctr"/>
                  <a:r>
                    <a:rPr lang="es-ES" sz="1200" dirty="0">
                      <a:solidFill>
                        <a:srgbClr val="57585A"/>
                      </a:solidFill>
                      <a:latin typeface="Arial" pitchFamily="34" charset="0"/>
                      <a:cs typeface="Arial" pitchFamily="34" charset="0"/>
                    </a:rPr>
                    <a:t>8</a:t>
                  </a:r>
                </a:p>
              </p:txBody>
            </p:sp>
            <p:sp>
              <p:nvSpPr>
                <p:cNvPr id="423" name="CuadroTexto 422">
                  <a:extLst>
                    <a:ext uri="{FF2B5EF4-FFF2-40B4-BE49-F238E27FC236}">
                      <a16:creationId xmlns:a16="http://schemas.microsoft.com/office/drawing/2014/main" id="{E380C7A9-7CC6-47CD-9F83-566CBD0CA4BD}"/>
                    </a:ext>
                  </a:extLst>
                </p:cNvPr>
                <p:cNvSpPr txBox="1"/>
                <p:nvPr/>
              </p:nvSpPr>
              <p:spPr>
                <a:xfrm>
                  <a:off x="2892146" y="5259443"/>
                  <a:ext cx="336038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lIns="45720" rIns="45720" rtlCol="0">
                  <a:spAutoFit/>
                </a:bodyPr>
                <a:lstStyle/>
                <a:p>
                  <a:pPr algn="ctr"/>
                  <a:r>
                    <a:rPr lang="es-ES" sz="1200" dirty="0">
                      <a:solidFill>
                        <a:srgbClr val="57585A"/>
                      </a:solidFill>
                      <a:latin typeface="Arial" pitchFamily="34" charset="0"/>
                      <a:cs typeface="Arial" pitchFamily="34" charset="0"/>
                    </a:rPr>
                    <a:t>16</a:t>
                  </a:r>
                </a:p>
              </p:txBody>
            </p:sp>
          </p:grpSp>
          <p:sp>
            <p:nvSpPr>
              <p:cNvPr id="435" name="CuadroTexto 434">
                <a:extLst>
                  <a:ext uri="{FF2B5EF4-FFF2-40B4-BE49-F238E27FC236}">
                    <a16:creationId xmlns:a16="http://schemas.microsoft.com/office/drawing/2014/main" id="{1D9E75B5-53D8-423F-97AF-93E842F7E374}"/>
                  </a:ext>
                </a:extLst>
              </p:cNvPr>
              <p:cNvSpPr txBox="1"/>
              <p:nvPr/>
            </p:nvSpPr>
            <p:spPr>
              <a:xfrm>
                <a:off x="9311402" y="5492316"/>
                <a:ext cx="2135626" cy="30777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lIns="45720" rIns="45720" rtlCol="0">
                <a:spAutoFit/>
              </a:bodyPr>
              <a:lstStyle/>
              <a:p>
                <a:pPr algn="ctr"/>
                <a:r>
                  <a:rPr lang="es-ES" sz="1400" dirty="0">
                    <a:solidFill>
                      <a:srgbClr val="57585A"/>
                    </a:solidFill>
                    <a:latin typeface="Gotham Bold"/>
                    <a:cs typeface="Arial" pitchFamily="34" charset="0"/>
                  </a:rPr>
                  <a:t>Tiempo (semanas)</a:t>
                </a:r>
              </a:p>
            </p:txBody>
          </p:sp>
        </p:grpSp>
      </p:grpSp>
      <p:sp>
        <p:nvSpPr>
          <p:cNvPr id="439" name="Rectángulo 438">
            <a:extLst>
              <a:ext uri="{FF2B5EF4-FFF2-40B4-BE49-F238E27FC236}">
                <a16:creationId xmlns:a16="http://schemas.microsoft.com/office/drawing/2014/main" id="{068C87F2-E283-4260-812E-348C5ECA49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1895" y="5989110"/>
            <a:ext cx="11728811" cy="106674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/>
          </a:bodyPr>
          <a:lstStyle/>
          <a:p>
            <a:pPr algn="ctr" defTabSz="914377">
              <a:defRPr/>
            </a:pPr>
            <a:endParaRPr lang="es-ES" dirty="0" err="1">
              <a:solidFill>
                <a:prstClr val="white"/>
              </a:solidFill>
              <a:latin typeface="Arial"/>
            </a:endParaRPr>
          </a:p>
        </p:txBody>
      </p:sp>
      <p:sp>
        <p:nvSpPr>
          <p:cNvPr id="440" name="CuadroTexto 439">
            <a:extLst>
              <a:ext uri="{FF2B5EF4-FFF2-40B4-BE49-F238E27FC236}">
                <a16:creationId xmlns:a16="http://schemas.microsoft.com/office/drawing/2014/main" id="{ADACD5A3-3D44-4C6E-BA50-827845DD1173}"/>
              </a:ext>
            </a:extLst>
          </p:cNvPr>
          <p:cNvSpPr txBox="1"/>
          <p:nvPr/>
        </p:nvSpPr>
        <p:spPr>
          <a:xfrm rot="16200000">
            <a:off x="-1005993" y="3121359"/>
            <a:ext cx="3042722" cy="523220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s-ES" sz="1400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Puntuación de </a:t>
            </a:r>
            <a:r>
              <a:rPr lang="es-ES" sz="1400" dirty="0" err="1">
                <a:solidFill>
                  <a:schemeClr val="accent5"/>
                </a:solidFill>
                <a:latin typeface="Gotham Bold"/>
                <a:cs typeface="Arial" pitchFamily="34" charset="0"/>
              </a:rPr>
              <a:t>CdV</a:t>
            </a:r>
            <a:r>
              <a:rPr lang="es-ES" sz="1400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 </a:t>
            </a:r>
          </a:p>
          <a:p>
            <a:pPr algn="ctr"/>
            <a:r>
              <a:rPr lang="es-ES" sz="1400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relacionada con la </a:t>
            </a:r>
            <a:r>
              <a:rPr lang="es-ES" sz="1400" b="1" dirty="0">
                <a:solidFill>
                  <a:schemeClr val="accent3"/>
                </a:solidFill>
                <a:latin typeface="Gotham Bold"/>
                <a:cs typeface="Arial" pitchFamily="34" charset="0"/>
              </a:rPr>
              <a:t>salud</a:t>
            </a:r>
          </a:p>
        </p:txBody>
      </p:sp>
      <p:sp>
        <p:nvSpPr>
          <p:cNvPr id="442" name="CuadroTexto 441">
            <a:extLst>
              <a:ext uri="{FF2B5EF4-FFF2-40B4-BE49-F238E27FC236}">
                <a16:creationId xmlns:a16="http://schemas.microsoft.com/office/drawing/2014/main" id="{7416AF9F-4C89-4EB2-AE4B-749388784E00}"/>
              </a:ext>
            </a:extLst>
          </p:cNvPr>
          <p:cNvSpPr txBox="1"/>
          <p:nvPr/>
        </p:nvSpPr>
        <p:spPr>
          <a:xfrm rot="16200000">
            <a:off x="3100505" y="3155533"/>
            <a:ext cx="3042722" cy="523220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s-ES" sz="1400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Puntuación en la escala de </a:t>
            </a:r>
          </a:p>
          <a:p>
            <a:pPr algn="ctr"/>
            <a:r>
              <a:rPr lang="es-ES" sz="1400" b="1" dirty="0">
                <a:solidFill>
                  <a:schemeClr val="accent3"/>
                </a:solidFill>
                <a:latin typeface="Gotham Bold"/>
                <a:cs typeface="Arial" pitchFamily="34" charset="0"/>
              </a:rPr>
              <a:t>dolor</a:t>
            </a:r>
          </a:p>
        </p:txBody>
      </p:sp>
      <p:sp>
        <p:nvSpPr>
          <p:cNvPr id="443" name="CuadroTexto 442">
            <a:extLst>
              <a:ext uri="{FF2B5EF4-FFF2-40B4-BE49-F238E27FC236}">
                <a16:creationId xmlns:a16="http://schemas.microsoft.com/office/drawing/2014/main" id="{42F776EA-E1A4-4E59-9FC8-BCA416BFF01F}"/>
              </a:ext>
            </a:extLst>
          </p:cNvPr>
          <p:cNvSpPr txBox="1"/>
          <p:nvPr/>
        </p:nvSpPr>
        <p:spPr>
          <a:xfrm rot="16200000">
            <a:off x="7133682" y="3265589"/>
            <a:ext cx="3042722" cy="523220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s-ES" sz="1400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Puntuación en la escala de </a:t>
            </a:r>
          </a:p>
          <a:p>
            <a:pPr algn="ctr"/>
            <a:r>
              <a:rPr lang="es-ES" sz="1400" b="1" dirty="0">
                <a:solidFill>
                  <a:schemeClr val="accent3"/>
                </a:solidFill>
                <a:latin typeface="Gotham Bold"/>
                <a:cs typeface="Arial" pitchFamily="34" charset="0"/>
              </a:rPr>
              <a:t>insomnio</a:t>
            </a:r>
          </a:p>
        </p:txBody>
      </p:sp>
      <p:cxnSp>
        <p:nvCxnSpPr>
          <p:cNvPr id="445" name="Conector recto de flecha 444">
            <a:extLst>
              <a:ext uri="{FF2B5EF4-FFF2-40B4-BE49-F238E27FC236}">
                <a16:creationId xmlns:a16="http://schemas.microsoft.com/office/drawing/2014/main" id="{039BE570-BE17-4F69-9D30-3D64E37248D3}"/>
              </a:ext>
            </a:extLst>
          </p:cNvPr>
          <p:cNvCxnSpPr/>
          <p:nvPr/>
        </p:nvCxnSpPr>
        <p:spPr>
          <a:xfrm flipV="1">
            <a:off x="1519893" y="1983111"/>
            <a:ext cx="1655652" cy="935182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7" name="Conector recto de flecha 446">
            <a:extLst>
              <a:ext uri="{FF2B5EF4-FFF2-40B4-BE49-F238E27FC236}">
                <a16:creationId xmlns:a16="http://schemas.microsoft.com/office/drawing/2014/main" id="{FA7D0EA7-E75F-4D4F-8BC6-DDC0F7F64390}"/>
              </a:ext>
            </a:extLst>
          </p:cNvPr>
          <p:cNvCxnSpPr>
            <a:cxnSpLocks/>
          </p:cNvCxnSpPr>
          <p:nvPr/>
        </p:nvCxnSpPr>
        <p:spPr>
          <a:xfrm>
            <a:off x="5732448" y="2322978"/>
            <a:ext cx="1839317" cy="1090269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9" name="Conector recto de flecha 448">
            <a:extLst>
              <a:ext uri="{FF2B5EF4-FFF2-40B4-BE49-F238E27FC236}">
                <a16:creationId xmlns:a16="http://schemas.microsoft.com/office/drawing/2014/main" id="{479E2500-8272-4E48-8E5C-9C5A52C7E50A}"/>
              </a:ext>
            </a:extLst>
          </p:cNvPr>
          <p:cNvCxnSpPr>
            <a:cxnSpLocks/>
          </p:cNvCxnSpPr>
          <p:nvPr/>
        </p:nvCxnSpPr>
        <p:spPr>
          <a:xfrm>
            <a:off x="10013202" y="1912150"/>
            <a:ext cx="1622540" cy="1764654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1" name="Estrella: 5 puntas 450">
            <a:extLst>
              <a:ext uri="{FF2B5EF4-FFF2-40B4-BE49-F238E27FC236}">
                <a16:creationId xmlns:a16="http://schemas.microsoft.com/office/drawing/2014/main" id="{303D2FB3-F1E7-475E-99DD-29C50BCD04BC}"/>
              </a:ext>
            </a:extLst>
          </p:cNvPr>
          <p:cNvSpPr/>
          <p:nvPr/>
        </p:nvSpPr>
        <p:spPr>
          <a:xfrm>
            <a:off x="11395533" y="2801688"/>
            <a:ext cx="74815" cy="62024"/>
          </a:xfrm>
          <a:prstGeom prst="star5">
            <a:avLst/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 fontScale="25000" lnSpcReduction="20000"/>
          </a:bodyPr>
          <a:lstStyle/>
          <a:p>
            <a:pPr algn="ctr"/>
            <a:endParaRPr lang="es-ES" dirty="0" err="1"/>
          </a:p>
        </p:txBody>
      </p:sp>
      <p:sp>
        <p:nvSpPr>
          <p:cNvPr id="452" name="Estrella: 5 puntas 451">
            <a:extLst>
              <a:ext uri="{FF2B5EF4-FFF2-40B4-BE49-F238E27FC236}">
                <a16:creationId xmlns:a16="http://schemas.microsoft.com/office/drawing/2014/main" id="{6612DF42-338F-4AF4-A808-1F3F7258BFCE}"/>
              </a:ext>
            </a:extLst>
          </p:cNvPr>
          <p:cNvSpPr/>
          <p:nvPr/>
        </p:nvSpPr>
        <p:spPr>
          <a:xfrm>
            <a:off x="7442809" y="2807991"/>
            <a:ext cx="74815" cy="62024"/>
          </a:xfrm>
          <a:prstGeom prst="star5">
            <a:avLst/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 fontScale="25000" lnSpcReduction="20000"/>
          </a:bodyPr>
          <a:lstStyle/>
          <a:p>
            <a:pPr algn="ctr"/>
            <a:endParaRPr lang="es-ES" dirty="0" err="1"/>
          </a:p>
        </p:txBody>
      </p:sp>
      <p:sp>
        <p:nvSpPr>
          <p:cNvPr id="453" name="Estrella: 5 puntas 452">
            <a:extLst>
              <a:ext uri="{FF2B5EF4-FFF2-40B4-BE49-F238E27FC236}">
                <a16:creationId xmlns:a16="http://schemas.microsoft.com/office/drawing/2014/main" id="{B3D81159-B2BC-41E3-ADA5-FAF0BF109F39}"/>
              </a:ext>
            </a:extLst>
          </p:cNvPr>
          <p:cNvSpPr/>
          <p:nvPr/>
        </p:nvSpPr>
        <p:spPr>
          <a:xfrm>
            <a:off x="3354825" y="1907278"/>
            <a:ext cx="74815" cy="62024"/>
          </a:xfrm>
          <a:prstGeom prst="star5">
            <a:avLst/>
          </a:prstGeom>
          <a:solidFill>
            <a:schemeClr val="accent3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 fontScale="25000" lnSpcReduction="20000"/>
          </a:bodyPr>
          <a:lstStyle/>
          <a:p>
            <a:pPr algn="ctr"/>
            <a:endParaRPr lang="es-ES" dirty="0" err="1"/>
          </a:p>
        </p:txBody>
      </p:sp>
      <p:sp>
        <p:nvSpPr>
          <p:cNvPr id="454" name="CuadroTexto 453">
            <a:extLst>
              <a:ext uri="{FF2B5EF4-FFF2-40B4-BE49-F238E27FC236}">
                <a16:creationId xmlns:a16="http://schemas.microsoft.com/office/drawing/2014/main" id="{34CF79B1-7913-48EF-88B1-FDEF4FC899B2}"/>
              </a:ext>
            </a:extLst>
          </p:cNvPr>
          <p:cNvSpPr txBox="1"/>
          <p:nvPr/>
        </p:nvSpPr>
        <p:spPr>
          <a:xfrm>
            <a:off x="996311" y="6098081"/>
            <a:ext cx="7801889" cy="584775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l"/>
            <a:r>
              <a:rPr lang="es-ES" sz="1600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La percepción el estado de </a:t>
            </a:r>
            <a:r>
              <a:rPr lang="es-ES" sz="1600" b="1" dirty="0">
                <a:solidFill>
                  <a:schemeClr val="accent3"/>
                </a:solidFill>
                <a:latin typeface="Gotham Bold"/>
                <a:cs typeface="Arial" pitchFamily="34" charset="0"/>
              </a:rPr>
              <a:t>salud global</a:t>
            </a:r>
            <a:r>
              <a:rPr lang="es-ES" sz="1600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, el </a:t>
            </a:r>
            <a:r>
              <a:rPr lang="es-ES" sz="1600" b="1" dirty="0">
                <a:solidFill>
                  <a:schemeClr val="accent3"/>
                </a:solidFill>
                <a:latin typeface="Gotham Bold"/>
                <a:cs typeface="Arial" pitchFamily="34" charset="0"/>
              </a:rPr>
              <a:t>dolor</a:t>
            </a:r>
            <a:r>
              <a:rPr lang="es-ES" sz="1600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 y el </a:t>
            </a:r>
            <a:r>
              <a:rPr lang="es-ES" sz="1600" b="1" dirty="0">
                <a:solidFill>
                  <a:schemeClr val="accent3"/>
                </a:solidFill>
                <a:latin typeface="Gotham Bold"/>
                <a:cs typeface="Arial" pitchFamily="34" charset="0"/>
              </a:rPr>
              <a:t>insomnio</a:t>
            </a:r>
            <a:r>
              <a:rPr lang="es-ES" sz="1600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 reportados por los pacientes mejoraron tras </a:t>
            </a:r>
            <a:r>
              <a:rPr lang="es-ES" sz="1600" b="1" dirty="0">
                <a:solidFill>
                  <a:schemeClr val="accent1"/>
                </a:solidFill>
                <a:latin typeface="Gotham Bold"/>
                <a:cs typeface="Arial" pitchFamily="34" charset="0"/>
              </a:rPr>
              <a:t>16 semanas </a:t>
            </a:r>
            <a:r>
              <a:rPr lang="es-ES" sz="1600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de tratamiento. </a:t>
            </a:r>
          </a:p>
        </p:txBody>
      </p:sp>
      <p:sp>
        <p:nvSpPr>
          <p:cNvPr id="455" name="Estrella: 5 puntas 454">
            <a:extLst>
              <a:ext uri="{FF2B5EF4-FFF2-40B4-BE49-F238E27FC236}">
                <a16:creationId xmlns:a16="http://schemas.microsoft.com/office/drawing/2014/main" id="{DD672C79-643D-4EB7-9DF4-A9A9ACD9726A}"/>
              </a:ext>
            </a:extLst>
          </p:cNvPr>
          <p:cNvSpPr/>
          <p:nvPr/>
        </p:nvSpPr>
        <p:spPr>
          <a:xfrm>
            <a:off x="10824472" y="5847096"/>
            <a:ext cx="74815" cy="62024"/>
          </a:xfrm>
          <a:prstGeom prst="star5">
            <a:avLst/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 fontScale="25000" lnSpcReduction="20000"/>
          </a:bodyPr>
          <a:lstStyle/>
          <a:p>
            <a:pPr algn="ctr"/>
            <a:endParaRPr lang="es-ES" dirty="0" err="1"/>
          </a:p>
        </p:txBody>
      </p:sp>
      <p:sp>
        <p:nvSpPr>
          <p:cNvPr id="456" name="CuadroTexto 455">
            <a:extLst>
              <a:ext uri="{FF2B5EF4-FFF2-40B4-BE49-F238E27FC236}">
                <a16:creationId xmlns:a16="http://schemas.microsoft.com/office/drawing/2014/main" id="{68EE911C-F2BB-46CD-A276-51403CBE0213}"/>
              </a:ext>
            </a:extLst>
          </p:cNvPr>
          <p:cNvSpPr txBox="1"/>
          <p:nvPr/>
        </p:nvSpPr>
        <p:spPr>
          <a:xfrm>
            <a:off x="10917829" y="5733612"/>
            <a:ext cx="597763" cy="276999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l"/>
            <a:r>
              <a:rPr lang="es-ES" sz="1200" i="1" dirty="0">
                <a:solidFill>
                  <a:srgbClr val="57585A"/>
                </a:solidFill>
                <a:latin typeface="Gotham Bold"/>
                <a:cs typeface="Arial" pitchFamily="34" charset="0"/>
              </a:rPr>
              <a:t>p&lt;0,05</a:t>
            </a:r>
          </a:p>
        </p:txBody>
      </p:sp>
      <p:cxnSp>
        <p:nvCxnSpPr>
          <p:cNvPr id="457" name="Conector recto 456">
            <a:extLst>
              <a:ext uri="{FF2B5EF4-FFF2-40B4-BE49-F238E27FC236}">
                <a16:creationId xmlns:a16="http://schemas.microsoft.com/office/drawing/2014/main" id="{E83CCDF5-9AA2-4F6D-80FC-1BFB40536C7C}"/>
              </a:ext>
            </a:extLst>
          </p:cNvPr>
          <p:cNvCxnSpPr>
            <a:cxnSpLocks/>
          </p:cNvCxnSpPr>
          <p:nvPr/>
        </p:nvCxnSpPr>
        <p:spPr>
          <a:xfrm flipV="1">
            <a:off x="982356" y="6782454"/>
            <a:ext cx="10958009" cy="12827"/>
          </a:xfrm>
          <a:prstGeom prst="line">
            <a:avLst/>
          </a:prstGeom>
          <a:ln>
            <a:tailEnd type="none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58" name="CuadroTexto 457">
            <a:extLst>
              <a:ext uri="{FF2B5EF4-FFF2-40B4-BE49-F238E27FC236}">
                <a16:creationId xmlns:a16="http://schemas.microsoft.com/office/drawing/2014/main" id="{0538C6A9-9DE3-4AD2-92D4-34548F45CB8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44208" y="6885475"/>
            <a:ext cx="4791075" cy="246221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s-ES" sz="1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Gráfica creada a partir de Márquez-Rodas | et al. ESMO 2022. P826</a:t>
            </a:r>
            <a:r>
              <a:rPr lang="es-ES" sz="1000" dirty="0">
                <a:solidFill>
                  <a:srgbClr val="57585A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69143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6653C7-C28D-8BDD-EB7F-1E896D72E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062" y="296483"/>
            <a:ext cx="9011479" cy="863494"/>
          </a:xfrm>
        </p:spPr>
        <p:txBody>
          <a:bodyPr/>
          <a:lstStyle/>
          <a:p>
            <a:r>
              <a:rPr lang="es-ES" dirty="0">
                <a:solidFill>
                  <a:schemeClr val="accent3"/>
                </a:solidFill>
                <a:latin typeface="Gotham Bold"/>
              </a:rPr>
              <a:t>Conclusiones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7BDD0C92-D812-4AC9-A00E-BBA6B04B4E9E}"/>
              </a:ext>
            </a:extLst>
          </p:cNvPr>
          <p:cNvSpPr/>
          <p:nvPr/>
        </p:nvSpPr>
        <p:spPr>
          <a:xfrm>
            <a:off x="942019" y="1626781"/>
            <a:ext cx="10137106" cy="190631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45720" rIns="45720" rtlCol="0" anchor="ctr" anchorCtr="0">
            <a:noAutofit/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  <a:latin typeface="Gotham Bold"/>
              </a:rPr>
              <a:t>El tratamiento con BRAFTOVI + MEKTOVI alcanza una TRi significativa en pacientes con melanoma con mutaciones en </a:t>
            </a:r>
            <a:r>
              <a:rPr lang="es-ES" b="1" i="1" dirty="0">
                <a:solidFill>
                  <a:schemeClr val="accent1"/>
                </a:solidFill>
                <a:latin typeface="Gotham Bold"/>
              </a:rPr>
              <a:t>BRAF</a:t>
            </a:r>
            <a:r>
              <a:rPr lang="es-ES" b="1" dirty="0">
                <a:solidFill>
                  <a:schemeClr val="accent1"/>
                </a:solidFill>
                <a:latin typeface="Gotham Bold"/>
              </a:rPr>
              <a:t> y metástasis cerebrales sintomáticas que presentan factores de muy mal pronóstico (necesidad de corticosteroides y alta carga tumoral intracraneal).</a:t>
            </a:r>
          </a:p>
          <a:p>
            <a:pPr algn="ctr"/>
            <a:endParaRPr lang="es-ES" b="1" dirty="0">
              <a:solidFill>
                <a:schemeClr val="accent1"/>
              </a:solidFill>
              <a:latin typeface="Gotham Bold"/>
            </a:endParaRPr>
          </a:p>
          <a:p>
            <a:pPr algn="ctr"/>
            <a:r>
              <a:rPr lang="es-ES" b="1" dirty="0">
                <a:solidFill>
                  <a:schemeClr val="accent1"/>
                </a:solidFill>
                <a:latin typeface="Gotham Bold"/>
              </a:rPr>
              <a:t>Añadir RDT cerebral es factible y podría ayudar a mejorar el control de la enfermedad intracraneal proporcionado por BRAFTOVI + MEKTOVI.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EB0B5D8-E54E-4016-A298-D75FDA5CB2C9}"/>
              </a:ext>
            </a:extLst>
          </p:cNvPr>
          <p:cNvSpPr txBox="1"/>
          <p:nvPr/>
        </p:nvSpPr>
        <p:spPr>
          <a:xfrm>
            <a:off x="942019" y="3975378"/>
            <a:ext cx="10137105" cy="1815882"/>
          </a:xfrm>
          <a:prstGeom prst="rect">
            <a:avLst/>
          </a:prstGeom>
          <a:noFill/>
          <a:ln w="12700">
            <a:noFill/>
          </a:ln>
        </p:spPr>
        <p:txBody>
          <a:bodyPr wrap="square" lIns="45720" rIns="45720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600" b="1" dirty="0" err="1">
                <a:solidFill>
                  <a:schemeClr val="accent2"/>
                </a:solidFill>
                <a:latin typeface="Gotham Bold"/>
                <a:cs typeface="Arial" pitchFamily="34" charset="0"/>
              </a:rPr>
              <a:t>EncoBini</a:t>
            </a:r>
            <a:r>
              <a:rPr lang="es-ES" sz="1600" b="1" dirty="0">
                <a:solidFill>
                  <a:schemeClr val="accent2"/>
                </a:solidFill>
                <a:latin typeface="Gotham Bold"/>
                <a:cs typeface="Arial" pitchFamily="34" charset="0"/>
              </a:rPr>
              <a:t> mostró actividad intracraneal </a:t>
            </a:r>
            <a:r>
              <a:rPr lang="es-ES" sz="1600" dirty="0">
                <a:solidFill>
                  <a:schemeClr val="accent2"/>
                </a:solidFill>
                <a:latin typeface="Gotham Bold"/>
                <a:cs typeface="Arial" pitchFamily="34" charset="0"/>
              </a:rPr>
              <a:t>en pacientes con melanoma con mutación </a:t>
            </a:r>
            <a:r>
              <a:rPr lang="es-ES" sz="1600" i="1" dirty="0">
                <a:solidFill>
                  <a:schemeClr val="accent2"/>
                </a:solidFill>
                <a:latin typeface="Gotham Bold"/>
                <a:cs typeface="Arial" pitchFamily="34" charset="0"/>
              </a:rPr>
              <a:t>BRAF </a:t>
            </a:r>
            <a:r>
              <a:rPr lang="es-ES" sz="1600" dirty="0">
                <a:solidFill>
                  <a:schemeClr val="accent2"/>
                </a:solidFill>
                <a:latin typeface="Gotham Bold"/>
                <a:cs typeface="Arial" pitchFamily="34" charset="0"/>
              </a:rPr>
              <a:t>y metástasis cerebrales.</a:t>
            </a:r>
          </a:p>
          <a:p>
            <a:pPr algn="l"/>
            <a:endParaRPr lang="es-ES" sz="1600" dirty="0">
              <a:solidFill>
                <a:schemeClr val="accent2"/>
              </a:solidFill>
              <a:latin typeface="Gotham Bold"/>
              <a:cs typeface="Arial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accent2"/>
                </a:solidFill>
                <a:latin typeface="Gotham Bold"/>
                <a:cs typeface="Arial" pitchFamily="34" charset="0"/>
              </a:rPr>
              <a:t>Estos resultados están en consonancia (</a:t>
            </a:r>
            <a:r>
              <a:rPr lang="es-ES" sz="1600" i="1" dirty="0">
                <a:solidFill>
                  <a:schemeClr val="accent2"/>
                </a:solidFill>
                <a:latin typeface="Gotham Bold"/>
                <a:cs typeface="Arial" pitchFamily="34" charset="0"/>
              </a:rPr>
              <a:t>o incluso mejores) </a:t>
            </a:r>
            <a:r>
              <a:rPr lang="es-ES" sz="1600" dirty="0">
                <a:solidFill>
                  <a:schemeClr val="accent2"/>
                </a:solidFill>
                <a:latin typeface="Gotham Bold"/>
                <a:cs typeface="Arial" pitchFamily="34" charset="0"/>
              </a:rPr>
              <a:t>con los descritos anteriormente con otras terapias dirigidas (COMBI-MB)</a:t>
            </a:r>
          </a:p>
          <a:p>
            <a:pPr algn="l"/>
            <a:endParaRPr lang="es-ES" sz="1600" dirty="0">
              <a:solidFill>
                <a:schemeClr val="accent2"/>
              </a:solidFill>
              <a:latin typeface="Gotham Bold"/>
              <a:cs typeface="Arial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accent2"/>
                </a:solidFill>
                <a:latin typeface="Gotham Bold"/>
                <a:cs typeface="Arial" pitchFamily="34" charset="0"/>
              </a:rPr>
              <a:t>El perfil de seguridad de la RDT añadida a </a:t>
            </a:r>
            <a:r>
              <a:rPr lang="es-ES" sz="1600" dirty="0" err="1">
                <a:solidFill>
                  <a:schemeClr val="accent2"/>
                </a:solidFill>
                <a:latin typeface="Gotham Bold"/>
                <a:cs typeface="Arial" pitchFamily="34" charset="0"/>
              </a:rPr>
              <a:t>EncoBini</a:t>
            </a:r>
            <a:r>
              <a:rPr lang="es-ES" sz="1600" dirty="0">
                <a:solidFill>
                  <a:schemeClr val="accent2"/>
                </a:solidFill>
                <a:latin typeface="Gotham Bold"/>
                <a:cs typeface="Arial" pitchFamily="34" charset="0"/>
              </a:rPr>
              <a:t> podría hacer </a:t>
            </a:r>
            <a:r>
              <a:rPr lang="es-ES" sz="1600" b="1" dirty="0">
                <a:solidFill>
                  <a:schemeClr val="accent2"/>
                </a:solidFill>
                <a:latin typeface="Gotham Bold"/>
                <a:cs typeface="Arial" pitchFamily="34" charset="0"/>
              </a:rPr>
              <a:t>factible este enfoque terapéutico</a:t>
            </a:r>
            <a:r>
              <a:rPr lang="es-ES" sz="1600" dirty="0">
                <a:solidFill>
                  <a:schemeClr val="accent2"/>
                </a:solidFill>
                <a:latin typeface="Gotham Bold"/>
                <a:cs typeface="Arial" pitchFamily="34" charset="0"/>
              </a:rPr>
              <a:t>, aunque es necesario un seguimiento más prolongado para caracterizar mejor esta estrategia. </a:t>
            </a:r>
          </a:p>
        </p:txBody>
      </p:sp>
      <p:pic>
        <p:nvPicPr>
          <p:cNvPr id="5" name="Picture 2" descr="Download Brain PNG Image for Free">
            <a:extLst>
              <a:ext uri="{FF2B5EF4-FFF2-40B4-BE49-F238E27FC236}">
                <a16:creationId xmlns:a16="http://schemas.microsoft.com/office/drawing/2014/main" id="{6859F515-4ACD-825C-37B0-9AC0E2132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7583" flipH="1">
            <a:off x="10220783" y="721549"/>
            <a:ext cx="942461" cy="92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0604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ángulo 1031">
            <a:extLst>
              <a:ext uri="{FF2B5EF4-FFF2-40B4-BE49-F238E27FC236}">
                <a16:creationId xmlns:a16="http://schemas.microsoft.com/office/drawing/2014/main" id="{D22F7EF2-DFB8-C457-9BC3-06E6FB434B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/>
          </a:bodyPr>
          <a:lstStyle/>
          <a:p>
            <a:pPr algn="ctr"/>
            <a:endParaRPr lang="es-ES" dirty="0" err="1"/>
          </a:p>
        </p:txBody>
      </p:sp>
      <p:sp>
        <p:nvSpPr>
          <p:cNvPr id="1033" name="Rectángulo 1032">
            <a:extLst>
              <a:ext uri="{FF2B5EF4-FFF2-40B4-BE49-F238E27FC236}">
                <a16:creationId xmlns:a16="http://schemas.microsoft.com/office/drawing/2014/main" id="{F5502CF8-2BEC-F17A-131A-2680A48A86D7}"/>
              </a:ext>
            </a:extLst>
          </p:cNvPr>
          <p:cNvSpPr/>
          <p:nvPr/>
        </p:nvSpPr>
        <p:spPr>
          <a:xfrm>
            <a:off x="290999" y="266700"/>
            <a:ext cx="11610004" cy="63246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/>
          </a:bodyPr>
          <a:lstStyle/>
          <a:p>
            <a:pPr algn="ctr"/>
            <a:endParaRPr lang="es-ES" dirty="0" err="1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3FF587A-3B1B-B63A-DF80-6F15B0965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660" y="6015"/>
            <a:ext cx="11017643" cy="1119924"/>
          </a:xfr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EncoBini ha demostrado ser </a:t>
            </a:r>
            <a:r>
              <a:rPr lang="es-ES" sz="2400" dirty="0">
                <a:solidFill>
                  <a:srgbClr val="002060"/>
                </a:solidFill>
              </a:rPr>
              <a:t>eficaz en los siguientes perfiles de pacientes: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8D4A308-1448-C518-EE35-C5BEA32F5ED2}"/>
              </a:ext>
            </a:extLst>
          </p:cNvPr>
          <p:cNvSpPr txBox="1">
            <a:spLocks/>
          </p:cNvSpPr>
          <p:nvPr/>
        </p:nvSpPr>
        <p:spPr>
          <a:xfrm>
            <a:off x="599465" y="899548"/>
            <a:ext cx="3546420" cy="393891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marL="0" indent="0" algn="l" defTabSz="1219110" rtl="0" eaLnBrk="1" latinLnBrk="0" hangingPunct="1">
              <a:lnSpc>
                <a:spcPct val="100000"/>
              </a:lnSpc>
              <a:spcBef>
                <a:spcPts val="1333"/>
              </a:spcBef>
              <a:spcAft>
                <a:spcPts val="800"/>
              </a:spcAft>
              <a:buFont typeface="Arial" panose="020B0604020202020204" pitchFamily="34" charset="0"/>
              <a:buNone/>
              <a:defRPr sz="2133" b="1" i="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56621" indent="-154505" algn="l" defTabSz="12191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>
                <a:tab pos="156621" algn="l"/>
              </a:tabLst>
              <a:defRPr sz="1867" b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42874" indent="-186254" algn="l" defTabSz="12191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600" b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493148" indent="-156621" algn="l" defTabSz="12191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chemeClr val="tx2"/>
              </a:buClr>
              <a:buSzPct val="105000"/>
              <a:buFont typeface="Arial" panose="020B0604020202020204" pitchFamily="34" charset="0"/>
              <a:buChar char="•"/>
              <a:tabLst>
                <a:tab pos="484681" algn="l"/>
              </a:tabLst>
              <a:defRPr sz="1333" b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696332" indent="-203186" algn="l" defTabSz="12191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067" b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142914" indent="-152388" algn="l" defTabSz="121911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Arial" pitchFamily="34" charset="0"/>
              <a:buChar char="•"/>
              <a:defRPr sz="1333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962104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571658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181212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BUEN PRONÓSTICO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22F9D977-51B5-8D93-C96E-699D75EAA7F9}"/>
              </a:ext>
            </a:extLst>
          </p:cNvPr>
          <p:cNvSpPr txBox="1">
            <a:spLocks/>
          </p:cNvSpPr>
          <p:nvPr/>
        </p:nvSpPr>
        <p:spPr>
          <a:xfrm>
            <a:off x="4392692" y="901049"/>
            <a:ext cx="3546420" cy="39389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marL="0" indent="0" algn="l" defTabSz="1219110" rtl="0" eaLnBrk="1" latinLnBrk="0" hangingPunct="1">
              <a:lnSpc>
                <a:spcPct val="100000"/>
              </a:lnSpc>
              <a:spcBef>
                <a:spcPts val="1333"/>
              </a:spcBef>
              <a:spcAft>
                <a:spcPts val="800"/>
              </a:spcAft>
              <a:buFont typeface="Arial" panose="020B0604020202020204" pitchFamily="34" charset="0"/>
              <a:buNone/>
              <a:defRPr sz="2133" b="1" i="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56621" indent="-154505" algn="l" defTabSz="12191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>
                <a:tab pos="156621" algn="l"/>
              </a:tabLst>
              <a:defRPr sz="1867" b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42874" indent="-186254" algn="l" defTabSz="12191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600" b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493148" indent="-156621" algn="l" defTabSz="12191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chemeClr val="tx2"/>
              </a:buClr>
              <a:buSzPct val="105000"/>
              <a:buFont typeface="Arial" panose="020B0604020202020204" pitchFamily="34" charset="0"/>
              <a:buChar char="•"/>
              <a:tabLst>
                <a:tab pos="484681" algn="l"/>
              </a:tabLst>
              <a:defRPr sz="1333" b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696332" indent="-203186" algn="l" defTabSz="12191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067" b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142914" indent="-152388" algn="l" defTabSz="121911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Arial" pitchFamily="34" charset="0"/>
              <a:buChar char="•"/>
              <a:defRPr sz="1333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962104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571658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181212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PEOR PRONÓSTICO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E333B3C7-256B-01FF-9AC0-E052E112E5E4}"/>
              </a:ext>
            </a:extLst>
          </p:cNvPr>
          <p:cNvSpPr txBox="1">
            <a:spLocks/>
          </p:cNvSpPr>
          <p:nvPr/>
        </p:nvSpPr>
        <p:spPr>
          <a:xfrm>
            <a:off x="8185919" y="899547"/>
            <a:ext cx="3546420" cy="393891"/>
          </a:xfrm>
          <a:prstGeom prst="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marL="0" indent="0" algn="l" defTabSz="1219110" rtl="0" eaLnBrk="1" latinLnBrk="0" hangingPunct="1">
              <a:lnSpc>
                <a:spcPct val="100000"/>
              </a:lnSpc>
              <a:spcBef>
                <a:spcPts val="1333"/>
              </a:spcBef>
              <a:spcAft>
                <a:spcPts val="800"/>
              </a:spcAft>
              <a:buFont typeface="Arial" panose="020B0604020202020204" pitchFamily="34" charset="0"/>
              <a:buNone/>
              <a:defRPr sz="2133" b="1" i="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56621" indent="-154505" algn="l" defTabSz="12191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>
                <a:tab pos="156621" algn="l"/>
              </a:tabLst>
              <a:defRPr sz="1867" b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342874" indent="-186254" algn="l" defTabSz="12191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chemeClr val="tx2"/>
              </a:buClr>
              <a:buFont typeface="Arial" panose="020B0604020202020204" pitchFamily="34" charset="0"/>
              <a:buChar char="–"/>
              <a:defRPr sz="1600" b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493148" indent="-156621" algn="l" defTabSz="12191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chemeClr val="tx2"/>
              </a:buClr>
              <a:buSzPct val="105000"/>
              <a:buFont typeface="Arial" panose="020B0604020202020204" pitchFamily="34" charset="0"/>
              <a:buChar char="•"/>
              <a:tabLst>
                <a:tab pos="484681" algn="l"/>
              </a:tabLst>
              <a:defRPr sz="1333" b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696332" indent="-203186" algn="l" defTabSz="12191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067" b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142914" indent="-152388" algn="l" defTabSz="121911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85000"/>
              <a:buFont typeface="Arial" pitchFamily="34" charset="0"/>
              <a:buChar char="•"/>
              <a:defRPr sz="1333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962104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571658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181212" indent="-304776" algn="l" defTabSz="121911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METÁSTASIS CEREBRALES</a:t>
            </a: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37B6B684-B28A-36A6-CBB4-FF084912E11E}"/>
              </a:ext>
            </a:extLst>
          </p:cNvPr>
          <p:cNvGrpSpPr/>
          <p:nvPr/>
        </p:nvGrpSpPr>
        <p:grpSpPr>
          <a:xfrm>
            <a:off x="8301796" y="1484427"/>
            <a:ext cx="3314666" cy="2483485"/>
            <a:chOff x="8423608" y="5302674"/>
            <a:chExt cx="3314666" cy="2483485"/>
          </a:xfrm>
        </p:grpSpPr>
        <p:sp>
          <p:nvSpPr>
            <p:cNvPr id="8" name="Rectángulo: esquinas redondeadas 7">
              <a:extLst>
                <a:ext uri="{FF2B5EF4-FFF2-40B4-BE49-F238E27FC236}">
                  <a16:creationId xmlns:a16="http://schemas.microsoft.com/office/drawing/2014/main" id="{DDB4C1FC-74CD-ED83-771B-649E2BBB12BF}"/>
                </a:ext>
              </a:extLst>
            </p:cNvPr>
            <p:cNvSpPr/>
            <p:nvPr/>
          </p:nvSpPr>
          <p:spPr>
            <a:xfrm>
              <a:off x="8423608" y="5302674"/>
              <a:ext cx="3314666" cy="248348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F7BA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B35B4F40-2C58-B884-477E-B9B4C4ECF29D}"/>
                </a:ext>
              </a:extLst>
            </p:cNvPr>
            <p:cNvSpPr txBox="1"/>
            <p:nvPr/>
          </p:nvSpPr>
          <p:spPr>
            <a:xfrm>
              <a:off x="8700902" y="5302674"/>
              <a:ext cx="2760078" cy="215443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kumimoji="0" lang="es-ES" sz="16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Estudio E-Brain</a:t>
              </a:r>
              <a:r>
                <a:rPr kumimoji="0" lang="es-ES" sz="1600" i="0" strike="noStrike" kern="1200" cap="none" spc="0" normalizeH="0" baseline="30000" noProof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1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Mediana 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SLPi: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 </a:t>
              </a:r>
              <a:r>
                <a:rPr kumimoji="0" lang="es-E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9,3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 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meses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Mediana SG: </a:t>
              </a:r>
              <a:r>
                <a:rPr kumimoji="0" lang="es-E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18,4</a:t>
              </a:r>
              <a:r>
                <a:rPr kumimoji="0" lang="es-E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 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meses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TRi: </a:t>
              </a:r>
              <a:r>
                <a:rPr kumimoji="0" lang="es-E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73,3%</a:t>
              </a:r>
              <a:endPara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77B5139C-2C18-9AE7-0AFE-748CF5D1371D}"/>
              </a:ext>
            </a:extLst>
          </p:cNvPr>
          <p:cNvGrpSpPr/>
          <p:nvPr/>
        </p:nvGrpSpPr>
        <p:grpSpPr>
          <a:xfrm>
            <a:off x="699883" y="1439373"/>
            <a:ext cx="3446002" cy="2528541"/>
            <a:chOff x="2955035" y="5112449"/>
            <a:chExt cx="3446002" cy="1609054"/>
          </a:xfrm>
        </p:grpSpPr>
        <p:sp>
          <p:nvSpPr>
            <p:cNvPr id="10" name="Rectángulo: esquinas redondeadas 9">
              <a:extLst>
                <a:ext uri="{FF2B5EF4-FFF2-40B4-BE49-F238E27FC236}">
                  <a16:creationId xmlns:a16="http://schemas.microsoft.com/office/drawing/2014/main" id="{7ED467A9-E5BE-DB69-8DBE-632DEDFF7B35}"/>
                </a:ext>
              </a:extLst>
            </p:cNvPr>
            <p:cNvSpPr/>
            <p:nvPr/>
          </p:nvSpPr>
          <p:spPr>
            <a:xfrm>
              <a:off x="2955035" y="5112449"/>
              <a:ext cx="3446002" cy="1609054"/>
            </a:xfrm>
            <a:prstGeom prst="roundRect">
              <a:avLst>
                <a:gd name="adj" fmla="val 10043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rgbClr val="2C96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E73C9DD1-2095-D406-39A0-0F8563006D51}"/>
                </a:ext>
              </a:extLst>
            </p:cNvPr>
            <p:cNvSpPr txBox="1"/>
            <p:nvPr/>
          </p:nvSpPr>
          <p:spPr>
            <a:xfrm>
              <a:off x="3096059" y="5182517"/>
              <a:ext cx="3173645" cy="152767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Estudio COLUMBUS</a:t>
              </a:r>
              <a:r>
                <a:rPr kumimoji="0" lang="es-ES" sz="1600" i="0" strike="noStrike" kern="1200" cap="none" spc="0" normalizeH="0" baseline="30000" noProof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C969C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Baja Carga Tumoral</a:t>
              </a:r>
              <a:br>
                <a:rPr kumimoji="0" lang="es-E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</a:br>
              <a:endPara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Mediana SLP: </a:t>
              </a:r>
              <a:r>
                <a:rPr kumimoji="0" lang="es-E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C969C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25,9</a:t>
              </a:r>
              <a:r>
                <a:rPr kumimoji="0" lang="es-E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C969C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 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meses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Mediana SG:</a:t>
              </a:r>
              <a:r>
                <a: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 </a:t>
              </a:r>
              <a:r>
                <a:rPr kumimoji="0" lang="es-E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C969C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51,7</a:t>
              </a:r>
              <a:r>
                <a:rPr kumimoji="0" lang="es-E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 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meses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C969C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47,7% 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pacientes continúan sin progresar a los 5 años</a:t>
              </a: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43679048-2EA9-C2B5-1EC2-B78A65AFFD82}"/>
              </a:ext>
            </a:extLst>
          </p:cNvPr>
          <p:cNvGrpSpPr/>
          <p:nvPr/>
        </p:nvGrpSpPr>
        <p:grpSpPr>
          <a:xfrm>
            <a:off x="4578078" y="1470604"/>
            <a:ext cx="2948757" cy="2497309"/>
            <a:chOff x="2955035" y="5112448"/>
            <a:chExt cx="2948757" cy="1771190"/>
          </a:xfrm>
        </p:grpSpPr>
        <p:sp>
          <p:nvSpPr>
            <p:cNvPr id="12" name="Rectángulo: esquinas redondeadas 11">
              <a:extLst>
                <a:ext uri="{FF2B5EF4-FFF2-40B4-BE49-F238E27FC236}">
                  <a16:creationId xmlns:a16="http://schemas.microsoft.com/office/drawing/2014/main" id="{9A6C6E88-E74E-4192-2925-66CDE3FA36BF}"/>
                </a:ext>
              </a:extLst>
            </p:cNvPr>
            <p:cNvSpPr/>
            <p:nvPr/>
          </p:nvSpPr>
          <p:spPr>
            <a:xfrm>
              <a:off x="2955035" y="5112448"/>
              <a:ext cx="2948757" cy="177119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8F00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E46D0DDA-D907-61A6-6AA2-C84A6D94F56C}"/>
                </a:ext>
              </a:extLst>
            </p:cNvPr>
            <p:cNvSpPr txBox="1"/>
            <p:nvPr/>
          </p:nvSpPr>
          <p:spPr>
            <a:xfrm>
              <a:off x="3084069" y="5200609"/>
              <a:ext cx="2690686" cy="133155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kumimoji="0" lang="es-ES" sz="16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Estudio COLUMBUS</a:t>
              </a:r>
              <a:r>
                <a:rPr kumimoji="0" lang="es-ES" sz="1600" i="0" strike="noStrike" kern="1200" cap="none" spc="0" normalizeH="0" baseline="30000" noProof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1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8F0029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LDH Alta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Mediana SLP: </a:t>
              </a:r>
              <a:r>
                <a:rPr kumimoji="0" lang="es-E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8F0029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5,6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 meses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Mediana SG: </a:t>
              </a:r>
              <a:r>
                <a:rPr kumimoji="0" lang="es-E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8F0029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11,4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 meses</a:t>
              </a:r>
              <a:endParaRPr kumimoji="0" lang="es-ES" sz="1600" b="1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</p:grp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17099419-D24B-4169-B951-140431299D17}"/>
              </a:ext>
            </a:extLst>
          </p:cNvPr>
          <p:cNvSpPr/>
          <p:nvPr/>
        </p:nvSpPr>
        <p:spPr>
          <a:xfrm>
            <a:off x="699884" y="4060246"/>
            <a:ext cx="6826954" cy="393891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Estudio COLUMBUS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TRG: 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76%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(revisión local)</a:t>
            </a:r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811D57D6-74D4-4D0F-BD4F-806A08D894DD}"/>
              </a:ext>
            </a:extLst>
          </p:cNvPr>
          <p:cNvGrpSpPr/>
          <p:nvPr/>
        </p:nvGrpSpPr>
        <p:grpSpPr>
          <a:xfrm>
            <a:off x="487107" y="4896129"/>
            <a:ext cx="10501244" cy="628564"/>
            <a:chOff x="487107" y="4975994"/>
            <a:chExt cx="10501244" cy="628564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63D69F18-206A-7F06-D39A-214C1203F6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658"/>
            <a:stretch/>
          </p:blipFill>
          <p:spPr>
            <a:xfrm>
              <a:off x="5348356" y="4975994"/>
              <a:ext cx="5639995" cy="628564"/>
            </a:xfrm>
            <a:prstGeom prst="rect">
              <a:avLst/>
            </a:prstGeom>
          </p:spPr>
        </p:pic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A3F935E1-A65C-124D-1DB4-426B00F2F2A4}"/>
                </a:ext>
              </a:extLst>
            </p:cNvPr>
            <p:cNvSpPr txBox="1"/>
            <p:nvPr/>
          </p:nvSpPr>
          <p:spPr>
            <a:xfrm>
              <a:off x="1097108" y="5063037"/>
              <a:ext cx="4240002" cy="400110"/>
            </a:xfrm>
            <a:prstGeom prst="rect">
              <a:avLst/>
            </a:prstGeom>
            <a:solidFill>
              <a:srgbClr val="002060"/>
            </a:solidFill>
            <a:ln w="12700">
              <a:noFill/>
            </a:ln>
          </p:spPr>
          <p:txBody>
            <a:bodyPr wrap="square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Gotham Bold" pitchFamily="2" charset="0"/>
                  <a:ea typeface="+mj-ea"/>
                </a:rPr>
                <a:t>BRAFTOVI + MEKTOVI mantiene la SLP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1ECFE090-4B64-AE43-8CA6-DC3EAF2780BC}"/>
                </a:ext>
              </a:extLst>
            </p:cNvPr>
            <p:cNvSpPr txBox="1"/>
            <p:nvPr/>
          </p:nvSpPr>
          <p:spPr>
            <a:xfrm>
              <a:off x="487107" y="5078426"/>
              <a:ext cx="610001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ES" sz="1800" b="1" dirty="0">
                  <a:solidFill>
                    <a:schemeClr val="accent4"/>
                  </a:solidFill>
                  <a:latin typeface="Gotham Bold" pitchFamily="2" charset="0"/>
                  <a:cs typeface="Gotham Bold" pitchFamily="2" charset="0"/>
                </a:rPr>
                <a:t>SLP</a:t>
              </a:r>
              <a:endParaRPr lang="es-ES" b="1" dirty="0"/>
            </a:p>
          </p:txBody>
        </p:sp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34FA68B4-7FEA-25C4-66C5-8302C57CE54C}"/>
              </a:ext>
            </a:extLst>
          </p:cNvPr>
          <p:cNvGrpSpPr/>
          <p:nvPr/>
        </p:nvGrpSpPr>
        <p:grpSpPr>
          <a:xfrm>
            <a:off x="487107" y="5608678"/>
            <a:ext cx="10501244" cy="400110"/>
            <a:chOff x="487107" y="5688543"/>
            <a:chExt cx="10501244" cy="400110"/>
          </a:xfrm>
        </p:grpSpPr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590FAA3B-C951-992C-0CCC-CA0C09F3534D}"/>
                </a:ext>
              </a:extLst>
            </p:cNvPr>
            <p:cNvSpPr txBox="1"/>
            <p:nvPr/>
          </p:nvSpPr>
          <p:spPr>
            <a:xfrm>
              <a:off x="1097108" y="5688543"/>
              <a:ext cx="9891243" cy="400110"/>
            </a:xfrm>
            <a:prstGeom prst="rect">
              <a:avLst/>
            </a:prstGeom>
            <a:solidFill>
              <a:srgbClr val="002060"/>
            </a:solidFill>
            <a:ln w="12700">
              <a:noFill/>
            </a:ln>
          </p:spPr>
          <p:txBody>
            <a:bodyPr wrap="square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latin typeface="Gotham Bold" pitchFamily="2" charset="0"/>
                  <a:ea typeface="+mj-ea"/>
                </a:rPr>
                <a:t>&gt;1 de cada 4 pacientes seguía vivo con BRAFTOVI + MEKTOVI (27%) </a:t>
              </a:r>
              <a:r>
                <a:rPr lang="es-ES" sz="2000" dirty="0">
                  <a:solidFill>
                    <a:schemeClr val="bg1"/>
                  </a:solidFill>
                  <a:latin typeface="Gotham Bold" pitchFamily="2" charset="0"/>
                  <a:ea typeface="+mj-ea"/>
                </a:rPr>
                <a:t>vs vemurafenib (18%)</a:t>
              </a: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4D3C4A5B-F47A-08AF-16BC-6CAF80414E41}"/>
                </a:ext>
              </a:extLst>
            </p:cNvPr>
            <p:cNvSpPr txBox="1"/>
            <p:nvPr/>
          </p:nvSpPr>
          <p:spPr>
            <a:xfrm>
              <a:off x="487107" y="5697874"/>
              <a:ext cx="610001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ES" sz="1800" b="1" dirty="0">
                  <a:solidFill>
                    <a:schemeClr val="accent4"/>
                  </a:solidFill>
                  <a:latin typeface="Gotham Bold" pitchFamily="2" charset="0"/>
                  <a:cs typeface="Gotham Bold" pitchFamily="2" charset="0"/>
                </a:rPr>
                <a:t>SG</a:t>
              </a:r>
              <a:endParaRPr lang="es-ES" b="1" dirty="0"/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4C22C2C3-93F4-763F-3C6F-BFDB770E0091}"/>
              </a:ext>
            </a:extLst>
          </p:cNvPr>
          <p:cNvGrpSpPr/>
          <p:nvPr/>
        </p:nvGrpSpPr>
        <p:grpSpPr>
          <a:xfrm>
            <a:off x="290998" y="4498572"/>
            <a:ext cx="11610005" cy="448773"/>
            <a:chOff x="0" y="4578437"/>
            <a:chExt cx="12192000" cy="448773"/>
          </a:xfrm>
        </p:grpSpPr>
        <p:sp>
          <p:nvSpPr>
            <p:cNvPr id="6" name="Título 9">
              <a:extLst>
                <a:ext uri="{FF2B5EF4-FFF2-40B4-BE49-F238E27FC236}">
                  <a16:creationId xmlns:a16="http://schemas.microsoft.com/office/drawing/2014/main" id="{E8561CD9-F8FA-4BAE-33F9-70606902E6E4}"/>
                </a:ext>
              </a:extLst>
            </p:cNvPr>
            <p:cNvSpPr txBox="1">
              <a:spLocks/>
            </p:cNvSpPr>
            <p:nvPr/>
          </p:nvSpPr>
          <p:spPr>
            <a:xfrm>
              <a:off x="0" y="4657243"/>
              <a:ext cx="12192000" cy="31875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vert="horz" lIns="0" tIns="0" rIns="0" bIns="0" rtlCol="0" anchor="ctr" anchorCtr="0">
              <a:noAutofit/>
            </a:bodyPr>
            <a:lstStyle>
              <a:lvl1pPr algn="l" defTabSz="121911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3200" b="1" kern="1200" baseline="0">
                  <a:solidFill>
                    <a:schemeClr val="tx2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r>
                <a:rPr lang="es-ES" sz="2400" dirty="0">
                  <a:solidFill>
                    <a:srgbClr val="2C969C"/>
                  </a:solidFill>
                  <a:latin typeface="Gotham Bold" pitchFamily="2" charset="0"/>
                  <a:cs typeface="Gotham Bold" pitchFamily="2" charset="0"/>
                </a:rPr>
                <a:t>            A los </a:t>
              </a:r>
              <a:r>
                <a:rPr lang="es-ES" sz="2400" dirty="0">
                  <a:solidFill>
                    <a:schemeClr val="accent4"/>
                  </a:solidFill>
                  <a:latin typeface="Gotham Bold" pitchFamily="2" charset="0"/>
                  <a:cs typeface="Gotham Bold" pitchFamily="2" charset="0"/>
                </a:rPr>
                <a:t>7 años:</a:t>
              </a:r>
              <a:endParaRPr lang="es-ES_tradnl" sz="2400" dirty="0">
                <a:solidFill>
                  <a:schemeClr val="accent4"/>
                </a:solidFill>
              </a:endParaRPr>
            </a:p>
          </p:txBody>
        </p:sp>
        <p:pic>
          <p:nvPicPr>
            <p:cNvPr id="1026" name="Picture 2" descr="New - Free signs icons">
              <a:extLst>
                <a:ext uri="{FF2B5EF4-FFF2-40B4-BE49-F238E27FC236}">
                  <a16:creationId xmlns:a16="http://schemas.microsoft.com/office/drawing/2014/main" id="{9309CA57-DC2C-A18B-6892-1CE91DAA68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581" y="4578437"/>
              <a:ext cx="448773" cy="448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4" name="CuadroTexto 1033">
            <a:extLst>
              <a:ext uri="{FF2B5EF4-FFF2-40B4-BE49-F238E27FC236}">
                <a16:creationId xmlns:a16="http://schemas.microsoft.com/office/drawing/2014/main" id="{F2953068-93C7-DA47-F65A-EDED97AA3226}"/>
              </a:ext>
            </a:extLst>
          </p:cNvPr>
          <p:cNvSpPr txBox="1"/>
          <p:nvPr/>
        </p:nvSpPr>
        <p:spPr>
          <a:xfrm>
            <a:off x="1090331" y="6088653"/>
            <a:ext cx="106420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997" indent="-107997">
              <a:buFont typeface="+mj-lt"/>
              <a:buAutoNum type="arabicPeriod"/>
            </a:pPr>
            <a:r>
              <a:rPr lang="da-DK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Presented at ASCO 2021. Dummer R, et al. 5-year overall survival in COLUMBUS: A randomized phase 3 trial of encorafenib plus binimetinib versus vemurafenib or encorafenib in patients with BRAF V600-mutant melanoma. Oral Presentation</a:t>
            </a:r>
          </a:p>
          <a:p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2. Marquez, I. et al. ESMO 2022, Poster 826P</a:t>
            </a:r>
          </a:p>
          <a:p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3. </a:t>
            </a:r>
            <a:r>
              <a:rPr lang="da-DK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Presented at ESMO 2023 </a:t>
            </a: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E-Poster 1113P; October 20-24, 2023; Madrid, Spain COLUMBUS 7-year update: A randomized, open-label, phase III trial of </a:t>
            </a:r>
            <a:r>
              <a:rPr lang="en-GB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encorafenib</a:t>
            </a: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 (</a:t>
            </a:r>
            <a:r>
              <a:rPr lang="en-GB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enco</a:t>
            </a: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) + </a:t>
            </a:r>
            <a:r>
              <a:rPr lang="en-GB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binimetinib</a:t>
            </a: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 (</a:t>
            </a:r>
            <a:r>
              <a:rPr lang="en-GB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bini</a:t>
            </a: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) vs vemurafenib (</a:t>
            </a:r>
            <a:r>
              <a:rPr lang="en-GB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vemu</a:t>
            </a: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) or </a:t>
            </a:r>
            <a:r>
              <a:rPr lang="en-GB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enco</a:t>
            </a: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 in patients (pts) with BRAF V600–mutant melanoma</a:t>
            </a:r>
          </a:p>
        </p:txBody>
      </p:sp>
    </p:spTree>
    <p:extLst>
      <p:ext uri="{BB962C8B-B14F-4D97-AF65-F5344CB8AC3E}">
        <p14:creationId xmlns:p14="http://schemas.microsoft.com/office/powerpoint/2010/main" val="32741934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5DA6185-096F-8D30-72CA-B3F6F242E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9226" y="2565960"/>
            <a:ext cx="9633549" cy="1043307"/>
          </a:xfrm>
        </p:spPr>
        <p:txBody>
          <a:bodyPr/>
          <a:lstStyle/>
          <a:p>
            <a:pPr algn="ctr"/>
            <a:r>
              <a:rPr lang="es-ES" dirty="0"/>
              <a:t>¡Muchas Gracias!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2722AB5-B241-71B9-960C-2D4B4460E2E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136710" y="6466114"/>
            <a:ext cx="6783355" cy="26161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 fontScale="70000" lnSpcReduction="20000"/>
          </a:bodyPr>
          <a:lstStyle/>
          <a:p>
            <a:pPr algn="ctr"/>
            <a:endParaRPr lang="es-ES" dirty="0" err="1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06839E1-5638-2B69-BC1A-6CDC0FBDEF35}"/>
              </a:ext>
            </a:extLst>
          </p:cNvPr>
          <p:cNvSpPr/>
          <p:nvPr/>
        </p:nvSpPr>
        <p:spPr>
          <a:xfrm>
            <a:off x="3744084" y="6366087"/>
            <a:ext cx="413446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9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</a:rPr>
              <a:t>Fecha de elaboración: Octubre 2023 Código Material: ES-BRH-10-23-2300003</a:t>
            </a:r>
            <a:endParaRPr lang="es-ES" sz="900" dirty="0">
              <a:solidFill>
                <a:schemeClr val="bg1">
                  <a:lumMod val="65000"/>
                </a:schemeClr>
              </a:solidFill>
              <a:highlight>
                <a:srgbClr val="FFFF00"/>
              </a:highlight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85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6EA5005-053A-48BD-AD38-B0A911B3CCD4}"/>
              </a:ext>
            </a:extLst>
          </p:cNvPr>
          <p:cNvSpPr/>
          <p:nvPr/>
        </p:nvSpPr>
        <p:spPr>
          <a:xfrm>
            <a:off x="0" y="2340428"/>
            <a:ext cx="12192001" cy="1611086"/>
          </a:xfrm>
          <a:prstGeom prst="rect">
            <a:avLst/>
          </a:prstGeom>
          <a:solidFill>
            <a:srgbClr val="BF8D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dirty="0"/>
              <a:t>SLIDES BACKUP</a:t>
            </a:r>
          </a:p>
        </p:txBody>
      </p:sp>
      <p:sp>
        <p:nvSpPr>
          <p:cNvPr id="4" name="Diagrama de flujo: conector 3">
            <a:extLst>
              <a:ext uri="{FF2B5EF4-FFF2-40B4-BE49-F238E27FC236}">
                <a16:creationId xmlns:a16="http://schemas.microsoft.com/office/drawing/2014/main" id="{BE783C2D-8FEF-3079-D8B0-223B530D2CE0}"/>
              </a:ext>
            </a:extLst>
          </p:cNvPr>
          <p:cNvSpPr/>
          <p:nvPr/>
        </p:nvSpPr>
        <p:spPr>
          <a:xfrm>
            <a:off x="5467350" y="1514745"/>
            <a:ext cx="1257300" cy="1184509"/>
          </a:xfrm>
          <a:prstGeom prst="flowChartConnector">
            <a:avLst/>
          </a:prstGeom>
          <a:solidFill>
            <a:srgbClr val="F3BA23">
              <a:lumMod val="75000"/>
            </a:srgbClr>
          </a:solidFill>
          <a:ln w="127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  <a:softEdge rad="3175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45720" rIns="45720" rtlCol="0" anchor="ctr" anchorCtr="0">
            <a:normAutofit fontScale="85000" lnSpcReduction="1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Datos 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años</a:t>
            </a:r>
          </a:p>
        </p:txBody>
      </p:sp>
    </p:spTree>
    <p:extLst>
      <p:ext uri="{BB962C8B-B14F-4D97-AF65-F5344CB8AC3E}">
        <p14:creationId xmlns:p14="http://schemas.microsoft.com/office/powerpoint/2010/main" val="31001072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C500A047-9BA4-6A4F-BDE5-B513A9BB0A6B}"/>
              </a:ext>
            </a:extLst>
          </p:cNvPr>
          <p:cNvSpPr txBox="1"/>
          <p:nvPr/>
        </p:nvSpPr>
        <p:spPr>
          <a:xfrm>
            <a:off x="5052971" y="6592115"/>
            <a:ext cx="1807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" sz="12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rPr>
              <a:t>Para uso promocional</a:t>
            </a:r>
            <a:endParaRPr kumimoji="0" lang="e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2" charset="0"/>
              <a:ea typeface="+mn-ea"/>
              <a:cs typeface="Gotham Book" pitchFamily="2" charset="0"/>
            </a:endParaRPr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404290" y="221499"/>
            <a:ext cx="11803215" cy="1119924"/>
          </a:xfrm>
        </p:spPr>
        <p:txBody>
          <a:bodyPr/>
          <a:lstStyle/>
          <a:p>
            <a:r>
              <a:rPr lang="es-ES" sz="2400" kern="0" spc="-10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La </a:t>
            </a:r>
            <a:r>
              <a:rPr lang="es-ES" sz="2400" kern="0" spc="-100" dirty="0">
                <a:solidFill>
                  <a:schemeClr val="bg1"/>
                </a:solidFill>
                <a:highlight>
                  <a:srgbClr val="2C969C"/>
                </a:highlight>
                <a:latin typeface="Gotham Bold" pitchFamily="2" charset="0"/>
                <a:cs typeface="Gotham Bold" pitchFamily="2" charset="0"/>
              </a:rPr>
              <a:t>mediana de la SLP </a:t>
            </a:r>
            <a:r>
              <a:rPr lang="es-ES" sz="2400" kern="0" spc="-10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obtenida a 5 años con </a:t>
            </a:r>
            <a:r>
              <a:rPr lang="es-ES" sz="2400" kern="0" spc="-100" dirty="0" err="1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EncoBini</a:t>
            </a:r>
            <a:r>
              <a:rPr lang="es-ES" sz="2400" kern="0" spc="-10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 superó en más del doble a la obtenida con vemurafenib y más de 1 de cada 5 pacientes continúan sin progresar tras la </a:t>
            </a:r>
            <a:r>
              <a:rPr lang="es-ES" sz="2400" kern="1100" spc="-10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actualización</a:t>
            </a:r>
            <a:r>
              <a:rPr lang="es-ES" sz="2400" kern="0" spc="-10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 a 5 años</a:t>
            </a:r>
            <a:r>
              <a:rPr lang="es-ES" sz="2400" kern="0" spc="-100" baseline="3000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 1-5 </a:t>
            </a:r>
            <a:endParaRPr lang="en-GB" sz="2400" kern="0" spc="-100" baseline="30000" dirty="0">
              <a:solidFill>
                <a:srgbClr val="2C969C"/>
              </a:solidFill>
              <a:latin typeface="Gotham Bold" pitchFamily="2" charset="0"/>
              <a:cs typeface="Gotham Bold" pitchFamily="2" charset="0"/>
            </a:endParaRPr>
          </a:p>
        </p:txBody>
      </p:sp>
      <p:sp>
        <p:nvSpPr>
          <p:cNvPr id="23" name="Rectángulo redondeado 22">
            <a:extLst>
              <a:ext uri="{FF2B5EF4-FFF2-40B4-BE49-F238E27FC236}">
                <a16:creationId xmlns:a16="http://schemas.microsoft.com/office/drawing/2014/main" id="{822DEFC9-99FA-D244-8D0D-B1BDD4B4DEA8}"/>
              </a:ext>
            </a:extLst>
          </p:cNvPr>
          <p:cNvSpPr/>
          <p:nvPr/>
        </p:nvSpPr>
        <p:spPr>
          <a:xfrm>
            <a:off x="909781" y="1258359"/>
            <a:ext cx="7291107" cy="263940"/>
          </a:xfrm>
          <a:prstGeom prst="roundRect">
            <a:avLst/>
          </a:prstGeom>
          <a:solidFill>
            <a:srgbClr val="2C9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RESULTADOS DE LA SLP GLOBAL A 5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AÑOS</a:t>
            </a:r>
            <a:r>
              <a:rPr kumimoji="0" lang="en-US" sz="1400" b="1" i="0" u="none" strike="noStrike" kern="1200" cap="none" spc="0" normalizeH="0" baseline="30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a,b</a:t>
            </a:r>
            <a:endParaRPr kumimoji="0" lang="es-ES" sz="14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ld" pitchFamily="2" charset="0"/>
              <a:ea typeface="+mn-ea"/>
              <a:cs typeface="Gotham Bold" pitchFamily="2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C816E1F-6DE8-9A48-A170-BFF04AC8B07D}"/>
              </a:ext>
            </a:extLst>
          </p:cNvPr>
          <p:cNvSpPr txBox="1"/>
          <p:nvPr/>
        </p:nvSpPr>
        <p:spPr>
          <a:xfrm>
            <a:off x="9389597" y="5409423"/>
            <a:ext cx="2711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a. Adaptado de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Dummer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R et al. Oral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presentation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8,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  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presented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at ASCO 2021. </a:t>
            </a:r>
            <a:r>
              <a:rPr kumimoji="0" lang="es-ES" sz="700" b="0" i="0" u="none" strike="noStrike" kern="1200" cap="none" spc="0" normalizeH="0" baseline="3000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b. SLP por revisión central. La duración del seguimiento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   mínimo fue de 65 meses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F1156CAE-1826-144E-8435-186DF9644072}"/>
              </a:ext>
            </a:extLst>
          </p:cNvPr>
          <p:cNvSpPr txBox="1"/>
          <p:nvPr/>
        </p:nvSpPr>
        <p:spPr>
          <a:xfrm>
            <a:off x="9389597" y="5193979"/>
            <a:ext cx="28670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rPr>
              <a:t>SLP = supervivencia libre de progresión.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713790B3-47F3-2C48-8171-3A4062624FB6}"/>
              </a:ext>
            </a:extLst>
          </p:cNvPr>
          <p:cNvSpPr txBox="1"/>
          <p:nvPr/>
        </p:nvSpPr>
        <p:spPr>
          <a:xfrm>
            <a:off x="1875429" y="6063442"/>
            <a:ext cx="10316572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1.Presented at ASCO 2021. Dummer R, et al. 5-year overall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survival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in COLUMBUS: A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randomized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phase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3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trial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of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encorafenib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plus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binimetinib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versus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vemurafenib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or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encorafenib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in patients with BRAF V600-mutant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melanoma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. Oral Presentation 8.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https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://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meetings.asco.org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/2021-asco-annual-meeting/13661?presentation=196699 . (Last Access: 08/06/2021).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2.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Ficha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técnica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de BRAFTOVI®. 3.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Ficha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técnica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de MEKTOVI®.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4. Dummer R,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Ascierto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PA,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Gogas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HJ, et al. Encorafenib plus binimetinib versus vemurafenib or encorafenib in patients with BRAF-mutant melanoma (COLUMBUS): a multicentre, open-label, randomised phase 3 trial. Lancet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Oncol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. 2018;19(5):603-615.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5.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Ascierto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PA, Dummer R,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Gogas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HJ, et al. Update on tolerability and overall survival in COLUMBUS: landmark analysis of a randomised phase 3 trial of encorafenib plus binimetinib vs vemurafenib or encorafenib in patients with BRAF V600-mutant melanoma.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Eur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J Cancer. 2020;126:33-44.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700" b="0" i="0" u="none" strike="noStrike" kern="1200" cap="none" spc="0" normalizeH="0" baseline="0" noProof="0" dirty="0">
              <a:ln>
                <a:noFill/>
              </a:ln>
              <a:solidFill>
                <a:srgbClr val="7B7E82">
                  <a:lumMod val="65000"/>
                  <a:lumOff val="35000"/>
                </a:srgbClr>
              </a:solidFill>
              <a:effectLst/>
              <a:uLnTx/>
              <a:uFillTx/>
              <a:latin typeface="Gotham Light" pitchFamily="2" charset="0"/>
              <a:ea typeface="+mn-ea"/>
              <a:cs typeface="Gotham Light" pitchFamily="2" charset="0"/>
            </a:endParaRP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14" y="1540324"/>
            <a:ext cx="8444847" cy="4414929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28DEB453-01EB-5484-D083-29C1DAA9944B}"/>
              </a:ext>
            </a:extLst>
          </p:cNvPr>
          <p:cNvGrpSpPr/>
          <p:nvPr/>
        </p:nvGrpSpPr>
        <p:grpSpPr>
          <a:xfrm>
            <a:off x="9555037" y="1286270"/>
            <a:ext cx="2381119" cy="3108571"/>
            <a:chOff x="9555037" y="1286270"/>
            <a:chExt cx="2381119" cy="3108571"/>
          </a:xfrm>
        </p:grpSpPr>
        <p:sp>
          <p:nvSpPr>
            <p:cNvPr id="27" name="Rectángulo redondeado 26">
              <a:extLst>
                <a:ext uri="{FF2B5EF4-FFF2-40B4-BE49-F238E27FC236}">
                  <a16:creationId xmlns:a16="http://schemas.microsoft.com/office/drawing/2014/main" id="{189D80F1-5B5C-44AA-BC20-4E2382134711}"/>
                </a:ext>
              </a:extLst>
            </p:cNvPr>
            <p:cNvSpPr/>
            <p:nvPr/>
          </p:nvSpPr>
          <p:spPr>
            <a:xfrm>
              <a:off x="9555037" y="1972212"/>
              <a:ext cx="2381119" cy="2422629"/>
            </a:xfrm>
            <a:prstGeom prst="roundRect">
              <a:avLst/>
            </a:prstGeom>
            <a:solidFill>
              <a:srgbClr val="2C969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81E4A590-3DD9-E946-B56A-D8C7AD807CAC}"/>
                </a:ext>
              </a:extLst>
            </p:cNvPr>
            <p:cNvSpPr txBox="1"/>
            <p:nvPr/>
          </p:nvSpPr>
          <p:spPr>
            <a:xfrm>
              <a:off x="9555037" y="2051455"/>
              <a:ext cx="2381119" cy="2307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 Bold" charset="0"/>
                  <a:ea typeface="Gotham Bold" charset="0"/>
                  <a:cs typeface="Gotham Bold" charset="0"/>
                </a:rPr>
                <a:t>Los pacientes tratados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 Bold" charset="0"/>
                  <a:ea typeface="Gotham Bold" charset="0"/>
                  <a:cs typeface="Gotham Bold" charset="0"/>
                </a:rPr>
                <a:t>con </a:t>
              </a:r>
              <a:r>
                <a:rPr kumimoji="0" lang="es-E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 Bold" charset="0"/>
                  <a:ea typeface="Gotham Bold" charset="0"/>
                  <a:cs typeface="Gotham Bold" charset="0"/>
                </a:rPr>
                <a:t>EncoBini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 Bold" charset="0"/>
                  <a:ea typeface="Gotham Bold" charset="0"/>
                  <a:cs typeface="Gotham Bold" charset="0"/>
                </a:rPr>
                <a:t> presentaron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 Bold" charset="0"/>
                  <a:ea typeface="Gotham Bold" charset="0"/>
                  <a:cs typeface="Gotham Bold" charset="0"/>
                </a:rPr>
                <a:t>casi la mitad de riesgo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 Bold" charset="0"/>
                  <a:ea typeface="Gotham Bold" charset="0"/>
                  <a:cs typeface="Gotham Bold" charset="0"/>
                </a:rPr>
                <a:t>de progresión de la enfermedad o muerte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 Bold" charset="0"/>
                  <a:ea typeface="Gotham Bold" charset="0"/>
                  <a:cs typeface="Gotham Bold" charset="0"/>
                </a:rPr>
                <a:t>en comparación con vemurafenib </a:t>
              </a:r>
              <a:r>
                <a:rPr kumimoji="0" lang="es-ES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 Bold" charset="0"/>
                  <a:ea typeface="Gotham Bold" charset="0"/>
                  <a:cs typeface="Gotham Bold" charset="0"/>
                </a:rPr>
                <a:t>1-5</a:t>
              </a:r>
            </a:p>
          </p:txBody>
        </p:sp>
        <p:sp>
          <p:nvSpPr>
            <p:cNvPr id="2" name="Diagrama de flujo: conector 1">
              <a:extLst>
                <a:ext uri="{FF2B5EF4-FFF2-40B4-BE49-F238E27FC236}">
                  <a16:creationId xmlns:a16="http://schemas.microsoft.com/office/drawing/2014/main" id="{4CCFC49B-4A4D-21D2-70A3-AD202EDD4122}"/>
                </a:ext>
              </a:extLst>
            </p:cNvPr>
            <p:cNvSpPr/>
            <p:nvPr/>
          </p:nvSpPr>
          <p:spPr>
            <a:xfrm>
              <a:off x="10324610" y="1286270"/>
              <a:ext cx="841972" cy="841972"/>
            </a:xfrm>
            <a:prstGeom prst="flowChartConnector">
              <a:avLst/>
            </a:prstGeom>
            <a:noFill/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C969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SLP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338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BEA6AAD-136E-FF63-23B0-27E7853EA0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108960" y="479729"/>
            <a:ext cx="2301240" cy="303012"/>
          </a:xfrm>
          <a:prstGeom prst="rect">
            <a:avLst/>
          </a:prstGeom>
          <a:solidFill>
            <a:srgbClr val="2C969C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ítulo 4"/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75972" y="447282"/>
            <a:ext cx="12197669" cy="1119924"/>
          </a:xfrm>
        </p:spPr>
        <p:txBody>
          <a:bodyPr/>
          <a:lstStyle/>
          <a:p>
            <a:r>
              <a:rPr lang="en-GB" sz="240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EncoBini </a:t>
            </a:r>
            <a:r>
              <a:rPr lang="en-GB" sz="2400" dirty="0" err="1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alcanzó</a:t>
            </a:r>
            <a:r>
              <a:rPr lang="en-GB" sz="240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 </a:t>
            </a:r>
            <a:r>
              <a:rPr lang="en-GB" sz="2400" dirty="0" err="1">
                <a:solidFill>
                  <a:srgbClr val="2C969C"/>
                </a:solidFill>
              </a:rPr>
              <a:t>una</a:t>
            </a:r>
            <a:r>
              <a:rPr lang="en-GB" sz="2400" dirty="0">
                <a:solidFill>
                  <a:srgbClr val="2C969C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mediana</a:t>
            </a:r>
            <a:r>
              <a:rPr lang="en-GB" sz="2400" dirty="0">
                <a:solidFill>
                  <a:schemeClr val="bg1"/>
                </a:solidFill>
              </a:rPr>
              <a:t> de SG  </a:t>
            </a:r>
            <a:r>
              <a:rPr lang="en-GB" sz="2400" dirty="0">
                <a:solidFill>
                  <a:srgbClr val="2C969C"/>
                </a:solidFill>
              </a:rPr>
              <a:t>de 33,6 meses vs con los 16,9 meses de vemurafenib</a:t>
            </a:r>
            <a:r>
              <a:rPr lang="en-GB" sz="2400" baseline="30000" dirty="0">
                <a:solidFill>
                  <a:srgbClr val="2C969C"/>
                </a:solidFill>
              </a:rPr>
              <a:t>1-4,6</a:t>
            </a:r>
            <a:r>
              <a:rPr lang="en-GB" sz="2400" dirty="0">
                <a:solidFill>
                  <a:srgbClr val="2C969C"/>
                </a:solidFill>
              </a:rPr>
              <a:t> </a:t>
            </a:r>
            <a:br>
              <a:rPr lang="en-GB" sz="2400" dirty="0">
                <a:solidFill>
                  <a:srgbClr val="2C969C"/>
                </a:solidFill>
              </a:rPr>
            </a:br>
            <a:endParaRPr lang="es-ES_tradnl" sz="2400" dirty="0">
              <a:solidFill>
                <a:srgbClr val="2C969C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828A424-ACC4-DA40-A891-4FC320B5DDFA}"/>
              </a:ext>
            </a:extLst>
          </p:cNvPr>
          <p:cNvSpPr txBox="1"/>
          <p:nvPr/>
        </p:nvSpPr>
        <p:spPr>
          <a:xfrm>
            <a:off x="5052971" y="6592115"/>
            <a:ext cx="1807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" sz="12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rPr>
              <a:t>Para uso promocional</a:t>
            </a:r>
            <a:endParaRPr kumimoji="0" lang="e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2" charset="0"/>
              <a:ea typeface="+mn-ea"/>
              <a:cs typeface="Gotham Book" pitchFamily="2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23B72C9F-348A-4197-BB6E-91AB641C62D2}"/>
              </a:ext>
            </a:extLst>
          </p:cNvPr>
          <p:cNvSpPr/>
          <p:nvPr/>
        </p:nvSpPr>
        <p:spPr>
          <a:xfrm>
            <a:off x="9806051" y="5953021"/>
            <a:ext cx="1911216" cy="4678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ángulo redondeado 22">
            <a:extLst>
              <a:ext uri="{FF2B5EF4-FFF2-40B4-BE49-F238E27FC236}">
                <a16:creationId xmlns:a16="http://schemas.microsoft.com/office/drawing/2014/main" id="{822DEFC9-99FA-D244-8D0D-B1BDD4B4DEA8}"/>
              </a:ext>
            </a:extLst>
          </p:cNvPr>
          <p:cNvSpPr/>
          <p:nvPr/>
        </p:nvSpPr>
        <p:spPr>
          <a:xfrm>
            <a:off x="918656" y="1198578"/>
            <a:ext cx="8369199" cy="263940"/>
          </a:xfrm>
          <a:prstGeom prst="roundRect">
            <a:avLst/>
          </a:prstGeom>
          <a:solidFill>
            <a:srgbClr val="2C9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RESULTADOS DE LA SG GLOBAL A 5 AÑOS </a:t>
            </a:r>
            <a:r>
              <a:rPr kumimoji="0" lang="en-US" sz="1400" b="1" i="0" u="none" strike="noStrike" kern="1200" cap="none" spc="0" normalizeH="0" baseline="30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a,b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 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713790B3-47F3-2C48-8171-3A4062624FB6}"/>
              </a:ext>
            </a:extLst>
          </p:cNvPr>
          <p:cNvSpPr txBox="1"/>
          <p:nvPr/>
        </p:nvSpPr>
        <p:spPr>
          <a:xfrm>
            <a:off x="1904862" y="5888779"/>
            <a:ext cx="9812407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1.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Presented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at ASCO 2021. Dummer R, et al. 5-year overall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survival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in COLUMBUS: A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randomized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phase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3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trial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of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encorafenib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plus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binimetinib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versus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vemurafenib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or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encorafenib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in patients with BRAF V600-mutant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melanoma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. Oral Presentation 8.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https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://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meetings.asco.org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/2021-asco-annual-meeting/13661?presentation=196699 . (Last Access: 08/06/2021). 2.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Ficha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técnica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de BRAFTOVI®. 3.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Ficha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técnica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de MEKTOVI®.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4. Dummer R,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Ascierto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PA,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Gogas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HJ, et al.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Encorafenib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plus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binimetinib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versus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vemurafenib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or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encorafenib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in patients with BRAF-mutant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melanoma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(COLUMBUS): a multicentre,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open-label,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randomised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phase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3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trial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. Lancet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Oncol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. 2018;19(5):603-615.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5.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Ascierto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PA, Dummer R,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Gogas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HJ, et al. Update on tolerability and overall survival in COLUMBUS: landmark analysis of a randomised phase 3 trial of encorafenib plus binimetinib vs vemurafenib or encorafenib in patients with BRAF V600-mutant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melanoma.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Eur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J Cancer. 2020;126:33-44.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700" b="0" i="0" u="none" strike="noStrike" kern="1200" cap="none" spc="0" normalizeH="0" baseline="0" noProof="0" dirty="0">
              <a:ln>
                <a:noFill/>
              </a:ln>
              <a:solidFill>
                <a:srgbClr val="7B7E82">
                  <a:lumMod val="65000"/>
                  <a:lumOff val="35000"/>
                </a:srgbClr>
              </a:solidFill>
              <a:effectLst/>
              <a:uLnTx/>
              <a:uFillTx/>
              <a:latin typeface="Gotham Light" pitchFamily="2" charset="0"/>
              <a:ea typeface="+mn-ea"/>
              <a:cs typeface="Gotham Light" pitchFamily="2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8D3B28A-1C52-0E4A-91C2-EBB366BA17C5}"/>
              </a:ext>
            </a:extLst>
          </p:cNvPr>
          <p:cNvSpPr txBox="1"/>
          <p:nvPr/>
        </p:nvSpPr>
        <p:spPr>
          <a:xfrm>
            <a:off x="9364061" y="5069457"/>
            <a:ext cx="286702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SG= supervivencia global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C816E1F-6DE8-9A48-A170-BFF04AC8B07D}"/>
              </a:ext>
            </a:extLst>
          </p:cNvPr>
          <p:cNvSpPr txBox="1"/>
          <p:nvPr/>
        </p:nvSpPr>
        <p:spPr>
          <a:xfrm>
            <a:off x="9371491" y="5286272"/>
            <a:ext cx="2711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a. Adaptado de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Dummer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R et al. Oral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presentation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8,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  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presented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at ASCO 2021. </a:t>
            </a:r>
            <a:r>
              <a:rPr kumimoji="0" lang="es-ES" sz="700" b="0" i="0" u="none" strike="noStrike" kern="1200" cap="none" spc="0" normalizeH="0" baseline="3000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b. SLP por revisión central. La duración del seguimiento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   mínimo fue de 65 meses</a:t>
            </a: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86" y="1462518"/>
            <a:ext cx="8445405" cy="4415221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92981035-1C90-0D99-FE8D-8ACF804FE501}"/>
              </a:ext>
            </a:extLst>
          </p:cNvPr>
          <p:cNvGrpSpPr/>
          <p:nvPr/>
        </p:nvGrpSpPr>
        <p:grpSpPr>
          <a:xfrm>
            <a:off x="9438636" y="1655568"/>
            <a:ext cx="2506317" cy="2176130"/>
            <a:chOff x="9438636" y="1655568"/>
            <a:chExt cx="2506317" cy="2176130"/>
          </a:xfrm>
        </p:grpSpPr>
        <p:sp>
          <p:nvSpPr>
            <p:cNvPr id="19" name="Rectángulo redondeado 18">
              <a:extLst>
                <a:ext uri="{FF2B5EF4-FFF2-40B4-BE49-F238E27FC236}">
                  <a16:creationId xmlns:a16="http://schemas.microsoft.com/office/drawing/2014/main" id="{E63B352C-1423-4343-88CE-97F644ACC0D3}"/>
                </a:ext>
              </a:extLst>
            </p:cNvPr>
            <p:cNvSpPr/>
            <p:nvPr/>
          </p:nvSpPr>
          <p:spPr>
            <a:xfrm>
              <a:off x="9438636" y="2435345"/>
              <a:ext cx="2506317" cy="1396353"/>
            </a:xfrm>
            <a:prstGeom prst="roundRect">
              <a:avLst/>
            </a:prstGeom>
            <a:solidFill>
              <a:srgbClr val="2C96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23F0B288-3C72-4C44-8952-84EB404FF2BC}"/>
                </a:ext>
              </a:extLst>
            </p:cNvPr>
            <p:cNvSpPr txBox="1"/>
            <p:nvPr/>
          </p:nvSpPr>
          <p:spPr>
            <a:xfrm>
              <a:off x="9516372" y="2497540"/>
              <a:ext cx="235208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 Bold" pitchFamily="2" charset="0"/>
                  <a:ea typeface="+mn-ea"/>
                  <a:cs typeface="Gotham Bold" pitchFamily="2" charset="0"/>
                </a:rPr>
                <a:t>Más de 1 de cada 3 pacientes siguen vivos después de la actualización a 5 años del estudio COLUMBUS</a:t>
              </a:r>
              <a:r>
                <a:rPr kumimoji="0" lang="es-ES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 Bold" pitchFamily="2" charset="0"/>
                  <a:ea typeface="+mn-ea"/>
                  <a:cs typeface="Gotham Bold" pitchFamily="2" charset="0"/>
                </a:rPr>
                <a:t> 1-3,6</a:t>
              </a:r>
              <a:r>
                <a: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 Bold" pitchFamily="2" charset="0"/>
                  <a:ea typeface="+mn-ea"/>
                  <a:cs typeface="Gotham Bold" pitchFamily="2" charset="0"/>
                </a:rPr>
                <a:t> </a:t>
              </a:r>
            </a:p>
          </p:txBody>
        </p:sp>
        <p:sp>
          <p:nvSpPr>
            <p:cNvPr id="3" name="Diagrama de flujo: conector 2">
              <a:extLst>
                <a:ext uri="{FF2B5EF4-FFF2-40B4-BE49-F238E27FC236}">
                  <a16:creationId xmlns:a16="http://schemas.microsoft.com/office/drawing/2014/main" id="{D862EAF8-F690-2676-8F52-D0491CF27812}"/>
                </a:ext>
              </a:extLst>
            </p:cNvPr>
            <p:cNvSpPr/>
            <p:nvPr/>
          </p:nvSpPr>
          <p:spPr>
            <a:xfrm>
              <a:off x="10299072" y="1655568"/>
              <a:ext cx="841972" cy="841972"/>
            </a:xfrm>
            <a:prstGeom prst="flowChartConnector">
              <a:avLst/>
            </a:prstGeom>
            <a:noFill/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C969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866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F44D1C34-73A1-BDDA-519E-2CF3A69FFCA2}"/>
              </a:ext>
            </a:extLst>
          </p:cNvPr>
          <p:cNvSpPr/>
          <p:nvPr/>
        </p:nvSpPr>
        <p:spPr>
          <a:xfrm>
            <a:off x="5913120" y="1306821"/>
            <a:ext cx="2171700" cy="2639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822DEFC9-99FA-D244-8D0D-B1BDD4B4DEA8}"/>
              </a:ext>
            </a:extLst>
          </p:cNvPr>
          <p:cNvSpPr/>
          <p:nvPr/>
        </p:nvSpPr>
        <p:spPr>
          <a:xfrm>
            <a:off x="938441" y="1306821"/>
            <a:ext cx="7405459" cy="2639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7BA23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RESULTADOS DE LA SLP A 5 AÑOS EN LOS PACIENTES CON BAJA CARGA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7BA23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TUMORAL</a:t>
            </a:r>
            <a:r>
              <a:rPr kumimoji="0" lang="en-US" sz="1600" b="1" i="0" u="none" strike="noStrike" kern="1200" cap="none" spc="0" normalizeH="0" baseline="30000" noProof="0" dirty="0" err="1">
                <a:ln>
                  <a:noFill/>
                </a:ln>
                <a:solidFill>
                  <a:srgbClr val="F7BA23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a,</a:t>
            </a:r>
            <a:r>
              <a:rPr kumimoji="0" lang="en-US" sz="1400" b="1" i="0" u="none" strike="noStrike" kern="1200" cap="none" spc="0" normalizeH="0" baseline="30000" noProof="0" dirty="0" err="1">
                <a:ln>
                  <a:noFill/>
                </a:ln>
                <a:solidFill>
                  <a:srgbClr val="F7BA23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b</a:t>
            </a:r>
            <a:endParaRPr kumimoji="0" lang="es-ES" sz="1400" b="1" i="0" u="none" strike="noStrike" kern="1200" cap="none" spc="0" normalizeH="0" baseline="30000" noProof="0" dirty="0">
              <a:ln>
                <a:noFill/>
              </a:ln>
              <a:solidFill>
                <a:srgbClr val="F7BA23"/>
              </a:solidFill>
              <a:effectLst/>
              <a:uLnTx/>
              <a:uFillTx/>
              <a:latin typeface="Gotham Bold" pitchFamily="2" charset="0"/>
              <a:ea typeface="+mn-ea"/>
              <a:cs typeface="Gotham Bold" pitchFamily="2" charset="0"/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55171" y="401547"/>
            <a:ext cx="11365671" cy="766145"/>
          </a:xfrm>
        </p:spPr>
        <p:txBody>
          <a:bodyPr/>
          <a:lstStyle/>
          <a:p>
            <a:r>
              <a:rPr lang="es-ES_tradnl" sz="2800" dirty="0">
                <a:solidFill>
                  <a:srgbClr val="2C969C"/>
                </a:solidFill>
                <a:latin typeface="Gotham Bold"/>
              </a:rPr>
              <a:t>La </a:t>
            </a:r>
            <a:r>
              <a:rPr lang="es-ES_tradnl" sz="2800" dirty="0">
                <a:solidFill>
                  <a:srgbClr val="2C969C"/>
                </a:solidFill>
                <a:highlight>
                  <a:srgbClr val="BFE9E7"/>
                </a:highlight>
                <a:latin typeface="Gotham Bold"/>
              </a:rPr>
              <a:t>mediana de SLP </a:t>
            </a:r>
            <a:r>
              <a:rPr lang="es-ES_tradnl" sz="2800" dirty="0">
                <a:solidFill>
                  <a:srgbClr val="2C969C"/>
                </a:solidFill>
                <a:latin typeface="Gotham Bold"/>
              </a:rPr>
              <a:t>de los pacientes con </a:t>
            </a:r>
            <a:r>
              <a:rPr lang="es-ES_tradnl" sz="2800" dirty="0">
                <a:solidFill>
                  <a:srgbClr val="2C969C"/>
                </a:solidFill>
                <a:highlight>
                  <a:srgbClr val="BFE9E7"/>
                </a:highlight>
                <a:latin typeface="Gotham Bold"/>
              </a:rPr>
              <a:t>baja carga tumoral </a:t>
            </a:r>
            <a:r>
              <a:rPr lang="es-ES_tradnl" sz="2800" dirty="0">
                <a:solidFill>
                  <a:srgbClr val="2C969C"/>
                </a:solidFill>
                <a:latin typeface="Gotham Bold"/>
              </a:rPr>
              <a:t>tratados con </a:t>
            </a:r>
            <a:r>
              <a:rPr lang="es-ES_tradnl" sz="2800" dirty="0" err="1">
                <a:solidFill>
                  <a:srgbClr val="2C969C"/>
                </a:solidFill>
                <a:latin typeface="Gotham Bold"/>
              </a:rPr>
              <a:t>EncoBini</a:t>
            </a:r>
            <a:r>
              <a:rPr lang="es-ES_tradnl" sz="2800" dirty="0">
                <a:solidFill>
                  <a:srgbClr val="2C969C"/>
                </a:solidFill>
                <a:latin typeface="Gotham Bold"/>
              </a:rPr>
              <a:t> superó los 2 años</a:t>
            </a:r>
            <a:r>
              <a:rPr lang="es-ES_tradnl" sz="2800" baseline="30000" dirty="0">
                <a:solidFill>
                  <a:srgbClr val="2C969C"/>
                </a:solidFill>
                <a:latin typeface="Gotham Bold"/>
              </a:rPr>
              <a:t>1</a:t>
            </a:r>
            <a:r>
              <a:rPr lang="es-ES_tradnl" sz="2800" dirty="0">
                <a:solidFill>
                  <a:srgbClr val="2C969C"/>
                </a:solidFill>
                <a:latin typeface="Gotham Bold"/>
              </a:rPr>
              <a:t> </a:t>
            </a:r>
            <a:endParaRPr lang="es-ES_tradnl" sz="2400" dirty="0">
              <a:solidFill>
                <a:srgbClr val="2C969C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0F5DB23-B872-B349-ACAD-BED6B63AD150}"/>
              </a:ext>
            </a:extLst>
          </p:cNvPr>
          <p:cNvSpPr txBox="1"/>
          <p:nvPr/>
        </p:nvSpPr>
        <p:spPr>
          <a:xfrm>
            <a:off x="5052971" y="6592115"/>
            <a:ext cx="1807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" sz="12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rPr>
              <a:t>Para uso promocional</a:t>
            </a:r>
            <a:endParaRPr kumimoji="0" lang="e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2" charset="0"/>
              <a:ea typeface="+mn-ea"/>
              <a:cs typeface="Gotham Book" pitchFamily="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" t="5162" r="2439" b="5025"/>
          <a:stretch/>
        </p:blipFill>
        <p:spPr>
          <a:xfrm>
            <a:off x="914322" y="1610584"/>
            <a:ext cx="8455847" cy="4283549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EC816E1F-6DE8-9A48-A170-BFF04AC8B07D}"/>
              </a:ext>
            </a:extLst>
          </p:cNvPr>
          <p:cNvSpPr txBox="1"/>
          <p:nvPr/>
        </p:nvSpPr>
        <p:spPr>
          <a:xfrm>
            <a:off x="9388178" y="4981320"/>
            <a:ext cx="2711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a. Adaptado de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Dummer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R et al. Oral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presentation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8,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  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presented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at ASCO 2021. </a:t>
            </a:r>
            <a:r>
              <a:rPr kumimoji="0" lang="es-ES" sz="700" b="0" i="0" u="none" strike="noStrike" kern="1200" cap="none" spc="0" normalizeH="0" baseline="3000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b. SLP por revisión central. La duración del seguimiento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   mínimo fue de 65 meses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13790B3-47F3-2C48-8171-3A4062624FB6}"/>
              </a:ext>
            </a:extLst>
          </p:cNvPr>
          <p:cNvSpPr txBox="1"/>
          <p:nvPr/>
        </p:nvSpPr>
        <p:spPr>
          <a:xfrm>
            <a:off x="2077915" y="6033262"/>
            <a:ext cx="920261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1.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Presented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at ASCO 2021. Dummer R, et al. 5-year overall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survival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in COLUMBUS: A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randomized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phase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3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trial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of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encorafenib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plus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binimetinib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versus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vemurafenib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or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encorafenib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in patients with BRAF V600-mutant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melanoma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. Oral Presentation 8.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https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://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meetings.asco.org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/2021-asco-annual-meeting/13661?presentation=196699 . (Last Access: 08/06/2021). 2.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Ficha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técnica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de BRAFTOVI®. 3.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Ficha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técnica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de MEKTOVI®.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4. Dummer R,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Ascierto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PA,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Gogas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HJ, et al.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Encorafenib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plus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binimetinib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versus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vemurafenib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or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encorafenib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in patients with BRAF-mutant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melanoma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(COLUMBUS): a multicentre,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open-label,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randomised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phase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3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trial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. Lancet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Oncol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. 2018;19(5):603-615.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5.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Ascierto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PA, Dummer R,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Gogas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HJ, et al. Update on tolerability and overall survival in COLUMBUS: landmark analysis of a randomised phase 3 trial of encorafenib plus binimetinib vs vemurafenib or encorafenib in patients with BRAF V600-mutant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melanoma.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Eur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J Cancer. 2020;126:33-44.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700" b="0" i="0" u="none" strike="noStrike" kern="1200" cap="none" spc="0" normalizeH="0" baseline="0" noProof="0" dirty="0">
              <a:ln>
                <a:noFill/>
              </a:ln>
              <a:solidFill>
                <a:srgbClr val="7B7E82">
                  <a:lumMod val="65000"/>
                  <a:lumOff val="35000"/>
                </a:srgbClr>
              </a:solidFill>
              <a:effectLst/>
              <a:uLnTx/>
              <a:uFillTx/>
              <a:latin typeface="Gotham Light" pitchFamily="2" charset="0"/>
              <a:ea typeface="+mn-ea"/>
              <a:cs typeface="Gotham Light" pitchFamily="2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BE368E0-B104-A943-BC75-EE586185E429}"/>
              </a:ext>
            </a:extLst>
          </p:cNvPr>
          <p:cNvSpPr txBox="1"/>
          <p:nvPr/>
        </p:nvSpPr>
        <p:spPr>
          <a:xfrm>
            <a:off x="300039" y="6101509"/>
            <a:ext cx="668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2C969C"/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rPr>
              <a:t>19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2C969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A29AFC70-E0E4-6692-316A-99C412468C86}"/>
              </a:ext>
            </a:extLst>
          </p:cNvPr>
          <p:cNvGrpSpPr/>
          <p:nvPr/>
        </p:nvGrpSpPr>
        <p:grpSpPr>
          <a:xfrm>
            <a:off x="9329776" y="1660600"/>
            <a:ext cx="2711997" cy="2638839"/>
            <a:chOff x="9329776" y="1660600"/>
            <a:chExt cx="2711997" cy="2638839"/>
          </a:xfrm>
        </p:grpSpPr>
        <p:sp>
          <p:nvSpPr>
            <p:cNvPr id="13" name="Rectángulo redondeado 12">
              <a:extLst>
                <a:ext uri="{FF2B5EF4-FFF2-40B4-BE49-F238E27FC236}">
                  <a16:creationId xmlns:a16="http://schemas.microsoft.com/office/drawing/2014/main" id="{189D80F1-5B5C-44AA-BC20-4E2382134711}"/>
                </a:ext>
              </a:extLst>
            </p:cNvPr>
            <p:cNvSpPr/>
            <p:nvPr/>
          </p:nvSpPr>
          <p:spPr>
            <a:xfrm>
              <a:off x="9450707" y="2460423"/>
              <a:ext cx="2470135" cy="1839016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9329776" y="2050192"/>
              <a:ext cx="2711997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s-ES_tradnl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 Bold" charset="0"/>
                  <a:ea typeface="+mn-ea"/>
                  <a:cs typeface="+mn-cs"/>
                </a:rPr>
              </a:br>
              <a:endPara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 Bold" charset="0"/>
                  <a:ea typeface="+mn-ea"/>
                  <a:cs typeface="+mn-cs"/>
                </a:rPr>
                <a:t>Más de 1 de cada 3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 Bold" charset="0"/>
                  <a:ea typeface="+mn-ea"/>
                  <a:cs typeface="+mn-cs"/>
                </a:rPr>
                <a:t>pacientes con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 Bold" charset="0"/>
                  <a:ea typeface="+mn-ea"/>
                  <a:cs typeface="+mn-cs"/>
                </a:rPr>
                <a:t>Baja Carga Tumoral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 Bold" charset="0"/>
                  <a:ea typeface="+mn-ea"/>
                  <a:cs typeface="+mn-cs"/>
                </a:rPr>
                <a:t>tratados con </a:t>
              </a:r>
              <a:r>
                <a:rPr kumimoji="0" lang="es-ES_tradnl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 Bold" charset="0"/>
                  <a:ea typeface="+mn-ea"/>
                  <a:cs typeface="+mn-cs"/>
                </a:rPr>
                <a:t>EncoBini</a:t>
              </a:r>
              <a:r>
                <a:rPr kumimoji="0" lang="es-ES_tradn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 Bold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 Bold" charset="0"/>
                  <a:ea typeface="+mn-ea"/>
                  <a:cs typeface="+mn-cs"/>
                </a:rPr>
                <a:t>continúan sin progresar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 Bold" charset="0"/>
                  <a:ea typeface="+mn-ea"/>
                  <a:cs typeface="+mn-cs"/>
                </a:rPr>
                <a:t>en la actualización a 5 años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 Bold" charset="0"/>
                  <a:ea typeface="+mn-ea"/>
                  <a:cs typeface="+mn-cs"/>
                </a:rPr>
                <a:t>del estudio COLUMBUS</a:t>
              </a:r>
              <a:r>
                <a:rPr kumimoji="0" lang="es-ES_tradnl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 Bold" charset="0"/>
                  <a:ea typeface="+mn-ea"/>
                  <a:cs typeface="+mn-cs"/>
                </a:rPr>
                <a:t>1-5</a:t>
              </a:r>
              <a:r>
                <a:rPr kumimoji="0" lang="es-ES_tradn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 Bold" charset="0"/>
                  <a:ea typeface="+mn-ea"/>
                  <a:cs typeface="+mn-cs"/>
                </a:rPr>
                <a:t> </a:t>
              </a:r>
            </a:p>
          </p:txBody>
        </p:sp>
        <p:sp>
          <p:nvSpPr>
            <p:cNvPr id="2" name="Diagrama de flujo: conector 1">
              <a:extLst>
                <a:ext uri="{FF2B5EF4-FFF2-40B4-BE49-F238E27FC236}">
                  <a16:creationId xmlns:a16="http://schemas.microsoft.com/office/drawing/2014/main" id="{B8655613-2C27-F7DF-422C-AF0B69AA9548}"/>
                </a:ext>
              </a:extLst>
            </p:cNvPr>
            <p:cNvSpPr/>
            <p:nvPr/>
          </p:nvSpPr>
          <p:spPr>
            <a:xfrm>
              <a:off x="10284985" y="1660600"/>
              <a:ext cx="841972" cy="841972"/>
            </a:xfrm>
            <a:prstGeom prst="flowChartConnector">
              <a:avLst/>
            </a:prstGeom>
            <a:noFill/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C969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SLP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92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1AE98EEA-1190-C9C3-3F83-0BE55548F2CB}"/>
              </a:ext>
            </a:extLst>
          </p:cNvPr>
          <p:cNvSpPr/>
          <p:nvPr/>
        </p:nvSpPr>
        <p:spPr>
          <a:xfrm>
            <a:off x="3863340" y="1033207"/>
            <a:ext cx="2225040" cy="2639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ítulo 5"/>
          <p:cNvSpPr>
            <a:spLocks noGrp="1"/>
          </p:cNvSpPr>
          <p:nvPr>
            <p:ph type="title"/>
          </p:nvPr>
        </p:nvSpPr>
        <p:spPr>
          <a:xfrm>
            <a:off x="721628" y="577617"/>
            <a:ext cx="10966397" cy="263940"/>
          </a:xfrm>
        </p:spPr>
        <p:txBody>
          <a:bodyPr/>
          <a:lstStyle/>
          <a:p>
            <a:r>
              <a:rPr lang="es-ES_tradnl" sz="2800" dirty="0">
                <a:solidFill>
                  <a:srgbClr val="2C969C"/>
                </a:solidFill>
                <a:latin typeface="Gotham Bold"/>
              </a:rPr>
              <a:t>La </a:t>
            </a:r>
            <a:r>
              <a:rPr lang="es-ES_tradnl" sz="2800" dirty="0">
                <a:solidFill>
                  <a:srgbClr val="2C969C"/>
                </a:solidFill>
                <a:highlight>
                  <a:srgbClr val="BFE9E7"/>
                </a:highlight>
                <a:latin typeface="Gotham Bold"/>
              </a:rPr>
              <a:t>mediana de la SLP </a:t>
            </a:r>
            <a:r>
              <a:rPr lang="es-ES_tradnl" sz="2800" dirty="0">
                <a:solidFill>
                  <a:srgbClr val="2C969C"/>
                </a:solidFill>
                <a:latin typeface="Gotham Bold"/>
              </a:rPr>
              <a:t>en los pacientes con una </a:t>
            </a:r>
            <a:r>
              <a:rPr lang="es-ES_tradnl" sz="2800" dirty="0">
                <a:solidFill>
                  <a:srgbClr val="2C969C"/>
                </a:solidFill>
                <a:highlight>
                  <a:srgbClr val="BFE9E7"/>
                </a:highlight>
                <a:latin typeface="Gotham Bold"/>
              </a:rPr>
              <a:t>LDH normal </a:t>
            </a:r>
            <a:r>
              <a:rPr lang="es-ES_tradnl" sz="2800" dirty="0">
                <a:solidFill>
                  <a:srgbClr val="2C969C"/>
                </a:solidFill>
                <a:latin typeface="Gotham Bold"/>
              </a:rPr>
              <a:t>fue de 22 m</a:t>
            </a:r>
            <a:r>
              <a:rPr lang="es-ES_tradnl" sz="2800" baseline="30000" dirty="0">
                <a:solidFill>
                  <a:srgbClr val="2C969C"/>
                </a:solidFill>
                <a:latin typeface="Gotham Bold"/>
              </a:rPr>
              <a:t>1</a:t>
            </a:r>
            <a:r>
              <a:rPr lang="es-ES_tradnl" sz="2800" dirty="0">
                <a:solidFill>
                  <a:srgbClr val="2C969C"/>
                </a:solidFill>
                <a:latin typeface="Gotham Bold"/>
              </a:rPr>
              <a:t> 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0F5DB23-B872-B349-ACAD-BED6B63AD150}"/>
              </a:ext>
            </a:extLst>
          </p:cNvPr>
          <p:cNvSpPr txBox="1"/>
          <p:nvPr/>
        </p:nvSpPr>
        <p:spPr>
          <a:xfrm>
            <a:off x="5052971" y="6592115"/>
            <a:ext cx="1807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" sz="12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rPr>
              <a:t>Para uso promocional</a:t>
            </a:r>
            <a:endParaRPr kumimoji="0" lang="e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2" charset="0"/>
              <a:ea typeface="+mn-ea"/>
              <a:cs typeface="Gotham Book" pitchFamily="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" t="5769" r="843" b="1762"/>
          <a:stretch/>
        </p:blipFill>
        <p:spPr>
          <a:xfrm>
            <a:off x="881288" y="1323270"/>
            <a:ext cx="8448464" cy="4321903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713790B3-47F3-2C48-8171-3A4062624FB6}"/>
              </a:ext>
            </a:extLst>
          </p:cNvPr>
          <p:cNvSpPr txBox="1"/>
          <p:nvPr/>
        </p:nvSpPr>
        <p:spPr>
          <a:xfrm>
            <a:off x="2385648" y="5824796"/>
            <a:ext cx="8705193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1.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Presented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at ASCO 2021. Dummer R, et al. 5-year overall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survival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in COLUMBUS: A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randomized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phase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3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trial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of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encorafenib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plus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binimetinib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versus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vemurafenib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or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encorafenib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in patients with BRAF V600-mutant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melanoma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. Oral Presentation 8.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https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://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meetings.asco.org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/2021-asco-annual-meeting/13661?presentation=196699 . (Last Access: 08/06/2021). 2.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Ficha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técnica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de BRAFTOVI®. 3.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Ficha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técnica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de MEKTOVI®.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4. Dummer R,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Ascierto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PA,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Gogas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HJ, et al.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Encorafenib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plus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binimetinib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versus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vemurafenib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or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encorafenib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in patients with BRAF-mutant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melanoma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(COLUMBUS): a multicentre,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open-label,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randomised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phase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3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trial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. Lancet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Oncol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. 2018;19(5):603-615.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5.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Ascierto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PA, Dummer R,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Gogas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HJ, et al. Update on tolerability and overall survival in COLUMBUS: landmark analysis of a randomised phase 3 trial of encorafenib plus binimetinib vs vemurafenib or encorafenib in patients with BRAF V600-mutant melanoma.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Eur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J Cancer. 2020;126:33-44.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700" b="0" i="0" u="none" strike="noStrike" kern="1200" cap="none" spc="0" normalizeH="0" baseline="0" noProof="0" dirty="0">
              <a:ln>
                <a:noFill/>
              </a:ln>
              <a:solidFill>
                <a:srgbClr val="7B7E82">
                  <a:lumMod val="65000"/>
                  <a:lumOff val="35000"/>
                </a:srgbClr>
              </a:solidFill>
              <a:effectLst/>
              <a:uLnTx/>
              <a:uFillTx/>
              <a:latin typeface="Gotham Light" pitchFamily="2" charset="0"/>
              <a:ea typeface="+mn-ea"/>
              <a:cs typeface="Gotham Light" pitchFamily="2" charset="0"/>
            </a:endParaRPr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822DEFC9-99FA-D244-8D0D-B1BDD4B4DEA8}"/>
              </a:ext>
            </a:extLst>
          </p:cNvPr>
          <p:cNvSpPr/>
          <p:nvPr/>
        </p:nvSpPr>
        <p:spPr>
          <a:xfrm>
            <a:off x="916013" y="1045493"/>
            <a:ext cx="5428803" cy="2639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7BA23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RESULTADOS DE LA SLP A 5 AÑOS SEGÚN NIVELES DE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7BA23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LDH</a:t>
            </a:r>
            <a:r>
              <a:rPr kumimoji="0" lang="en-US" sz="1600" b="1" i="0" u="none" strike="noStrike" kern="1200" cap="none" spc="0" normalizeH="0" baseline="30000" noProof="0" dirty="0" err="1">
                <a:ln>
                  <a:noFill/>
                </a:ln>
                <a:solidFill>
                  <a:srgbClr val="F7BA23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a,b</a:t>
            </a:r>
            <a:endParaRPr kumimoji="0" lang="es-ES" sz="1600" b="1" i="0" u="none" strike="noStrike" kern="1200" cap="none" spc="0" normalizeH="0" baseline="30000" noProof="0" dirty="0">
              <a:ln>
                <a:noFill/>
              </a:ln>
              <a:solidFill>
                <a:srgbClr val="F7BA23"/>
              </a:solidFill>
              <a:effectLst/>
              <a:uLnTx/>
              <a:uFillTx/>
              <a:latin typeface="Gotham Bold" pitchFamily="2" charset="0"/>
              <a:ea typeface="+mn-ea"/>
              <a:cs typeface="Gotham Bold" pitchFamily="2" charset="0"/>
            </a:endParaRPr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189D80F1-5B5C-44AA-BC20-4E2382134711}"/>
              </a:ext>
            </a:extLst>
          </p:cNvPr>
          <p:cNvSpPr/>
          <p:nvPr/>
        </p:nvSpPr>
        <p:spPr>
          <a:xfrm>
            <a:off x="9543393" y="2227986"/>
            <a:ext cx="2532664" cy="182526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9605932" y="2355342"/>
            <a:ext cx="24075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charset="0"/>
                <a:ea typeface="+mn-ea"/>
                <a:cs typeface="+mn-cs"/>
              </a:rPr>
              <a:t>En el grupo de LDH normal, más de un 30% de los pacientes tratados con </a:t>
            </a:r>
            <a:r>
              <a:rPr kumimoji="0" lang="es-ES_trad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charset="0"/>
                <a:ea typeface="+mn-ea"/>
                <a:cs typeface="+mn-cs"/>
              </a:rPr>
              <a:t>EncoBini</a:t>
            </a:r>
            <a:r>
              <a:rPr kumimoji="0" lang="es-ES_trad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charset="0"/>
                <a:ea typeface="+mn-ea"/>
                <a:cs typeface="+mn-cs"/>
              </a:rPr>
              <a:t> continua sin progresar después de la actualización a 5 años</a:t>
            </a:r>
            <a:r>
              <a:rPr kumimoji="0" lang="es-ES_tradnl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charset="0"/>
                <a:ea typeface="+mn-ea"/>
                <a:cs typeface="+mn-cs"/>
              </a:rPr>
              <a:t>1-5</a:t>
            </a: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charset="0"/>
                <a:ea typeface="+mn-ea"/>
                <a:cs typeface="+mn-cs"/>
              </a:rPr>
              <a:t> 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C816E1F-6DE8-9A48-A170-BFF04AC8B07D}"/>
              </a:ext>
            </a:extLst>
          </p:cNvPr>
          <p:cNvSpPr txBox="1"/>
          <p:nvPr/>
        </p:nvSpPr>
        <p:spPr>
          <a:xfrm>
            <a:off x="9329752" y="5011510"/>
            <a:ext cx="2711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a. Adaptado de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Dummer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R et al. Oral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presentation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8,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  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presented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at ASCO 2021. </a:t>
            </a:r>
            <a:r>
              <a:rPr kumimoji="0" lang="es-ES" sz="700" b="0" i="0" u="none" strike="noStrike" kern="1200" cap="none" spc="0" normalizeH="0" baseline="3000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b. SLP por revisión central. La duración del seguimiento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   mínimo fue de 65 meses</a:t>
            </a:r>
          </a:p>
        </p:txBody>
      </p:sp>
      <p:sp>
        <p:nvSpPr>
          <p:cNvPr id="2" name="Diagrama de flujo: conector 1">
            <a:extLst>
              <a:ext uri="{FF2B5EF4-FFF2-40B4-BE49-F238E27FC236}">
                <a16:creationId xmlns:a16="http://schemas.microsoft.com/office/drawing/2014/main" id="{CB0C9AE6-6504-756D-806D-7E1B4CBE9867}"/>
              </a:ext>
            </a:extLst>
          </p:cNvPr>
          <p:cNvSpPr/>
          <p:nvPr/>
        </p:nvSpPr>
        <p:spPr>
          <a:xfrm>
            <a:off x="10388739" y="1513370"/>
            <a:ext cx="841972" cy="841972"/>
          </a:xfrm>
          <a:prstGeom prst="flowChartConnector">
            <a:avLst/>
          </a:prstGeom>
          <a:noFill/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2C969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SLP</a:t>
            </a:r>
          </a:p>
        </p:txBody>
      </p:sp>
    </p:spTree>
    <p:extLst>
      <p:ext uri="{BB962C8B-B14F-4D97-AF65-F5344CB8AC3E}">
        <p14:creationId xmlns:p14="http://schemas.microsoft.com/office/powerpoint/2010/main" val="174552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/>
      <p:bldP spid="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5D0ACE64-1A70-74C7-27EB-4254FE12877D}"/>
              </a:ext>
            </a:extLst>
          </p:cNvPr>
          <p:cNvSpPr/>
          <p:nvPr/>
        </p:nvSpPr>
        <p:spPr>
          <a:xfrm>
            <a:off x="3996472" y="1237476"/>
            <a:ext cx="1965789" cy="2639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822DEFC9-99FA-D244-8D0D-B1BDD4B4DEA8}"/>
              </a:ext>
            </a:extLst>
          </p:cNvPr>
          <p:cNvSpPr/>
          <p:nvPr/>
        </p:nvSpPr>
        <p:spPr>
          <a:xfrm>
            <a:off x="1088860" y="1265312"/>
            <a:ext cx="8369199" cy="2639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7BA23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RESULTADOS DE LA SG A 5 AÑOS SEGÚN NIVELES DE LDH </a:t>
            </a:r>
            <a:r>
              <a:rPr kumimoji="0" lang="en-US" sz="1600" b="1" i="0" u="none" strike="noStrike" kern="1200" cap="none" spc="0" normalizeH="0" baseline="30000" noProof="0" dirty="0" err="1">
                <a:ln>
                  <a:noFill/>
                </a:ln>
                <a:solidFill>
                  <a:srgbClr val="F7BA23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a,b</a:t>
            </a:r>
            <a:endParaRPr kumimoji="0" lang="es-ES" sz="1600" b="1" i="0" u="none" strike="noStrike" kern="1200" cap="none" spc="0" normalizeH="0" baseline="30000" noProof="0" dirty="0">
              <a:ln>
                <a:noFill/>
              </a:ln>
              <a:solidFill>
                <a:srgbClr val="F7BA23"/>
              </a:solidFill>
              <a:effectLst/>
              <a:uLnTx/>
              <a:uFillTx/>
              <a:latin typeface="Gotham Bold" pitchFamily="2" charset="0"/>
              <a:ea typeface="+mn-ea"/>
              <a:cs typeface="Gotham Bold" pitchFamily="2" charset="0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46240" y="339455"/>
            <a:ext cx="11550545" cy="898021"/>
          </a:xfrm>
        </p:spPr>
        <p:txBody>
          <a:bodyPr/>
          <a:lstStyle/>
          <a:p>
            <a:r>
              <a:rPr lang="es-ES_tradnl" sz="2800" dirty="0">
                <a:solidFill>
                  <a:srgbClr val="2C969C"/>
                </a:solidFill>
                <a:latin typeface="Gotham Bold"/>
              </a:rPr>
              <a:t>Los pacientes del estudio COLUMBUS con </a:t>
            </a:r>
            <a:r>
              <a:rPr lang="es-ES_tradnl" sz="2800" dirty="0">
                <a:solidFill>
                  <a:srgbClr val="2C969C"/>
                </a:solidFill>
                <a:highlight>
                  <a:srgbClr val="BFE9E7"/>
                </a:highlight>
                <a:latin typeface="Gotham Bold"/>
              </a:rPr>
              <a:t>LDH normal </a:t>
            </a:r>
            <a:r>
              <a:rPr lang="es-ES_tradnl" sz="2800" dirty="0">
                <a:solidFill>
                  <a:srgbClr val="2C969C"/>
                </a:solidFill>
                <a:latin typeface="Gotham Bold"/>
              </a:rPr>
              <a:t>alcanzaron una </a:t>
            </a:r>
            <a:r>
              <a:rPr lang="es-ES_tradnl" sz="2800" dirty="0">
                <a:solidFill>
                  <a:srgbClr val="2C969C"/>
                </a:solidFill>
                <a:highlight>
                  <a:srgbClr val="BFE9E7"/>
                </a:highlight>
                <a:latin typeface="Gotham Bold"/>
              </a:rPr>
              <a:t>mediana de SG</a:t>
            </a:r>
            <a:r>
              <a:rPr lang="es-ES_tradnl" sz="2800" dirty="0">
                <a:solidFill>
                  <a:srgbClr val="2C969C"/>
                </a:solidFill>
                <a:latin typeface="Gotham Bold"/>
              </a:rPr>
              <a:t> superior </a:t>
            </a:r>
            <a:r>
              <a:rPr lang="es-ES_tradnl" sz="2800" b="0" baseline="30000" dirty="0">
                <a:solidFill>
                  <a:srgbClr val="2C969C"/>
                </a:solidFill>
                <a:latin typeface="Gotham Bold"/>
              </a:rPr>
              <a:t>1-5</a:t>
            </a:r>
            <a:r>
              <a:rPr lang="es-ES_tradnl" sz="2800" dirty="0">
                <a:solidFill>
                  <a:srgbClr val="2C969C"/>
                </a:solidFill>
                <a:latin typeface="Gotham Bold"/>
              </a:rPr>
              <a:t> </a:t>
            </a:r>
            <a:endParaRPr lang="es-ES_tradnl" sz="2000" dirty="0">
              <a:solidFill>
                <a:srgbClr val="2C969C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13790B3-47F3-2C48-8171-3A4062624FB6}"/>
              </a:ext>
            </a:extLst>
          </p:cNvPr>
          <p:cNvSpPr txBox="1"/>
          <p:nvPr/>
        </p:nvSpPr>
        <p:spPr>
          <a:xfrm>
            <a:off x="1968759" y="5995495"/>
            <a:ext cx="97770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1.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Presented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at ASCO 2021. Dummer R, et al. 5-year overall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survival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in COLUMBUS: A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randomized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phase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3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trial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of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encorafenib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plus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binimetinib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versus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vemurafenib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or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encorafenib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in patients with BRAF V600-mutant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melanoma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. Oral Presentation 8.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https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://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meetings.asco.org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/2021-asco-annual-meeting/13661?presentation=196699 . (Last Access: 08/06/2021). 2.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Ficha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técnica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de BRAFTOVI®. 3.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Ficha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técnica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de MEKTOVI®.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4. Dummer R,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Ascierto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PA,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Gogas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HJ, et al.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Encorafenib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plus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binimetinib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versus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vemurafenib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or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encorafenib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in patients with BRAF-mutant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melanoma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(COLUMBUS): a multicentre,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open-label,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randomised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phase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3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trial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. Lancet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Oncol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. 2018;19(5):603-615. 5.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Ascierto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PA, Dummer R,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Gogas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HJ, et al. Update on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tolerability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and overall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survival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in COLUMBUS: landmark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analysis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of a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randomised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phase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3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trial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of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encorafenib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plus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binimetinib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vs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vemurafenib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or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encorafenib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in patients with BRAF V600-mutant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melanoma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.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Eur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J Cancer. 2020;126:33-44. 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7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Gotham Light" pitchFamily="2" charset="0"/>
              <a:ea typeface="+mn-ea"/>
              <a:cs typeface="Gotham Light" pitchFamily="2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C816E1F-6DE8-9A48-A170-BFF04AC8B07D}"/>
              </a:ext>
            </a:extLst>
          </p:cNvPr>
          <p:cNvSpPr txBox="1"/>
          <p:nvPr/>
        </p:nvSpPr>
        <p:spPr>
          <a:xfrm>
            <a:off x="9577126" y="5232078"/>
            <a:ext cx="2711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a. Adaptado de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Dummer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R et al. Oral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presentation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8,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  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presented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at ASCO 2021. </a:t>
            </a:r>
            <a:r>
              <a:rPr kumimoji="0" lang="es-ES" sz="700" b="0" i="0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1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b. SLP por revisión central. La duración del seguimiento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   mínimo fue de 65 meses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BE368E0-B104-A943-BC75-EE586185E429}"/>
              </a:ext>
            </a:extLst>
          </p:cNvPr>
          <p:cNvSpPr txBox="1"/>
          <p:nvPr/>
        </p:nvSpPr>
        <p:spPr>
          <a:xfrm>
            <a:off x="300039" y="6101509"/>
            <a:ext cx="668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2C969C"/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rPr>
              <a:t>22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2C969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0273689-4DC4-D84D-A1AC-D7DE730214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6" t="3931" r="2160" b="2750"/>
          <a:stretch/>
        </p:blipFill>
        <p:spPr>
          <a:xfrm>
            <a:off x="1088860" y="1543453"/>
            <a:ext cx="8425973" cy="4377408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05640860-A9ED-1F5A-B540-016598570207}"/>
              </a:ext>
            </a:extLst>
          </p:cNvPr>
          <p:cNvGrpSpPr/>
          <p:nvPr/>
        </p:nvGrpSpPr>
        <p:grpSpPr>
          <a:xfrm>
            <a:off x="9512843" y="1834826"/>
            <a:ext cx="2634880" cy="2567802"/>
            <a:chOff x="9512843" y="1834826"/>
            <a:chExt cx="2634880" cy="2567802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FAC5A372-F3C1-1B02-460B-CE11F1A49244}"/>
                </a:ext>
              </a:extLst>
            </p:cNvPr>
            <p:cNvGrpSpPr/>
            <p:nvPr/>
          </p:nvGrpSpPr>
          <p:grpSpPr>
            <a:xfrm>
              <a:off x="9512843" y="2535214"/>
              <a:ext cx="2634880" cy="1867414"/>
              <a:chOff x="9510422" y="1296901"/>
              <a:chExt cx="2634880" cy="1867414"/>
            </a:xfrm>
          </p:grpSpPr>
          <p:sp>
            <p:nvSpPr>
              <p:cNvPr id="11" name="Rectángulo redondeado 18">
                <a:extLst>
                  <a:ext uri="{FF2B5EF4-FFF2-40B4-BE49-F238E27FC236}">
                    <a16:creationId xmlns:a16="http://schemas.microsoft.com/office/drawing/2014/main" id="{5B98FB20-69DE-42A2-8028-3C40E6482F22}"/>
                  </a:ext>
                </a:extLst>
              </p:cNvPr>
              <p:cNvSpPr/>
              <p:nvPr/>
            </p:nvSpPr>
            <p:spPr>
              <a:xfrm>
                <a:off x="9574704" y="1296901"/>
                <a:ext cx="2506317" cy="1846415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10AB5B3A-69A6-4664-A895-D2A5E9443FA3}"/>
                  </a:ext>
                </a:extLst>
              </p:cNvPr>
              <p:cNvSpPr txBox="1"/>
              <p:nvPr/>
            </p:nvSpPr>
            <p:spPr>
              <a:xfrm>
                <a:off x="9510422" y="1409989"/>
                <a:ext cx="263488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otham Bold" pitchFamily="2" charset="0"/>
                    <a:ea typeface="+mn-ea"/>
                    <a:cs typeface="Gotham Bold" pitchFamily="2" charset="0"/>
                  </a:rPr>
                  <a:t>El 45% de los pacientes con LDH normal continúan sin progresar tras la actualización a 5 años del estudio COLUMBUS</a:t>
                </a:r>
                <a:r>
                  <a:rPr kumimoji="0" lang="es-ES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otham Bold" pitchFamily="2" charset="0"/>
                    <a:ea typeface="+mn-ea"/>
                    <a:cs typeface="Gotham Bold" pitchFamily="2" charset="0"/>
                  </a:rPr>
                  <a:t> </a:t>
                </a:r>
                <a:r>
                  <a:rPr kumimoji="0" lang="es-ES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otham Bold" pitchFamily="2" charset="0"/>
                    <a:ea typeface="+mn-ea"/>
                    <a:cs typeface="Gotham Bold" pitchFamily="2" charset="0"/>
                  </a:rPr>
                  <a:t>1</a:t>
                </a:r>
                <a:endPara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 Bold" pitchFamily="2" charset="0"/>
                  <a:ea typeface="+mn-ea"/>
                  <a:cs typeface="Gotham Bold" pitchFamily="2" charset="0"/>
                </a:endParaRPr>
              </a:p>
            </p:txBody>
          </p:sp>
        </p:grpSp>
        <p:sp>
          <p:nvSpPr>
            <p:cNvPr id="2" name="Diagrama de flujo: conector 1">
              <a:extLst>
                <a:ext uri="{FF2B5EF4-FFF2-40B4-BE49-F238E27FC236}">
                  <a16:creationId xmlns:a16="http://schemas.microsoft.com/office/drawing/2014/main" id="{609E236B-6D7A-6612-4C9D-5843C3DC494B}"/>
                </a:ext>
              </a:extLst>
            </p:cNvPr>
            <p:cNvSpPr/>
            <p:nvPr/>
          </p:nvSpPr>
          <p:spPr>
            <a:xfrm>
              <a:off x="10409297" y="1834826"/>
              <a:ext cx="841972" cy="841972"/>
            </a:xfrm>
            <a:prstGeom prst="flowChartConnector">
              <a:avLst/>
            </a:prstGeom>
            <a:noFill/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C969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94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12">
            <a:extLst>
              <a:ext uri="{FF2B5EF4-FFF2-40B4-BE49-F238E27FC236}">
                <a16:creationId xmlns:a16="http://schemas.microsoft.com/office/drawing/2014/main" id="{97C489D7-166A-C841-82A6-3F71B6BF0A7A}"/>
              </a:ext>
            </a:extLst>
          </p:cNvPr>
          <p:cNvSpPr txBox="1"/>
          <p:nvPr/>
        </p:nvSpPr>
        <p:spPr>
          <a:xfrm>
            <a:off x="756547" y="1198715"/>
            <a:ext cx="9570319" cy="1222132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>
              <a:defRPr sz="1200" b="1"/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dirty="0">
                <a:solidFill>
                  <a:srgbClr val="354B54"/>
                </a:solidFill>
                <a:latin typeface="Gotham Bold" pitchFamily="2" charset="0"/>
                <a:cs typeface="Gotham Bold" pitchFamily="2" charset="0"/>
              </a:rPr>
              <a:t>El análisis </a:t>
            </a:r>
            <a:r>
              <a:rPr lang="en-US" sz="1600" i="1" dirty="0">
                <a:solidFill>
                  <a:srgbClr val="354B54"/>
                </a:solidFill>
                <a:latin typeface="Gotham Bold" pitchFamily="2" charset="0"/>
                <a:cs typeface="Gotham Bold" pitchFamily="2" charset="0"/>
              </a:rPr>
              <a:t>in vitro </a:t>
            </a:r>
            <a:r>
              <a:rPr lang="es-ES" sz="1600" dirty="0">
                <a:solidFill>
                  <a:srgbClr val="354B54"/>
                </a:solidFill>
                <a:latin typeface="Gotham Bold" pitchFamily="2" charset="0"/>
                <a:cs typeface="Gotham Bold" pitchFamily="2" charset="0"/>
              </a:rPr>
              <a:t>de la inhibición de quinasas BRAF y el tiempo medio de disociación</a:t>
            </a:r>
            <a:r>
              <a:rPr lang="en-US" sz="1600" dirty="0">
                <a:solidFill>
                  <a:srgbClr val="354B54"/>
                </a:solidFill>
                <a:latin typeface="Gotham Bold" pitchFamily="2" charset="0"/>
                <a:cs typeface="Gotham Bold" pitchFamily="2" charset="0"/>
              </a:rPr>
              <a:t>: </a:t>
            </a:r>
          </a:p>
          <a:p>
            <a:pPr marL="171446" indent="-171446">
              <a:buFontTx/>
              <a:buChar char="-"/>
            </a:pPr>
            <a:endParaRPr lang="en-US" sz="1600" b="0" dirty="0">
              <a:solidFill>
                <a:srgbClr val="2FB4E9"/>
              </a:solidFill>
              <a:latin typeface="Gotham Book" pitchFamily="2" charset="0"/>
              <a:cs typeface="Gotham Book" pitchFamily="2" charset="0"/>
            </a:endParaRPr>
          </a:p>
          <a:p>
            <a:pPr marL="171446" indent="-171446">
              <a:buFontTx/>
              <a:buChar char="-"/>
            </a:pPr>
            <a:r>
              <a:rPr lang="en-US" sz="1600" dirty="0">
                <a:solidFill>
                  <a:srgbClr val="2C969C"/>
                </a:solidFill>
                <a:highlight>
                  <a:srgbClr val="BFE9E7"/>
                </a:highlight>
                <a:latin typeface="Gotham Bold" pitchFamily="2" charset="0"/>
                <a:cs typeface="Gotham Bold" pitchFamily="2" charset="0"/>
              </a:rPr>
              <a:t>El tiempo medio de disociación </a:t>
            </a:r>
            <a:r>
              <a:rPr lang="es-ES" sz="1600" b="0" dirty="0">
                <a:solidFill>
                  <a:srgbClr val="354B54"/>
                </a:solidFill>
                <a:latin typeface="Gotham Book" pitchFamily="2" charset="0"/>
                <a:cs typeface="Gotham Book" pitchFamily="2" charset="0"/>
              </a:rPr>
              <a:t>es el tiempo requerido para disociar el 50% del fármaco de la proteína BRAF</a:t>
            </a:r>
            <a:r>
              <a:rPr lang="en-US" sz="1600" b="0" dirty="0">
                <a:solidFill>
                  <a:srgbClr val="354B54"/>
                </a:solidFill>
                <a:latin typeface="Gotham Book" pitchFamily="2" charset="0"/>
                <a:cs typeface="Gotham Book" pitchFamily="2" charset="0"/>
              </a:rPr>
              <a:t> in vitro </a:t>
            </a:r>
            <a:r>
              <a:rPr lang="en-US" sz="1600" b="0" dirty="0">
                <a:solidFill>
                  <a:srgbClr val="354B54"/>
                </a:solidFill>
                <a:latin typeface="Gotham Book" pitchFamily="2" charset="0"/>
                <a:cs typeface="Gotham Book" pitchFamily="2" charset="0"/>
                <a:sym typeface="Wingdings" panose="05000000000000000000" pitchFamily="2" charset="2"/>
              </a:rPr>
              <a:t> </a:t>
            </a:r>
            <a:r>
              <a:rPr lang="es-ES" sz="1600" b="0" dirty="0">
                <a:solidFill>
                  <a:srgbClr val="354B54"/>
                </a:solidFill>
                <a:latin typeface="Gotham Book" pitchFamily="2" charset="0"/>
                <a:cs typeface="Gotham Book" pitchFamily="2" charset="0"/>
              </a:rPr>
              <a:t>refleja la especificidad del fármaco.</a:t>
            </a:r>
            <a:endParaRPr lang="en-US" sz="1600" b="0" dirty="0">
              <a:solidFill>
                <a:srgbClr val="354B54"/>
              </a:solidFill>
              <a:latin typeface="Gotham Book" pitchFamily="2" charset="0"/>
              <a:cs typeface="Gotham Book" pitchFamily="2" charset="0"/>
              <a:sym typeface="Wingdings" panose="05000000000000000000" pitchFamily="2" charset="2"/>
            </a:endParaRPr>
          </a:p>
        </p:txBody>
      </p:sp>
      <p:sp>
        <p:nvSpPr>
          <p:cNvPr id="6" name="Rectangle : coins arrondis 13">
            <a:extLst>
              <a:ext uri="{FF2B5EF4-FFF2-40B4-BE49-F238E27FC236}">
                <a16:creationId xmlns:a16="http://schemas.microsoft.com/office/drawing/2014/main" id="{F6104A19-FBC3-7A4E-AFE4-9574B48B8F13}"/>
              </a:ext>
            </a:extLst>
          </p:cNvPr>
          <p:cNvSpPr/>
          <p:nvPr/>
        </p:nvSpPr>
        <p:spPr>
          <a:xfrm>
            <a:off x="1281658" y="4732048"/>
            <a:ext cx="9570319" cy="646986"/>
          </a:xfrm>
          <a:prstGeom prst="roundRect">
            <a:avLst/>
          </a:prstGeom>
          <a:solidFill>
            <a:srgbClr val="2C969C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prstClr val="white"/>
                </a:solidFill>
                <a:latin typeface="Gotham Bold" pitchFamily="2" charset="0"/>
                <a:cs typeface="Gotham Bold" pitchFamily="2" charset="0"/>
              </a:rPr>
              <a:t>Un mayor tiempo medio de disociación de BRAFTOVI® en comparación con otros iBRAF se traduce en una </a:t>
            </a:r>
            <a:r>
              <a:rPr lang="es-ES" sz="1600" b="1" u="sng" dirty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rPr>
              <a:t>supresión más prolongada </a:t>
            </a:r>
            <a:r>
              <a:rPr lang="es-ES" sz="1600" b="1" dirty="0">
                <a:solidFill>
                  <a:prstClr val="white"/>
                </a:solidFill>
                <a:latin typeface="Gotham Bold" pitchFamily="2" charset="0"/>
                <a:cs typeface="Gotham Bold" pitchFamily="2" charset="0"/>
              </a:rPr>
              <a:t>de la actividad de su diana</a:t>
            </a:r>
            <a:endParaRPr lang="en-US" sz="1600" b="1" dirty="0">
              <a:solidFill>
                <a:prstClr val="white"/>
              </a:solidFill>
              <a:latin typeface="Gotham Bold" pitchFamily="2" charset="0"/>
              <a:cs typeface="Gotham Bold" pitchFamily="2" charset="0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C5D5A9C-FDD7-B945-BA42-D3D69803CCC2}"/>
              </a:ext>
            </a:extLst>
          </p:cNvPr>
          <p:cNvSpPr/>
          <p:nvPr/>
        </p:nvSpPr>
        <p:spPr>
          <a:xfrm>
            <a:off x="1605117" y="6271516"/>
            <a:ext cx="4490884" cy="220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1. </a:t>
            </a:r>
            <a:r>
              <a:rPr lang="en-GB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Koellblinger</a:t>
            </a: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charset="0"/>
                <a:ea typeface="Gotham Book" charset="0"/>
                <a:cs typeface="Gotham Book" charset="0"/>
              </a:rPr>
              <a:t> P et al.  Current Opinion in Oncology 2018;30,2:125-133</a:t>
            </a:r>
          </a:p>
          <a:p>
            <a:endParaRPr lang="en-GB" sz="133" dirty="0">
              <a:solidFill>
                <a:schemeClr val="tx1">
                  <a:lumMod val="65000"/>
                  <a:lumOff val="35000"/>
                </a:schemeClr>
              </a:solidFill>
              <a:latin typeface="Gotham Book" charset="0"/>
              <a:ea typeface="Gotham Book" charset="0"/>
              <a:cs typeface="Gotham Book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C1D57D1-51B9-9641-8F4B-8112ECA5D20A}"/>
              </a:ext>
            </a:extLst>
          </p:cNvPr>
          <p:cNvSpPr txBox="1"/>
          <p:nvPr/>
        </p:nvSpPr>
        <p:spPr>
          <a:xfrm>
            <a:off x="5052971" y="6592115"/>
            <a:ext cx="1807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" sz="1200" baseline="30000" dirty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Para uso promocional</a:t>
            </a:r>
            <a:endParaRPr lang="es" sz="1200" dirty="0">
              <a:solidFill>
                <a:schemeClr val="bg1"/>
              </a:solidFill>
              <a:latin typeface="Gotham Book" pitchFamily="2" charset="0"/>
              <a:cs typeface="Gotham Book" pitchFamily="2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2856BF6-A5A2-8E4B-AC28-2C708FB57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324" y="2696947"/>
            <a:ext cx="5962520" cy="1770123"/>
          </a:xfrm>
          <a:prstGeom prst="rect">
            <a:avLst/>
          </a:prstGeom>
        </p:spPr>
      </p:pic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id="{7114C862-0981-0145-BE44-199D49F886E4}"/>
              </a:ext>
            </a:extLst>
          </p:cNvPr>
          <p:cNvSpPr/>
          <p:nvPr/>
        </p:nvSpPr>
        <p:spPr>
          <a:xfrm>
            <a:off x="6742281" y="3100062"/>
            <a:ext cx="1245475" cy="1111469"/>
          </a:xfrm>
          <a:prstGeom prst="roundRect">
            <a:avLst/>
          </a:prstGeom>
          <a:noFill/>
          <a:ln w="28575">
            <a:solidFill>
              <a:srgbClr val="5016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29DE8D5-0A21-6F49-86D8-8F10B03EEBC3}"/>
              </a:ext>
            </a:extLst>
          </p:cNvPr>
          <p:cNvSpPr txBox="1"/>
          <p:nvPr/>
        </p:nvSpPr>
        <p:spPr>
          <a:xfrm>
            <a:off x="4677292" y="3891845"/>
            <a:ext cx="220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®</a:t>
            </a:r>
            <a:endParaRPr lang="es-ES" dirty="0">
              <a:solidFill>
                <a:srgbClr val="2C969C"/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21627" y="401547"/>
            <a:ext cx="10941376" cy="1119924"/>
          </a:xfrm>
        </p:spPr>
        <p:txBody>
          <a:bodyPr/>
          <a:lstStyle/>
          <a:p>
            <a:r>
              <a:rPr lang="es-ES" sz="280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BRAFTOVI® tiene una supresión 15 veces más prolongada de su diana respecto con otros iBRAF</a:t>
            </a:r>
            <a:r>
              <a:rPr lang="es-ES" sz="2800" baseline="3000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1</a:t>
            </a:r>
            <a:br>
              <a:rPr lang="en-US" sz="2800" baseline="3000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</a:br>
            <a:endParaRPr lang="es-ES_tradnl" sz="2800" dirty="0">
              <a:solidFill>
                <a:srgbClr val="2C96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80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B910C9B-A716-D54F-5678-8F667A8637EE}"/>
              </a:ext>
            </a:extLst>
          </p:cNvPr>
          <p:cNvSpPr/>
          <p:nvPr/>
        </p:nvSpPr>
        <p:spPr>
          <a:xfrm>
            <a:off x="5874365" y="1309037"/>
            <a:ext cx="2040910" cy="28780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5564DFF-409C-ABD2-99CE-BBD514669C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" r="2307" b="2174"/>
          <a:stretch/>
        </p:blipFill>
        <p:spPr>
          <a:xfrm>
            <a:off x="935182" y="1510915"/>
            <a:ext cx="8577661" cy="4563443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63203" y="320199"/>
            <a:ext cx="11550545" cy="854822"/>
          </a:xfrm>
        </p:spPr>
        <p:txBody>
          <a:bodyPr/>
          <a:lstStyle/>
          <a:p>
            <a:r>
              <a:rPr lang="es-ES_tradnl" sz="2800" dirty="0">
                <a:solidFill>
                  <a:srgbClr val="2C969C"/>
                </a:solidFill>
                <a:latin typeface="Gotham Bold"/>
              </a:rPr>
              <a:t>Los pacientes del estudio COLUMBUS con </a:t>
            </a:r>
            <a:r>
              <a:rPr lang="es-ES_tradnl" sz="2800" dirty="0">
                <a:solidFill>
                  <a:srgbClr val="2C969C"/>
                </a:solidFill>
                <a:highlight>
                  <a:srgbClr val="BFE9E7"/>
                </a:highlight>
                <a:latin typeface="Gotham Bold"/>
              </a:rPr>
              <a:t>Baja Carga Tumoral </a:t>
            </a:r>
            <a:r>
              <a:rPr lang="es-ES_tradnl" sz="2800" dirty="0">
                <a:solidFill>
                  <a:srgbClr val="2C969C"/>
                </a:solidFill>
                <a:latin typeface="Gotham Bold"/>
              </a:rPr>
              <a:t>alcanzaron una </a:t>
            </a:r>
            <a:r>
              <a:rPr lang="es-ES_tradnl" sz="2800" dirty="0">
                <a:solidFill>
                  <a:srgbClr val="2C969C"/>
                </a:solidFill>
                <a:highlight>
                  <a:srgbClr val="BFE9E7"/>
                </a:highlight>
                <a:latin typeface="Gotham Bold"/>
              </a:rPr>
              <a:t>mediana de SG</a:t>
            </a:r>
            <a:r>
              <a:rPr lang="es-ES_tradnl" sz="2800" dirty="0">
                <a:solidFill>
                  <a:srgbClr val="2C969C"/>
                </a:solidFill>
                <a:latin typeface="Gotham Bold"/>
              </a:rPr>
              <a:t> superior </a:t>
            </a:r>
            <a:r>
              <a:rPr lang="es-ES_tradnl" sz="2800" b="0" baseline="30000" dirty="0">
                <a:solidFill>
                  <a:srgbClr val="2C969C"/>
                </a:solidFill>
                <a:latin typeface="Gotham Bold"/>
              </a:rPr>
              <a:t>1-5</a:t>
            </a:r>
            <a:r>
              <a:rPr lang="es-ES_tradnl" sz="2800" dirty="0">
                <a:solidFill>
                  <a:srgbClr val="2C969C"/>
                </a:solidFill>
                <a:latin typeface="Gotham Bold"/>
              </a:rPr>
              <a:t> </a:t>
            </a:r>
            <a:endParaRPr lang="es-ES_tradnl" sz="2000" dirty="0">
              <a:solidFill>
                <a:srgbClr val="2C969C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13790B3-47F3-2C48-8171-3A4062624FB6}"/>
              </a:ext>
            </a:extLst>
          </p:cNvPr>
          <p:cNvSpPr txBox="1"/>
          <p:nvPr/>
        </p:nvSpPr>
        <p:spPr>
          <a:xfrm>
            <a:off x="1968759" y="6091192"/>
            <a:ext cx="97770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1.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Presented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at ASCO 2021. Dummer R, et al. 5-year overall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survival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in COLUMBUS: A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randomized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phase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3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trial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of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encorafenib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plus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binimetinib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versus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vemurafenib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or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encorafenib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in patients with BRAF V600-mutant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melanoma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. Oral Presentation 8.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https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://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meetings.asco.org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/2021-asco-annual-meeting/13661?presentation=196699 . (Last Access: 08/06/2021). 2.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Ficha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técnica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de BRAFTOVI®. 3.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Ficha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técnica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de MEKTOVI®.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4. Dummer R,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Ascierto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PA,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Gogas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HJ, et al.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Encorafenib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plus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binimetinib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versus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vemurafenib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or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encorafenib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in patients with BRAF-mutant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melanoma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(COLUMBUS): a multicentre,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open-label,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randomised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phase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3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trial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. Lancet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Oncol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. 2018;19(5):603-615. 5.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Ascierto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PA, Dummer R,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Gogas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HJ, et al. Update on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tolerability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and overall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survival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in COLUMBUS: landmark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analysis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of a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randomised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phase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3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trial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of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encorafenib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plus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binimetinib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vs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vemurafenib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or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encorafenib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in patients with BRAF V600-mutant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melanoma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. </a:t>
            </a:r>
            <a:r>
              <a:rPr kumimoji="0" lang="da-DK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Eur</a:t>
            </a:r>
            <a:r>
              <a:rPr kumimoji="0" lang="da-DK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J Cancer. 2020;126:33-44. 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7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Gotham Light" pitchFamily="2" charset="0"/>
              <a:ea typeface="+mn-ea"/>
              <a:cs typeface="Gotham Light" pitchFamily="2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C816E1F-6DE8-9A48-A170-BFF04AC8B07D}"/>
              </a:ext>
            </a:extLst>
          </p:cNvPr>
          <p:cNvSpPr txBox="1"/>
          <p:nvPr/>
        </p:nvSpPr>
        <p:spPr>
          <a:xfrm>
            <a:off x="9577126" y="5232078"/>
            <a:ext cx="2711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a. Adaptado de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Dummer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R et al. Oral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presentation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8,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  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presented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at ASCO 2021. </a:t>
            </a:r>
            <a:r>
              <a:rPr kumimoji="0" lang="es-ES" sz="700" b="0" i="0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1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b. SLP por revisión central. La duración del seguimiento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   mínimo fue de 65 meses</a:t>
            </a:r>
          </a:p>
        </p:txBody>
      </p:sp>
      <p:sp>
        <p:nvSpPr>
          <p:cNvPr id="11" name="Rectángulo redondeado 18">
            <a:extLst>
              <a:ext uri="{FF2B5EF4-FFF2-40B4-BE49-F238E27FC236}">
                <a16:creationId xmlns:a16="http://schemas.microsoft.com/office/drawing/2014/main" id="{5B98FB20-69DE-42A2-8028-3C40E6482F22}"/>
              </a:ext>
            </a:extLst>
          </p:cNvPr>
          <p:cNvSpPr/>
          <p:nvPr/>
        </p:nvSpPr>
        <p:spPr>
          <a:xfrm>
            <a:off x="9655518" y="2535214"/>
            <a:ext cx="2341268" cy="245666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Diagrama de flujo: conector 1">
            <a:extLst>
              <a:ext uri="{FF2B5EF4-FFF2-40B4-BE49-F238E27FC236}">
                <a16:creationId xmlns:a16="http://schemas.microsoft.com/office/drawing/2014/main" id="{609E236B-6D7A-6612-4C9D-5843C3DC494B}"/>
              </a:ext>
            </a:extLst>
          </p:cNvPr>
          <p:cNvSpPr/>
          <p:nvPr/>
        </p:nvSpPr>
        <p:spPr>
          <a:xfrm>
            <a:off x="10409297" y="1834826"/>
            <a:ext cx="841972" cy="841972"/>
          </a:xfrm>
          <a:prstGeom prst="flowChartConnector">
            <a:avLst/>
          </a:prstGeom>
          <a:noFill/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2C969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SG</a:t>
            </a:r>
          </a:p>
        </p:txBody>
      </p:sp>
      <p:sp>
        <p:nvSpPr>
          <p:cNvPr id="6" name="Rectángulo redondeado 10">
            <a:extLst>
              <a:ext uri="{FF2B5EF4-FFF2-40B4-BE49-F238E27FC236}">
                <a16:creationId xmlns:a16="http://schemas.microsoft.com/office/drawing/2014/main" id="{B6F6112D-2BC2-7A31-23F8-B3A78FA0651C}"/>
              </a:ext>
            </a:extLst>
          </p:cNvPr>
          <p:cNvSpPr/>
          <p:nvPr/>
        </p:nvSpPr>
        <p:spPr>
          <a:xfrm>
            <a:off x="989285" y="1271314"/>
            <a:ext cx="10156279" cy="2878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7BA23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RESULTADOS DE LA SG A 5 AÑOS EN LOS PACIENTES CON BAJA CARGA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7BA23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TUMORAL</a:t>
            </a:r>
            <a:r>
              <a:rPr kumimoji="0" lang="en-US" sz="1600" b="1" i="0" u="none" strike="noStrike" kern="1200" cap="none" spc="0" normalizeH="0" baseline="30000" noProof="0" dirty="0" err="1">
                <a:ln>
                  <a:noFill/>
                </a:ln>
                <a:solidFill>
                  <a:srgbClr val="F7BA23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a,b</a:t>
            </a:r>
            <a:endParaRPr kumimoji="0" lang="es-ES" sz="1400" b="1" i="0" u="none" strike="noStrike" kern="1200" cap="none" spc="0" normalizeH="0" baseline="30000" noProof="0" dirty="0">
              <a:ln>
                <a:noFill/>
              </a:ln>
              <a:solidFill>
                <a:srgbClr val="F7BA23"/>
              </a:solidFill>
              <a:effectLst/>
              <a:uLnTx/>
              <a:uFillTx/>
              <a:latin typeface="Gotham Bold" pitchFamily="2" charset="0"/>
              <a:ea typeface="+mn-ea"/>
              <a:cs typeface="Gotham Bold" pitchFamily="2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BC7D4CA-770A-9FD2-EF2C-B8B99C6566F4}"/>
              </a:ext>
            </a:extLst>
          </p:cNvPr>
          <p:cNvSpPr txBox="1"/>
          <p:nvPr/>
        </p:nvSpPr>
        <p:spPr>
          <a:xfrm>
            <a:off x="9655518" y="2676798"/>
            <a:ext cx="23412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El 47,7% de los pacientes con 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charset="0"/>
                <a:ea typeface="+mn-ea"/>
                <a:cs typeface="+mn-cs"/>
              </a:rPr>
              <a:t>Baja Carga Tumoral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continúan sin progresar tras la actualización a 5 años del estudio COLUMBUS</a:t>
            </a:r>
            <a:r>
              <a:rPr kumimoji="0" lang="es-E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 </a:t>
            </a:r>
            <a:r>
              <a:rPr kumimoji="0" lang="es-ES" sz="1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2" charset="0"/>
                <a:ea typeface="+mn-ea"/>
                <a:cs typeface="Gotham Bold" pitchFamily="2" charset="0"/>
              </a:rPr>
              <a:t>1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ld" pitchFamily="2" charset="0"/>
              <a:ea typeface="+mn-ea"/>
              <a:cs typeface="Gotham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0790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82">
            <a:extLst>
              <a:ext uri="{FF2B5EF4-FFF2-40B4-BE49-F238E27FC236}">
                <a16:creationId xmlns:a16="http://schemas.microsoft.com/office/drawing/2014/main" id="{1097C5BB-0E5E-B44C-A169-64B8B64C857C}"/>
              </a:ext>
            </a:extLst>
          </p:cNvPr>
          <p:cNvSpPr/>
          <p:nvPr/>
        </p:nvSpPr>
        <p:spPr>
          <a:xfrm>
            <a:off x="2141516" y="5774506"/>
            <a:ext cx="7664536" cy="399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EncoBini=encorafenib 450 mg 1 v/d + binimetinib 45 mg 2 v/d; ECOG=Grupo Cooperativo Oriental de Oncología; LDH=lactato deshidrogenasa; PS=estado funcional; ULN=límite superior de lo normal; VEMU=vemurafenib 960 mg 2 v/d.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B1FFE7E-1F16-CB47-95BD-B6D363BDC271}"/>
              </a:ext>
            </a:extLst>
          </p:cNvPr>
          <p:cNvSpPr txBox="1"/>
          <p:nvPr/>
        </p:nvSpPr>
        <p:spPr>
          <a:xfrm>
            <a:off x="2141517" y="6356428"/>
            <a:ext cx="36342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997" marR="0" lvl="0" indent="-107997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Presented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 at ASCO 2020. </a:t>
            </a:r>
            <a:r>
              <a:rPr kumimoji="0" lang="es-E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Gogas.HJ</a:t>
            </a:r>
            <a:r>
              <a:rPr kumimoji="0" lang="es-ES" sz="700" b="0" i="0" u="none" strike="noStrike" kern="1200" cap="none" spc="0" normalizeH="0" baseline="0" noProof="0" dirty="0">
                <a:ln>
                  <a:noFill/>
                </a:ln>
                <a:solidFill>
                  <a:srgbClr val="7B7E82">
                    <a:lumMod val="65000"/>
                    <a:lumOff val="35000"/>
                  </a:srgbClr>
                </a:solidFill>
                <a:effectLst/>
                <a:uLnTx/>
                <a:uFillTx/>
                <a:latin typeface="Gotham Light" pitchFamily="2" charset="0"/>
                <a:ea typeface="+mn-ea"/>
                <a:cs typeface="Gotham Light" pitchFamily="2" charset="0"/>
              </a:rPr>
              <a:t>, et al. Poster 10012. www.asco.org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6D36089-41D6-1D46-AC2D-C8842C752F60}"/>
              </a:ext>
            </a:extLst>
          </p:cNvPr>
          <p:cNvSpPr txBox="1"/>
          <p:nvPr/>
        </p:nvSpPr>
        <p:spPr>
          <a:xfrm>
            <a:off x="5052971" y="6592115"/>
            <a:ext cx="1807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" sz="12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Gotham Book" pitchFamily="2" charset="0"/>
              </a:rPr>
              <a:t>Para uso promocional</a:t>
            </a:r>
            <a:endParaRPr kumimoji="0" lang="e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2" charset="0"/>
              <a:ea typeface="+mn-ea"/>
              <a:cs typeface="Gotham Book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2BC5154-DC56-734D-8568-5E6D72D77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689" y="1390835"/>
            <a:ext cx="7586363" cy="4418315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4B6C067A-15B2-4B11-BE53-E5716DF98DDF}"/>
              </a:ext>
            </a:extLst>
          </p:cNvPr>
          <p:cNvSpPr/>
          <p:nvPr/>
        </p:nvSpPr>
        <p:spPr>
          <a:xfrm>
            <a:off x="9806051" y="5953021"/>
            <a:ext cx="1911216" cy="4678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21628" y="479735"/>
            <a:ext cx="10941376" cy="1119924"/>
          </a:xfrm>
        </p:spPr>
        <p:txBody>
          <a:bodyPr/>
          <a:lstStyle/>
          <a:p>
            <a:pPr algn="ctr"/>
            <a:r>
              <a:rPr lang="es-ES" sz="2800" dirty="0" err="1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EncoBini</a:t>
            </a:r>
            <a:r>
              <a:rPr lang="es-ES" sz="280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 logra una mejor supervivencia global </a:t>
            </a:r>
            <a:br>
              <a:rPr lang="es-ES" sz="280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</a:br>
            <a:r>
              <a:rPr lang="es-ES" sz="280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en la mayoría de los subgrupos de los pacientes</a:t>
            </a:r>
            <a:br>
              <a:rPr lang="en-US" sz="280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</a:br>
            <a:endParaRPr lang="es-ES_tradnl" sz="2800" dirty="0">
              <a:solidFill>
                <a:srgbClr val="2C969C"/>
              </a:solidFill>
            </a:endParaRPr>
          </a:p>
        </p:txBody>
      </p:sp>
      <p:sp>
        <p:nvSpPr>
          <p:cNvPr id="2" name="Diagrama de flujo: conector 1">
            <a:extLst>
              <a:ext uri="{FF2B5EF4-FFF2-40B4-BE49-F238E27FC236}">
                <a16:creationId xmlns:a16="http://schemas.microsoft.com/office/drawing/2014/main" id="{BDC5785F-1573-63CC-294F-0C92DC6172EE}"/>
              </a:ext>
            </a:extLst>
          </p:cNvPr>
          <p:cNvSpPr/>
          <p:nvPr/>
        </p:nvSpPr>
        <p:spPr>
          <a:xfrm>
            <a:off x="1720530" y="404992"/>
            <a:ext cx="841972" cy="841972"/>
          </a:xfrm>
          <a:prstGeom prst="flowChartConnector">
            <a:avLst/>
          </a:prstGeom>
          <a:noFill/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2C969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SG</a:t>
            </a:r>
          </a:p>
        </p:txBody>
      </p:sp>
    </p:spTree>
    <p:extLst>
      <p:ext uri="{BB962C8B-B14F-4D97-AF65-F5344CB8AC3E}">
        <p14:creationId xmlns:p14="http://schemas.microsoft.com/office/powerpoint/2010/main" val="52675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3289281" y="6470270"/>
            <a:ext cx="214125" cy="80577"/>
          </a:xfrm>
          <a:prstGeom prst="rect">
            <a:avLst/>
          </a:prstGeom>
        </p:spPr>
        <p:txBody>
          <a:bodyPr vert="horz" wrap="square" lIns="0" tIns="1629" rIns="0" bIns="0" rtlCol="0">
            <a:spAutoFit/>
          </a:bodyPr>
          <a:lstStyle/>
          <a:p>
            <a:pPr marL="24434" marR="0" lvl="0" indent="0" algn="l" defTabSz="914400" rtl="0" eaLnBrk="1" fontAlgn="auto" latinLnBrk="0" hangingPunct="1">
              <a:lnSpc>
                <a:spcPct val="100000"/>
              </a:lnSpc>
              <a:spcBef>
                <a:spcPts val="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513" b="0" i="0" u="none" strike="noStrike" kern="1200" cap="none" spc="-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</a:rPr>
              <a:pPr marL="24434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sz="513" b="0" i="0" u="none" strike="noStrike" kern="1200" cap="none" spc="-3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BD2161A-B34D-0680-B29F-4375556C6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915" y="265901"/>
            <a:ext cx="9082669" cy="6326198"/>
          </a:xfrm>
          <a:prstGeom prst="rect">
            <a:avLst/>
          </a:prstGeom>
        </p:spPr>
      </p:pic>
      <p:sp>
        <p:nvSpPr>
          <p:cNvPr id="2" name="Título 3">
            <a:extLst>
              <a:ext uri="{FF2B5EF4-FFF2-40B4-BE49-F238E27FC236}">
                <a16:creationId xmlns:a16="http://schemas.microsoft.com/office/drawing/2014/main" id="{8A2912B0-5DC1-B990-A4B0-B4872D399645}"/>
              </a:ext>
            </a:extLst>
          </p:cNvPr>
          <p:cNvSpPr txBox="1">
            <a:spLocks/>
          </p:cNvSpPr>
          <p:nvPr/>
        </p:nvSpPr>
        <p:spPr>
          <a:xfrm>
            <a:off x="248416" y="368538"/>
            <a:ext cx="6909983" cy="5267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0615A"/>
                </a:solidFill>
                <a:effectLst/>
                <a:uLnTx/>
                <a:uFillTx/>
                <a:latin typeface="Gotham Bold" pitchFamily="2" charset="0"/>
                <a:ea typeface="+mj-ea"/>
                <a:cs typeface="Gotham Bold" pitchFamily="2" charset="0"/>
              </a:rPr>
              <a:t>Contenido mínimo</a:t>
            </a: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00615A"/>
              </a:solidFill>
              <a:effectLst/>
              <a:uLnTx/>
              <a:uFillTx/>
              <a:latin typeface="Gotham Bold" pitchFamily="2" charset="0"/>
              <a:ea typeface="+mj-ea"/>
              <a:cs typeface="Gotham Bold" pitchFamily="2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167D77C-8FA9-657E-C1C3-0AFFEB4E85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506"/>
          <a:stretch/>
        </p:blipFill>
        <p:spPr>
          <a:xfrm>
            <a:off x="895047" y="743131"/>
            <a:ext cx="1676619" cy="73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8636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13289281" y="6470270"/>
            <a:ext cx="214125" cy="80577"/>
          </a:xfrm>
          <a:prstGeom prst="rect">
            <a:avLst/>
          </a:prstGeom>
        </p:spPr>
        <p:txBody>
          <a:bodyPr vert="horz" wrap="square" lIns="0" tIns="1629" rIns="0" bIns="0" rtlCol="0">
            <a:spAutoFit/>
          </a:bodyPr>
          <a:lstStyle/>
          <a:p>
            <a:pPr marL="24434" marR="0" lvl="0" indent="0" algn="l" defTabSz="914400" rtl="0" eaLnBrk="1" fontAlgn="auto" latinLnBrk="0" hangingPunct="1">
              <a:lnSpc>
                <a:spcPct val="100000"/>
              </a:lnSpc>
              <a:spcBef>
                <a:spcPts val="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513" b="0" i="0" u="none" strike="noStrike" kern="1200" cap="none" spc="-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</a:rPr>
              <a:pPr marL="24434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sz="513" b="0" i="0" u="none" strike="noStrike" kern="1200" cap="none" spc="-3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2DA9524-CA20-AAEC-08DA-B1BFB9CED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179" y="267856"/>
            <a:ext cx="8953643" cy="632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7936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0D2FFAB-206B-1E64-1F3F-E68C65398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593" y="195523"/>
            <a:ext cx="8902814" cy="646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470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3289281" y="6470270"/>
            <a:ext cx="214125" cy="80577"/>
          </a:xfrm>
          <a:prstGeom prst="rect">
            <a:avLst/>
          </a:prstGeom>
        </p:spPr>
        <p:txBody>
          <a:bodyPr vert="horz" wrap="square" lIns="0" tIns="1629" rIns="0" bIns="0" rtlCol="0">
            <a:spAutoFit/>
          </a:bodyPr>
          <a:lstStyle/>
          <a:p>
            <a:pPr marL="24434" marR="0" lvl="0" indent="0" algn="l" defTabSz="914400" rtl="0" eaLnBrk="1" fontAlgn="auto" latinLnBrk="0" hangingPunct="1">
              <a:lnSpc>
                <a:spcPct val="100000"/>
              </a:lnSpc>
              <a:spcBef>
                <a:spcPts val="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513" b="0" i="0" u="none" strike="noStrike" kern="1200" cap="none" spc="-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</a:rPr>
              <a:pPr marL="24434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sz="513" b="0" i="0" u="none" strike="noStrike" kern="1200" cap="none" spc="-3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A75278B-7E29-5ED8-9C68-4C3E14879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008" y="283496"/>
            <a:ext cx="8851985" cy="629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66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3289281" y="6470270"/>
            <a:ext cx="214125" cy="80577"/>
          </a:xfrm>
          <a:prstGeom prst="rect">
            <a:avLst/>
          </a:prstGeom>
        </p:spPr>
        <p:txBody>
          <a:bodyPr vert="horz" wrap="square" lIns="0" tIns="1629" rIns="0" bIns="0" rtlCol="0">
            <a:spAutoFit/>
          </a:bodyPr>
          <a:lstStyle/>
          <a:p>
            <a:pPr marL="24434" marR="0" lvl="0" indent="0" algn="l" defTabSz="914400" rtl="0" eaLnBrk="1" fontAlgn="auto" latinLnBrk="0" hangingPunct="1">
              <a:lnSpc>
                <a:spcPct val="100000"/>
              </a:lnSpc>
              <a:spcBef>
                <a:spcPts val="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513" b="0" i="0" u="none" strike="noStrike" kern="1200" cap="none" spc="-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</a:rPr>
              <a:pPr marL="24434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sz="513" b="0" i="0" u="none" strike="noStrike" kern="1200" cap="none" spc="-3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CFCFC46-1612-6A8A-0DED-0A7812AC8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106" y="207253"/>
            <a:ext cx="8773788" cy="64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2391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81930E4-9C7B-DB06-B692-792068074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801" y="166199"/>
            <a:ext cx="9094398" cy="652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2758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13580657" y="6470270"/>
            <a:ext cx="214125" cy="80577"/>
          </a:xfrm>
          <a:prstGeom prst="rect">
            <a:avLst/>
          </a:prstGeom>
        </p:spPr>
        <p:txBody>
          <a:bodyPr vert="horz" wrap="square" lIns="0" tIns="1629" rIns="0" bIns="0" rtlCol="0">
            <a:spAutoFit/>
          </a:bodyPr>
          <a:lstStyle/>
          <a:p>
            <a:pPr marL="24434" marR="0" lvl="0" indent="0" algn="l" defTabSz="914400" rtl="0" eaLnBrk="1" fontAlgn="auto" latinLnBrk="0" hangingPunct="1">
              <a:lnSpc>
                <a:spcPct val="100000"/>
              </a:lnSpc>
              <a:spcBef>
                <a:spcPts val="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513" b="0" i="0" u="none" strike="noStrike" kern="1200" cap="none" spc="-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</a:rPr>
              <a:pPr marL="24434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sz="513" b="0" i="0" u="none" strike="noStrike" kern="1200" cap="none" spc="-3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2275217A-C57C-6535-D91B-A616E5A25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797" y="298059"/>
            <a:ext cx="8441447" cy="6107244"/>
          </a:xfrm>
          <a:prstGeom prst="rect">
            <a:avLst/>
          </a:prstGeom>
        </p:spPr>
      </p:pic>
      <p:sp>
        <p:nvSpPr>
          <p:cNvPr id="2" name="Título 3">
            <a:extLst>
              <a:ext uri="{FF2B5EF4-FFF2-40B4-BE49-F238E27FC236}">
                <a16:creationId xmlns:a16="http://schemas.microsoft.com/office/drawing/2014/main" id="{C7A48444-6D22-699D-15DF-7262F9DC78A4}"/>
              </a:ext>
            </a:extLst>
          </p:cNvPr>
          <p:cNvSpPr txBox="1">
            <a:spLocks/>
          </p:cNvSpPr>
          <p:nvPr/>
        </p:nvSpPr>
        <p:spPr>
          <a:xfrm>
            <a:off x="255538" y="452697"/>
            <a:ext cx="6909983" cy="5267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0615A"/>
                </a:solidFill>
                <a:effectLst/>
                <a:uLnTx/>
                <a:uFillTx/>
                <a:latin typeface="Gotham Bold" pitchFamily="2" charset="0"/>
                <a:ea typeface="+mj-ea"/>
                <a:cs typeface="Gotham Bold" pitchFamily="2" charset="0"/>
              </a:rPr>
              <a:t>Contenido mínimo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88A2912-527A-3188-470E-6EB2358036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052" t="3172" r="-5546" b="-3172"/>
          <a:stretch/>
        </p:blipFill>
        <p:spPr>
          <a:xfrm>
            <a:off x="1138512" y="995124"/>
            <a:ext cx="1854884" cy="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945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3580657" y="6470270"/>
            <a:ext cx="214125" cy="80577"/>
          </a:xfrm>
          <a:prstGeom prst="rect">
            <a:avLst/>
          </a:prstGeom>
        </p:spPr>
        <p:txBody>
          <a:bodyPr vert="horz" wrap="square" lIns="0" tIns="1629" rIns="0" bIns="0" rtlCol="0">
            <a:spAutoFit/>
          </a:bodyPr>
          <a:lstStyle/>
          <a:p>
            <a:pPr marL="24434" marR="0" lvl="0" indent="0" algn="l" defTabSz="914400" rtl="0" eaLnBrk="1" fontAlgn="auto" latinLnBrk="0" hangingPunct="1">
              <a:lnSpc>
                <a:spcPct val="100000"/>
              </a:lnSpc>
              <a:spcBef>
                <a:spcPts val="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513" b="0" i="0" u="none" strike="noStrike" kern="1200" cap="none" spc="-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</a:rPr>
              <a:pPr marL="24434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sz="513" b="0" i="0" u="none" strike="noStrike" kern="1200" cap="none" spc="-3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5864D58-9BBF-78E6-205D-8E9A7343E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974" y="421140"/>
            <a:ext cx="8722959" cy="615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55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9">
            <a:extLst>
              <a:ext uri="{FF2B5EF4-FFF2-40B4-BE49-F238E27FC236}">
                <a16:creationId xmlns:a16="http://schemas.microsoft.com/office/drawing/2014/main" id="{4EC63A87-5D53-5D42-B69D-C1DEE0E6C6BA}"/>
              </a:ext>
            </a:extLst>
          </p:cNvPr>
          <p:cNvSpPr/>
          <p:nvPr/>
        </p:nvSpPr>
        <p:spPr>
          <a:xfrm>
            <a:off x="790012" y="1810570"/>
            <a:ext cx="3554581" cy="2949059"/>
          </a:xfrm>
          <a:prstGeom prst="roundRect">
            <a:avLst>
              <a:gd name="adj" fmla="val 4038"/>
            </a:avLst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46" indent="-171446">
              <a:buFontTx/>
              <a:buChar char="-"/>
            </a:pPr>
            <a:r>
              <a:rPr lang="en-GB" sz="1400" b="1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Los inhibidores BRAF inducen </a:t>
            </a:r>
            <a:r>
              <a:rPr lang="es-ES" sz="1400" b="1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un</a:t>
            </a:r>
            <a:r>
              <a:rPr lang="en-GB" sz="1400" b="1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 </a:t>
            </a:r>
            <a:r>
              <a:rPr lang="es-ES" sz="1400" b="1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cambio conformacional de los monómeros CRAF y/o BRAF,</a:t>
            </a:r>
            <a:r>
              <a:rPr lang="en-GB" sz="1400" b="1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 prom</a:t>
            </a:r>
            <a:r>
              <a:rPr lang="es-ES" sz="1400" b="1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oviendo</a:t>
            </a:r>
            <a:r>
              <a:rPr lang="en-GB" sz="1400" b="1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 su dimerización en las células </a:t>
            </a:r>
            <a:r>
              <a:rPr lang="en-GB" sz="1400" b="1" dirty="0" err="1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sanas</a:t>
            </a:r>
            <a:r>
              <a:rPr lang="es-ES" sz="1400" b="1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.</a:t>
            </a:r>
            <a:r>
              <a:rPr lang="es-ES" sz="1400" b="1" baseline="3000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1</a:t>
            </a:r>
            <a:endParaRPr lang="en-GB" sz="1400" b="1" baseline="30000" dirty="0">
              <a:solidFill>
                <a:srgbClr val="2C969C"/>
              </a:solidFill>
              <a:latin typeface="Gotham Bold" pitchFamily="2" charset="0"/>
              <a:cs typeface="Gotham Bold" pitchFamily="2" charset="0"/>
            </a:endParaRPr>
          </a:p>
          <a:p>
            <a:pPr marL="171446" indent="-171446">
              <a:buFontTx/>
              <a:buChar char="-"/>
            </a:pPr>
            <a:endParaRPr lang="en-GB" sz="1400" b="1" dirty="0">
              <a:solidFill>
                <a:srgbClr val="2FB4E9"/>
              </a:solidFill>
              <a:latin typeface="Gotham Bold" pitchFamily="2" charset="0"/>
              <a:cs typeface="Gotham Bold" pitchFamily="2" charset="0"/>
            </a:endParaRPr>
          </a:p>
          <a:p>
            <a:endParaRPr lang="en-GB" sz="1400" b="1" dirty="0">
              <a:solidFill>
                <a:srgbClr val="354B54"/>
              </a:solidFill>
              <a:latin typeface="Gotham Bold" pitchFamily="2" charset="0"/>
              <a:cs typeface="Gotham Bold" pitchFamily="2" charset="0"/>
            </a:endParaRPr>
          </a:p>
          <a:p>
            <a:pPr marL="171446" indent="-171446">
              <a:buFontTx/>
              <a:buChar char="-"/>
            </a:pPr>
            <a:r>
              <a:rPr lang="en-GB" sz="1400" b="1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La dimerización</a:t>
            </a:r>
            <a:r>
              <a:rPr lang="es-ES" sz="1400" b="1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 de</a:t>
            </a:r>
            <a:r>
              <a:rPr lang="en-GB" sz="1400" b="1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 RAF – RAF reside en la activación de la señalización ERK en las células </a:t>
            </a:r>
            <a:r>
              <a:rPr lang="en-GB" sz="1400" b="1" dirty="0" err="1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sanas</a:t>
            </a:r>
            <a:r>
              <a:rPr lang="es-ES" sz="1400" b="1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.</a:t>
            </a:r>
            <a:r>
              <a:rPr lang="es-ES" sz="1400" b="1" baseline="3000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1</a:t>
            </a:r>
            <a:endParaRPr lang="en-GB" sz="1400" b="1" baseline="30000" dirty="0">
              <a:solidFill>
                <a:srgbClr val="2C969C"/>
              </a:solidFill>
              <a:latin typeface="Gotham Bold" pitchFamily="2" charset="0"/>
              <a:cs typeface="Gotham Bold" pitchFamily="2" charset="0"/>
            </a:endParaRPr>
          </a:p>
          <a:p>
            <a:pPr marL="171446" indent="-171446">
              <a:buFontTx/>
              <a:buChar char="-"/>
            </a:pPr>
            <a:endParaRPr lang="en-GB" sz="1400" b="1" dirty="0">
              <a:solidFill>
                <a:srgbClr val="EE7723"/>
              </a:solidFill>
              <a:latin typeface="Gotham Bold" pitchFamily="2" charset="0"/>
              <a:cs typeface="Gotham Bold" pitchFamily="2" charset="0"/>
            </a:endParaRPr>
          </a:p>
          <a:p>
            <a:pPr marL="171446" indent="-171446">
              <a:buFontTx/>
              <a:buChar char="-"/>
            </a:pPr>
            <a:r>
              <a:rPr lang="en-GB" sz="1400" b="1" dirty="0">
                <a:solidFill>
                  <a:srgbClr val="ECB633"/>
                </a:solidFill>
                <a:latin typeface="Gotham Bold" pitchFamily="2" charset="0"/>
                <a:cs typeface="Gotham Bold" pitchFamily="2" charset="0"/>
              </a:rPr>
              <a:t>Los inhibidores </a:t>
            </a:r>
            <a:r>
              <a:rPr lang="es-ES" sz="1400" b="1" dirty="0">
                <a:solidFill>
                  <a:srgbClr val="ECB633"/>
                </a:solidFill>
                <a:latin typeface="Gotham Bold" pitchFamily="2" charset="0"/>
                <a:cs typeface="Gotham Bold" pitchFamily="2" charset="0"/>
              </a:rPr>
              <a:t>de </a:t>
            </a:r>
            <a:r>
              <a:rPr lang="en-GB" sz="1400" b="1" dirty="0">
                <a:solidFill>
                  <a:srgbClr val="ECB633"/>
                </a:solidFill>
                <a:latin typeface="Gotham Bold" pitchFamily="2" charset="0"/>
                <a:cs typeface="Gotham Bold" pitchFamily="2" charset="0"/>
              </a:rPr>
              <a:t>BRAF inducen </a:t>
            </a:r>
            <a:r>
              <a:rPr lang="es-ES" sz="1400" b="1" dirty="0">
                <a:solidFill>
                  <a:srgbClr val="ECB633"/>
                </a:solidFill>
                <a:latin typeface="Gotham Bold" pitchFamily="2" charset="0"/>
                <a:cs typeface="Gotham Bold" pitchFamily="2" charset="0"/>
              </a:rPr>
              <a:t>l</a:t>
            </a:r>
            <a:r>
              <a:rPr lang="en-GB" sz="1400" b="1" dirty="0">
                <a:solidFill>
                  <a:srgbClr val="ECB633"/>
                </a:solidFill>
                <a:latin typeface="Gotham Bold" pitchFamily="2" charset="0"/>
                <a:cs typeface="Gotham Bold" pitchFamily="2" charset="0"/>
              </a:rPr>
              <a:t>a activación paradójica de ERK en las células </a:t>
            </a:r>
            <a:r>
              <a:rPr lang="en-GB" sz="1400" b="1" dirty="0" err="1">
                <a:solidFill>
                  <a:srgbClr val="ECB633"/>
                </a:solidFill>
                <a:latin typeface="Gotham Bold" pitchFamily="2" charset="0"/>
                <a:cs typeface="Gotham Bold" pitchFamily="2" charset="0"/>
              </a:rPr>
              <a:t>sanas</a:t>
            </a:r>
            <a:r>
              <a:rPr lang="es-ES" sz="1400" b="1" dirty="0">
                <a:solidFill>
                  <a:srgbClr val="ECB633"/>
                </a:solidFill>
                <a:latin typeface="Gotham Bold" pitchFamily="2" charset="0"/>
                <a:cs typeface="Gotham Bold" pitchFamily="2" charset="0"/>
              </a:rPr>
              <a:t>.</a:t>
            </a:r>
            <a:r>
              <a:rPr lang="es-ES" sz="1400" b="1" baseline="30000" dirty="0">
                <a:solidFill>
                  <a:srgbClr val="ECB633"/>
                </a:solidFill>
                <a:latin typeface="Gotham Bold" pitchFamily="2" charset="0"/>
                <a:cs typeface="Gotham Bold" pitchFamily="2" charset="0"/>
              </a:rPr>
              <a:t>2</a:t>
            </a:r>
            <a:endParaRPr lang="en-GB" sz="1400" b="1" baseline="30000" dirty="0">
              <a:solidFill>
                <a:srgbClr val="ECB633"/>
              </a:solidFill>
              <a:latin typeface="Gotham Bold" pitchFamily="2" charset="0"/>
              <a:cs typeface="Gotham Bold" pitchFamily="2" charset="0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601820C9-454B-2A4E-B9E8-282C11F27468}"/>
              </a:ext>
            </a:extLst>
          </p:cNvPr>
          <p:cNvGrpSpPr/>
          <p:nvPr/>
        </p:nvGrpSpPr>
        <p:grpSpPr>
          <a:xfrm>
            <a:off x="4234518" y="3144957"/>
            <a:ext cx="2104879" cy="261235"/>
            <a:chOff x="3091517" y="3845349"/>
            <a:chExt cx="2104878" cy="261234"/>
          </a:xfrm>
        </p:grpSpPr>
        <p:sp>
          <p:nvSpPr>
            <p:cNvPr id="7" name="Rectangle à coins arrondis 13">
              <a:extLst>
                <a:ext uri="{FF2B5EF4-FFF2-40B4-BE49-F238E27FC236}">
                  <a16:creationId xmlns:a16="http://schemas.microsoft.com/office/drawing/2014/main" id="{98CA9874-4386-BC4C-A642-310B2E513577}"/>
                </a:ext>
              </a:extLst>
            </p:cNvPr>
            <p:cNvSpPr/>
            <p:nvPr/>
          </p:nvSpPr>
          <p:spPr>
            <a:xfrm>
              <a:off x="3091517" y="3845349"/>
              <a:ext cx="1176599" cy="249946"/>
            </a:xfrm>
            <a:prstGeom prst="round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051" i="1" dirty="0">
                  <a:solidFill>
                    <a:srgbClr val="23A0B9"/>
                  </a:solidFill>
                  <a:latin typeface="Arial"/>
                </a:rPr>
                <a:t>Dimeriza</a:t>
              </a:r>
              <a:r>
                <a:rPr lang="es-ES" sz="1051" i="1" dirty="0">
                  <a:solidFill>
                    <a:srgbClr val="23A0B9"/>
                  </a:solidFill>
                  <a:latin typeface="Arial"/>
                </a:rPr>
                <a:t>ció</a:t>
              </a:r>
              <a:r>
                <a:rPr lang="fr-FR" sz="1051" i="1" dirty="0">
                  <a:solidFill>
                    <a:srgbClr val="23A0B9"/>
                  </a:solidFill>
                  <a:latin typeface="Arial"/>
                </a:rPr>
                <a:t>n</a:t>
              </a:r>
            </a:p>
          </p:txBody>
        </p:sp>
        <p:sp>
          <p:nvSpPr>
            <p:cNvPr id="8" name="Accolade fermante 84">
              <a:extLst>
                <a:ext uri="{FF2B5EF4-FFF2-40B4-BE49-F238E27FC236}">
                  <a16:creationId xmlns:a16="http://schemas.microsoft.com/office/drawing/2014/main" id="{DAD48A7D-94BF-1349-B1EF-67F188E3221C}"/>
                </a:ext>
              </a:extLst>
            </p:cNvPr>
            <p:cNvSpPr/>
            <p:nvPr/>
          </p:nvSpPr>
          <p:spPr>
            <a:xfrm rot="5400000">
              <a:off x="4585946" y="3496134"/>
              <a:ext cx="234629" cy="986269"/>
            </a:xfrm>
            <a:prstGeom prst="rightBrace">
              <a:avLst>
                <a:gd name="adj1" fmla="val 46252"/>
                <a:gd name="adj2" fmla="val 49178"/>
              </a:avLst>
            </a:prstGeom>
            <a:ln>
              <a:solidFill>
                <a:srgbClr val="23A0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354B54"/>
                </a:solidFill>
                <a:latin typeface="Arial"/>
              </a:endParaRPr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7DBD9B62-5D8A-DB49-B54F-510EFE19D984}"/>
              </a:ext>
            </a:extLst>
          </p:cNvPr>
          <p:cNvGrpSpPr/>
          <p:nvPr/>
        </p:nvGrpSpPr>
        <p:grpSpPr>
          <a:xfrm>
            <a:off x="4783504" y="3450602"/>
            <a:ext cx="1967801" cy="1724908"/>
            <a:chOff x="3640502" y="4150993"/>
            <a:chExt cx="1967801" cy="1724908"/>
          </a:xfrm>
        </p:grpSpPr>
        <p:grpSp>
          <p:nvGrpSpPr>
            <p:cNvPr id="10" name="Groupe 10">
              <a:extLst>
                <a:ext uri="{FF2B5EF4-FFF2-40B4-BE49-F238E27FC236}">
                  <a16:creationId xmlns:a16="http://schemas.microsoft.com/office/drawing/2014/main" id="{DD86DB0B-D06D-8244-BBD5-7E409B24295E}"/>
                </a:ext>
              </a:extLst>
            </p:cNvPr>
            <p:cNvGrpSpPr/>
            <p:nvPr/>
          </p:nvGrpSpPr>
          <p:grpSpPr>
            <a:xfrm>
              <a:off x="3640502" y="4150993"/>
              <a:ext cx="1967801" cy="709592"/>
              <a:chOff x="3259502" y="4150993"/>
              <a:chExt cx="1967801" cy="709592"/>
            </a:xfrm>
          </p:grpSpPr>
          <p:sp>
            <p:nvSpPr>
              <p:cNvPr id="15" name="Rectangle à coins arrondis 40">
                <a:extLst>
                  <a:ext uri="{FF2B5EF4-FFF2-40B4-BE49-F238E27FC236}">
                    <a16:creationId xmlns:a16="http://schemas.microsoft.com/office/drawing/2014/main" id="{F4D7E9E4-77F1-5949-8EEE-6B7CB054D026}"/>
                  </a:ext>
                </a:extLst>
              </p:cNvPr>
              <p:cNvSpPr/>
              <p:nvPr/>
            </p:nvSpPr>
            <p:spPr>
              <a:xfrm>
                <a:off x="4349427" y="4150993"/>
                <a:ext cx="877876" cy="504000"/>
              </a:xfrm>
              <a:prstGeom prst="roundRect">
                <a:avLst/>
              </a:prstGeom>
              <a:solidFill>
                <a:srgbClr val="E7EAF0"/>
              </a:solidFill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fr-FR" sz="1100" dirty="0">
                    <a:solidFill>
                      <a:srgbClr val="354B54"/>
                    </a:solidFill>
                    <a:latin typeface="Gotham Book" pitchFamily="2" charset="0"/>
                    <a:cs typeface="Gotham Book" pitchFamily="2" charset="0"/>
                  </a:rPr>
                  <a:t>CRAF or</a:t>
                </a:r>
              </a:p>
              <a:p>
                <a:pPr algn="ctr"/>
                <a:r>
                  <a:rPr lang="fr-FR" sz="1100" dirty="0">
                    <a:solidFill>
                      <a:srgbClr val="354B54"/>
                    </a:solidFill>
                    <a:latin typeface="Gotham Book" pitchFamily="2" charset="0"/>
                    <a:cs typeface="Gotham Book" pitchFamily="2" charset="0"/>
                  </a:rPr>
                  <a:t>BRAF</a:t>
                </a:r>
              </a:p>
            </p:txBody>
          </p:sp>
          <p:sp>
            <p:nvSpPr>
              <p:cNvPr id="16" name="Ellipse 47">
                <a:extLst>
                  <a:ext uri="{FF2B5EF4-FFF2-40B4-BE49-F238E27FC236}">
                    <a16:creationId xmlns:a16="http://schemas.microsoft.com/office/drawing/2014/main" id="{CAD63E6A-BE32-FB4D-A53E-A66DD86876F6}"/>
                  </a:ext>
                </a:extLst>
              </p:cNvPr>
              <p:cNvSpPr/>
              <p:nvPr/>
            </p:nvSpPr>
            <p:spPr>
              <a:xfrm>
                <a:off x="3259502" y="4265934"/>
                <a:ext cx="288000" cy="288000"/>
              </a:xfrm>
              <a:prstGeom prst="ellipse">
                <a:avLst/>
              </a:prstGeom>
              <a:solidFill>
                <a:srgbClr val="E7EAF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7" name="Rectangle à coins arrondis 40">
                <a:extLst>
                  <a:ext uri="{FF2B5EF4-FFF2-40B4-BE49-F238E27FC236}">
                    <a16:creationId xmlns:a16="http://schemas.microsoft.com/office/drawing/2014/main" id="{D0ED133A-B2A2-F346-A0E8-33D4DBB5A56E}"/>
                  </a:ext>
                </a:extLst>
              </p:cNvPr>
              <p:cNvSpPr/>
              <p:nvPr/>
            </p:nvSpPr>
            <p:spPr>
              <a:xfrm>
                <a:off x="3490776" y="4155728"/>
                <a:ext cx="823206" cy="505002"/>
              </a:xfrm>
              <a:prstGeom prst="roundRect">
                <a:avLst/>
              </a:prstGeom>
              <a:solidFill>
                <a:srgbClr val="E7EAF0"/>
              </a:solidFill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r>
                  <a:rPr lang="fr-FR" sz="1100" dirty="0">
                    <a:solidFill>
                      <a:srgbClr val="354B54"/>
                    </a:solidFill>
                    <a:latin typeface="Gotham Book" pitchFamily="2" charset="0"/>
                    <a:cs typeface="Gotham Book" pitchFamily="2" charset="0"/>
                  </a:rPr>
                  <a:t>       BRAF</a:t>
                </a:r>
              </a:p>
            </p:txBody>
          </p:sp>
          <p:sp>
            <p:nvSpPr>
              <p:cNvPr id="18" name="Ellipse 61">
                <a:extLst>
                  <a:ext uri="{FF2B5EF4-FFF2-40B4-BE49-F238E27FC236}">
                    <a16:creationId xmlns:a16="http://schemas.microsoft.com/office/drawing/2014/main" id="{F330E4FD-BDBD-DE46-98C0-F771E8308B2E}"/>
                  </a:ext>
                </a:extLst>
              </p:cNvPr>
              <p:cNvSpPr/>
              <p:nvPr/>
            </p:nvSpPr>
            <p:spPr>
              <a:xfrm>
                <a:off x="3317871" y="4261446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19" name="Connecteur droit avec flèche 85">
                <a:extLst>
                  <a:ext uri="{FF2B5EF4-FFF2-40B4-BE49-F238E27FC236}">
                    <a16:creationId xmlns:a16="http://schemas.microsoft.com/office/drawing/2014/main" id="{0FBAF328-7929-644F-B837-CB0E8B4479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29178" y="4654993"/>
                <a:ext cx="0" cy="20559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Ellipse 93">
              <a:extLst>
                <a:ext uri="{FF2B5EF4-FFF2-40B4-BE49-F238E27FC236}">
                  <a16:creationId xmlns:a16="http://schemas.microsoft.com/office/drawing/2014/main" id="{87585201-FFC6-8642-9D53-AFCFA7AAEB24}"/>
                </a:ext>
              </a:extLst>
            </p:cNvPr>
            <p:cNvSpPr/>
            <p:nvPr/>
          </p:nvSpPr>
          <p:spPr>
            <a:xfrm>
              <a:off x="4295127" y="4860586"/>
              <a:ext cx="830102" cy="414401"/>
            </a:xfrm>
            <a:prstGeom prst="ellipse">
              <a:avLst/>
            </a:prstGeom>
            <a:solidFill>
              <a:srgbClr val="2C969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rgbClr val="354B54"/>
                  </a:solidFill>
                  <a:latin typeface="Gotham Book" pitchFamily="2" charset="0"/>
                  <a:cs typeface="Gotham Book" pitchFamily="2" charset="0"/>
                </a:rPr>
                <a:t>MEK</a:t>
              </a:r>
            </a:p>
          </p:txBody>
        </p:sp>
        <p:cxnSp>
          <p:nvCxnSpPr>
            <p:cNvPr id="12" name="Connecteur droit avec flèche 92">
              <a:extLst>
                <a:ext uri="{FF2B5EF4-FFF2-40B4-BE49-F238E27FC236}">
                  <a16:creationId xmlns:a16="http://schemas.microsoft.com/office/drawing/2014/main" id="{1ED68D26-EA75-C84D-B029-9E9C2D957F9A}"/>
                </a:ext>
              </a:extLst>
            </p:cNvPr>
            <p:cNvCxnSpPr>
              <a:cxnSpLocks/>
            </p:cNvCxnSpPr>
            <p:nvPr/>
          </p:nvCxnSpPr>
          <p:spPr>
            <a:xfrm>
              <a:off x="4710178" y="5271353"/>
              <a:ext cx="0" cy="20559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lipse 94">
              <a:extLst>
                <a:ext uri="{FF2B5EF4-FFF2-40B4-BE49-F238E27FC236}">
                  <a16:creationId xmlns:a16="http://schemas.microsoft.com/office/drawing/2014/main" id="{A6259AF4-3E3A-4142-8C0B-B6639D30ACD7}"/>
                </a:ext>
              </a:extLst>
            </p:cNvPr>
            <p:cNvSpPr/>
            <p:nvPr/>
          </p:nvSpPr>
          <p:spPr>
            <a:xfrm>
              <a:off x="4295127" y="5461500"/>
              <a:ext cx="830102" cy="414401"/>
            </a:xfrm>
            <a:prstGeom prst="ellipse">
              <a:avLst/>
            </a:prstGeom>
            <a:solidFill>
              <a:srgbClr val="2C969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>
                  <a:solidFill>
                    <a:srgbClr val="354B54"/>
                  </a:solidFill>
                  <a:latin typeface="Gotham Book" pitchFamily="2" charset="0"/>
                  <a:cs typeface="Gotham Book" pitchFamily="2" charset="0"/>
                </a:rPr>
                <a:t>ERK</a:t>
              </a:r>
            </a:p>
          </p:txBody>
        </p:sp>
        <p:sp>
          <p:nvSpPr>
            <p:cNvPr id="14" name="Ellipse 29">
              <a:extLst>
                <a:ext uri="{FF2B5EF4-FFF2-40B4-BE49-F238E27FC236}">
                  <a16:creationId xmlns:a16="http://schemas.microsoft.com/office/drawing/2014/main" id="{766EEDBF-1C43-DB46-A238-1DA56E98C786}"/>
                </a:ext>
              </a:extLst>
            </p:cNvPr>
            <p:cNvSpPr/>
            <p:nvPr/>
          </p:nvSpPr>
          <p:spPr>
            <a:xfrm>
              <a:off x="4918693" y="5412890"/>
              <a:ext cx="252000" cy="254445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b="1" dirty="0">
                  <a:solidFill>
                    <a:prstClr val="white"/>
                  </a:solidFill>
                  <a:latin typeface="Gotham Bold" pitchFamily="2" charset="0"/>
                  <a:cs typeface="Gotham Bold" pitchFamily="2" charset="0"/>
                </a:rPr>
                <a:t>P</a:t>
              </a:r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6C4E1649-FC21-DB4A-A846-3EADE337916F}"/>
              </a:ext>
            </a:extLst>
          </p:cNvPr>
          <p:cNvGrpSpPr/>
          <p:nvPr/>
        </p:nvGrpSpPr>
        <p:grpSpPr>
          <a:xfrm>
            <a:off x="9840741" y="5361685"/>
            <a:ext cx="1243187" cy="262376"/>
            <a:chOff x="7850846" y="6114714"/>
            <a:chExt cx="1373252" cy="276897"/>
          </a:xfrm>
        </p:grpSpPr>
        <p:sp>
          <p:nvSpPr>
            <p:cNvPr id="24" name="Ellipse 114">
              <a:extLst>
                <a:ext uri="{FF2B5EF4-FFF2-40B4-BE49-F238E27FC236}">
                  <a16:creationId xmlns:a16="http://schemas.microsoft.com/office/drawing/2014/main" id="{1C81E963-4699-674A-A886-1F9080FF9B53}"/>
                </a:ext>
              </a:extLst>
            </p:cNvPr>
            <p:cNvSpPr/>
            <p:nvPr/>
          </p:nvSpPr>
          <p:spPr>
            <a:xfrm>
              <a:off x="7850846" y="6116128"/>
              <a:ext cx="288000" cy="2754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b="1" dirty="0">
                  <a:solidFill>
                    <a:prstClr val="white"/>
                  </a:solidFill>
                  <a:latin typeface="Arial"/>
                </a:rPr>
                <a:t>P</a:t>
              </a:r>
            </a:p>
          </p:txBody>
        </p:sp>
        <p:sp>
          <p:nvSpPr>
            <p:cNvPr id="25" name="ZoneTexte 115">
              <a:extLst>
                <a:ext uri="{FF2B5EF4-FFF2-40B4-BE49-F238E27FC236}">
                  <a16:creationId xmlns:a16="http://schemas.microsoft.com/office/drawing/2014/main" id="{3E0E89FF-6DAC-9040-B35B-1D0D8C2CF70B}"/>
                </a:ext>
              </a:extLst>
            </p:cNvPr>
            <p:cNvSpPr txBox="1"/>
            <p:nvPr/>
          </p:nvSpPr>
          <p:spPr>
            <a:xfrm>
              <a:off x="8134756" y="6114714"/>
              <a:ext cx="1089342" cy="276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solidFill>
                    <a:srgbClr val="354B54"/>
                  </a:solidFill>
                  <a:latin typeface="Arial"/>
                </a:rPr>
                <a:t>Fosforilación</a:t>
              </a:r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6661F066-C2CD-CE41-BF62-D71FB3E9FDB3}"/>
              </a:ext>
            </a:extLst>
          </p:cNvPr>
          <p:cNvGrpSpPr/>
          <p:nvPr/>
        </p:nvGrpSpPr>
        <p:grpSpPr>
          <a:xfrm>
            <a:off x="3779940" y="838673"/>
            <a:ext cx="3611645" cy="2343687"/>
            <a:chOff x="2636938" y="1539064"/>
            <a:chExt cx="3611645" cy="2343686"/>
          </a:xfrm>
        </p:grpSpPr>
        <p:sp>
          <p:nvSpPr>
            <p:cNvPr id="27" name="Rectangle à coins arrondis 40">
              <a:extLst>
                <a:ext uri="{FF2B5EF4-FFF2-40B4-BE49-F238E27FC236}">
                  <a16:creationId xmlns:a16="http://schemas.microsoft.com/office/drawing/2014/main" id="{77E070D7-F411-6D49-AB6D-6E1812CC271F}"/>
                </a:ext>
              </a:extLst>
            </p:cNvPr>
            <p:cNvSpPr/>
            <p:nvPr/>
          </p:nvSpPr>
          <p:spPr>
            <a:xfrm>
              <a:off x="4798137" y="3333176"/>
              <a:ext cx="773190" cy="544814"/>
            </a:xfrm>
            <a:prstGeom prst="roundRect">
              <a:avLst/>
            </a:prstGeom>
            <a:solidFill>
              <a:srgbClr val="E7EAF0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1100" dirty="0">
                  <a:solidFill>
                    <a:srgbClr val="354B54"/>
                  </a:solidFill>
                  <a:latin typeface="Gotham Book" pitchFamily="2" charset="0"/>
                  <a:cs typeface="Gotham Book" pitchFamily="2" charset="0"/>
                </a:rPr>
                <a:t>CRAF</a:t>
              </a:r>
            </a:p>
            <a:p>
              <a:r>
                <a:rPr lang="fr-FR" sz="1100" dirty="0">
                  <a:solidFill>
                    <a:srgbClr val="354B54"/>
                  </a:solidFill>
                  <a:latin typeface="Gotham Book" pitchFamily="2" charset="0"/>
                  <a:cs typeface="Gotham Book" pitchFamily="2" charset="0"/>
                </a:rPr>
                <a:t>o</a:t>
              </a:r>
            </a:p>
            <a:p>
              <a:r>
                <a:rPr lang="fr-FR" sz="1100" dirty="0">
                  <a:solidFill>
                    <a:srgbClr val="354B54"/>
                  </a:solidFill>
                  <a:latin typeface="Gotham Book" pitchFamily="2" charset="0"/>
                  <a:cs typeface="Gotham Book" pitchFamily="2" charset="0"/>
                </a:rPr>
                <a:t>BRAF</a:t>
              </a:r>
            </a:p>
          </p:txBody>
        </p:sp>
        <p:sp>
          <p:nvSpPr>
            <p:cNvPr id="28" name="Rectangle à coins arrondis 40">
              <a:extLst>
                <a:ext uri="{FF2B5EF4-FFF2-40B4-BE49-F238E27FC236}">
                  <a16:creationId xmlns:a16="http://schemas.microsoft.com/office/drawing/2014/main" id="{3A154FF4-D1F0-7D42-934A-33D5AF06E7AA}"/>
                </a:ext>
              </a:extLst>
            </p:cNvPr>
            <p:cNvSpPr/>
            <p:nvPr/>
          </p:nvSpPr>
          <p:spPr>
            <a:xfrm>
              <a:off x="3871776" y="3348472"/>
              <a:ext cx="765748" cy="534278"/>
            </a:xfrm>
            <a:prstGeom prst="roundRect">
              <a:avLst/>
            </a:prstGeom>
            <a:solidFill>
              <a:srgbClr val="E7EAF0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100" dirty="0">
                  <a:solidFill>
                    <a:srgbClr val="354B54"/>
                  </a:solidFill>
                  <a:latin typeface="Gotham Book" pitchFamily="2" charset="0"/>
                  <a:cs typeface="Gotham Book" pitchFamily="2" charset="0"/>
                </a:rPr>
                <a:t>BRAF</a:t>
              </a:r>
            </a:p>
          </p:txBody>
        </p:sp>
        <p:grpSp>
          <p:nvGrpSpPr>
            <p:cNvPr id="29" name="Grupo 28">
              <a:extLst>
                <a:ext uri="{FF2B5EF4-FFF2-40B4-BE49-F238E27FC236}">
                  <a16:creationId xmlns:a16="http://schemas.microsoft.com/office/drawing/2014/main" id="{AD4A63DC-6F2B-1948-AE7A-F6AEA3916CD3}"/>
                </a:ext>
              </a:extLst>
            </p:cNvPr>
            <p:cNvGrpSpPr/>
            <p:nvPr/>
          </p:nvGrpSpPr>
          <p:grpSpPr>
            <a:xfrm>
              <a:off x="2636938" y="1539064"/>
              <a:ext cx="3611645" cy="1809409"/>
              <a:chOff x="2636938" y="1539064"/>
              <a:chExt cx="3611645" cy="1809409"/>
            </a:xfrm>
          </p:grpSpPr>
          <p:cxnSp>
            <p:nvCxnSpPr>
              <p:cNvPr id="30" name="Connecteur droit avec flèche 64">
                <a:extLst>
                  <a:ext uri="{FF2B5EF4-FFF2-40B4-BE49-F238E27FC236}">
                    <a16:creationId xmlns:a16="http://schemas.microsoft.com/office/drawing/2014/main" id="{D02C44FF-0B6D-AB41-B820-6ADB1E9DAA71}"/>
                  </a:ext>
                </a:extLst>
              </p:cNvPr>
              <p:cNvCxnSpPr>
                <a:cxnSpLocks/>
                <a:endCxn id="28" idx="0"/>
              </p:cNvCxnSpPr>
              <p:nvPr/>
            </p:nvCxnSpPr>
            <p:spPr>
              <a:xfrm flipH="1">
                <a:off x="4254651" y="3198118"/>
                <a:ext cx="484607" cy="15035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avec flèche 46">
                <a:extLst>
                  <a:ext uri="{FF2B5EF4-FFF2-40B4-BE49-F238E27FC236}">
                    <a16:creationId xmlns:a16="http://schemas.microsoft.com/office/drawing/2014/main" id="{3754716A-93FB-5E45-B5EC-5CB978144736}"/>
                  </a:ext>
                </a:extLst>
              </p:cNvPr>
              <p:cNvCxnSpPr>
                <a:cxnSpLocks/>
                <a:endCxn id="27" idx="0"/>
              </p:cNvCxnSpPr>
              <p:nvPr/>
            </p:nvCxnSpPr>
            <p:spPr>
              <a:xfrm>
                <a:off x="4739258" y="3198118"/>
                <a:ext cx="445475" cy="13505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upo 31">
                <a:extLst>
                  <a:ext uri="{FF2B5EF4-FFF2-40B4-BE49-F238E27FC236}">
                    <a16:creationId xmlns:a16="http://schemas.microsoft.com/office/drawing/2014/main" id="{D910EF2F-39F8-1F4E-887D-D26E2EEC25C9}"/>
                  </a:ext>
                </a:extLst>
              </p:cNvPr>
              <p:cNvGrpSpPr/>
              <p:nvPr/>
            </p:nvGrpSpPr>
            <p:grpSpPr>
              <a:xfrm>
                <a:off x="2636938" y="1539064"/>
                <a:ext cx="3611645" cy="1714672"/>
                <a:chOff x="2636938" y="1539064"/>
                <a:chExt cx="3611645" cy="1714672"/>
              </a:xfrm>
            </p:grpSpPr>
            <p:grpSp>
              <p:nvGrpSpPr>
                <p:cNvPr id="33" name="Groupe 87">
                  <a:extLst>
                    <a:ext uri="{FF2B5EF4-FFF2-40B4-BE49-F238E27FC236}">
                      <a16:creationId xmlns:a16="http://schemas.microsoft.com/office/drawing/2014/main" id="{04E835A3-1277-A948-B662-EA02A40B34FE}"/>
                    </a:ext>
                  </a:extLst>
                </p:cNvPr>
                <p:cNvGrpSpPr/>
                <p:nvPr/>
              </p:nvGrpSpPr>
              <p:grpSpPr>
                <a:xfrm>
                  <a:off x="3220954" y="2208004"/>
                  <a:ext cx="3027629" cy="453052"/>
                  <a:chOff x="3687246" y="1936812"/>
                  <a:chExt cx="3947589" cy="590714"/>
                </a:xfrm>
              </p:grpSpPr>
              <p:pic>
                <p:nvPicPr>
                  <p:cNvPr id="52" name="Picture 2" descr="C:\Users\Céline\Desktop\membrane.png">
                    <a:extLst>
                      <a:ext uri="{FF2B5EF4-FFF2-40B4-BE49-F238E27FC236}">
                        <a16:creationId xmlns:a16="http://schemas.microsoft.com/office/drawing/2014/main" id="{D7C759E5-A5BD-7946-8903-19B7A4895DF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57010"/>
                  <a:stretch/>
                </p:blipFill>
                <p:spPr bwMode="auto">
                  <a:xfrm>
                    <a:off x="3687246" y="1936812"/>
                    <a:ext cx="3947589" cy="58519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53" name="Rectangle 89">
                    <a:extLst>
                      <a:ext uri="{FF2B5EF4-FFF2-40B4-BE49-F238E27FC236}">
                        <a16:creationId xmlns:a16="http://schemas.microsoft.com/office/drawing/2014/main" id="{7F46AEC9-3D8C-D840-A037-FF6BBA6A4F11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838754" y="2229407"/>
                    <a:ext cx="3735237" cy="298119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>
                      <a:solidFill>
                        <a:prstClr val="white"/>
                      </a:solidFill>
                      <a:latin typeface="Arial"/>
                    </a:endParaRPr>
                  </a:p>
                </p:txBody>
              </p:sp>
            </p:grpSp>
            <p:grpSp>
              <p:nvGrpSpPr>
                <p:cNvPr id="34" name="Groupe 33">
                  <a:extLst>
                    <a:ext uri="{FF2B5EF4-FFF2-40B4-BE49-F238E27FC236}">
                      <a16:creationId xmlns:a16="http://schemas.microsoft.com/office/drawing/2014/main" id="{6D0B60F7-CAB9-D84B-96C1-4CF59EB94BCE}"/>
                    </a:ext>
                  </a:extLst>
                </p:cNvPr>
                <p:cNvGrpSpPr/>
                <p:nvPr/>
              </p:nvGrpSpPr>
              <p:grpSpPr>
                <a:xfrm>
                  <a:off x="4415799" y="2743949"/>
                  <a:ext cx="637941" cy="509787"/>
                  <a:chOff x="4270897" y="2097471"/>
                  <a:chExt cx="637941" cy="662717"/>
                </a:xfrm>
              </p:grpSpPr>
              <p:sp>
                <p:nvSpPr>
                  <p:cNvPr id="50" name="Ellipse 28">
                    <a:extLst>
                      <a:ext uri="{FF2B5EF4-FFF2-40B4-BE49-F238E27FC236}">
                        <a16:creationId xmlns:a16="http://schemas.microsoft.com/office/drawing/2014/main" id="{FA52D704-AE17-7246-9CB9-C6D6B9F7286D}"/>
                      </a:ext>
                    </a:extLst>
                  </p:cNvPr>
                  <p:cNvSpPr/>
                  <p:nvPr/>
                </p:nvSpPr>
                <p:spPr>
                  <a:xfrm>
                    <a:off x="4270897" y="2097471"/>
                    <a:ext cx="637941" cy="637940"/>
                  </a:xfrm>
                  <a:prstGeom prst="ellipse">
                    <a:avLst/>
                  </a:prstGeom>
                  <a:solidFill>
                    <a:srgbClr val="E7EA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r>
                      <a:rPr lang="fr-FR" sz="1200" dirty="0">
                        <a:solidFill>
                          <a:srgbClr val="354B54"/>
                        </a:solidFill>
                        <a:latin typeface="Gotham Book" pitchFamily="2" charset="0"/>
                        <a:cs typeface="Gotham Book" pitchFamily="2" charset="0"/>
                      </a:rPr>
                      <a:t>RAS</a:t>
                    </a:r>
                  </a:p>
                  <a:p>
                    <a:pPr algn="ctr"/>
                    <a:endParaRPr lang="fr-FR" sz="800" dirty="0">
                      <a:solidFill>
                        <a:srgbClr val="354B54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51" name="Rectangle à coins arrondis 31">
                    <a:extLst>
                      <a:ext uri="{FF2B5EF4-FFF2-40B4-BE49-F238E27FC236}">
                        <a16:creationId xmlns:a16="http://schemas.microsoft.com/office/drawing/2014/main" id="{951BC665-1B91-6549-9956-C1436F83305B}"/>
                      </a:ext>
                    </a:extLst>
                  </p:cNvPr>
                  <p:cNvSpPr/>
                  <p:nvPr/>
                </p:nvSpPr>
                <p:spPr>
                  <a:xfrm>
                    <a:off x="4409713" y="2507285"/>
                    <a:ext cx="369285" cy="252903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600" dirty="0">
                      <a:solidFill>
                        <a:prstClr val="white"/>
                      </a:solidFill>
                      <a:latin typeface="Arial"/>
                    </a:endParaRPr>
                  </a:p>
                </p:txBody>
              </p:sp>
            </p:grpSp>
            <p:sp>
              <p:nvSpPr>
                <p:cNvPr id="35" name="Ellipse 12">
                  <a:extLst>
                    <a:ext uri="{FF2B5EF4-FFF2-40B4-BE49-F238E27FC236}">
                      <a16:creationId xmlns:a16="http://schemas.microsoft.com/office/drawing/2014/main" id="{362C808E-652F-8D41-9D06-04A36E012944}"/>
                    </a:ext>
                  </a:extLst>
                </p:cNvPr>
                <p:cNvSpPr/>
                <p:nvPr/>
              </p:nvSpPr>
              <p:spPr>
                <a:xfrm>
                  <a:off x="2636938" y="1676757"/>
                  <a:ext cx="1631178" cy="687146"/>
                </a:xfrm>
                <a:prstGeom prst="ellipse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fr-FR" sz="1400" b="1" dirty="0">
                      <a:solidFill>
                        <a:srgbClr val="501627"/>
                      </a:solidFill>
                      <a:latin typeface="Gotham Bold" pitchFamily="2" charset="0"/>
                      <a:cs typeface="Gotham Bold" pitchFamily="2" charset="0"/>
                    </a:rPr>
                    <a:t>Células sanas</a:t>
                  </a:r>
                </a:p>
                <a:p>
                  <a:pPr algn="ctr"/>
                  <a:r>
                    <a:rPr lang="fr-FR" sz="1400" b="1" dirty="0">
                      <a:solidFill>
                        <a:srgbClr val="501627"/>
                      </a:solidFill>
                      <a:latin typeface="Gotham Bold" pitchFamily="2" charset="0"/>
                      <a:cs typeface="Gotham Bold" pitchFamily="2" charset="0"/>
                    </a:rPr>
                    <a:t>BRAF</a:t>
                  </a:r>
                  <a:r>
                    <a:rPr lang="fr-FR" sz="1051" b="1" dirty="0">
                      <a:solidFill>
                        <a:srgbClr val="501627"/>
                      </a:solidFill>
                      <a:latin typeface="Gotham Bold" pitchFamily="2" charset="0"/>
                      <a:cs typeface="Gotham Bold" pitchFamily="2" charset="0"/>
                    </a:rPr>
                    <a:t>wt</a:t>
                  </a:r>
                  <a:endParaRPr lang="fr-FR" sz="1400" b="1" dirty="0">
                    <a:solidFill>
                      <a:srgbClr val="501627"/>
                    </a:solidFill>
                    <a:latin typeface="Gotham Bold" pitchFamily="2" charset="0"/>
                    <a:cs typeface="Gotham Bold" pitchFamily="2" charset="0"/>
                  </a:endParaRPr>
                </a:p>
              </p:txBody>
            </p:sp>
            <p:grpSp>
              <p:nvGrpSpPr>
                <p:cNvPr id="36" name="Groupe 2">
                  <a:extLst>
                    <a:ext uri="{FF2B5EF4-FFF2-40B4-BE49-F238E27FC236}">
                      <a16:creationId xmlns:a16="http://schemas.microsoft.com/office/drawing/2014/main" id="{08D9BD6E-CF8E-ED47-805D-B7A5F80D3F3A}"/>
                    </a:ext>
                  </a:extLst>
                </p:cNvPr>
                <p:cNvGrpSpPr/>
                <p:nvPr/>
              </p:nvGrpSpPr>
              <p:grpSpPr>
                <a:xfrm>
                  <a:off x="4372617" y="1539064"/>
                  <a:ext cx="1593005" cy="1045617"/>
                  <a:chOff x="3296236" y="1353666"/>
                  <a:chExt cx="1593005" cy="1045617"/>
                </a:xfrm>
              </p:grpSpPr>
              <p:grpSp>
                <p:nvGrpSpPr>
                  <p:cNvPr id="38" name="Groupe 135">
                    <a:extLst>
                      <a:ext uri="{FF2B5EF4-FFF2-40B4-BE49-F238E27FC236}">
                        <a16:creationId xmlns:a16="http://schemas.microsoft.com/office/drawing/2014/main" id="{BEB5484C-9C43-5940-96BB-C54D1AA91387}"/>
                      </a:ext>
                    </a:extLst>
                  </p:cNvPr>
                  <p:cNvGrpSpPr/>
                  <p:nvPr/>
                </p:nvGrpSpPr>
                <p:grpSpPr>
                  <a:xfrm>
                    <a:off x="3296236" y="1644674"/>
                    <a:ext cx="685537" cy="754609"/>
                    <a:chOff x="7363686" y="1334656"/>
                    <a:chExt cx="751659" cy="827395"/>
                  </a:xfrm>
                </p:grpSpPr>
                <p:pic>
                  <p:nvPicPr>
                    <p:cNvPr id="40" name="Picture 3" descr="C:\Users\Céline\Desktop\rtk.png">
                      <a:extLst>
                        <a:ext uri="{FF2B5EF4-FFF2-40B4-BE49-F238E27FC236}">
                          <a16:creationId xmlns:a16="http://schemas.microsoft.com/office/drawing/2014/main" id="{561EAF02-5D8E-844D-BBDF-FEA69ED73FA4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782389" y="1334656"/>
                      <a:ext cx="332956" cy="827395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41" name="Ellipse 137">
                      <a:extLst>
                        <a:ext uri="{FF2B5EF4-FFF2-40B4-BE49-F238E27FC236}">
                          <a16:creationId xmlns:a16="http://schemas.microsoft.com/office/drawing/2014/main" id="{68A50ECE-00E3-3C4E-8E7A-AEDBF20A87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88413" y="1541028"/>
                      <a:ext cx="108000" cy="108000"/>
                    </a:xfrm>
                    <a:prstGeom prst="ellipse">
                      <a:avLst/>
                    </a:prstGeom>
                    <a:solidFill>
                      <a:srgbClr val="0061A2"/>
                    </a:solidFill>
                    <a:ln w="127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fr-FR" sz="600" b="1" dirty="0">
                          <a:solidFill>
                            <a:prstClr val="white"/>
                          </a:solidFill>
                          <a:latin typeface="Arial"/>
                        </a:rPr>
                        <a:t>P</a:t>
                      </a:r>
                    </a:p>
                  </p:txBody>
                </p:sp>
                <p:sp>
                  <p:nvSpPr>
                    <p:cNvPr id="42" name="Ellipse 138">
                      <a:extLst>
                        <a:ext uri="{FF2B5EF4-FFF2-40B4-BE49-F238E27FC236}">
                          <a16:creationId xmlns:a16="http://schemas.microsoft.com/office/drawing/2014/main" id="{9A8C8428-5931-1446-BECA-A0F2BDD1AD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59107" y="1812831"/>
                      <a:ext cx="108000" cy="108000"/>
                    </a:xfrm>
                    <a:prstGeom prst="ellipse">
                      <a:avLst/>
                    </a:prstGeom>
                    <a:solidFill>
                      <a:srgbClr val="0061A2"/>
                    </a:solidFill>
                    <a:ln w="127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fr-FR" sz="600" b="1" dirty="0">
                          <a:solidFill>
                            <a:prstClr val="white"/>
                          </a:solidFill>
                          <a:latin typeface="Arial"/>
                        </a:rPr>
                        <a:t>P</a:t>
                      </a:r>
                    </a:p>
                  </p:txBody>
                </p:sp>
                <p:sp>
                  <p:nvSpPr>
                    <p:cNvPr id="43" name="Ellipse 139">
                      <a:extLst>
                        <a:ext uri="{FF2B5EF4-FFF2-40B4-BE49-F238E27FC236}">
                          <a16:creationId xmlns:a16="http://schemas.microsoft.com/office/drawing/2014/main" id="{569C02CC-2E8A-A94F-A35C-007B60AE7B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59107" y="1916832"/>
                      <a:ext cx="108000" cy="108000"/>
                    </a:xfrm>
                    <a:prstGeom prst="ellipse">
                      <a:avLst/>
                    </a:prstGeom>
                    <a:solidFill>
                      <a:srgbClr val="0061A2"/>
                    </a:solidFill>
                    <a:ln w="127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fr-FR" sz="600" b="1" dirty="0">
                          <a:solidFill>
                            <a:prstClr val="white"/>
                          </a:solidFill>
                          <a:latin typeface="Arial"/>
                        </a:rPr>
                        <a:t>P</a:t>
                      </a:r>
                    </a:p>
                  </p:txBody>
                </p:sp>
                <p:sp>
                  <p:nvSpPr>
                    <p:cNvPr id="44" name="Ellipse 140">
                      <a:extLst>
                        <a:ext uri="{FF2B5EF4-FFF2-40B4-BE49-F238E27FC236}">
                          <a16:creationId xmlns:a16="http://schemas.microsoft.com/office/drawing/2014/main" id="{A87F34A8-6676-954C-A509-2DF02086E8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39187" y="1654972"/>
                      <a:ext cx="108000" cy="108000"/>
                    </a:xfrm>
                    <a:prstGeom prst="ellipse">
                      <a:avLst/>
                    </a:prstGeom>
                    <a:solidFill>
                      <a:srgbClr val="0061A2"/>
                    </a:solidFill>
                    <a:ln w="127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fr-FR" sz="600" b="1" dirty="0">
                          <a:solidFill>
                            <a:prstClr val="white"/>
                          </a:solidFill>
                          <a:latin typeface="Arial"/>
                        </a:rPr>
                        <a:t>P</a:t>
                      </a:r>
                    </a:p>
                  </p:txBody>
                </p:sp>
                <p:pic>
                  <p:nvPicPr>
                    <p:cNvPr id="45" name="Picture 3" descr="C:\Users\Céline\Desktop\rtk.png">
                      <a:extLst>
                        <a:ext uri="{FF2B5EF4-FFF2-40B4-BE49-F238E27FC236}">
                          <a16:creationId xmlns:a16="http://schemas.microsoft.com/office/drawing/2014/main" id="{B172A661-9E58-9842-BF2A-80142E45B5FD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>
                      <a:off x="7363686" y="1334656"/>
                      <a:ext cx="332956" cy="827395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46" name="Ellipse 142">
                      <a:extLst>
                        <a:ext uri="{FF2B5EF4-FFF2-40B4-BE49-F238E27FC236}">
                          <a16:creationId xmlns:a16="http://schemas.microsoft.com/office/drawing/2014/main" id="{8A7F4090-D845-F946-905C-518F8AC007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24008" y="1654972"/>
                      <a:ext cx="108000" cy="108000"/>
                    </a:xfrm>
                    <a:prstGeom prst="ellipse">
                      <a:avLst/>
                    </a:prstGeom>
                    <a:solidFill>
                      <a:srgbClr val="0061A2"/>
                    </a:solidFill>
                    <a:ln w="127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fr-FR" sz="600" b="1" dirty="0">
                          <a:solidFill>
                            <a:prstClr val="white"/>
                          </a:solidFill>
                          <a:latin typeface="Arial"/>
                        </a:rPr>
                        <a:t>P</a:t>
                      </a:r>
                    </a:p>
                  </p:txBody>
                </p:sp>
                <p:sp>
                  <p:nvSpPr>
                    <p:cNvPr id="47" name="Ellipse 143">
                      <a:extLst>
                        <a:ext uri="{FF2B5EF4-FFF2-40B4-BE49-F238E27FC236}">
                          <a16:creationId xmlns:a16="http://schemas.microsoft.com/office/drawing/2014/main" id="{5B9ED516-C59B-E34E-9555-20D07B7F49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76164" y="1541028"/>
                      <a:ext cx="108000" cy="108000"/>
                    </a:xfrm>
                    <a:prstGeom prst="ellipse">
                      <a:avLst/>
                    </a:prstGeom>
                    <a:solidFill>
                      <a:srgbClr val="0061A2"/>
                    </a:solidFill>
                    <a:ln w="127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fr-FR" sz="600" b="1" dirty="0">
                          <a:solidFill>
                            <a:prstClr val="white"/>
                          </a:solidFill>
                          <a:latin typeface="Arial"/>
                        </a:rPr>
                        <a:t>P</a:t>
                      </a:r>
                    </a:p>
                  </p:txBody>
                </p:sp>
                <p:sp>
                  <p:nvSpPr>
                    <p:cNvPr id="48" name="Ellipse 144">
                      <a:extLst>
                        <a:ext uri="{FF2B5EF4-FFF2-40B4-BE49-F238E27FC236}">
                          <a16:creationId xmlns:a16="http://schemas.microsoft.com/office/drawing/2014/main" id="{2AE141A3-598A-B247-A27C-552895AD9E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13244" y="1812831"/>
                      <a:ext cx="108000" cy="108000"/>
                    </a:xfrm>
                    <a:prstGeom prst="ellipse">
                      <a:avLst/>
                    </a:prstGeom>
                    <a:solidFill>
                      <a:srgbClr val="0061A2"/>
                    </a:solidFill>
                    <a:ln w="127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fr-FR" sz="600" b="1" dirty="0">
                          <a:solidFill>
                            <a:prstClr val="white"/>
                          </a:solidFill>
                          <a:latin typeface="Arial"/>
                        </a:rPr>
                        <a:t>P</a:t>
                      </a:r>
                    </a:p>
                  </p:txBody>
                </p:sp>
                <p:sp>
                  <p:nvSpPr>
                    <p:cNvPr id="49" name="Ellipse 145">
                      <a:extLst>
                        <a:ext uri="{FF2B5EF4-FFF2-40B4-BE49-F238E27FC236}">
                          <a16:creationId xmlns:a16="http://schemas.microsoft.com/office/drawing/2014/main" id="{5F101029-0691-7A49-9C02-6362303CB2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24328" y="1916832"/>
                      <a:ext cx="108000" cy="108000"/>
                    </a:xfrm>
                    <a:prstGeom prst="ellipse">
                      <a:avLst/>
                    </a:prstGeom>
                    <a:solidFill>
                      <a:srgbClr val="0061A2"/>
                    </a:solidFill>
                    <a:ln w="127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fr-FR" sz="600" b="1" dirty="0">
                          <a:solidFill>
                            <a:prstClr val="white"/>
                          </a:solidFill>
                          <a:latin typeface="Arial"/>
                        </a:rPr>
                        <a:t>P</a:t>
                      </a:r>
                    </a:p>
                  </p:txBody>
                </p:sp>
              </p:grpSp>
              <p:sp>
                <p:nvSpPr>
                  <p:cNvPr id="39" name="Ellipse 76">
                    <a:extLst>
                      <a:ext uri="{FF2B5EF4-FFF2-40B4-BE49-F238E27FC236}">
                        <a16:creationId xmlns:a16="http://schemas.microsoft.com/office/drawing/2014/main" id="{219C43DA-0F01-A846-BB25-A8537144D2BF}"/>
                      </a:ext>
                    </a:extLst>
                  </p:cNvPr>
                  <p:cNvSpPr/>
                  <p:nvPr/>
                </p:nvSpPr>
                <p:spPr>
                  <a:xfrm>
                    <a:off x="4048983" y="1353666"/>
                    <a:ext cx="840258" cy="687146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lIns="0" tIns="0" rIns="0" bIns="0" rtlCol="0" anchor="ctr"/>
                  <a:lstStyle/>
                  <a:p>
                    <a:r>
                      <a:rPr lang="fr-FR" sz="1100" dirty="0">
                        <a:solidFill>
                          <a:srgbClr val="354B54"/>
                        </a:solidFill>
                        <a:latin typeface="Gotham Light" pitchFamily="2" charset="0"/>
                        <a:cs typeface="Gotham Light" pitchFamily="2" charset="0"/>
                      </a:rPr>
                      <a:t>RTK</a:t>
                    </a:r>
                  </a:p>
                </p:txBody>
              </p:sp>
            </p:grpSp>
            <p:cxnSp>
              <p:nvCxnSpPr>
                <p:cNvPr id="37" name="Connecteur droit avec flèche 86">
                  <a:extLst>
                    <a:ext uri="{FF2B5EF4-FFF2-40B4-BE49-F238E27FC236}">
                      <a16:creationId xmlns:a16="http://schemas.microsoft.com/office/drawing/2014/main" id="{F2293F5A-940C-2F44-AED1-5BF506D8A1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719697" y="2532722"/>
                  <a:ext cx="0" cy="18651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54" name="Rectangle 97">
            <a:extLst>
              <a:ext uri="{FF2B5EF4-FFF2-40B4-BE49-F238E27FC236}">
                <a16:creationId xmlns:a16="http://schemas.microsoft.com/office/drawing/2014/main" id="{EEE8BD5D-7698-784C-9A6A-03458FB19D82}"/>
              </a:ext>
            </a:extLst>
          </p:cNvPr>
          <p:cNvSpPr/>
          <p:nvPr/>
        </p:nvSpPr>
        <p:spPr>
          <a:xfrm>
            <a:off x="986821" y="5664758"/>
            <a:ext cx="3641955" cy="361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fr-FR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1. </a:t>
            </a:r>
            <a:r>
              <a:rPr lang="fr-FR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Poulikakos</a:t>
            </a:r>
            <a:r>
              <a:rPr lang="fr-FR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 Pl et al. Nature, 2010; 464: 427-31</a:t>
            </a:r>
          </a:p>
          <a:p>
            <a:pPr>
              <a:lnSpc>
                <a:spcPct val="130000"/>
              </a:lnSpc>
            </a:pPr>
            <a:r>
              <a:rPr lang="fr-FR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2. </a:t>
            </a:r>
            <a:r>
              <a:rPr lang="fr-FR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Adelmann</a:t>
            </a:r>
            <a:r>
              <a:rPr lang="fr-FR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 CH et al. </a:t>
            </a:r>
            <a:r>
              <a:rPr lang="fr-FR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Oncotarget</a:t>
            </a:r>
            <a:r>
              <a:rPr lang="fr-FR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. 2016; 7(21): 30453-60</a:t>
            </a:r>
          </a:p>
        </p:txBody>
      </p:sp>
      <p:grpSp>
        <p:nvGrpSpPr>
          <p:cNvPr id="55" name="Groupe 8">
            <a:extLst>
              <a:ext uri="{FF2B5EF4-FFF2-40B4-BE49-F238E27FC236}">
                <a16:creationId xmlns:a16="http://schemas.microsoft.com/office/drawing/2014/main" id="{E60001B3-E3F4-2F42-84F6-7E052A6C84C9}"/>
              </a:ext>
            </a:extLst>
          </p:cNvPr>
          <p:cNvGrpSpPr/>
          <p:nvPr/>
        </p:nvGrpSpPr>
        <p:grpSpPr>
          <a:xfrm>
            <a:off x="6409423" y="2732789"/>
            <a:ext cx="2379267" cy="347939"/>
            <a:chOff x="4219588" y="3211238"/>
            <a:chExt cx="2379267" cy="347938"/>
          </a:xfrm>
        </p:grpSpPr>
        <p:cxnSp>
          <p:nvCxnSpPr>
            <p:cNvPr id="56" name="Connecteur droit 57">
              <a:extLst>
                <a:ext uri="{FF2B5EF4-FFF2-40B4-BE49-F238E27FC236}">
                  <a16:creationId xmlns:a16="http://schemas.microsoft.com/office/drawing/2014/main" id="{C57EB3D2-C670-C743-921F-998516A2164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12757" y="3384817"/>
              <a:ext cx="1786098" cy="1562"/>
            </a:xfrm>
            <a:prstGeom prst="line">
              <a:avLst/>
            </a:prstGeom>
            <a:ln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Ellipse 7">
              <a:extLst>
                <a:ext uri="{FF2B5EF4-FFF2-40B4-BE49-F238E27FC236}">
                  <a16:creationId xmlns:a16="http://schemas.microsoft.com/office/drawing/2014/main" id="{76D45A24-C46E-BA43-86A4-E31EE32B6671}"/>
                </a:ext>
              </a:extLst>
            </p:cNvPr>
            <p:cNvSpPr/>
            <p:nvPr/>
          </p:nvSpPr>
          <p:spPr>
            <a:xfrm>
              <a:off x="4219588" y="3211238"/>
              <a:ext cx="593951" cy="347938"/>
            </a:xfrm>
            <a:prstGeom prst="ellipse">
              <a:avLst/>
            </a:prstGeom>
            <a:solidFill>
              <a:srgbClr val="0061A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ES" sz="1000" b="1" dirty="0">
                  <a:solidFill>
                    <a:prstClr val="white"/>
                  </a:solidFill>
                  <a:latin typeface="Gotham Bold" pitchFamily="2" charset="0"/>
                  <a:cs typeface="Gotham Bold" pitchFamily="2" charset="0"/>
                </a:rPr>
                <a:t>i</a:t>
              </a:r>
              <a:r>
                <a:rPr lang="fr-FR" sz="1000" b="1" dirty="0">
                  <a:solidFill>
                    <a:prstClr val="white"/>
                  </a:solidFill>
                  <a:latin typeface="Gotham Bold" pitchFamily="2" charset="0"/>
                  <a:cs typeface="Gotham Bold" pitchFamily="2" charset="0"/>
                </a:rPr>
                <a:t>BRAF</a:t>
              </a:r>
            </a:p>
          </p:txBody>
        </p:sp>
      </p:grpSp>
      <p:grpSp>
        <p:nvGrpSpPr>
          <p:cNvPr id="58" name="Grupo 57">
            <a:extLst>
              <a:ext uri="{FF2B5EF4-FFF2-40B4-BE49-F238E27FC236}">
                <a16:creationId xmlns:a16="http://schemas.microsoft.com/office/drawing/2014/main" id="{3AC7CED8-2853-1D47-B335-B1CE8F2F4EC1}"/>
              </a:ext>
            </a:extLst>
          </p:cNvPr>
          <p:cNvGrpSpPr/>
          <p:nvPr/>
        </p:nvGrpSpPr>
        <p:grpSpPr>
          <a:xfrm>
            <a:off x="7377575" y="875217"/>
            <a:ext cx="3466245" cy="4342387"/>
            <a:chOff x="6203043" y="1575609"/>
            <a:chExt cx="3466245" cy="4342386"/>
          </a:xfrm>
        </p:grpSpPr>
        <p:grpSp>
          <p:nvGrpSpPr>
            <p:cNvPr id="59" name="Groupe 90">
              <a:extLst>
                <a:ext uri="{FF2B5EF4-FFF2-40B4-BE49-F238E27FC236}">
                  <a16:creationId xmlns:a16="http://schemas.microsoft.com/office/drawing/2014/main" id="{23EA7EAF-E048-CD4A-BB6B-17929E2150FC}"/>
                </a:ext>
              </a:extLst>
            </p:cNvPr>
            <p:cNvGrpSpPr/>
            <p:nvPr/>
          </p:nvGrpSpPr>
          <p:grpSpPr>
            <a:xfrm>
              <a:off x="6641659" y="2208004"/>
              <a:ext cx="3027629" cy="453052"/>
              <a:chOff x="3687246" y="1936812"/>
              <a:chExt cx="3947589" cy="590714"/>
            </a:xfrm>
          </p:grpSpPr>
          <p:pic>
            <p:nvPicPr>
              <p:cNvPr id="90" name="Picture 2" descr="C:\Users\Céline\Desktop\membrane.png">
                <a:extLst>
                  <a:ext uri="{FF2B5EF4-FFF2-40B4-BE49-F238E27FC236}">
                    <a16:creationId xmlns:a16="http://schemas.microsoft.com/office/drawing/2014/main" id="{DEFB65BF-993E-4641-9991-05AC1E6411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7010"/>
              <a:stretch/>
            </p:blipFill>
            <p:spPr bwMode="auto">
              <a:xfrm>
                <a:off x="3687246" y="1936812"/>
                <a:ext cx="3947589" cy="5851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1" name="Rectangle 96">
                <a:extLst>
                  <a:ext uri="{FF2B5EF4-FFF2-40B4-BE49-F238E27FC236}">
                    <a16:creationId xmlns:a16="http://schemas.microsoft.com/office/drawing/2014/main" id="{9BA542BC-8611-6E47-93A2-70EEDFBF4453}"/>
                  </a:ext>
                </a:extLst>
              </p:cNvPr>
              <p:cNvSpPr/>
              <p:nvPr/>
            </p:nvSpPr>
            <p:spPr>
              <a:xfrm rot="10800000">
                <a:off x="3838754" y="2229407"/>
                <a:ext cx="3735237" cy="298119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60" name="Ellipse 4">
              <a:extLst>
                <a:ext uri="{FF2B5EF4-FFF2-40B4-BE49-F238E27FC236}">
                  <a16:creationId xmlns:a16="http://schemas.microsoft.com/office/drawing/2014/main" id="{9C762F89-38D6-7442-8EFF-C175452D09BF}"/>
                </a:ext>
              </a:extLst>
            </p:cNvPr>
            <p:cNvSpPr/>
            <p:nvPr/>
          </p:nvSpPr>
          <p:spPr>
            <a:xfrm>
              <a:off x="6203043" y="1659166"/>
              <a:ext cx="1631178" cy="687146"/>
            </a:xfrm>
            <a:prstGeom prst="ellipse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FR" sz="1400" b="1" dirty="0">
                  <a:solidFill>
                    <a:srgbClr val="501627"/>
                  </a:solidFill>
                  <a:latin typeface="Gotham Bold" pitchFamily="2" charset="0"/>
                  <a:cs typeface="Gotham Bold" pitchFamily="2" charset="0"/>
                </a:rPr>
                <a:t>C</a:t>
              </a:r>
              <a:r>
                <a:rPr lang="es-ES" sz="1400" b="1" dirty="0">
                  <a:solidFill>
                    <a:srgbClr val="501627"/>
                  </a:solidFill>
                  <a:latin typeface="Gotham Bold" pitchFamily="2" charset="0"/>
                  <a:cs typeface="Gotham Bold" pitchFamily="2" charset="0"/>
                </a:rPr>
                <a:t>é</a:t>
              </a:r>
              <a:r>
                <a:rPr lang="fr-FR" sz="1400" b="1" dirty="0">
                  <a:solidFill>
                    <a:srgbClr val="501627"/>
                  </a:solidFill>
                  <a:latin typeface="Gotham Bold" pitchFamily="2" charset="0"/>
                  <a:cs typeface="Gotham Bold" pitchFamily="2" charset="0"/>
                </a:rPr>
                <a:t>lulas tumorales</a:t>
              </a:r>
            </a:p>
            <a:p>
              <a:pPr algn="ctr"/>
              <a:r>
                <a:rPr lang="fr-FR" sz="1400" b="1" dirty="0">
                  <a:solidFill>
                    <a:srgbClr val="501627"/>
                  </a:solidFill>
                  <a:latin typeface="Gotham Bold" pitchFamily="2" charset="0"/>
                  <a:cs typeface="Gotham Bold" pitchFamily="2" charset="0"/>
                </a:rPr>
                <a:t>BRAF</a:t>
              </a:r>
              <a:r>
                <a:rPr lang="fr-FR" sz="900" b="1" dirty="0">
                  <a:solidFill>
                    <a:srgbClr val="501627"/>
                  </a:solidFill>
                  <a:latin typeface="Gotham Bold" pitchFamily="2" charset="0"/>
                  <a:cs typeface="Gotham Bold" pitchFamily="2" charset="0"/>
                </a:rPr>
                <a:t>v600</a:t>
              </a:r>
              <a:r>
                <a:rPr lang="fr-FR" sz="1400" b="1" dirty="0">
                  <a:solidFill>
                    <a:srgbClr val="501627"/>
                  </a:solidFill>
                  <a:latin typeface="Gotham Bold" pitchFamily="2" charset="0"/>
                  <a:cs typeface="Gotham Bold" pitchFamily="2" charset="0"/>
                </a:rPr>
                <a:t> </a:t>
              </a:r>
            </a:p>
          </p:txBody>
        </p:sp>
        <p:grpSp>
          <p:nvGrpSpPr>
            <p:cNvPr id="61" name="Groupe 118">
              <a:extLst>
                <a:ext uri="{FF2B5EF4-FFF2-40B4-BE49-F238E27FC236}">
                  <a16:creationId xmlns:a16="http://schemas.microsoft.com/office/drawing/2014/main" id="{F362D01C-47E6-B149-BBAD-EF13D794A38A}"/>
                </a:ext>
              </a:extLst>
            </p:cNvPr>
            <p:cNvGrpSpPr/>
            <p:nvPr/>
          </p:nvGrpSpPr>
          <p:grpSpPr>
            <a:xfrm>
              <a:off x="7834231" y="1866618"/>
              <a:ext cx="685537" cy="754609"/>
              <a:chOff x="7363686" y="1334656"/>
              <a:chExt cx="751659" cy="827395"/>
            </a:xfrm>
          </p:grpSpPr>
          <p:pic>
            <p:nvPicPr>
              <p:cNvPr id="80" name="Picture 3" descr="C:\Users\Céline\Desktop\rtk.png">
                <a:extLst>
                  <a:ext uri="{FF2B5EF4-FFF2-40B4-BE49-F238E27FC236}">
                    <a16:creationId xmlns:a16="http://schemas.microsoft.com/office/drawing/2014/main" id="{DA63B209-3616-9946-8318-55C0D7BAF6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82389" y="1334656"/>
                <a:ext cx="332956" cy="8273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1" name="Ellipse 120">
                <a:extLst>
                  <a:ext uri="{FF2B5EF4-FFF2-40B4-BE49-F238E27FC236}">
                    <a16:creationId xmlns:a16="http://schemas.microsoft.com/office/drawing/2014/main" id="{2726EB38-3DC1-4446-B0E0-9EAECD43178A}"/>
                  </a:ext>
                </a:extLst>
              </p:cNvPr>
              <p:cNvSpPr/>
              <p:nvPr/>
            </p:nvSpPr>
            <p:spPr>
              <a:xfrm>
                <a:off x="7888413" y="1541028"/>
                <a:ext cx="108000" cy="108000"/>
              </a:xfrm>
              <a:prstGeom prst="ellipse">
                <a:avLst/>
              </a:prstGeom>
              <a:solidFill>
                <a:srgbClr val="0061A2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600" b="1" dirty="0">
                    <a:solidFill>
                      <a:prstClr val="white"/>
                    </a:solidFill>
                    <a:latin typeface="Arial"/>
                  </a:rPr>
                  <a:t>P</a:t>
                </a:r>
              </a:p>
            </p:txBody>
          </p:sp>
          <p:sp>
            <p:nvSpPr>
              <p:cNvPr id="82" name="Ellipse 121">
                <a:extLst>
                  <a:ext uri="{FF2B5EF4-FFF2-40B4-BE49-F238E27FC236}">
                    <a16:creationId xmlns:a16="http://schemas.microsoft.com/office/drawing/2014/main" id="{C96169AB-720C-CF43-8D97-39D809D3982C}"/>
                  </a:ext>
                </a:extLst>
              </p:cNvPr>
              <p:cNvSpPr/>
              <p:nvPr/>
            </p:nvSpPr>
            <p:spPr>
              <a:xfrm>
                <a:off x="7859107" y="1812831"/>
                <a:ext cx="108000" cy="108000"/>
              </a:xfrm>
              <a:prstGeom prst="ellipse">
                <a:avLst/>
              </a:prstGeom>
              <a:solidFill>
                <a:srgbClr val="0061A2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600" b="1" dirty="0">
                    <a:solidFill>
                      <a:prstClr val="white"/>
                    </a:solidFill>
                    <a:latin typeface="Arial"/>
                  </a:rPr>
                  <a:t>P</a:t>
                </a:r>
              </a:p>
            </p:txBody>
          </p:sp>
          <p:sp>
            <p:nvSpPr>
              <p:cNvPr id="83" name="Ellipse 122">
                <a:extLst>
                  <a:ext uri="{FF2B5EF4-FFF2-40B4-BE49-F238E27FC236}">
                    <a16:creationId xmlns:a16="http://schemas.microsoft.com/office/drawing/2014/main" id="{421E15D4-93E5-454A-A0FC-632B93F0E445}"/>
                  </a:ext>
                </a:extLst>
              </p:cNvPr>
              <p:cNvSpPr/>
              <p:nvPr/>
            </p:nvSpPr>
            <p:spPr>
              <a:xfrm>
                <a:off x="7859107" y="1916832"/>
                <a:ext cx="108000" cy="108000"/>
              </a:xfrm>
              <a:prstGeom prst="ellipse">
                <a:avLst/>
              </a:prstGeom>
              <a:solidFill>
                <a:srgbClr val="0061A2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600" b="1" dirty="0">
                    <a:solidFill>
                      <a:prstClr val="white"/>
                    </a:solidFill>
                    <a:latin typeface="Arial"/>
                  </a:rPr>
                  <a:t>P</a:t>
                </a:r>
              </a:p>
            </p:txBody>
          </p:sp>
          <p:sp>
            <p:nvSpPr>
              <p:cNvPr id="84" name="Ellipse 123">
                <a:extLst>
                  <a:ext uri="{FF2B5EF4-FFF2-40B4-BE49-F238E27FC236}">
                    <a16:creationId xmlns:a16="http://schemas.microsoft.com/office/drawing/2014/main" id="{2EA89AC8-FFF9-8643-AD70-13EED25CC6B2}"/>
                  </a:ext>
                </a:extLst>
              </p:cNvPr>
              <p:cNvSpPr/>
              <p:nvPr/>
            </p:nvSpPr>
            <p:spPr>
              <a:xfrm>
                <a:off x="7739187" y="1654972"/>
                <a:ext cx="108000" cy="108000"/>
              </a:xfrm>
              <a:prstGeom prst="ellipse">
                <a:avLst/>
              </a:prstGeom>
              <a:solidFill>
                <a:srgbClr val="0061A2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600" b="1" dirty="0">
                    <a:solidFill>
                      <a:prstClr val="white"/>
                    </a:solidFill>
                    <a:latin typeface="Arial"/>
                  </a:rPr>
                  <a:t>P</a:t>
                </a:r>
              </a:p>
            </p:txBody>
          </p:sp>
          <p:pic>
            <p:nvPicPr>
              <p:cNvPr id="85" name="Picture 3" descr="C:\Users\Céline\Desktop\rtk.png">
                <a:extLst>
                  <a:ext uri="{FF2B5EF4-FFF2-40B4-BE49-F238E27FC236}">
                    <a16:creationId xmlns:a16="http://schemas.microsoft.com/office/drawing/2014/main" id="{79E5350E-6260-EC4B-8842-04C463F217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363686" y="1334656"/>
                <a:ext cx="332956" cy="8273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6" name="Ellipse 125">
                <a:extLst>
                  <a:ext uri="{FF2B5EF4-FFF2-40B4-BE49-F238E27FC236}">
                    <a16:creationId xmlns:a16="http://schemas.microsoft.com/office/drawing/2014/main" id="{F23F1A94-9DE3-A34C-8DB6-098B7110A3E2}"/>
                  </a:ext>
                </a:extLst>
              </p:cNvPr>
              <p:cNvSpPr/>
              <p:nvPr/>
            </p:nvSpPr>
            <p:spPr>
              <a:xfrm>
                <a:off x="7624008" y="1654972"/>
                <a:ext cx="108000" cy="108000"/>
              </a:xfrm>
              <a:prstGeom prst="ellipse">
                <a:avLst/>
              </a:prstGeom>
              <a:solidFill>
                <a:srgbClr val="0061A2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600" b="1" dirty="0">
                    <a:solidFill>
                      <a:prstClr val="white"/>
                    </a:solidFill>
                    <a:latin typeface="Arial"/>
                  </a:rPr>
                  <a:t>P</a:t>
                </a:r>
              </a:p>
            </p:txBody>
          </p:sp>
          <p:sp>
            <p:nvSpPr>
              <p:cNvPr id="87" name="Ellipse 126">
                <a:extLst>
                  <a:ext uri="{FF2B5EF4-FFF2-40B4-BE49-F238E27FC236}">
                    <a16:creationId xmlns:a16="http://schemas.microsoft.com/office/drawing/2014/main" id="{675A5C25-FD38-2C4E-B97C-5D4B73415753}"/>
                  </a:ext>
                </a:extLst>
              </p:cNvPr>
              <p:cNvSpPr/>
              <p:nvPr/>
            </p:nvSpPr>
            <p:spPr>
              <a:xfrm>
                <a:off x="7476164" y="1541028"/>
                <a:ext cx="108000" cy="108000"/>
              </a:xfrm>
              <a:prstGeom prst="ellipse">
                <a:avLst/>
              </a:prstGeom>
              <a:solidFill>
                <a:srgbClr val="0061A2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600" b="1" dirty="0">
                    <a:solidFill>
                      <a:prstClr val="white"/>
                    </a:solidFill>
                    <a:latin typeface="Arial"/>
                  </a:rPr>
                  <a:t>P</a:t>
                </a:r>
              </a:p>
            </p:txBody>
          </p:sp>
          <p:sp>
            <p:nvSpPr>
              <p:cNvPr id="88" name="Ellipse 127">
                <a:extLst>
                  <a:ext uri="{FF2B5EF4-FFF2-40B4-BE49-F238E27FC236}">
                    <a16:creationId xmlns:a16="http://schemas.microsoft.com/office/drawing/2014/main" id="{6BF5C241-8E07-9D4B-A0AD-9B68373C3375}"/>
                  </a:ext>
                </a:extLst>
              </p:cNvPr>
              <p:cNvSpPr/>
              <p:nvPr/>
            </p:nvSpPr>
            <p:spPr>
              <a:xfrm>
                <a:off x="7513244" y="1812831"/>
                <a:ext cx="108000" cy="108000"/>
              </a:xfrm>
              <a:prstGeom prst="ellipse">
                <a:avLst/>
              </a:prstGeom>
              <a:solidFill>
                <a:srgbClr val="0061A2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600" b="1" dirty="0">
                    <a:solidFill>
                      <a:prstClr val="white"/>
                    </a:solidFill>
                    <a:latin typeface="Arial"/>
                  </a:rPr>
                  <a:t>P</a:t>
                </a:r>
              </a:p>
            </p:txBody>
          </p:sp>
          <p:sp>
            <p:nvSpPr>
              <p:cNvPr id="89" name="Ellipse 128">
                <a:extLst>
                  <a:ext uri="{FF2B5EF4-FFF2-40B4-BE49-F238E27FC236}">
                    <a16:creationId xmlns:a16="http://schemas.microsoft.com/office/drawing/2014/main" id="{2F26568C-F8C5-CD49-8E39-132180AC1C98}"/>
                  </a:ext>
                </a:extLst>
              </p:cNvPr>
              <p:cNvSpPr/>
              <p:nvPr/>
            </p:nvSpPr>
            <p:spPr>
              <a:xfrm>
                <a:off x="7524328" y="1916832"/>
                <a:ext cx="108000" cy="108000"/>
              </a:xfrm>
              <a:prstGeom prst="ellipse">
                <a:avLst/>
              </a:prstGeom>
              <a:solidFill>
                <a:srgbClr val="0061A2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600" b="1" dirty="0">
                    <a:solidFill>
                      <a:prstClr val="white"/>
                    </a:solidFill>
                    <a:latin typeface="Arial"/>
                  </a:rPr>
                  <a:t>P</a:t>
                </a:r>
              </a:p>
            </p:txBody>
          </p:sp>
        </p:grpSp>
        <p:sp>
          <p:nvSpPr>
            <p:cNvPr id="62" name="Ellipse 133">
              <a:extLst>
                <a:ext uri="{FF2B5EF4-FFF2-40B4-BE49-F238E27FC236}">
                  <a16:creationId xmlns:a16="http://schemas.microsoft.com/office/drawing/2014/main" id="{27663C32-7463-1943-83D2-DB1F606A4A9A}"/>
                </a:ext>
              </a:extLst>
            </p:cNvPr>
            <p:cNvSpPr/>
            <p:nvPr/>
          </p:nvSpPr>
          <p:spPr>
            <a:xfrm>
              <a:off x="8488387" y="1575609"/>
              <a:ext cx="840258" cy="687146"/>
            </a:xfrm>
            <a:prstGeom prst="ellipse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r>
                <a:rPr lang="fr-FR" sz="1100" dirty="0">
                  <a:solidFill>
                    <a:srgbClr val="354B54"/>
                  </a:solidFill>
                  <a:latin typeface="Gotham Light" pitchFamily="2" charset="0"/>
                  <a:cs typeface="Gotham Light" pitchFamily="2" charset="0"/>
                </a:rPr>
                <a:t>RTK</a:t>
              </a:r>
            </a:p>
          </p:txBody>
        </p:sp>
        <p:grpSp>
          <p:nvGrpSpPr>
            <p:cNvPr id="63" name="Grupo 62">
              <a:extLst>
                <a:ext uri="{FF2B5EF4-FFF2-40B4-BE49-F238E27FC236}">
                  <a16:creationId xmlns:a16="http://schemas.microsoft.com/office/drawing/2014/main" id="{21D0019C-64C6-9B41-BAFE-1325476E808C}"/>
                </a:ext>
              </a:extLst>
            </p:cNvPr>
            <p:cNvGrpSpPr/>
            <p:nvPr/>
          </p:nvGrpSpPr>
          <p:grpSpPr>
            <a:xfrm>
              <a:off x="6274756" y="2743949"/>
              <a:ext cx="2968128" cy="3174046"/>
              <a:chOff x="6274756" y="2743949"/>
              <a:chExt cx="2968128" cy="3174046"/>
            </a:xfrm>
          </p:grpSpPr>
          <p:grpSp>
            <p:nvGrpSpPr>
              <p:cNvPr id="64" name="Groupe 130">
                <a:extLst>
                  <a:ext uri="{FF2B5EF4-FFF2-40B4-BE49-F238E27FC236}">
                    <a16:creationId xmlns:a16="http://schemas.microsoft.com/office/drawing/2014/main" id="{5ECED79F-E2EE-684E-8FC1-49A591094A41}"/>
                  </a:ext>
                </a:extLst>
              </p:cNvPr>
              <p:cNvGrpSpPr/>
              <p:nvPr/>
            </p:nvGrpSpPr>
            <p:grpSpPr>
              <a:xfrm>
                <a:off x="7850847" y="2743949"/>
                <a:ext cx="637941" cy="509787"/>
                <a:chOff x="4270897" y="2097471"/>
                <a:chExt cx="637941" cy="662717"/>
              </a:xfrm>
            </p:grpSpPr>
            <p:sp>
              <p:nvSpPr>
                <p:cNvPr id="78" name="Ellipse 131">
                  <a:extLst>
                    <a:ext uri="{FF2B5EF4-FFF2-40B4-BE49-F238E27FC236}">
                      <a16:creationId xmlns:a16="http://schemas.microsoft.com/office/drawing/2014/main" id="{7E6869A6-41C2-2248-A98B-AA93988504D4}"/>
                    </a:ext>
                  </a:extLst>
                </p:cNvPr>
                <p:cNvSpPr/>
                <p:nvPr/>
              </p:nvSpPr>
              <p:spPr>
                <a:xfrm>
                  <a:off x="4270897" y="2097471"/>
                  <a:ext cx="637941" cy="637940"/>
                </a:xfrm>
                <a:prstGeom prst="ellipse">
                  <a:avLst/>
                </a:prstGeom>
                <a:solidFill>
                  <a:srgbClr val="E7EA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fr-FR" sz="1200" dirty="0">
                      <a:solidFill>
                        <a:srgbClr val="354B54"/>
                      </a:solidFill>
                      <a:latin typeface="Gotham Book" pitchFamily="2" charset="0"/>
                      <a:cs typeface="Gotham Book" pitchFamily="2" charset="0"/>
                    </a:rPr>
                    <a:t>RAS</a:t>
                  </a:r>
                </a:p>
                <a:p>
                  <a:pPr algn="ctr"/>
                  <a:endParaRPr lang="fr-FR" sz="800" dirty="0">
                    <a:solidFill>
                      <a:srgbClr val="354B54"/>
                    </a:solidFill>
                    <a:latin typeface="Arial"/>
                  </a:endParaRPr>
                </a:p>
              </p:txBody>
            </p:sp>
            <p:sp>
              <p:nvSpPr>
                <p:cNvPr id="79" name="Rectangle à coins arrondis 132">
                  <a:extLst>
                    <a:ext uri="{FF2B5EF4-FFF2-40B4-BE49-F238E27FC236}">
                      <a16:creationId xmlns:a16="http://schemas.microsoft.com/office/drawing/2014/main" id="{680250EB-158A-9446-997F-8F8AD1F0641B}"/>
                    </a:ext>
                  </a:extLst>
                </p:cNvPr>
                <p:cNvSpPr/>
                <p:nvPr/>
              </p:nvSpPr>
              <p:spPr>
                <a:xfrm>
                  <a:off x="4409713" y="2507285"/>
                  <a:ext cx="369285" cy="252903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600" dirty="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65" name="Grupo 64">
                <a:extLst>
                  <a:ext uri="{FF2B5EF4-FFF2-40B4-BE49-F238E27FC236}">
                    <a16:creationId xmlns:a16="http://schemas.microsoft.com/office/drawing/2014/main" id="{938034AD-F602-064F-8EBD-E3DFDA6ED1F8}"/>
                  </a:ext>
                </a:extLst>
              </p:cNvPr>
              <p:cNvGrpSpPr/>
              <p:nvPr/>
            </p:nvGrpSpPr>
            <p:grpSpPr>
              <a:xfrm>
                <a:off x="6274756" y="3328974"/>
                <a:ext cx="2968128" cy="2589021"/>
                <a:chOff x="6274756" y="3328974"/>
                <a:chExt cx="2968128" cy="2589021"/>
              </a:xfrm>
            </p:grpSpPr>
            <p:sp>
              <p:nvSpPr>
                <p:cNvPr id="66" name="Rectangle à coins arrondis 5">
                  <a:extLst>
                    <a:ext uri="{FF2B5EF4-FFF2-40B4-BE49-F238E27FC236}">
                      <a16:creationId xmlns:a16="http://schemas.microsoft.com/office/drawing/2014/main" id="{E23DF1B9-D820-5640-B896-EC5B6A1FEEC2}"/>
                    </a:ext>
                  </a:extLst>
                </p:cNvPr>
                <p:cNvSpPr/>
                <p:nvPr/>
              </p:nvSpPr>
              <p:spPr>
                <a:xfrm>
                  <a:off x="7653572" y="3373906"/>
                  <a:ext cx="1003802" cy="466484"/>
                </a:xfrm>
                <a:prstGeom prst="roundRect">
                  <a:avLst/>
                </a:prstGeom>
                <a:solidFill>
                  <a:srgbClr val="E7EAF0"/>
                </a:solidFill>
                <a:ln>
                  <a:noFill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400" dirty="0">
                      <a:solidFill>
                        <a:srgbClr val="354B54"/>
                      </a:solidFill>
                      <a:latin typeface="Gotham Book" pitchFamily="2" charset="0"/>
                      <a:cs typeface="Gotham Book" pitchFamily="2" charset="0"/>
                    </a:rPr>
                    <a:t>BRAF</a:t>
                  </a:r>
                  <a:br>
                    <a:rPr lang="fr-FR" sz="1400" dirty="0">
                      <a:solidFill>
                        <a:srgbClr val="354B54"/>
                      </a:solidFill>
                      <a:latin typeface="Gotham Book" pitchFamily="2" charset="0"/>
                      <a:cs typeface="Gotham Book" pitchFamily="2" charset="0"/>
                    </a:rPr>
                  </a:br>
                  <a:r>
                    <a:rPr lang="fr-FR" sz="1100" dirty="0">
                      <a:solidFill>
                        <a:srgbClr val="354B54"/>
                      </a:solidFill>
                      <a:latin typeface="Gotham Book" pitchFamily="2" charset="0"/>
                      <a:cs typeface="Gotham Book" pitchFamily="2" charset="0"/>
                    </a:rPr>
                    <a:t>V600E</a:t>
                  </a:r>
                  <a:endParaRPr lang="fr-FR" sz="1400" dirty="0">
                    <a:solidFill>
                      <a:srgbClr val="354B54"/>
                    </a:solidFill>
                    <a:latin typeface="Gotham Book" pitchFamily="2" charset="0"/>
                    <a:cs typeface="Gotham Book" pitchFamily="2" charset="0"/>
                  </a:endParaRPr>
                </a:p>
              </p:txBody>
            </p:sp>
            <p:sp>
              <p:nvSpPr>
                <p:cNvPr id="67" name="Rectangle à coins arrondis 102">
                  <a:extLst>
                    <a:ext uri="{FF2B5EF4-FFF2-40B4-BE49-F238E27FC236}">
                      <a16:creationId xmlns:a16="http://schemas.microsoft.com/office/drawing/2014/main" id="{679BF061-7D7E-F44C-8670-754EE9AAAE1B}"/>
                    </a:ext>
                  </a:extLst>
                </p:cNvPr>
                <p:cNvSpPr/>
                <p:nvPr/>
              </p:nvSpPr>
              <p:spPr>
                <a:xfrm>
                  <a:off x="7178887" y="5269472"/>
                  <a:ext cx="2063997" cy="533739"/>
                </a:xfrm>
                <a:prstGeom prst="roundRect">
                  <a:avLst/>
                </a:prstGeom>
                <a:solidFill>
                  <a:srgbClr val="2C969C"/>
                </a:solidFill>
                <a:ln>
                  <a:noFill/>
                </a:ln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000" b="1" dirty="0">
                      <a:solidFill>
                        <a:prstClr val="white"/>
                      </a:solidFill>
                      <a:latin typeface="Gotham Bold" pitchFamily="2" charset="0"/>
                      <a:cs typeface="Gotham Bold" pitchFamily="2" charset="0"/>
                    </a:rPr>
                    <a:t>    Proliferación celular y supervivencia de células</a:t>
                  </a:r>
                </a:p>
              </p:txBody>
            </p:sp>
            <p:cxnSp>
              <p:nvCxnSpPr>
                <p:cNvPr id="68" name="Connecteur droit avec flèche 103">
                  <a:extLst>
                    <a:ext uri="{FF2B5EF4-FFF2-40B4-BE49-F238E27FC236}">
                      <a16:creationId xmlns:a16="http://schemas.microsoft.com/office/drawing/2014/main" id="{7D09285A-A226-954C-B6C2-4631129116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10886" y="3835023"/>
                  <a:ext cx="0" cy="20559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Connecteur droit avec flèche 104">
                  <a:extLst>
                    <a:ext uri="{FF2B5EF4-FFF2-40B4-BE49-F238E27FC236}">
                      <a16:creationId xmlns:a16="http://schemas.microsoft.com/office/drawing/2014/main" id="{D3E83E7B-0C1C-514B-8068-71874D427E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10886" y="4451383"/>
                  <a:ext cx="0" cy="20559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0" name="Ellipse 105">
                  <a:extLst>
                    <a:ext uri="{FF2B5EF4-FFF2-40B4-BE49-F238E27FC236}">
                      <a16:creationId xmlns:a16="http://schemas.microsoft.com/office/drawing/2014/main" id="{B433F544-3E5A-C244-84B8-44AAF3C3A7C4}"/>
                    </a:ext>
                  </a:extLst>
                </p:cNvPr>
                <p:cNvSpPr/>
                <p:nvPr/>
              </p:nvSpPr>
              <p:spPr>
                <a:xfrm>
                  <a:off x="7795835" y="4040616"/>
                  <a:ext cx="830102" cy="414401"/>
                </a:xfrm>
                <a:prstGeom prst="ellipse">
                  <a:avLst/>
                </a:prstGeom>
                <a:solidFill>
                  <a:srgbClr val="2C969C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200" dirty="0">
                      <a:solidFill>
                        <a:srgbClr val="354B54"/>
                      </a:solidFill>
                      <a:latin typeface="Gotham Book" pitchFamily="2" charset="0"/>
                      <a:cs typeface="Gotham Book" pitchFamily="2" charset="0"/>
                    </a:rPr>
                    <a:t>MEK</a:t>
                  </a:r>
                </a:p>
              </p:txBody>
            </p:sp>
            <p:sp>
              <p:nvSpPr>
                <p:cNvPr id="71" name="Ellipse 106">
                  <a:extLst>
                    <a:ext uri="{FF2B5EF4-FFF2-40B4-BE49-F238E27FC236}">
                      <a16:creationId xmlns:a16="http://schemas.microsoft.com/office/drawing/2014/main" id="{06101E03-A028-7C41-9154-E71C623B966F}"/>
                    </a:ext>
                  </a:extLst>
                </p:cNvPr>
                <p:cNvSpPr/>
                <p:nvPr/>
              </p:nvSpPr>
              <p:spPr>
                <a:xfrm>
                  <a:off x="7795835" y="4641530"/>
                  <a:ext cx="830102" cy="414401"/>
                </a:xfrm>
                <a:prstGeom prst="ellipse">
                  <a:avLst/>
                </a:prstGeom>
                <a:solidFill>
                  <a:srgbClr val="2C969C">
                    <a:alpha val="7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200" dirty="0">
                      <a:solidFill>
                        <a:srgbClr val="354B54"/>
                      </a:solidFill>
                      <a:latin typeface="Gotham Book" pitchFamily="2" charset="0"/>
                      <a:cs typeface="Gotham Book" pitchFamily="2" charset="0"/>
                    </a:rPr>
                    <a:t>ERK</a:t>
                  </a:r>
                </a:p>
              </p:txBody>
            </p:sp>
            <p:sp>
              <p:nvSpPr>
                <p:cNvPr id="72" name="Ellipse 107">
                  <a:extLst>
                    <a:ext uri="{FF2B5EF4-FFF2-40B4-BE49-F238E27FC236}">
                      <a16:creationId xmlns:a16="http://schemas.microsoft.com/office/drawing/2014/main" id="{5DB8B7D2-A972-1F40-A4C9-B5C06CEA1605}"/>
                    </a:ext>
                  </a:extLst>
                </p:cNvPr>
                <p:cNvSpPr/>
                <p:nvPr/>
              </p:nvSpPr>
              <p:spPr>
                <a:xfrm>
                  <a:off x="8419401" y="4592920"/>
                  <a:ext cx="252000" cy="254445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200" b="1" dirty="0">
                      <a:solidFill>
                        <a:prstClr val="white"/>
                      </a:solidFill>
                      <a:latin typeface="Arial"/>
                    </a:rPr>
                    <a:t>P</a:t>
                  </a:r>
                </a:p>
              </p:txBody>
            </p:sp>
            <p:cxnSp>
              <p:nvCxnSpPr>
                <p:cNvPr id="73" name="Connecteur droit avec flèche 108">
                  <a:extLst>
                    <a:ext uri="{FF2B5EF4-FFF2-40B4-BE49-F238E27FC236}">
                      <a16:creationId xmlns:a16="http://schemas.microsoft.com/office/drawing/2014/main" id="{609E75AA-BC8D-5044-9F73-81507F838A21}"/>
                    </a:ext>
                  </a:extLst>
                </p:cNvPr>
                <p:cNvCxnSpPr>
                  <a:cxnSpLocks/>
                  <a:endCxn id="67" idx="0"/>
                </p:cNvCxnSpPr>
                <p:nvPr/>
              </p:nvCxnSpPr>
              <p:spPr>
                <a:xfrm>
                  <a:off x="8210886" y="5047699"/>
                  <a:ext cx="0" cy="22177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4" name="Groupe 6">
                  <a:extLst>
                    <a:ext uri="{FF2B5EF4-FFF2-40B4-BE49-F238E27FC236}">
                      <a16:creationId xmlns:a16="http://schemas.microsoft.com/office/drawing/2014/main" id="{C0EA2400-EBAA-A94B-9DAA-3B1307875F9F}"/>
                    </a:ext>
                  </a:extLst>
                </p:cNvPr>
                <p:cNvGrpSpPr/>
                <p:nvPr/>
              </p:nvGrpSpPr>
              <p:grpSpPr>
                <a:xfrm>
                  <a:off x="6274756" y="3328974"/>
                  <a:ext cx="2891215" cy="564577"/>
                  <a:chOff x="5778343" y="3107030"/>
                  <a:chExt cx="2891215" cy="564577"/>
                </a:xfrm>
              </p:grpSpPr>
              <p:sp>
                <p:nvSpPr>
                  <p:cNvPr id="76" name="Ellipse 109">
                    <a:extLst>
                      <a:ext uri="{FF2B5EF4-FFF2-40B4-BE49-F238E27FC236}">
                        <a16:creationId xmlns:a16="http://schemas.microsoft.com/office/drawing/2014/main" id="{AAD7F472-8BBD-894D-8994-3BBC6BB6BE29}"/>
                      </a:ext>
                    </a:extLst>
                  </p:cNvPr>
                  <p:cNvSpPr/>
                  <p:nvPr/>
                </p:nvSpPr>
                <p:spPr>
                  <a:xfrm>
                    <a:off x="7995049" y="3211236"/>
                    <a:ext cx="674509" cy="347938"/>
                  </a:xfrm>
                  <a:prstGeom prst="ellipse">
                    <a:avLst/>
                  </a:prstGeom>
                  <a:solidFill>
                    <a:srgbClr val="0061A2"/>
                  </a:solidFill>
                  <a:ln w="381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r>
                      <a:rPr lang="es-ES" sz="1051" b="1" dirty="0">
                        <a:solidFill>
                          <a:prstClr val="white"/>
                        </a:solidFill>
                        <a:latin typeface="Gotham Bold" pitchFamily="2" charset="0"/>
                        <a:cs typeface="Gotham Bold" pitchFamily="2" charset="0"/>
                      </a:rPr>
                      <a:t>i</a:t>
                    </a:r>
                    <a:r>
                      <a:rPr lang="fr-FR" sz="1051" b="1" dirty="0">
                        <a:solidFill>
                          <a:prstClr val="white"/>
                        </a:solidFill>
                        <a:latin typeface="Gotham Bold" pitchFamily="2" charset="0"/>
                        <a:cs typeface="Gotham Bold" pitchFamily="2" charset="0"/>
                      </a:rPr>
                      <a:t>BRAF</a:t>
                    </a:r>
                  </a:p>
                </p:txBody>
              </p:sp>
              <p:sp>
                <p:nvSpPr>
                  <p:cNvPr id="77" name="Ellipse 110">
                    <a:extLst>
                      <a:ext uri="{FF2B5EF4-FFF2-40B4-BE49-F238E27FC236}">
                        <a16:creationId xmlns:a16="http://schemas.microsoft.com/office/drawing/2014/main" id="{E0E58693-7571-D74A-8411-EACDE99715B7}"/>
                      </a:ext>
                    </a:extLst>
                  </p:cNvPr>
                  <p:cNvSpPr/>
                  <p:nvPr/>
                </p:nvSpPr>
                <p:spPr>
                  <a:xfrm>
                    <a:off x="5778343" y="3107030"/>
                    <a:ext cx="963767" cy="564577"/>
                  </a:xfrm>
                  <a:prstGeom prst="ellipse">
                    <a:avLst/>
                  </a:prstGeom>
                  <a:solidFill>
                    <a:srgbClr val="0061A2"/>
                  </a:solidFill>
                  <a:ln w="381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ctr"/>
                  <a:lstStyle/>
                  <a:p>
                    <a:pPr algn="ctr"/>
                    <a:r>
                      <a:rPr lang="es-ES" sz="1400" b="1" dirty="0">
                        <a:solidFill>
                          <a:prstClr val="white"/>
                        </a:solidFill>
                        <a:latin typeface="Gotham Bold" pitchFamily="2" charset="0"/>
                        <a:cs typeface="Gotham Bold" pitchFamily="2" charset="0"/>
                      </a:rPr>
                      <a:t>i</a:t>
                    </a:r>
                    <a:r>
                      <a:rPr lang="fr-FR" sz="1400" b="1" dirty="0">
                        <a:solidFill>
                          <a:prstClr val="white"/>
                        </a:solidFill>
                        <a:latin typeface="Gotham Bold" pitchFamily="2" charset="0"/>
                        <a:cs typeface="Gotham Bold" pitchFamily="2" charset="0"/>
                      </a:rPr>
                      <a:t>BRAF</a:t>
                    </a:r>
                  </a:p>
                </p:txBody>
              </p:sp>
            </p:grpSp>
            <p:sp>
              <p:nvSpPr>
                <p:cNvPr id="75" name="Signe Plus 2">
                  <a:extLst>
                    <a:ext uri="{FF2B5EF4-FFF2-40B4-BE49-F238E27FC236}">
                      <a16:creationId xmlns:a16="http://schemas.microsoft.com/office/drawing/2014/main" id="{A2727810-332A-7946-8597-17D8C621B15A}"/>
                    </a:ext>
                  </a:extLst>
                </p:cNvPr>
                <p:cNvSpPr/>
                <p:nvPr/>
              </p:nvSpPr>
              <p:spPr>
                <a:xfrm rot="2696025">
                  <a:off x="7866292" y="5231008"/>
                  <a:ext cx="688019" cy="686987"/>
                </a:xfrm>
                <a:prstGeom prst="mathPlus">
                  <a:avLst>
                    <a:gd name="adj1" fmla="val 14626"/>
                  </a:avLst>
                </a:prstGeom>
                <a:solidFill>
                  <a:srgbClr val="ECB633">
                    <a:alpha val="79000"/>
                  </a:srgbClr>
                </a:solidFill>
                <a:ln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</p:grpSp>
        </p:grpSp>
      </p:grpSp>
      <p:grpSp>
        <p:nvGrpSpPr>
          <p:cNvPr id="101" name="Grupo 100">
            <a:extLst>
              <a:ext uri="{FF2B5EF4-FFF2-40B4-BE49-F238E27FC236}">
                <a16:creationId xmlns:a16="http://schemas.microsoft.com/office/drawing/2014/main" id="{5DD1BE4E-C853-2C49-A502-DE14A4AF0791}"/>
              </a:ext>
            </a:extLst>
          </p:cNvPr>
          <p:cNvGrpSpPr/>
          <p:nvPr/>
        </p:nvGrpSpPr>
        <p:grpSpPr>
          <a:xfrm>
            <a:off x="4781133" y="5175510"/>
            <a:ext cx="2140815" cy="961735"/>
            <a:chOff x="4781131" y="5175509"/>
            <a:chExt cx="2140815" cy="961735"/>
          </a:xfrm>
        </p:grpSpPr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F15BD3DC-69C2-D744-B756-03AC4F0C936E}"/>
                </a:ext>
              </a:extLst>
            </p:cNvPr>
            <p:cNvGrpSpPr/>
            <p:nvPr/>
          </p:nvGrpSpPr>
          <p:grpSpPr>
            <a:xfrm>
              <a:off x="4781131" y="5175509"/>
              <a:ext cx="2140815" cy="961735"/>
              <a:chOff x="3430682" y="5151686"/>
              <a:chExt cx="2140815" cy="961735"/>
            </a:xfrm>
          </p:grpSpPr>
          <p:sp>
            <p:nvSpPr>
              <p:cNvPr id="21" name="Rectangle à coins arrondis 36">
                <a:extLst>
                  <a:ext uri="{FF2B5EF4-FFF2-40B4-BE49-F238E27FC236}">
                    <a16:creationId xmlns:a16="http://schemas.microsoft.com/office/drawing/2014/main" id="{8E1FE0E5-3B4A-194A-A552-C8F337179CD0}"/>
                  </a:ext>
                </a:extLst>
              </p:cNvPr>
              <p:cNvSpPr/>
              <p:nvPr/>
            </p:nvSpPr>
            <p:spPr>
              <a:xfrm>
                <a:off x="3430682" y="5599086"/>
                <a:ext cx="2140815" cy="514335"/>
              </a:xfrm>
              <a:prstGeom prst="roundRect">
                <a:avLst/>
              </a:prstGeom>
              <a:solidFill>
                <a:srgbClr val="2C969C"/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b="1" dirty="0">
                    <a:solidFill>
                      <a:prstClr val="white"/>
                    </a:solidFill>
                    <a:latin typeface="Arial"/>
                  </a:rPr>
                  <a:t>  Proliferación celular y supervivencia de células</a:t>
                </a:r>
              </a:p>
            </p:txBody>
          </p:sp>
          <p:cxnSp>
            <p:nvCxnSpPr>
              <p:cNvPr id="22" name="Connecteur droit avec flèche 95">
                <a:extLst>
                  <a:ext uri="{FF2B5EF4-FFF2-40B4-BE49-F238E27FC236}">
                    <a16:creationId xmlns:a16="http://schemas.microsoft.com/office/drawing/2014/main" id="{C9C0C417-0213-B84F-899E-5183FC143A2B}"/>
                  </a:ext>
                </a:extLst>
              </p:cNvPr>
              <p:cNvCxnSpPr>
                <a:cxnSpLocks/>
                <a:stCxn id="13" idx="4"/>
              </p:cNvCxnSpPr>
              <p:nvPr/>
            </p:nvCxnSpPr>
            <p:spPr>
              <a:xfrm>
                <a:off x="4502729" y="5151686"/>
                <a:ext cx="0" cy="38871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7" name="Gráfico 96">
              <a:extLst>
                <a:ext uri="{FF2B5EF4-FFF2-40B4-BE49-F238E27FC236}">
                  <a16:creationId xmlns:a16="http://schemas.microsoft.com/office/drawing/2014/main" id="{EE78A00C-FF0C-164A-AEC3-90F716DF5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6200000">
              <a:off x="4910679" y="5706864"/>
              <a:ext cx="147343" cy="147343"/>
            </a:xfrm>
            <a:prstGeom prst="rect">
              <a:avLst/>
            </a:prstGeom>
          </p:spPr>
        </p:pic>
      </p:grpSp>
      <p:grpSp>
        <p:nvGrpSpPr>
          <p:cNvPr id="100" name="Grupo 99">
            <a:extLst>
              <a:ext uri="{FF2B5EF4-FFF2-40B4-BE49-F238E27FC236}">
                <a16:creationId xmlns:a16="http://schemas.microsoft.com/office/drawing/2014/main" id="{BD1040C3-DD7F-2D48-8146-F1D9DA735D7C}"/>
              </a:ext>
            </a:extLst>
          </p:cNvPr>
          <p:cNvGrpSpPr/>
          <p:nvPr/>
        </p:nvGrpSpPr>
        <p:grpSpPr>
          <a:xfrm>
            <a:off x="6921945" y="5605227"/>
            <a:ext cx="1974403" cy="514335"/>
            <a:chOff x="6921946" y="5605226"/>
            <a:chExt cx="1974402" cy="514335"/>
          </a:xfrm>
        </p:grpSpPr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FC452F35-C73F-4E4A-BAE4-62BDFE6D6963}"/>
                </a:ext>
              </a:extLst>
            </p:cNvPr>
            <p:cNvGrpSpPr/>
            <p:nvPr/>
          </p:nvGrpSpPr>
          <p:grpSpPr>
            <a:xfrm>
              <a:off x="6921946" y="5605226"/>
              <a:ext cx="1974402" cy="514335"/>
              <a:chOff x="5778946" y="6305617"/>
              <a:chExt cx="1974402" cy="514335"/>
            </a:xfrm>
          </p:grpSpPr>
          <p:cxnSp>
            <p:nvCxnSpPr>
              <p:cNvPr id="3" name="Connecteur droit avec flèche 3">
                <a:extLst>
                  <a:ext uri="{FF2B5EF4-FFF2-40B4-BE49-F238E27FC236}">
                    <a16:creationId xmlns:a16="http://schemas.microsoft.com/office/drawing/2014/main" id="{A8792106-D713-8D44-8A54-068920CC753C}"/>
                  </a:ext>
                </a:extLst>
              </p:cNvPr>
              <p:cNvCxnSpPr>
                <a:cxnSpLocks/>
                <a:stCxn id="21" idx="3"/>
                <a:endCxn id="4" idx="1"/>
              </p:cNvCxnSpPr>
              <p:nvPr/>
            </p:nvCxnSpPr>
            <p:spPr>
              <a:xfrm flipV="1">
                <a:off x="5778946" y="6562785"/>
                <a:ext cx="514502" cy="1768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Rectangle à coins arrondis 36">
                <a:extLst>
                  <a:ext uri="{FF2B5EF4-FFF2-40B4-BE49-F238E27FC236}">
                    <a16:creationId xmlns:a16="http://schemas.microsoft.com/office/drawing/2014/main" id="{93041275-16FC-684F-A7CD-016D7CB89A04}"/>
                  </a:ext>
                </a:extLst>
              </p:cNvPr>
              <p:cNvSpPr/>
              <p:nvPr/>
            </p:nvSpPr>
            <p:spPr>
              <a:xfrm>
                <a:off x="6293448" y="6305617"/>
                <a:ext cx="1459900" cy="514335"/>
              </a:xfrm>
              <a:prstGeom prst="round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200" b="1" dirty="0">
                    <a:solidFill>
                      <a:prstClr val="white"/>
                    </a:solidFill>
                    <a:latin typeface="Gotham Bold" pitchFamily="2" charset="0"/>
                    <a:cs typeface="Gotham Bold" pitchFamily="2" charset="0"/>
                  </a:rPr>
                  <a:t>   Ca. Escamoso</a:t>
                </a:r>
                <a:r>
                  <a:rPr lang="fr-FR" sz="1200" b="1" dirty="0">
                    <a:solidFill>
                      <a:prstClr val="white"/>
                    </a:solidFill>
                    <a:latin typeface="Gotham Bold" pitchFamily="2" charset="0"/>
                    <a:cs typeface="Gotham Bold" pitchFamily="2" charset="0"/>
                  </a:rPr>
                  <a:t> Cutáneo </a:t>
                </a:r>
              </a:p>
            </p:txBody>
          </p:sp>
        </p:grpSp>
        <p:pic>
          <p:nvPicPr>
            <p:cNvPr id="98" name="Gráfico 97">
              <a:extLst>
                <a:ext uri="{FF2B5EF4-FFF2-40B4-BE49-F238E27FC236}">
                  <a16:creationId xmlns:a16="http://schemas.microsoft.com/office/drawing/2014/main" id="{4AEFB1AB-0B38-B246-AFF0-CB5E0BF60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6200000">
              <a:off x="7504720" y="5703619"/>
              <a:ext cx="147343" cy="147343"/>
            </a:xfrm>
            <a:prstGeom prst="rect">
              <a:avLst/>
            </a:prstGeom>
          </p:spPr>
        </p:pic>
      </p:grpSp>
      <p:pic>
        <p:nvPicPr>
          <p:cNvPr id="99" name="Gráfico 98">
            <a:extLst>
              <a:ext uri="{FF2B5EF4-FFF2-40B4-BE49-F238E27FC236}">
                <a16:creationId xmlns:a16="http://schemas.microsoft.com/office/drawing/2014/main" id="{F3B5AE4F-8E5A-4446-8487-E723A1D8DE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8594221" y="4682215"/>
            <a:ext cx="147343" cy="147343"/>
          </a:xfrm>
          <a:prstGeom prst="rect">
            <a:avLst/>
          </a:prstGeom>
        </p:spPr>
      </p:pic>
      <p:sp>
        <p:nvSpPr>
          <p:cNvPr id="106" name="CuadroTexto 105">
            <a:extLst>
              <a:ext uri="{FF2B5EF4-FFF2-40B4-BE49-F238E27FC236}">
                <a16:creationId xmlns:a16="http://schemas.microsoft.com/office/drawing/2014/main" id="{45091F31-D6C3-A340-A650-BC052EA1C818}"/>
              </a:ext>
            </a:extLst>
          </p:cNvPr>
          <p:cNvSpPr txBox="1"/>
          <p:nvPr/>
        </p:nvSpPr>
        <p:spPr>
          <a:xfrm>
            <a:off x="5052971" y="6592115"/>
            <a:ext cx="1807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" sz="1200" baseline="30000" dirty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Para uso promocional</a:t>
            </a:r>
            <a:endParaRPr lang="es" sz="1200" dirty="0">
              <a:solidFill>
                <a:schemeClr val="bg1"/>
              </a:solidFill>
              <a:latin typeface="Gotham Book" pitchFamily="2" charset="0"/>
              <a:cs typeface="Gotham Book" pitchFamily="2" charset="0"/>
            </a:endParaRPr>
          </a:p>
        </p:txBody>
      </p:sp>
      <p:sp>
        <p:nvSpPr>
          <p:cNvPr id="92" name="Título 9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err="1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Activación</a:t>
            </a:r>
            <a:r>
              <a:rPr lang="ca-ES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 </a:t>
            </a:r>
            <a:r>
              <a:rPr lang="ca-ES" dirty="0" err="1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paradójica</a:t>
            </a:r>
            <a:r>
              <a:rPr lang="ca-ES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 de ERK </a:t>
            </a:r>
            <a:r>
              <a:rPr lang="ca-ES" dirty="0" err="1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inducida</a:t>
            </a:r>
            <a:r>
              <a:rPr lang="ca-ES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 por los </a:t>
            </a:r>
            <a:r>
              <a:rPr lang="ca-ES" dirty="0" err="1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iBRAF</a:t>
            </a:r>
            <a:br>
              <a:rPr lang="es-ES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</a:br>
            <a:endParaRPr lang="es-ES_tradnl" dirty="0">
              <a:solidFill>
                <a:srgbClr val="2C96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53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D460E48-069A-4471-B969-C50F102E2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736" y="256126"/>
            <a:ext cx="8394528" cy="634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624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3580657" y="6470270"/>
            <a:ext cx="214125" cy="80577"/>
          </a:xfrm>
          <a:prstGeom prst="rect">
            <a:avLst/>
          </a:prstGeom>
        </p:spPr>
        <p:txBody>
          <a:bodyPr vert="horz" wrap="square" lIns="0" tIns="1629" rIns="0" bIns="0" rtlCol="0">
            <a:spAutoFit/>
          </a:bodyPr>
          <a:lstStyle/>
          <a:p>
            <a:pPr marL="24434" marR="0" lvl="0" indent="0" algn="l" defTabSz="914400" rtl="0" eaLnBrk="1" fontAlgn="auto" latinLnBrk="0" hangingPunct="1">
              <a:lnSpc>
                <a:spcPct val="100000"/>
              </a:lnSpc>
              <a:spcBef>
                <a:spcPts val="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513" b="0" i="0" u="none" strike="noStrike" kern="1200" cap="none" spc="-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"/>
                <a:ea typeface="+mn-ea"/>
              </a:rPr>
              <a:pPr marL="24434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3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sz="513" b="0" i="0" u="none" strike="noStrike" kern="1200" cap="none" spc="-3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"/>
              <a:ea typeface="+mn-ea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2ABCC5F-6225-8EBC-C076-1F44A4FB8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386" y="303045"/>
            <a:ext cx="8711229" cy="625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069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6905D7F-3CBB-691B-8F79-7659ADD7D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673" y="250262"/>
            <a:ext cx="8562654" cy="635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14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o 21">
            <a:extLst>
              <a:ext uri="{FF2B5EF4-FFF2-40B4-BE49-F238E27FC236}">
                <a16:creationId xmlns:a16="http://schemas.microsoft.com/office/drawing/2014/main" id="{6EDD6E16-A577-10A9-B758-2D7A896F9D8C}"/>
              </a:ext>
            </a:extLst>
          </p:cNvPr>
          <p:cNvGrpSpPr>
            <a:grpSpLocks/>
          </p:cNvGrpSpPr>
          <p:nvPr/>
        </p:nvGrpSpPr>
        <p:grpSpPr>
          <a:xfrm>
            <a:off x="484837" y="3001237"/>
            <a:ext cx="2951359" cy="1732985"/>
            <a:chOff x="484835" y="2940388"/>
            <a:chExt cx="3655253" cy="2146300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820C9882-8FFB-2939-A9BE-286702CC42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0137"/>
            <a:stretch/>
          </p:blipFill>
          <p:spPr>
            <a:xfrm>
              <a:off x="484835" y="2940388"/>
              <a:ext cx="3655253" cy="2146300"/>
            </a:xfrm>
            <a:prstGeom prst="rect">
              <a:avLst/>
            </a:prstGeom>
          </p:spPr>
        </p:pic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EE887489-0A78-49CE-840C-B3E83E2674FC}"/>
                </a:ext>
              </a:extLst>
            </p:cNvPr>
            <p:cNvSpPr>
              <a:spLocks/>
            </p:cNvSpPr>
            <p:nvPr/>
          </p:nvSpPr>
          <p:spPr>
            <a:xfrm>
              <a:off x="3064952" y="3340692"/>
              <a:ext cx="68856" cy="2038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rgbClr val="40A2AC"/>
                  </a:solidFill>
                </a:rPr>
                <a:t>E</a:t>
              </a:r>
            </a:p>
          </p:txBody>
        </p:sp>
      </p:grpSp>
      <p:sp>
        <p:nvSpPr>
          <p:cNvPr id="2" name="ZoneTexte 20">
            <a:extLst>
              <a:ext uri="{FF2B5EF4-FFF2-40B4-BE49-F238E27FC236}">
                <a16:creationId xmlns:a16="http://schemas.microsoft.com/office/drawing/2014/main" id="{7CB2B79A-2498-7E40-B02D-F3DE7EC2D129}"/>
              </a:ext>
            </a:extLst>
          </p:cNvPr>
          <p:cNvSpPr txBox="1"/>
          <p:nvPr/>
        </p:nvSpPr>
        <p:spPr>
          <a:xfrm>
            <a:off x="575744" y="4947184"/>
            <a:ext cx="11218184" cy="37457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/>
            </a:lvl1pPr>
          </a:lstStyle>
          <a:p>
            <a:r>
              <a:rPr lang="es-ES" dirty="0">
                <a:solidFill>
                  <a:prstClr val="white"/>
                </a:solidFill>
                <a:latin typeface="Gotham Bold" pitchFamily="2" charset="0"/>
                <a:cs typeface="Gotham Bold" pitchFamily="2" charset="0"/>
              </a:rPr>
              <a:t>Cuanto más grande es el IP, </a:t>
            </a:r>
            <a:r>
              <a:rPr lang="es-ES" u="sng" dirty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rPr>
              <a:t>menos efectos adversos cutáneos </a:t>
            </a:r>
            <a:r>
              <a:rPr lang="es-ES" dirty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rPr>
              <a:t>induce </a:t>
            </a:r>
            <a:r>
              <a:rPr lang="es-ES" dirty="0">
                <a:solidFill>
                  <a:prstClr val="white"/>
                </a:solidFill>
                <a:latin typeface="Gotham Bold" pitchFamily="2" charset="0"/>
                <a:cs typeface="Gotham Bold" pitchFamily="2" charset="0"/>
              </a:rPr>
              <a:t>el tratamiento a concentraciones terapéuticas</a:t>
            </a:r>
            <a:endParaRPr lang="fr-FR" dirty="0">
              <a:solidFill>
                <a:prstClr val="white"/>
              </a:solidFill>
              <a:latin typeface="Gotham Bold" pitchFamily="2" charset="0"/>
              <a:cs typeface="Gotham Bold" pitchFamily="2" charset="0"/>
            </a:endParaRPr>
          </a:p>
        </p:txBody>
      </p:sp>
      <p:sp>
        <p:nvSpPr>
          <p:cNvPr id="3" name="ZoneTexte 28">
            <a:extLst>
              <a:ext uri="{FF2B5EF4-FFF2-40B4-BE49-F238E27FC236}">
                <a16:creationId xmlns:a16="http://schemas.microsoft.com/office/drawing/2014/main" id="{F149227A-62B6-414A-97B7-DC26FCE44B68}"/>
              </a:ext>
            </a:extLst>
          </p:cNvPr>
          <p:cNvSpPr txBox="1"/>
          <p:nvPr/>
        </p:nvSpPr>
        <p:spPr>
          <a:xfrm>
            <a:off x="315240" y="1156849"/>
            <a:ext cx="11418513" cy="536300"/>
          </a:xfrm>
          <a:prstGeom prst="roundRect">
            <a:avLst/>
          </a:prstGeom>
          <a:solidFill>
            <a:srgbClr val="ECB633">
              <a:alpha val="50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2400"/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fr-FR" sz="1800" b="1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Índice Paradójico (IP) se define como el ratio =  EC80 / IC80</a:t>
            </a:r>
          </a:p>
        </p:txBody>
      </p:sp>
      <p:sp>
        <p:nvSpPr>
          <p:cNvPr id="4" name="Rectangle : coins arrondis 37">
            <a:extLst>
              <a:ext uri="{FF2B5EF4-FFF2-40B4-BE49-F238E27FC236}">
                <a16:creationId xmlns:a16="http://schemas.microsoft.com/office/drawing/2014/main" id="{06F0C64A-63FC-0644-925F-B3EEE36C2A34}"/>
              </a:ext>
            </a:extLst>
          </p:cNvPr>
          <p:cNvSpPr/>
          <p:nvPr/>
        </p:nvSpPr>
        <p:spPr>
          <a:xfrm>
            <a:off x="286036" y="1693149"/>
            <a:ext cx="6822085" cy="12345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1000"/>
              </a:spcBef>
            </a:pPr>
            <a:r>
              <a:rPr lang="en-US" sz="1400" b="1" dirty="0">
                <a:solidFill>
                  <a:srgbClr val="354B54"/>
                </a:solidFill>
                <a:latin typeface="Gotham Bold" pitchFamily="2" charset="0"/>
                <a:cs typeface="Gotham Bold" pitchFamily="2" charset="0"/>
              </a:rPr>
              <a:t>Definiciones: </a:t>
            </a:r>
          </a:p>
          <a:p>
            <a:pPr marL="171446" indent="-171446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EC80: </a:t>
            </a:r>
            <a:r>
              <a:rPr lang="es-ES" sz="1400" dirty="0">
                <a:solidFill>
                  <a:srgbClr val="354B54"/>
                </a:solidFill>
                <a:latin typeface="Gotham Book" pitchFamily="2" charset="0"/>
                <a:cs typeface="Gotham Book" pitchFamily="2" charset="0"/>
              </a:rPr>
              <a:t>Concentración que induce el 80% de la fosforilación de ERK en células sanas.</a:t>
            </a:r>
            <a:endParaRPr lang="en-US" sz="1400" dirty="0">
              <a:solidFill>
                <a:srgbClr val="354B54"/>
              </a:solidFill>
              <a:latin typeface="Gotham Book" pitchFamily="2" charset="0"/>
              <a:cs typeface="Gotham Book" pitchFamily="2" charset="0"/>
            </a:endParaRPr>
          </a:p>
          <a:p>
            <a:pPr marL="171446" indent="-171446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IC80: </a:t>
            </a:r>
            <a:r>
              <a:rPr lang="es-ES" sz="1400" dirty="0">
                <a:solidFill>
                  <a:srgbClr val="354B54"/>
                </a:solidFill>
                <a:latin typeface="Gotham Book" pitchFamily="2" charset="0"/>
                <a:cs typeface="Gotham Book" pitchFamily="2" charset="0"/>
              </a:rPr>
              <a:t>Concentración que reduce en un 80% la proliferación celular en células tumorales.</a:t>
            </a:r>
            <a:endParaRPr lang="en-US" sz="1400" dirty="0">
              <a:solidFill>
                <a:srgbClr val="354B54"/>
              </a:solidFill>
              <a:latin typeface="Gotham Book" pitchFamily="2" charset="0"/>
              <a:cs typeface="Gotham Book" pitchFamily="2" charset="0"/>
            </a:endParaRPr>
          </a:p>
        </p:txBody>
      </p:sp>
      <p:sp>
        <p:nvSpPr>
          <p:cNvPr id="5" name="Espace réservé du texte 11">
            <a:extLst>
              <a:ext uri="{FF2B5EF4-FFF2-40B4-BE49-F238E27FC236}">
                <a16:creationId xmlns:a16="http://schemas.microsoft.com/office/drawing/2014/main" id="{CF89987F-2C28-3643-AA29-8315588C2F16}"/>
              </a:ext>
            </a:extLst>
          </p:cNvPr>
          <p:cNvSpPr txBox="1">
            <a:spLocks/>
          </p:cNvSpPr>
          <p:nvPr/>
        </p:nvSpPr>
        <p:spPr>
          <a:xfrm>
            <a:off x="4361855" y="4661633"/>
            <a:ext cx="4464516" cy="3270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1. </a:t>
            </a:r>
            <a:r>
              <a:rPr lang="fr-FR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Adelmann</a:t>
            </a:r>
            <a:r>
              <a:rPr lang="fr-FR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 CH et al. </a:t>
            </a:r>
            <a:r>
              <a:rPr lang="fr-FR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Oncotarget</a:t>
            </a:r>
            <a:r>
              <a:rPr lang="fr-FR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. 2016; 7(21): 30453-60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ED83607-5201-5746-9023-CF7D3A48259D}"/>
              </a:ext>
            </a:extLst>
          </p:cNvPr>
          <p:cNvSpPr txBox="1"/>
          <p:nvPr/>
        </p:nvSpPr>
        <p:spPr>
          <a:xfrm>
            <a:off x="5052971" y="6592115"/>
            <a:ext cx="1807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" sz="1200" baseline="30000" dirty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Para uso promocional</a:t>
            </a:r>
            <a:endParaRPr lang="es" sz="1200" dirty="0">
              <a:solidFill>
                <a:schemeClr val="bg1"/>
              </a:solidFill>
              <a:latin typeface="Gotham Book" pitchFamily="2" charset="0"/>
              <a:cs typeface="Gotham Book" pitchFamily="2" charset="0"/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AB4A52F4-C00E-710C-8135-15D62FFD20AC}"/>
              </a:ext>
            </a:extLst>
          </p:cNvPr>
          <p:cNvGrpSpPr>
            <a:grpSpLocks/>
          </p:cNvGrpSpPr>
          <p:nvPr/>
        </p:nvGrpSpPr>
        <p:grpSpPr>
          <a:xfrm>
            <a:off x="3468190" y="2938577"/>
            <a:ext cx="3093929" cy="1761520"/>
            <a:chOff x="4044480" y="2905549"/>
            <a:chExt cx="3769755" cy="2146300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2B6B31D2-AE17-5043-AF70-33C0B2FE77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392" r="4495"/>
            <a:stretch/>
          </p:blipFill>
          <p:spPr>
            <a:xfrm>
              <a:off x="4044480" y="2905549"/>
              <a:ext cx="3769755" cy="2146300"/>
            </a:xfrm>
            <a:prstGeom prst="rect">
              <a:avLst/>
            </a:prstGeom>
          </p:spPr>
        </p:pic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73AB5B74-3930-412F-B11A-8D528C3B5030}"/>
                </a:ext>
              </a:extLst>
            </p:cNvPr>
            <p:cNvSpPr>
              <a:spLocks/>
            </p:cNvSpPr>
            <p:nvPr/>
          </p:nvSpPr>
          <p:spPr>
            <a:xfrm>
              <a:off x="6634036" y="3290329"/>
              <a:ext cx="68856" cy="2038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rgbClr val="40A2AC"/>
                  </a:solidFill>
                </a:rPr>
                <a:t>E</a:t>
              </a:r>
            </a:p>
          </p:txBody>
        </p:sp>
      </p:grpSp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Índice</a:t>
            </a:r>
            <a:r>
              <a:rPr lang="en-GB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 </a:t>
            </a:r>
            <a:r>
              <a:rPr lang="en-GB" dirty="0" err="1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paradójico</a:t>
            </a:r>
            <a:r>
              <a:rPr lang="en-GB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 de </a:t>
            </a:r>
            <a:r>
              <a:rPr lang="en-GB" dirty="0" err="1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los</a:t>
            </a:r>
            <a:r>
              <a:rPr lang="en-GB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 </a:t>
            </a:r>
            <a:r>
              <a:rPr lang="en-GB" dirty="0" err="1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inhibidores</a:t>
            </a:r>
            <a:r>
              <a:rPr lang="en-GB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 de BRAF</a:t>
            </a:r>
            <a:r>
              <a:rPr lang="en-GB" baseline="3000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1</a:t>
            </a:r>
            <a:br>
              <a:rPr lang="es-ES" baseline="30000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</a:br>
            <a:endParaRPr lang="es-ES_tradnl" dirty="0">
              <a:solidFill>
                <a:srgbClr val="2C969C"/>
              </a:solidFill>
            </a:endParaRPr>
          </a:p>
        </p:txBody>
      </p:sp>
      <p:sp>
        <p:nvSpPr>
          <p:cNvPr id="15" name="ZoneTexte 9">
            <a:extLst>
              <a:ext uri="{FF2B5EF4-FFF2-40B4-BE49-F238E27FC236}">
                <a16:creationId xmlns:a16="http://schemas.microsoft.com/office/drawing/2014/main" id="{DFE70FC0-FFE5-013C-CA03-0889779B0324}"/>
              </a:ext>
            </a:extLst>
          </p:cNvPr>
          <p:cNvSpPr txBox="1"/>
          <p:nvPr/>
        </p:nvSpPr>
        <p:spPr>
          <a:xfrm>
            <a:off x="567081" y="5475062"/>
            <a:ext cx="11218184" cy="408623"/>
          </a:xfrm>
          <a:prstGeom prst="roundRect">
            <a:avLst/>
          </a:prstGeom>
          <a:solidFill>
            <a:srgbClr val="2C969C"/>
          </a:solidFill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1600" b="1"/>
            </a:lvl1pPr>
          </a:lstStyle>
          <a:p>
            <a:r>
              <a:rPr lang="es-ES" sz="1800" dirty="0">
                <a:solidFill>
                  <a:prstClr val="white"/>
                </a:solidFill>
                <a:latin typeface="Gotham Bold" pitchFamily="2" charset="0"/>
                <a:cs typeface="Gotham Bold" pitchFamily="2" charset="0"/>
              </a:rPr>
              <a:t>BRAFTOVI® tiene un índice paradójico 5 veces mayor que </a:t>
            </a:r>
            <a:r>
              <a:rPr lang="es-ES" sz="1800" dirty="0" err="1">
                <a:solidFill>
                  <a:prstClr val="white"/>
                </a:solidFill>
                <a:latin typeface="Gotham Bold" pitchFamily="2" charset="0"/>
                <a:cs typeface="Gotham Bold" pitchFamily="2" charset="0"/>
              </a:rPr>
              <a:t>Dabrafenib</a:t>
            </a:r>
            <a:r>
              <a:rPr lang="es-ES" sz="1800" dirty="0">
                <a:solidFill>
                  <a:prstClr val="white"/>
                </a:solidFill>
                <a:latin typeface="Gotham Bold" pitchFamily="2" charset="0"/>
                <a:cs typeface="Gotham Bold" pitchFamily="2" charset="0"/>
              </a:rPr>
              <a:t> y 10 veces mayor que Vemurafenib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F9FE92CD-7C4F-4721-87BA-A1EE5EB084D7}"/>
              </a:ext>
            </a:extLst>
          </p:cNvPr>
          <p:cNvGrpSpPr/>
          <p:nvPr/>
        </p:nvGrpSpPr>
        <p:grpSpPr>
          <a:xfrm>
            <a:off x="7214789" y="3039680"/>
            <a:ext cx="4518964" cy="1521051"/>
            <a:chOff x="7214788" y="3039679"/>
            <a:chExt cx="4518964" cy="1521051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ACDC9367-3AA8-93E1-F431-D5616D94ECE8}"/>
                </a:ext>
              </a:extLst>
            </p:cNvPr>
            <p:cNvGrpSpPr/>
            <p:nvPr/>
          </p:nvGrpSpPr>
          <p:grpSpPr>
            <a:xfrm>
              <a:off x="7214788" y="3039679"/>
              <a:ext cx="4518964" cy="1521051"/>
              <a:chOff x="6307549" y="2210987"/>
              <a:chExt cx="4518964" cy="1521051"/>
            </a:xfrm>
          </p:grpSpPr>
          <p:pic>
            <p:nvPicPr>
              <p:cNvPr id="8" name="Imagen 7">
                <a:extLst>
                  <a:ext uri="{FF2B5EF4-FFF2-40B4-BE49-F238E27FC236}">
                    <a16:creationId xmlns:a16="http://schemas.microsoft.com/office/drawing/2014/main" id="{06213AD2-461C-32C3-999F-ADEF0861E2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07549" y="2249253"/>
                <a:ext cx="4518964" cy="1482785"/>
              </a:xfrm>
              <a:prstGeom prst="rect">
                <a:avLst/>
              </a:prstGeom>
            </p:spPr>
          </p:pic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232C3D94-801E-D043-1BA9-B9FAD9F0F433}"/>
                  </a:ext>
                </a:extLst>
              </p:cNvPr>
              <p:cNvSpPr/>
              <p:nvPr/>
            </p:nvSpPr>
            <p:spPr>
              <a:xfrm>
                <a:off x="9146180" y="2282505"/>
                <a:ext cx="1508121" cy="380184"/>
              </a:xfrm>
              <a:prstGeom prst="rect">
                <a:avLst/>
              </a:prstGeom>
              <a:solidFill>
                <a:srgbClr val="40A2AC"/>
              </a:solidFill>
              <a:ln>
                <a:solidFill>
                  <a:srgbClr val="40A2A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E1D7940F-1ABA-5A8D-BD8B-D746CA8CB5EC}"/>
                  </a:ext>
                </a:extLst>
              </p:cNvPr>
              <p:cNvSpPr txBox="1"/>
              <p:nvPr/>
            </p:nvSpPr>
            <p:spPr>
              <a:xfrm>
                <a:off x="9114185" y="2210987"/>
                <a:ext cx="17123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400" b="1" dirty="0">
                    <a:solidFill>
                      <a:prstClr val="white"/>
                    </a:solidFill>
                    <a:latin typeface="Gotham Bold" pitchFamily="2" charset="0"/>
                  </a:rPr>
                  <a:t>Tasa de inducción de carcinoma de piel</a:t>
                </a:r>
              </a:p>
            </p:txBody>
          </p:sp>
        </p:grpSp>
        <p:sp>
          <p:nvSpPr>
            <p:cNvPr id="17" name="Rectángulo redondeado 392">
              <a:extLst>
                <a:ext uri="{FF2B5EF4-FFF2-40B4-BE49-F238E27FC236}">
                  <a16:creationId xmlns:a16="http://schemas.microsoft.com/office/drawing/2014/main" id="{9B6E8E05-EDDD-35B8-2A26-0076C111A159}"/>
                </a:ext>
              </a:extLst>
            </p:cNvPr>
            <p:cNvSpPr/>
            <p:nvPr/>
          </p:nvSpPr>
          <p:spPr>
            <a:xfrm>
              <a:off x="9017479" y="4119445"/>
              <a:ext cx="2181138" cy="268448"/>
            </a:xfrm>
            <a:prstGeom prst="roundRect">
              <a:avLst/>
            </a:prstGeom>
            <a:noFill/>
            <a:ln w="25400">
              <a:solidFill>
                <a:srgbClr val="501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19" name="Rectángulo 18">
            <a:extLst>
              <a:ext uri="{FF2B5EF4-FFF2-40B4-BE49-F238E27FC236}">
                <a16:creationId xmlns:a16="http://schemas.microsoft.com/office/drawing/2014/main" id="{548A53BE-6309-EBB5-DF06-128E73F501DE}"/>
              </a:ext>
            </a:extLst>
          </p:cNvPr>
          <p:cNvSpPr/>
          <p:nvPr/>
        </p:nvSpPr>
        <p:spPr>
          <a:xfrm>
            <a:off x="10166560" y="4420103"/>
            <a:ext cx="162736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Tabla creada a partir de </a:t>
            </a:r>
            <a:r>
              <a:rPr lang="es-ES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Adelmann</a:t>
            </a:r>
            <a:r>
              <a:rPr lang="es-E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 et al</a:t>
            </a:r>
          </a:p>
        </p:txBody>
      </p:sp>
    </p:spTree>
    <p:extLst>
      <p:ext uri="{BB962C8B-B14F-4D97-AF65-F5344CB8AC3E}">
        <p14:creationId xmlns:p14="http://schemas.microsoft.com/office/powerpoint/2010/main" val="103674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2993EE29-304D-7242-8428-767824DFE8FE}"/>
              </a:ext>
            </a:extLst>
          </p:cNvPr>
          <p:cNvSpPr txBox="1"/>
          <p:nvPr/>
        </p:nvSpPr>
        <p:spPr>
          <a:xfrm>
            <a:off x="2404454" y="6306567"/>
            <a:ext cx="94490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1. Darrin D. Stuart, et al. AACR; Cancer Res 2012;72(8 </a:t>
            </a:r>
            <a:r>
              <a:rPr lang="en-GB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Suppl</a:t>
            </a: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  <a:cs typeface="Gotham Light" pitchFamily="2" charset="0"/>
              </a:rPr>
              <a:t>):Abstract nr 3790    2.</a:t>
            </a:r>
            <a:r>
              <a:rPr lang="fr-FR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</a:rPr>
              <a:t>Ouellet D et al., Journal of pharmaceutical sciences, 2013</a:t>
            </a:r>
            <a:r>
              <a:rPr lang="es-E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</a:rPr>
              <a:t> Sep;102(9):3100-9.   3. </a:t>
            </a:r>
            <a:r>
              <a:rPr lang="fr-FR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</a:rPr>
              <a:t>Adelmann</a:t>
            </a:r>
            <a:r>
              <a:rPr lang="fr-FR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</a:rPr>
              <a:t> CH et al. </a:t>
            </a:r>
            <a:r>
              <a:rPr lang="fr-FR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</a:rPr>
              <a:t>Oncotarget</a:t>
            </a:r>
            <a:r>
              <a:rPr lang="fr-FR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Light" pitchFamily="2" charset="0"/>
              </a:rPr>
              <a:t>. 2016; 7(21): 30453-60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A01A326-F415-014C-B484-16C2F88AD435}"/>
              </a:ext>
            </a:extLst>
          </p:cNvPr>
          <p:cNvSpPr txBox="1"/>
          <p:nvPr/>
        </p:nvSpPr>
        <p:spPr>
          <a:xfrm>
            <a:off x="5052971" y="6592115"/>
            <a:ext cx="1807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" sz="1200" baseline="30000" dirty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rPr>
              <a:t>Para uso promocional</a:t>
            </a:r>
            <a:endParaRPr lang="es" sz="1200" dirty="0">
              <a:solidFill>
                <a:schemeClr val="bg1"/>
              </a:solidFill>
              <a:latin typeface="Gotham Book" pitchFamily="2" charset="0"/>
              <a:cs typeface="Gotham Book" pitchFamily="2" charset="0"/>
            </a:endParaRP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721629" y="401547"/>
            <a:ext cx="10746089" cy="1119924"/>
          </a:xfrm>
        </p:spPr>
        <p:txBody>
          <a:bodyPr/>
          <a:lstStyle/>
          <a:p>
            <a:r>
              <a:rPr lang="fr-FR" dirty="0" err="1">
                <a:solidFill>
                  <a:srgbClr val="2C969C"/>
                </a:solidFill>
                <a:highlight>
                  <a:srgbClr val="BFE9E7"/>
                </a:highlight>
                <a:latin typeface="Gotham Bold" pitchFamily="2" charset="0"/>
                <a:cs typeface="Gotham Bold" pitchFamily="2" charset="0"/>
              </a:rPr>
              <a:t>Resumen</a:t>
            </a:r>
            <a:r>
              <a:rPr lang="fr-FR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 de las </a:t>
            </a:r>
            <a:r>
              <a:rPr lang="fr-FR" dirty="0" err="1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características</a:t>
            </a:r>
            <a:r>
              <a:rPr lang="fr-FR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  <a:t> de PK-PD de BRAFTOVI®</a:t>
            </a:r>
            <a:br>
              <a:rPr lang="fr-FR" dirty="0">
                <a:solidFill>
                  <a:srgbClr val="2C969C"/>
                </a:solidFill>
                <a:latin typeface="Gotham Bold" pitchFamily="2" charset="0"/>
                <a:cs typeface="Gotham Bold" pitchFamily="2" charset="0"/>
              </a:rPr>
            </a:br>
            <a:endParaRPr lang="es-ES_tradnl" dirty="0">
              <a:solidFill>
                <a:srgbClr val="2C969C"/>
              </a:solidFill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01102589-DEC3-82C7-F5AD-8C6745F2B66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9491" y="1178474"/>
            <a:ext cx="11793987" cy="4566797"/>
            <a:chOff x="59491" y="1178473"/>
            <a:chExt cx="11793986" cy="4566797"/>
          </a:xfrm>
        </p:grpSpPr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658DEA70-E4C6-E74D-92B5-F5AD2CBC2C2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03759" y="1346433"/>
              <a:ext cx="42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dirty="0">
                  <a:solidFill>
                    <a:prstClr val="white"/>
                  </a:solidFill>
                  <a:latin typeface="Gotham Bold" pitchFamily="2" charset="0"/>
                  <a:cs typeface="Gotham Bold" pitchFamily="2" charset="0"/>
                </a:rPr>
                <a:t>®</a:t>
              </a:r>
              <a:endParaRPr lang="es-ES" sz="1400" dirty="0"/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C6DBB3E0-E875-5A46-88A4-73C0F572F05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725890" y="1522444"/>
              <a:ext cx="420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dirty="0">
                  <a:solidFill>
                    <a:prstClr val="white"/>
                  </a:solidFill>
                  <a:latin typeface="Gotham Bold" pitchFamily="2" charset="0"/>
                  <a:cs typeface="Gotham Bold" pitchFamily="2" charset="0"/>
                </a:rPr>
                <a:t>®</a:t>
              </a:r>
              <a:endParaRPr lang="es-ES" sz="1400" dirty="0"/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5EC3238F-D720-40E4-8B55-E33F13CA5A4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491" y="1198191"/>
              <a:ext cx="11793986" cy="4547079"/>
            </a:xfrm>
            <a:prstGeom prst="rect">
              <a:avLst/>
            </a:prstGeom>
          </p:spPr>
        </p:pic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8F9759A9-E1D5-4FCA-9CD6-26D42E99ACF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961133" y="5098267"/>
              <a:ext cx="21006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700" dirty="0"/>
                <a:t>3</a:t>
              </a:r>
            </a:p>
          </p:txBody>
        </p:sp>
        <p:sp>
          <p:nvSpPr>
            <p:cNvPr id="12" name="Rectángulo redondeado 11">
              <a:extLst>
                <a:ext uri="{FF2B5EF4-FFF2-40B4-BE49-F238E27FC236}">
                  <a16:creationId xmlns:a16="http://schemas.microsoft.com/office/drawing/2014/main" id="{788A84F8-CE9B-9E42-BDB2-0AFEF3D7425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754508" y="1187481"/>
              <a:ext cx="2369380" cy="4547079"/>
            </a:xfrm>
            <a:prstGeom prst="roundRect">
              <a:avLst/>
            </a:prstGeom>
            <a:noFill/>
            <a:ln w="34925">
              <a:solidFill>
                <a:srgbClr val="501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3" name="Rectángulo redondeado 12">
              <a:extLst>
                <a:ext uri="{FF2B5EF4-FFF2-40B4-BE49-F238E27FC236}">
                  <a16:creationId xmlns:a16="http://schemas.microsoft.com/office/drawing/2014/main" id="{265E730A-DBC7-E246-8FFA-9B20E9ED924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046029" y="1178473"/>
              <a:ext cx="2667000" cy="4547079"/>
            </a:xfrm>
            <a:prstGeom prst="roundRect">
              <a:avLst/>
            </a:prstGeom>
            <a:noFill/>
            <a:ln w="34925">
              <a:solidFill>
                <a:srgbClr val="5016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0210F1AD-68B7-46F4-B102-2CF1929A422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013314" y="4084659"/>
              <a:ext cx="21006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700" dirty="0"/>
                <a:t>2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4DC4B274-41EB-4D72-A498-3C09763CA27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577312" y="2991734"/>
              <a:ext cx="21006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700" dirty="0"/>
                <a:t>1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B8B832F2-42F4-4237-B3B1-8F8F108116F7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577312" y="2093476"/>
              <a:ext cx="21006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700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715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cbQHu1RYbkySbI6VA_XU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Tall Top Bar">
  <a:themeElements>
    <a:clrScheme name="ENCOUSP-9284">
      <a:dk1>
        <a:srgbClr val="7B7E82"/>
      </a:dk1>
      <a:lt1>
        <a:sysClr val="window" lastClr="FFFFFF"/>
      </a:lt1>
      <a:dk2>
        <a:srgbClr val="464646"/>
      </a:dk2>
      <a:lt2>
        <a:srgbClr val="1D9FAB"/>
      </a:lt2>
      <a:accent1>
        <a:srgbClr val="7D1234"/>
      </a:accent1>
      <a:accent2>
        <a:srgbClr val="006F6B"/>
      </a:accent2>
      <a:accent3>
        <a:srgbClr val="1D9FAB"/>
      </a:accent3>
      <a:accent4>
        <a:srgbClr val="F3BA23"/>
      </a:accent4>
      <a:accent5>
        <a:srgbClr val="464646"/>
      </a:accent5>
      <a:accent6>
        <a:srgbClr val="808285"/>
      </a:accent6>
      <a:hlink>
        <a:srgbClr val="006F6B"/>
      </a:hlink>
      <a:folHlink>
        <a:srgbClr val="006F6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>
          <a:solidFill>
            <a:schemeClr val="accent1"/>
          </a:solidFill>
        </a:ln>
      </a:spPr>
      <a:bodyPr lIns="45720" rIns="45720" rtlCol="0" anchor="ctr" anchorCtr="0">
        <a:normAutofit/>
      </a:bodyPr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2700">
          <a:noFill/>
        </a:ln>
      </a:spPr>
      <a:bodyPr wrap="square" lIns="45720" rIns="45720" rtlCol="0">
        <a:spAutoFit/>
      </a:bodyPr>
      <a:lstStyle>
        <a:defPPr algn="l">
          <a:defRPr sz="1200" dirty="0" err="1" smtClean="0">
            <a:solidFill>
              <a:srgbClr val="57585A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omotional_PPT_Template_16x9_otc_080818" id="{36DD1258-643C-D248-A4C6-ED8958A377FC}" vid="{3C9813B8-F8DB-4A4B-9FA2-ECE121D19726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Tall Top Bar">
  <a:themeElements>
    <a:clrScheme name="ENCOUSP-9284">
      <a:dk1>
        <a:srgbClr val="7B7E82"/>
      </a:dk1>
      <a:lt1>
        <a:sysClr val="window" lastClr="FFFFFF"/>
      </a:lt1>
      <a:dk2>
        <a:srgbClr val="464646"/>
      </a:dk2>
      <a:lt2>
        <a:srgbClr val="1D9FAB"/>
      </a:lt2>
      <a:accent1>
        <a:srgbClr val="7D1234"/>
      </a:accent1>
      <a:accent2>
        <a:srgbClr val="006F6B"/>
      </a:accent2>
      <a:accent3>
        <a:srgbClr val="1D9FAB"/>
      </a:accent3>
      <a:accent4>
        <a:srgbClr val="F3BA23"/>
      </a:accent4>
      <a:accent5>
        <a:srgbClr val="464646"/>
      </a:accent5>
      <a:accent6>
        <a:srgbClr val="808285"/>
      </a:accent6>
      <a:hlink>
        <a:srgbClr val="006F6B"/>
      </a:hlink>
      <a:folHlink>
        <a:srgbClr val="006F6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>
          <a:solidFill>
            <a:schemeClr val="accent1"/>
          </a:solidFill>
        </a:ln>
      </a:spPr>
      <a:bodyPr lIns="45720" rIns="45720" rtlCol="0" anchor="ctr" anchorCtr="0">
        <a:normAutofit/>
      </a:bodyPr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2700">
          <a:noFill/>
        </a:ln>
      </a:spPr>
      <a:bodyPr wrap="square" lIns="45720" rIns="45720" rtlCol="0">
        <a:spAutoFit/>
      </a:bodyPr>
      <a:lstStyle>
        <a:defPPr algn="l">
          <a:defRPr sz="1200" dirty="0" err="1" smtClean="0">
            <a:solidFill>
              <a:srgbClr val="57585A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57863</TotalTime>
  <Words>7884</Words>
  <Application>Microsoft Office PowerPoint</Application>
  <PresentationFormat>Panorámica</PresentationFormat>
  <Paragraphs>892</Paragraphs>
  <Slides>72</Slides>
  <Notes>11</Notes>
  <HiddenSlides>12</HiddenSlides>
  <MMClips>0</MMClips>
  <ScaleCrop>false</ScaleCrop>
  <HeadingPairs>
    <vt:vector size="8" baseType="variant">
      <vt:variant>
        <vt:lpstr>Fuentes usadas</vt:lpstr>
      </vt:variant>
      <vt:variant>
        <vt:i4>18</vt:i4>
      </vt:variant>
      <vt:variant>
        <vt:lpstr>Tema</vt:lpstr>
      </vt:variant>
      <vt:variant>
        <vt:i4>6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72</vt:i4>
      </vt:variant>
    </vt:vector>
  </HeadingPairs>
  <TitlesOfParts>
    <vt:vector size="97" baseType="lpstr">
      <vt:lpstr>Arial</vt:lpstr>
      <vt:lpstr>Arial MT</vt:lpstr>
      <vt:lpstr>Arial-BoldMT</vt:lpstr>
      <vt:lpstr>Calibri</vt:lpstr>
      <vt:lpstr>Gotham Bold</vt:lpstr>
      <vt:lpstr>Gotham Book</vt:lpstr>
      <vt:lpstr>Gotham Light</vt:lpstr>
      <vt:lpstr>Gotham Medium</vt:lpstr>
      <vt:lpstr>HelveticaSTDCond</vt:lpstr>
      <vt:lpstr>Lato</vt:lpstr>
      <vt:lpstr>Lucida Sans Unicode</vt:lpstr>
      <vt:lpstr>Microsoft Sans Serif</vt:lpstr>
      <vt:lpstr>opensans-regular</vt:lpstr>
      <vt:lpstr>Poppins</vt:lpstr>
      <vt:lpstr>Segoe UI</vt:lpstr>
      <vt:lpstr>Tahoma</vt:lpstr>
      <vt:lpstr>Trebuchet MS</vt:lpstr>
      <vt:lpstr>var(--font-family,inherit)</vt:lpstr>
      <vt:lpstr>Diseño personalizado</vt:lpstr>
      <vt:lpstr>1_Diseño personalizado</vt:lpstr>
      <vt:lpstr>6_Tall Top Bar</vt:lpstr>
      <vt:lpstr>2_Office Theme</vt:lpstr>
      <vt:lpstr>1_Tall Top Bar</vt:lpstr>
      <vt:lpstr>Office Theme</vt:lpstr>
      <vt:lpstr>think-cell Slide</vt:lpstr>
      <vt:lpstr>Presentación de PowerPoint</vt:lpstr>
      <vt:lpstr>Epidemiología</vt:lpstr>
      <vt:lpstr>Mutaciones del gen BRAF en el melanoma </vt:lpstr>
      <vt:lpstr>La inhibición de BRAF y MEK es sinérgica e induce a la inhibición de la vía MAPK </vt:lpstr>
      <vt:lpstr>Presentación de PowerPoint</vt:lpstr>
      <vt:lpstr>BRAFTOVI® tiene una supresión 15 veces más prolongada de su diana respecto con otros iBRAF1 </vt:lpstr>
      <vt:lpstr>Activación paradójica de ERK inducida por los iBRAF </vt:lpstr>
      <vt:lpstr>Índice paradójico de los inhibidores de BRAF1 </vt:lpstr>
      <vt:lpstr>Resumen de las características de PK-PD de BRAFTOVI® </vt:lpstr>
      <vt:lpstr>Presentación de PowerPoint</vt:lpstr>
      <vt:lpstr>Diseño del estudio COLUMBUS1  </vt:lpstr>
      <vt:lpstr>Los pacientes incluidos en el estudio COLUMBUS eran representativos de los que se pueden encontrar en la práctica clínica1, 2 </vt:lpstr>
      <vt:lpstr>Presentación de PowerPoint</vt:lpstr>
      <vt:lpstr>Presentación de PowerPoint</vt:lpstr>
      <vt:lpstr>Presentación de PowerPoint</vt:lpstr>
      <vt:lpstr>Con un seguimiento a 7 años,  el análisis actualizado del ensayo COLUMBUS confirma el  beneficio sostenido a largo plazo de BRAFTOVI + MEKTOVI  en pacientes con melanoma BRAFV600 mutado. </vt:lpstr>
      <vt:lpstr>Presentación de PowerPoint</vt:lpstr>
      <vt:lpstr>3 de cada 4 pacientes alcanzaron una respuesta</vt:lpstr>
      <vt:lpstr>3 de cada 4 pacientes alcanzaron una respuesta</vt:lpstr>
      <vt:lpstr>EncoBini logró una Respuesta Global superior vs Vemurafenib</vt:lpstr>
      <vt:lpstr>EncoBini alcanzó mayor tiempo de respuesta con respecto a  Vemurafenib después de la actualización de los datos a 5 años </vt:lpstr>
      <vt:lpstr>Presentación de PowerPoint</vt:lpstr>
      <vt:lpstr>Presentación de PowerPoint</vt:lpstr>
      <vt:lpstr>Presentación de PowerPoint</vt:lpstr>
      <vt:lpstr>Con los datos actualizados a 5 años, 1 de cada 3 pacientes recibieron inmunoterapia como tratamiento posterior1  </vt:lpstr>
      <vt:lpstr>Con una exposición más prolongada, EncoBini se asocia a un perfil de eventos adversos similar a los comparadores pero con menor tasa de reducción de dosis o interrupción de tratamiento </vt:lpstr>
      <vt:lpstr>Datos de seguridad del estudio COLUMBUS a 5 años</vt:lpstr>
      <vt:lpstr>Comparativa de datos de seguridad entre las diferentes combinaciones de terapia dirigida</vt:lpstr>
      <vt:lpstr>Posología de EncoBini </vt:lpstr>
      <vt:lpstr>Presentación de PowerPoint</vt:lpstr>
      <vt:lpstr>Calidad de Vida de los pacientes con melanoma con la mutación de BRAF tratados con la combinación de encorafenib + binimetinib: Resultados de un estudio de fase III multicéntrico, aleatorizado y abierto (COLUMBUS)*</vt:lpstr>
      <vt:lpstr>Presentación de PowerPoint</vt:lpstr>
      <vt:lpstr>Presentación de PowerPoint</vt:lpstr>
      <vt:lpstr>Presentación de PowerPoint</vt:lpstr>
      <vt:lpstr> </vt:lpstr>
      <vt:lpstr>Presentación de PowerPoint</vt:lpstr>
      <vt:lpstr>Resultados CdV en FACT-M</vt:lpstr>
      <vt:lpstr> </vt:lpstr>
      <vt:lpstr>Presentación de PowerPoint</vt:lpstr>
      <vt:lpstr>Presentación de PowerPoint</vt:lpstr>
      <vt:lpstr>MENSAJES CLAVE BRAFTOVI + MEKTOVI</vt:lpstr>
      <vt:lpstr>Presentación de PowerPoint</vt:lpstr>
      <vt:lpstr>Ebrain ESMO2022</vt:lpstr>
      <vt:lpstr>Diseño del estudio EBRAIN:</vt:lpstr>
      <vt:lpstr>Características basales de los pacientes sintomáticos (n=15)</vt:lpstr>
      <vt:lpstr>Resultados</vt:lpstr>
      <vt:lpstr>Resultados</vt:lpstr>
      <vt:lpstr>Resultados</vt:lpstr>
      <vt:lpstr>Resultados</vt:lpstr>
      <vt:lpstr>Resultados</vt:lpstr>
      <vt:lpstr>Conclusiones</vt:lpstr>
      <vt:lpstr>EncoBini ha demostrado ser eficaz en los siguientes perfiles de pacientes:</vt:lpstr>
      <vt:lpstr>¡Muchas Gracias!</vt:lpstr>
      <vt:lpstr>Presentación de PowerPoint</vt:lpstr>
      <vt:lpstr>La mediana de la SLP obtenida a 5 años con EncoBini superó en más del doble a la obtenida con vemurafenib y más de 1 de cada 5 pacientes continúan sin progresar tras la actualización a 5 años 1-5 </vt:lpstr>
      <vt:lpstr>EncoBini alcanzó una mediana de SG  de 33,6 meses vs con los 16,9 meses de vemurafenib1-4,6  </vt:lpstr>
      <vt:lpstr>La mediana de SLP de los pacientes con baja carga tumoral tratados con EncoBini superó los 2 años1 </vt:lpstr>
      <vt:lpstr>La mediana de la SLP en los pacientes con una LDH normal fue de 22 m1 </vt:lpstr>
      <vt:lpstr>Los pacientes del estudio COLUMBUS con LDH normal alcanzaron una mediana de SG superior 1-5 </vt:lpstr>
      <vt:lpstr>Los pacientes del estudio COLUMBUS con Baja Carga Tumoral alcanzaron una mediana de SG superior 1-5 </vt:lpstr>
      <vt:lpstr>EncoBini logra una mejor supervivencia global  en la mayoría de los subgrupos de los pacientes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Carmen Nieto Ampudia</dc:creator>
  <cp:lastModifiedBy>SAGALES DE LARA Berta</cp:lastModifiedBy>
  <cp:revision>448</cp:revision>
  <cp:lastPrinted>2021-08-27T09:41:20Z</cp:lastPrinted>
  <dcterms:created xsi:type="dcterms:W3CDTF">2021-03-07T19:58:21Z</dcterms:created>
  <dcterms:modified xsi:type="dcterms:W3CDTF">2023-11-14T12:44:22Z</dcterms:modified>
</cp:coreProperties>
</file>