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57"/>
  </p:notesMasterIdLst>
  <p:sldIdLst>
    <p:sldId id="5064" r:id="rId6"/>
    <p:sldId id="10463" r:id="rId7"/>
    <p:sldId id="10486" r:id="rId8"/>
    <p:sldId id="10488" r:id="rId9"/>
    <p:sldId id="663" r:id="rId10"/>
    <p:sldId id="10464" r:id="rId11"/>
    <p:sldId id="10466" r:id="rId12"/>
    <p:sldId id="10467" r:id="rId13"/>
    <p:sldId id="10469" r:id="rId14"/>
    <p:sldId id="10502" r:id="rId15"/>
    <p:sldId id="10465" r:id="rId16"/>
    <p:sldId id="10470" r:id="rId17"/>
    <p:sldId id="10474" r:id="rId18"/>
    <p:sldId id="10475" r:id="rId19"/>
    <p:sldId id="10489" r:id="rId20"/>
    <p:sldId id="10476" r:id="rId21"/>
    <p:sldId id="10490" r:id="rId22"/>
    <p:sldId id="4985" r:id="rId23"/>
    <p:sldId id="10503" r:id="rId24"/>
    <p:sldId id="4984" r:id="rId25"/>
    <p:sldId id="5010" r:id="rId26"/>
    <p:sldId id="10473" r:id="rId27"/>
    <p:sldId id="10493" r:id="rId28"/>
    <p:sldId id="10504" r:id="rId29"/>
    <p:sldId id="10478" r:id="rId30"/>
    <p:sldId id="10494" r:id="rId31"/>
    <p:sldId id="4989" r:id="rId32"/>
    <p:sldId id="257" r:id="rId33"/>
    <p:sldId id="10479" r:id="rId34"/>
    <p:sldId id="10505" r:id="rId35"/>
    <p:sldId id="10472" r:id="rId36"/>
    <p:sldId id="10482" r:id="rId37"/>
    <p:sldId id="5012" r:id="rId38"/>
    <p:sldId id="10483" r:id="rId39"/>
    <p:sldId id="5015" r:id="rId40"/>
    <p:sldId id="5047" r:id="rId41"/>
    <p:sldId id="10501" r:id="rId42"/>
    <p:sldId id="5058" r:id="rId43"/>
    <p:sldId id="5059" r:id="rId44"/>
    <p:sldId id="5060" r:id="rId45"/>
    <p:sldId id="10484" r:id="rId46"/>
    <p:sldId id="5062" r:id="rId47"/>
    <p:sldId id="5017" r:id="rId48"/>
    <p:sldId id="10506" r:id="rId49"/>
    <p:sldId id="10499" r:id="rId50"/>
    <p:sldId id="10492" r:id="rId51"/>
    <p:sldId id="10491" r:id="rId52"/>
    <p:sldId id="10495" r:id="rId53"/>
    <p:sldId id="10507" r:id="rId54"/>
    <p:sldId id="10497" r:id="rId55"/>
    <p:sldId id="10458" r:id="rId5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D30198-60FD-D96C-7EFF-04ABEB9B0931}" name="Usuario invitado" initials="Ui" userId="Usuario invitado" providerId="Windows Live"/>
  <p188:author id="{D9BD5DE2-9607-E431-28AB-AFFB85A44828}" name="Antonio Martorell Calatayud" initials="AM" userId="b933049e56b0418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A1E"/>
    <a:srgbClr val="98368F"/>
    <a:srgbClr val="FFFF99"/>
    <a:srgbClr val="FF5050"/>
    <a:srgbClr val="FF3300"/>
    <a:srgbClr val="CFD4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EA082-E77E-426D-ABF4-7B16D7567527}" v="2" dt="2023-11-21T08:51:28.315"/>
    <p1510:client id="{147BE5C0-03B7-8AA5-68F3-3FEEAB96906E}" v="399" dt="2023-12-04T13:42:11.921"/>
    <p1510:client id="{3A7125F0-7452-43AF-90CE-79758D60FF8F}" v="11" dt="2023-11-06T10:11:51.154"/>
    <p1510:client id="{3CB13C5B-1246-4DE4-8D15-AF85E0FDB5F7}" v="981" dt="2023-11-20T12:28:14.372"/>
    <p1510:client id="{78E3639C-AA97-EC1D-CC30-85ADE1D9A95C}" v="30" dt="2023-12-11T22:09:43.271"/>
    <p1510:client id="{8543DAE4-0FEB-47E9-82A2-B56764A15039}" v="107" dt="2023-11-20T13:02:11.493"/>
    <p1510:client id="{9A7CEF77-E421-47B7-88C2-B21513B1F6C7}" v="2" dt="2023-11-21T08:59:15.183"/>
    <p1510:client id="{9D07EE11-5723-4DBB-9897-2D71D8C63CFA}" v="1" dt="2023-11-21T09:37:39.653"/>
    <p1510:client id="{AF6BF795-FD66-40B7-B540-E3D180DDEFA9}" v="5" dt="2023-11-21T08:43:46.131"/>
    <p1510:client id="{D75EDB7C-5702-48A6-BF8E-DB0C5BA912C2}" v="376" dt="2023-12-02T00:21:03.381"/>
    <p1510:client id="{D7C618DA-711D-5599-8228-0D0FB645779B}" v="568" dt="2023-12-20T12:24:27.033"/>
    <p1510:client id="{E7E35E6C-1F27-02A7-B1EA-83FB687D5F4E}" v="34" dt="2023-12-22T12:25:38.7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96308"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E51F4-B284-4338-ACEC-6C9936BCF9AE}"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en-US"/>
        </a:p>
      </dgm:t>
    </dgm:pt>
    <dgm:pt modelId="{6F160670-ACD2-4832-B1CA-5A2CCE041329}">
      <dgm:prSet phldrT="[Texto]" custT="1"/>
      <dgm:spPr>
        <a:solidFill>
          <a:srgbClr val="98368F"/>
        </a:solidFill>
        <a:scene3d>
          <a:camera prst="orthographicFront"/>
          <a:lightRig rig="flat" dir="t"/>
        </a:scene3d>
        <a:sp3d prstMaterial="plastic"/>
      </dgm:spPr>
      <dgm:t>
        <a:bodyPr/>
        <a:lstStyle/>
        <a:p>
          <a:r>
            <a:rPr lang="es-ES_tradnl" sz="2400" dirty="0">
              <a:latin typeface="Calibri" panose="020F0502020204030204" pitchFamily="34" charset="0"/>
              <a:cs typeface="Calibri" panose="020F0502020204030204" pitchFamily="34" charset="0"/>
            </a:rPr>
            <a:t>Efectos de la radiación UV</a:t>
          </a:r>
        </a:p>
      </dgm:t>
    </dgm:pt>
    <dgm:pt modelId="{67D2D98A-F684-4D52-A444-EEE953E89BA2}" type="parTrans" cxnId="{1B5A1522-E096-47C9-B1B7-C11DAF26EEB5}">
      <dgm:prSet/>
      <dgm:spPr/>
      <dgm:t>
        <a:bodyPr/>
        <a:lstStyle/>
        <a:p>
          <a:endParaRPr lang="en-US"/>
        </a:p>
      </dgm:t>
    </dgm:pt>
    <dgm:pt modelId="{44EE0AC4-74AA-4D48-80B0-2AE8F280B870}" type="sibTrans" cxnId="{1B5A1522-E096-47C9-B1B7-C11DAF26EEB5}">
      <dgm:prSet/>
      <dgm:spPr/>
      <dgm:t>
        <a:bodyPr/>
        <a:lstStyle/>
        <a:p>
          <a:endParaRPr lang="en-US"/>
        </a:p>
      </dgm:t>
    </dgm:pt>
    <dgm:pt modelId="{D43417E8-6F10-47A3-8F0A-B4B7B2D7D44E}">
      <dgm:prSet phldrT="[Texto]" custT="1"/>
      <dgm:spPr>
        <a:solidFill>
          <a:srgbClr val="EE8A1E"/>
        </a:solidFill>
        <a:scene3d>
          <a:camera prst="orthographicFront"/>
          <a:lightRig rig="flat" dir="t"/>
        </a:scene3d>
        <a:sp3d prstMaterial="plastic"/>
      </dgm:spPr>
      <dgm:t>
        <a:bodyPr/>
        <a:lstStyle/>
        <a:p>
          <a:r>
            <a:rPr lang="es-ES_tradnl" sz="1600" b="0" dirty="0"/>
            <a:t>Da</a:t>
          </a:r>
          <a:r>
            <a:rPr lang="es-ES_tradnl" sz="1600" b="0" i="0" dirty="0"/>
            <a:t>ño directo al ADN</a:t>
          </a:r>
          <a:endParaRPr lang="es-ES_tradnl" sz="1600" b="0" dirty="0"/>
        </a:p>
      </dgm:t>
    </dgm:pt>
    <dgm:pt modelId="{856604E8-239B-463F-935C-724971906356}" type="parTrans" cxnId="{23499D62-A42E-492F-BD17-B9EAA7085AAD}">
      <dgm:prSet/>
      <dgm:spPr/>
      <dgm:t>
        <a:bodyPr/>
        <a:lstStyle/>
        <a:p>
          <a:endParaRPr lang="en-US"/>
        </a:p>
      </dgm:t>
    </dgm:pt>
    <dgm:pt modelId="{C9D06743-6A58-4C3E-94F8-1798222BD8CE}" type="sibTrans" cxnId="{23499D62-A42E-492F-BD17-B9EAA7085AAD}">
      <dgm:prSet/>
      <dgm:spPr/>
      <dgm:t>
        <a:bodyPr/>
        <a:lstStyle/>
        <a:p>
          <a:endParaRPr lang="en-US"/>
        </a:p>
      </dgm:t>
    </dgm:pt>
    <dgm:pt modelId="{945CA073-8972-4FEB-A91E-DF54D507C9CA}">
      <dgm:prSet phldrT="[Texto]" custT="1"/>
      <dgm:spPr>
        <a:solidFill>
          <a:srgbClr val="EE8A1E"/>
        </a:solidFill>
        <a:scene3d>
          <a:camera prst="orthographicFront"/>
          <a:lightRig rig="flat" dir="t"/>
        </a:scene3d>
        <a:sp3d prstMaterial="plastic"/>
      </dgm:spPr>
      <dgm:t>
        <a:bodyPr/>
        <a:lstStyle/>
        <a:p>
          <a:r>
            <a:rPr lang="es-ES_tradnl" sz="1600" dirty="0"/>
            <a:t>Alteraciones de las se</a:t>
          </a:r>
          <a:r>
            <a:rPr lang="es-ES_tradnl" sz="1600" b="0" i="0" dirty="0"/>
            <a:t>ñales</a:t>
          </a:r>
          <a:r>
            <a:rPr lang="es-ES_tradnl" sz="1600" b="1" i="0" dirty="0"/>
            <a:t> </a:t>
          </a:r>
          <a:r>
            <a:rPr lang="es-ES_tradnl" sz="1600" b="0" i="0" dirty="0"/>
            <a:t>de </a:t>
          </a:r>
          <a:r>
            <a:rPr lang="es-ES_tradnl" sz="1600" b="0" i="0" dirty="0">
              <a:latin typeface="Calibri" panose="020F0502020204030204" pitchFamily="34" charset="0"/>
              <a:cs typeface="Calibri" panose="020F0502020204030204" pitchFamily="34" charset="0"/>
            </a:rPr>
            <a:t>transducción</a:t>
          </a:r>
          <a:endParaRPr lang="es-ES_tradnl" sz="1600" b="0" dirty="0">
            <a:latin typeface="Calibri" panose="020F0502020204030204" pitchFamily="34" charset="0"/>
            <a:cs typeface="Calibri" panose="020F0502020204030204" pitchFamily="34" charset="0"/>
          </a:endParaRPr>
        </a:p>
      </dgm:t>
    </dgm:pt>
    <dgm:pt modelId="{EC4F15CE-D789-49F9-8E03-C12CCD2EFA2F}" type="parTrans" cxnId="{EA540EDD-3473-4AD6-8853-66FD44C6991D}">
      <dgm:prSet/>
      <dgm:spPr/>
      <dgm:t>
        <a:bodyPr/>
        <a:lstStyle/>
        <a:p>
          <a:endParaRPr lang="en-US"/>
        </a:p>
      </dgm:t>
    </dgm:pt>
    <dgm:pt modelId="{F4B7E2B6-8CF5-42B6-98AA-06A1A4FB0111}" type="sibTrans" cxnId="{EA540EDD-3473-4AD6-8853-66FD44C6991D}">
      <dgm:prSet/>
      <dgm:spPr/>
      <dgm:t>
        <a:bodyPr/>
        <a:lstStyle/>
        <a:p>
          <a:endParaRPr lang="en-US"/>
        </a:p>
      </dgm:t>
    </dgm:pt>
    <dgm:pt modelId="{B3602924-1D41-47FC-A8C0-34A42D609E5D}">
      <dgm:prSet phldrT="[Texto]" custT="1"/>
      <dgm:spPr>
        <a:solidFill>
          <a:srgbClr val="EE8A1E"/>
        </a:solidFill>
        <a:scene3d>
          <a:camera prst="orthographicFront"/>
          <a:lightRig rig="flat" dir="t"/>
        </a:scene3d>
        <a:sp3d prstMaterial="plastic"/>
      </dgm:spPr>
      <dgm:t>
        <a:bodyPr/>
        <a:lstStyle/>
        <a:p>
          <a:r>
            <a:rPr lang="es-ES_tradnl" sz="1600" dirty="0">
              <a:latin typeface="Calibri" panose="020F0502020204030204" pitchFamily="34" charset="0"/>
              <a:cs typeface="Calibri" panose="020F0502020204030204" pitchFamily="34" charset="0"/>
            </a:rPr>
            <a:t>Inflamación</a:t>
          </a:r>
        </a:p>
      </dgm:t>
    </dgm:pt>
    <dgm:pt modelId="{199D712B-E956-4434-9F85-FD70CB40E608}" type="parTrans" cxnId="{EDABE87E-E57C-4FFE-BD42-0A9B6576269A}">
      <dgm:prSet/>
      <dgm:spPr/>
      <dgm:t>
        <a:bodyPr/>
        <a:lstStyle/>
        <a:p>
          <a:endParaRPr lang="en-US"/>
        </a:p>
      </dgm:t>
    </dgm:pt>
    <dgm:pt modelId="{70723C4C-5CE0-4A9D-92AF-A9FC1B4E166F}" type="sibTrans" cxnId="{EDABE87E-E57C-4FFE-BD42-0A9B6576269A}">
      <dgm:prSet/>
      <dgm:spPr/>
      <dgm:t>
        <a:bodyPr/>
        <a:lstStyle/>
        <a:p>
          <a:endParaRPr lang="en-US"/>
        </a:p>
      </dgm:t>
    </dgm:pt>
    <dgm:pt modelId="{A92C0479-2861-41D5-BF13-61DCD7CD0400}">
      <dgm:prSet phldrT="[Texto]" custT="1"/>
      <dgm:spPr>
        <a:solidFill>
          <a:srgbClr val="EE8A1E"/>
        </a:solidFill>
        <a:scene3d>
          <a:camera prst="orthographicFront"/>
          <a:lightRig rig="flat" dir="t"/>
        </a:scene3d>
        <a:sp3d prstMaterial="plastic"/>
      </dgm:spPr>
      <dgm:t>
        <a:bodyPr/>
        <a:lstStyle/>
        <a:p>
          <a:r>
            <a:rPr lang="es-ES_tradnl" sz="1600" dirty="0"/>
            <a:t>Efectos inmunosupresores</a:t>
          </a:r>
        </a:p>
      </dgm:t>
    </dgm:pt>
    <dgm:pt modelId="{8714CF88-1E9F-4DF9-B59C-40B42C9F6EB1}" type="parTrans" cxnId="{5D6CAE8B-5CA0-456C-82F5-4B2178664682}">
      <dgm:prSet/>
      <dgm:spPr/>
      <dgm:t>
        <a:bodyPr/>
        <a:lstStyle/>
        <a:p>
          <a:endParaRPr lang="en-US"/>
        </a:p>
      </dgm:t>
    </dgm:pt>
    <dgm:pt modelId="{2A6B4B01-2C4E-460F-B531-D5B827CDCA16}" type="sibTrans" cxnId="{5D6CAE8B-5CA0-456C-82F5-4B2178664682}">
      <dgm:prSet/>
      <dgm:spPr/>
      <dgm:t>
        <a:bodyPr/>
        <a:lstStyle/>
        <a:p>
          <a:endParaRPr lang="en-US"/>
        </a:p>
      </dgm:t>
    </dgm:pt>
    <dgm:pt modelId="{B54B3AE5-64AF-40DA-AABD-289BE567F4D9}">
      <dgm:prSet phldrT="[Texto]" custT="1"/>
      <dgm:spPr>
        <a:solidFill>
          <a:srgbClr val="EE8A1E"/>
        </a:solidFill>
        <a:scene3d>
          <a:camera prst="orthographicFront"/>
          <a:lightRig rig="flat" dir="t"/>
        </a:scene3d>
        <a:sp3d prstMaterial="plastic"/>
      </dgm:spPr>
      <dgm:t>
        <a:bodyPr/>
        <a:lstStyle/>
        <a:p>
          <a:pPr>
            <a:spcAft>
              <a:spcPts val="0"/>
            </a:spcAft>
          </a:pPr>
          <a:r>
            <a:rPr lang="es-ES_tradnl" sz="1600" dirty="0"/>
            <a:t>Alteraciones en</a:t>
          </a:r>
          <a:r>
            <a:rPr lang="en-US" sz="1600" dirty="0"/>
            <a:t> </a:t>
          </a:r>
          <a:r>
            <a:rPr lang="en-US" sz="1600" dirty="0" err="1"/>
            <a:t>el</a:t>
          </a:r>
          <a:r>
            <a:rPr lang="en-US" sz="1600" dirty="0"/>
            <a:t> </a:t>
          </a:r>
        </a:p>
        <a:p>
          <a:pPr>
            <a:spcAft>
              <a:spcPct val="35000"/>
            </a:spcAft>
          </a:pPr>
          <a:r>
            <a:rPr lang="en-US" sz="1600" dirty="0"/>
            <a:t>gen p53</a:t>
          </a:r>
        </a:p>
      </dgm:t>
    </dgm:pt>
    <dgm:pt modelId="{93127C51-A72B-41D5-AA72-C59FAD416E8A}" type="parTrans" cxnId="{D57D2355-AAD5-4667-ABDA-1E8507650B39}">
      <dgm:prSet/>
      <dgm:spPr/>
      <dgm:t>
        <a:bodyPr/>
        <a:lstStyle/>
        <a:p>
          <a:endParaRPr lang="en-US"/>
        </a:p>
      </dgm:t>
    </dgm:pt>
    <dgm:pt modelId="{AE496780-FE14-43EB-9FD7-396ED82744B0}" type="sibTrans" cxnId="{D57D2355-AAD5-4667-ABDA-1E8507650B39}">
      <dgm:prSet/>
      <dgm:spPr/>
      <dgm:t>
        <a:bodyPr/>
        <a:lstStyle/>
        <a:p>
          <a:endParaRPr lang="en-US"/>
        </a:p>
      </dgm:t>
    </dgm:pt>
    <dgm:pt modelId="{C90635CE-7FD0-478A-9CD7-CD551D421863}" type="pres">
      <dgm:prSet presAssocID="{DD1E51F4-B284-4338-ACEC-6C9936BCF9AE}" presName="Name0" presStyleCnt="0">
        <dgm:presLayoutVars>
          <dgm:chPref val="1"/>
          <dgm:dir/>
          <dgm:animOne val="branch"/>
          <dgm:animLvl val="lvl"/>
          <dgm:resizeHandles val="exact"/>
        </dgm:presLayoutVars>
      </dgm:prSet>
      <dgm:spPr/>
    </dgm:pt>
    <dgm:pt modelId="{364681B9-315A-45AF-BEB4-B8607F93B230}" type="pres">
      <dgm:prSet presAssocID="{6F160670-ACD2-4832-B1CA-5A2CCE041329}" presName="root1" presStyleCnt="0"/>
      <dgm:spPr/>
    </dgm:pt>
    <dgm:pt modelId="{343BD335-34BD-4BBB-870E-EB4DDD8B79CE}" type="pres">
      <dgm:prSet presAssocID="{6F160670-ACD2-4832-B1CA-5A2CCE041329}" presName="LevelOneTextNode" presStyleLbl="node0" presStyleIdx="0" presStyleCnt="1">
        <dgm:presLayoutVars>
          <dgm:chPref val="3"/>
        </dgm:presLayoutVars>
      </dgm:prSet>
      <dgm:spPr/>
    </dgm:pt>
    <dgm:pt modelId="{2464773D-30F8-4BD5-9975-4E3A6E0093FD}" type="pres">
      <dgm:prSet presAssocID="{6F160670-ACD2-4832-B1CA-5A2CCE041329}" presName="level2hierChild" presStyleCnt="0"/>
      <dgm:spPr/>
    </dgm:pt>
    <dgm:pt modelId="{A296923B-5E8C-4AE8-9B28-621C5D58D72D}" type="pres">
      <dgm:prSet presAssocID="{856604E8-239B-463F-935C-724971906356}" presName="conn2-1" presStyleLbl="parChTrans1D2" presStyleIdx="0" presStyleCnt="5"/>
      <dgm:spPr/>
    </dgm:pt>
    <dgm:pt modelId="{27DD8EA2-44DA-4BE7-A1A9-DDC997E94CD0}" type="pres">
      <dgm:prSet presAssocID="{856604E8-239B-463F-935C-724971906356}" presName="connTx" presStyleLbl="parChTrans1D2" presStyleIdx="0" presStyleCnt="5"/>
      <dgm:spPr/>
    </dgm:pt>
    <dgm:pt modelId="{A9A5EEEC-9A7B-4500-852F-D4AB03E1CA1B}" type="pres">
      <dgm:prSet presAssocID="{D43417E8-6F10-47A3-8F0A-B4B7B2D7D44E}" presName="root2" presStyleCnt="0"/>
      <dgm:spPr/>
    </dgm:pt>
    <dgm:pt modelId="{6A0F6139-5969-4DA8-839A-84355A9BAD88}" type="pres">
      <dgm:prSet presAssocID="{D43417E8-6F10-47A3-8F0A-B4B7B2D7D44E}" presName="LevelTwoTextNode" presStyleLbl="node2" presStyleIdx="0" presStyleCnt="5">
        <dgm:presLayoutVars>
          <dgm:chPref val="3"/>
        </dgm:presLayoutVars>
      </dgm:prSet>
      <dgm:spPr/>
    </dgm:pt>
    <dgm:pt modelId="{CBA93D7F-E73A-4386-95FB-F145D6B68A06}" type="pres">
      <dgm:prSet presAssocID="{D43417E8-6F10-47A3-8F0A-B4B7B2D7D44E}" presName="level3hierChild" presStyleCnt="0"/>
      <dgm:spPr/>
    </dgm:pt>
    <dgm:pt modelId="{64228EA0-EB85-47A6-A1D6-E1B719E34AAB}" type="pres">
      <dgm:prSet presAssocID="{EC4F15CE-D789-49F9-8E03-C12CCD2EFA2F}" presName="conn2-1" presStyleLbl="parChTrans1D2" presStyleIdx="1" presStyleCnt="5"/>
      <dgm:spPr/>
    </dgm:pt>
    <dgm:pt modelId="{031250E5-00EC-4ABC-B90D-2ABF81F8FC9C}" type="pres">
      <dgm:prSet presAssocID="{EC4F15CE-D789-49F9-8E03-C12CCD2EFA2F}" presName="connTx" presStyleLbl="parChTrans1D2" presStyleIdx="1" presStyleCnt="5"/>
      <dgm:spPr/>
    </dgm:pt>
    <dgm:pt modelId="{D227BF20-E250-42B0-9F15-164BFC9980CB}" type="pres">
      <dgm:prSet presAssocID="{945CA073-8972-4FEB-A91E-DF54D507C9CA}" presName="root2" presStyleCnt="0"/>
      <dgm:spPr/>
    </dgm:pt>
    <dgm:pt modelId="{1FA64233-6F56-4943-9E0B-1225C0A114C7}" type="pres">
      <dgm:prSet presAssocID="{945CA073-8972-4FEB-A91E-DF54D507C9CA}" presName="LevelTwoTextNode" presStyleLbl="node2" presStyleIdx="1" presStyleCnt="5">
        <dgm:presLayoutVars>
          <dgm:chPref val="3"/>
        </dgm:presLayoutVars>
      </dgm:prSet>
      <dgm:spPr/>
    </dgm:pt>
    <dgm:pt modelId="{CB26DC29-0601-41F2-8ECA-EC9DED39617F}" type="pres">
      <dgm:prSet presAssocID="{945CA073-8972-4FEB-A91E-DF54D507C9CA}" presName="level3hierChild" presStyleCnt="0"/>
      <dgm:spPr/>
    </dgm:pt>
    <dgm:pt modelId="{75D13798-8027-4085-9416-00B47F848C8B}" type="pres">
      <dgm:prSet presAssocID="{199D712B-E956-4434-9F85-FD70CB40E608}" presName="conn2-1" presStyleLbl="parChTrans1D2" presStyleIdx="2" presStyleCnt="5"/>
      <dgm:spPr/>
    </dgm:pt>
    <dgm:pt modelId="{F5DC61EE-9792-4773-ADCB-FB39AAFB86EA}" type="pres">
      <dgm:prSet presAssocID="{199D712B-E956-4434-9F85-FD70CB40E608}" presName="connTx" presStyleLbl="parChTrans1D2" presStyleIdx="2" presStyleCnt="5"/>
      <dgm:spPr/>
    </dgm:pt>
    <dgm:pt modelId="{54F034F8-2E0C-48F6-A516-F6871A592A03}" type="pres">
      <dgm:prSet presAssocID="{B3602924-1D41-47FC-A8C0-34A42D609E5D}" presName="root2" presStyleCnt="0"/>
      <dgm:spPr/>
    </dgm:pt>
    <dgm:pt modelId="{DC23AB4D-53C2-455E-A8BF-E311634ADA43}" type="pres">
      <dgm:prSet presAssocID="{B3602924-1D41-47FC-A8C0-34A42D609E5D}" presName="LevelTwoTextNode" presStyleLbl="node2" presStyleIdx="2" presStyleCnt="5">
        <dgm:presLayoutVars>
          <dgm:chPref val="3"/>
        </dgm:presLayoutVars>
      </dgm:prSet>
      <dgm:spPr/>
    </dgm:pt>
    <dgm:pt modelId="{C62B0DE1-2A00-406E-96CD-EC411593D1CF}" type="pres">
      <dgm:prSet presAssocID="{B3602924-1D41-47FC-A8C0-34A42D609E5D}" presName="level3hierChild" presStyleCnt="0"/>
      <dgm:spPr/>
    </dgm:pt>
    <dgm:pt modelId="{DAD57379-7343-48D9-A615-9A675BC07976}" type="pres">
      <dgm:prSet presAssocID="{8714CF88-1E9F-4DF9-B59C-40B42C9F6EB1}" presName="conn2-1" presStyleLbl="parChTrans1D2" presStyleIdx="3" presStyleCnt="5"/>
      <dgm:spPr/>
    </dgm:pt>
    <dgm:pt modelId="{FB6DC104-BC76-45B1-A90B-4811839E0FE7}" type="pres">
      <dgm:prSet presAssocID="{8714CF88-1E9F-4DF9-B59C-40B42C9F6EB1}" presName="connTx" presStyleLbl="parChTrans1D2" presStyleIdx="3" presStyleCnt="5"/>
      <dgm:spPr/>
    </dgm:pt>
    <dgm:pt modelId="{92FDC9D4-01A5-49C2-B2B8-7AF76C5D9F01}" type="pres">
      <dgm:prSet presAssocID="{A92C0479-2861-41D5-BF13-61DCD7CD0400}" presName="root2" presStyleCnt="0"/>
      <dgm:spPr/>
    </dgm:pt>
    <dgm:pt modelId="{404820F4-67A4-41BA-A5BA-214AF52851FE}" type="pres">
      <dgm:prSet presAssocID="{A92C0479-2861-41D5-BF13-61DCD7CD0400}" presName="LevelTwoTextNode" presStyleLbl="node2" presStyleIdx="3" presStyleCnt="5">
        <dgm:presLayoutVars>
          <dgm:chPref val="3"/>
        </dgm:presLayoutVars>
      </dgm:prSet>
      <dgm:spPr/>
    </dgm:pt>
    <dgm:pt modelId="{B9D91DAC-869D-4326-8FC7-9EA674026338}" type="pres">
      <dgm:prSet presAssocID="{A92C0479-2861-41D5-BF13-61DCD7CD0400}" presName="level3hierChild" presStyleCnt="0"/>
      <dgm:spPr/>
    </dgm:pt>
    <dgm:pt modelId="{CDD07F8F-5233-4888-BE3C-EFF94F36E0A8}" type="pres">
      <dgm:prSet presAssocID="{93127C51-A72B-41D5-AA72-C59FAD416E8A}" presName="conn2-1" presStyleLbl="parChTrans1D2" presStyleIdx="4" presStyleCnt="5"/>
      <dgm:spPr/>
    </dgm:pt>
    <dgm:pt modelId="{A7BB6371-7B8F-45DF-B923-CFE296AABE38}" type="pres">
      <dgm:prSet presAssocID="{93127C51-A72B-41D5-AA72-C59FAD416E8A}" presName="connTx" presStyleLbl="parChTrans1D2" presStyleIdx="4" presStyleCnt="5"/>
      <dgm:spPr/>
    </dgm:pt>
    <dgm:pt modelId="{2A34EFAE-77C4-4032-BD7F-FBBB6537202D}" type="pres">
      <dgm:prSet presAssocID="{B54B3AE5-64AF-40DA-AABD-289BE567F4D9}" presName="root2" presStyleCnt="0"/>
      <dgm:spPr/>
    </dgm:pt>
    <dgm:pt modelId="{4ECE5928-1AD1-4F96-B9CF-6CEB1F6CC4FF}" type="pres">
      <dgm:prSet presAssocID="{B54B3AE5-64AF-40DA-AABD-289BE567F4D9}" presName="LevelTwoTextNode" presStyleLbl="node2" presStyleIdx="4" presStyleCnt="5">
        <dgm:presLayoutVars>
          <dgm:chPref val="3"/>
        </dgm:presLayoutVars>
      </dgm:prSet>
      <dgm:spPr/>
    </dgm:pt>
    <dgm:pt modelId="{70EAD5A3-46D9-4368-BC41-EEFEB5987046}" type="pres">
      <dgm:prSet presAssocID="{B54B3AE5-64AF-40DA-AABD-289BE567F4D9}" presName="level3hierChild" presStyleCnt="0"/>
      <dgm:spPr/>
    </dgm:pt>
  </dgm:ptLst>
  <dgm:cxnLst>
    <dgm:cxn modelId="{1CB87D0B-BAC7-4A62-98FD-049395739557}" type="presOf" srcId="{EC4F15CE-D789-49F9-8E03-C12CCD2EFA2F}" destId="{031250E5-00EC-4ABC-B90D-2ABF81F8FC9C}" srcOrd="1" destOrd="0" presId="urn:microsoft.com/office/officeart/2008/layout/HorizontalMultiLevelHierarchy"/>
    <dgm:cxn modelId="{4EB3631C-09A5-4E97-BFEE-1CDB3F08798C}" type="presOf" srcId="{B54B3AE5-64AF-40DA-AABD-289BE567F4D9}" destId="{4ECE5928-1AD1-4F96-B9CF-6CEB1F6CC4FF}" srcOrd="0" destOrd="0" presId="urn:microsoft.com/office/officeart/2008/layout/HorizontalMultiLevelHierarchy"/>
    <dgm:cxn modelId="{7223F01C-E349-42B1-A2D3-233105992519}" type="presOf" srcId="{199D712B-E956-4434-9F85-FD70CB40E608}" destId="{F5DC61EE-9792-4773-ADCB-FB39AAFB86EA}" srcOrd="1" destOrd="0" presId="urn:microsoft.com/office/officeart/2008/layout/HorizontalMultiLevelHierarchy"/>
    <dgm:cxn modelId="{1B5A1522-E096-47C9-B1B7-C11DAF26EEB5}" srcId="{DD1E51F4-B284-4338-ACEC-6C9936BCF9AE}" destId="{6F160670-ACD2-4832-B1CA-5A2CCE041329}" srcOrd="0" destOrd="0" parTransId="{67D2D98A-F684-4D52-A444-EEE953E89BA2}" sibTransId="{44EE0AC4-74AA-4D48-80B0-2AE8F280B870}"/>
    <dgm:cxn modelId="{C701602F-38E4-4AFF-9744-33D3975F3EEA}" type="presOf" srcId="{856604E8-239B-463F-935C-724971906356}" destId="{A296923B-5E8C-4AE8-9B28-621C5D58D72D}" srcOrd="0" destOrd="0" presId="urn:microsoft.com/office/officeart/2008/layout/HorizontalMultiLevelHierarchy"/>
    <dgm:cxn modelId="{3EC0CE36-FC49-43FC-AE24-0C0AC661D592}" type="presOf" srcId="{6F160670-ACD2-4832-B1CA-5A2CCE041329}" destId="{343BD335-34BD-4BBB-870E-EB4DDD8B79CE}" srcOrd="0" destOrd="0" presId="urn:microsoft.com/office/officeart/2008/layout/HorizontalMultiLevelHierarchy"/>
    <dgm:cxn modelId="{23499D62-A42E-492F-BD17-B9EAA7085AAD}" srcId="{6F160670-ACD2-4832-B1CA-5A2CCE041329}" destId="{D43417E8-6F10-47A3-8F0A-B4B7B2D7D44E}" srcOrd="0" destOrd="0" parTransId="{856604E8-239B-463F-935C-724971906356}" sibTransId="{C9D06743-6A58-4C3E-94F8-1798222BD8CE}"/>
    <dgm:cxn modelId="{51823468-DBE3-41A8-86CE-F41324496864}" type="presOf" srcId="{8714CF88-1E9F-4DF9-B59C-40B42C9F6EB1}" destId="{DAD57379-7343-48D9-A615-9A675BC07976}" srcOrd="0" destOrd="0" presId="urn:microsoft.com/office/officeart/2008/layout/HorizontalMultiLevelHierarchy"/>
    <dgm:cxn modelId="{A67A666A-AEAA-479E-A1C0-D6E09C6859A0}" type="presOf" srcId="{EC4F15CE-D789-49F9-8E03-C12CCD2EFA2F}" destId="{64228EA0-EB85-47A6-A1D6-E1B719E34AAB}" srcOrd="0" destOrd="0" presId="urn:microsoft.com/office/officeart/2008/layout/HorizontalMultiLevelHierarchy"/>
    <dgm:cxn modelId="{3349646F-BBBE-4CCC-8446-46A4EF9BDA43}" type="presOf" srcId="{856604E8-239B-463F-935C-724971906356}" destId="{27DD8EA2-44DA-4BE7-A1A9-DDC997E94CD0}" srcOrd="1" destOrd="0" presId="urn:microsoft.com/office/officeart/2008/layout/HorizontalMultiLevelHierarchy"/>
    <dgm:cxn modelId="{D57D2355-AAD5-4667-ABDA-1E8507650B39}" srcId="{6F160670-ACD2-4832-B1CA-5A2CCE041329}" destId="{B54B3AE5-64AF-40DA-AABD-289BE567F4D9}" srcOrd="4" destOrd="0" parTransId="{93127C51-A72B-41D5-AA72-C59FAD416E8A}" sibTransId="{AE496780-FE14-43EB-9FD7-396ED82744B0}"/>
    <dgm:cxn modelId="{3E7DA577-A937-46CC-A8A9-0E44FAB45AE3}" type="presOf" srcId="{8714CF88-1E9F-4DF9-B59C-40B42C9F6EB1}" destId="{FB6DC104-BC76-45B1-A90B-4811839E0FE7}" srcOrd="1" destOrd="0" presId="urn:microsoft.com/office/officeart/2008/layout/HorizontalMultiLevelHierarchy"/>
    <dgm:cxn modelId="{AE197D7B-6A02-408B-9BB5-83124FC260D5}" type="presOf" srcId="{B3602924-1D41-47FC-A8C0-34A42D609E5D}" destId="{DC23AB4D-53C2-455E-A8BF-E311634ADA43}" srcOrd="0" destOrd="0" presId="urn:microsoft.com/office/officeart/2008/layout/HorizontalMultiLevelHierarchy"/>
    <dgm:cxn modelId="{EDABE87E-E57C-4FFE-BD42-0A9B6576269A}" srcId="{6F160670-ACD2-4832-B1CA-5A2CCE041329}" destId="{B3602924-1D41-47FC-A8C0-34A42D609E5D}" srcOrd="2" destOrd="0" parTransId="{199D712B-E956-4434-9F85-FD70CB40E608}" sibTransId="{70723C4C-5CE0-4A9D-92AF-A9FC1B4E166F}"/>
    <dgm:cxn modelId="{5D6CAE8B-5CA0-456C-82F5-4B2178664682}" srcId="{6F160670-ACD2-4832-B1CA-5A2CCE041329}" destId="{A92C0479-2861-41D5-BF13-61DCD7CD0400}" srcOrd="3" destOrd="0" parTransId="{8714CF88-1E9F-4DF9-B59C-40B42C9F6EB1}" sibTransId="{2A6B4B01-2C4E-460F-B531-D5B827CDCA16}"/>
    <dgm:cxn modelId="{47C5EDBD-5442-492D-8953-FC13F4840114}" type="presOf" srcId="{A92C0479-2861-41D5-BF13-61DCD7CD0400}" destId="{404820F4-67A4-41BA-A5BA-214AF52851FE}" srcOrd="0" destOrd="0" presId="urn:microsoft.com/office/officeart/2008/layout/HorizontalMultiLevelHierarchy"/>
    <dgm:cxn modelId="{48395EC9-A36E-44AF-85C2-CCFFB01AD376}" type="presOf" srcId="{945CA073-8972-4FEB-A91E-DF54D507C9CA}" destId="{1FA64233-6F56-4943-9E0B-1225C0A114C7}" srcOrd="0" destOrd="0" presId="urn:microsoft.com/office/officeart/2008/layout/HorizontalMultiLevelHierarchy"/>
    <dgm:cxn modelId="{B29976D8-9F0B-4DEF-AB4D-927C5352C294}" type="presOf" srcId="{D43417E8-6F10-47A3-8F0A-B4B7B2D7D44E}" destId="{6A0F6139-5969-4DA8-839A-84355A9BAD88}" srcOrd="0" destOrd="0" presId="urn:microsoft.com/office/officeart/2008/layout/HorizontalMultiLevelHierarchy"/>
    <dgm:cxn modelId="{6874B3DB-A0E1-4628-8C12-800210CF6DB1}" type="presOf" srcId="{93127C51-A72B-41D5-AA72-C59FAD416E8A}" destId="{A7BB6371-7B8F-45DF-B923-CFE296AABE38}" srcOrd="1" destOrd="0" presId="urn:microsoft.com/office/officeart/2008/layout/HorizontalMultiLevelHierarchy"/>
    <dgm:cxn modelId="{EA540EDD-3473-4AD6-8853-66FD44C6991D}" srcId="{6F160670-ACD2-4832-B1CA-5A2CCE041329}" destId="{945CA073-8972-4FEB-A91E-DF54D507C9CA}" srcOrd="1" destOrd="0" parTransId="{EC4F15CE-D789-49F9-8E03-C12CCD2EFA2F}" sibTransId="{F4B7E2B6-8CF5-42B6-98AA-06A1A4FB0111}"/>
    <dgm:cxn modelId="{1F51B5E8-3764-41BA-B644-EC4D0DA4B7F0}" type="presOf" srcId="{93127C51-A72B-41D5-AA72-C59FAD416E8A}" destId="{CDD07F8F-5233-4888-BE3C-EFF94F36E0A8}" srcOrd="0" destOrd="0" presId="urn:microsoft.com/office/officeart/2008/layout/HorizontalMultiLevelHierarchy"/>
    <dgm:cxn modelId="{C1D0A7F5-1160-49F4-A587-FFCC00E0E84B}" type="presOf" srcId="{DD1E51F4-B284-4338-ACEC-6C9936BCF9AE}" destId="{C90635CE-7FD0-478A-9CD7-CD551D421863}" srcOrd="0" destOrd="0" presId="urn:microsoft.com/office/officeart/2008/layout/HorizontalMultiLevelHierarchy"/>
    <dgm:cxn modelId="{409DB6FC-4E92-4A30-8914-7765B3F6FA59}" type="presOf" srcId="{199D712B-E956-4434-9F85-FD70CB40E608}" destId="{75D13798-8027-4085-9416-00B47F848C8B}" srcOrd="0" destOrd="0" presId="urn:microsoft.com/office/officeart/2008/layout/HorizontalMultiLevelHierarchy"/>
    <dgm:cxn modelId="{7135D5B0-2F0E-4EE1-987D-253DD87022C7}" type="presParOf" srcId="{C90635CE-7FD0-478A-9CD7-CD551D421863}" destId="{364681B9-315A-45AF-BEB4-B8607F93B230}" srcOrd="0" destOrd="0" presId="urn:microsoft.com/office/officeart/2008/layout/HorizontalMultiLevelHierarchy"/>
    <dgm:cxn modelId="{B4A7B9B2-9BBD-4E82-A4FD-1A0FFCDA2FFF}" type="presParOf" srcId="{364681B9-315A-45AF-BEB4-B8607F93B230}" destId="{343BD335-34BD-4BBB-870E-EB4DDD8B79CE}" srcOrd="0" destOrd="0" presId="urn:microsoft.com/office/officeart/2008/layout/HorizontalMultiLevelHierarchy"/>
    <dgm:cxn modelId="{6CB46B70-02E1-4AB5-A7A4-583F355A3219}" type="presParOf" srcId="{364681B9-315A-45AF-BEB4-B8607F93B230}" destId="{2464773D-30F8-4BD5-9975-4E3A6E0093FD}" srcOrd="1" destOrd="0" presId="urn:microsoft.com/office/officeart/2008/layout/HorizontalMultiLevelHierarchy"/>
    <dgm:cxn modelId="{1BFA6522-074B-4C12-81E4-4A8E640BB141}" type="presParOf" srcId="{2464773D-30F8-4BD5-9975-4E3A6E0093FD}" destId="{A296923B-5E8C-4AE8-9B28-621C5D58D72D}" srcOrd="0" destOrd="0" presId="urn:microsoft.com/office/officeart/2008/layout/HorizontalMultiLevelHierarchy"/>
    <dgm:cxn modelId="{EEA34C00-65D6-4595-8B1E-027931E5D2AA}" type="presParOf" srcId="{A296923B-5E8C-4AE8-9B28-621C5D58D72D}" destId="{27DD8EA2-44DA-4BE7-A1A9-DDC997E94CD0}" srcOrd="0" destOrd="0" presId="urn:microsoft.com/office/officeart/2008/layout/HorizontalMultiLevelHierarchy"/>
    <dgm:cxn modelId="{FF826DA2-DF6E-494F-8593-A341A4517B58}" type="presParOf" srcId="{2464773D-30F8-4BD5-9975-4E3A6E0093FD}" destId="{A9A5EEEC-9A7B-4500-852F-D4AB03E1CA1B}" srcOrd="1" destOrd="0" presId="urn:microsoft.com/office/officeart/2008/layout/HorizontalMultiLevelHierarchy"/>
    <dgm:cxn modelId="{B4DB77CB-2B3E-493F-AEF2-D414DB1583C5}" type="presParOf" srcId="{A9A5EEEC-9A7B-4500-852F-D4AB03E1CA1B}" destId="{6A0F6139-5969-4DA8-839A-84355A9BAD88}" srcOrd="0" destOrd="0" presId="urn:microsoft.com/office/officeart/2008/layout/HorizontalMultiLevelHierarchy"/>
    <dgm:cxn modelId="{A6159F2D-E2EC-414A-85AF-EB2235C64D5A}" type="presParOf" srcId="{A9A5EEEC-9A7B-4500-852F-D4AB03E1CA1B}" destId="{CBA93D7F-E73A-4386-95FB-F145D6B68A06}" srcOrd="1" destOrd="0" presId="urn:microsoft.com/office/officeart/2008/layout/HorizontalMultiLevelHierarchy"/>
    <dgm:cxn modelId="{94603330-565D-4D10-B5A4-4DE7B13DEDCF}" type="presParOf" srcId="{2464773D-30F8-4BD5-9975-4E3A6E0093FD}" destId="{64228EA0-EB85-47A6-A1D6-E1B719E34AAB}" srcOrd="2" destOrd="0" presId="urn:microsoft.com/office/officeart/2008/layout/HorizontalMultiLevelHierarchy"/>
    <dgm:cxn modelId="{7C0F21D7-D8E5-42FD-BC9A-6481B5A6043B}" type="presParOf" srcId="{64228EA0-EB85-47A6-A1D6-E1B719E34AAB}" destId="{031250E5-00EC-4ABC-B90D-2ABF81F8FC9C}" srcOrd="0" destOrd="0" presId="urn:microsoft.com/office/officeart/2008/layout/HorizontalMultiLevelHierarchy"/>
    <dgm:cxn modelId="{902019D3-BBE3-447B-896F-421E84A41AA3}" type="presParOf" srcId="{2464773D-30F8-4BD5-9975-4E3A6E0093FD}" destId="{D227BF20-E250-42B0-9F15-164BFC9980CB}" srcOrd="3" destOrd="0" presId="urn:microsoft.com/office/officeart/2008/layout/HorizontalMultiLevelHierarchy"/>
    <dgm:cxn modelId="{FF260D4C-AD18-4A6C-9A36-B9F9C4330699}" type="presParOf" srcId="{D227BF20-E250-42B0-9F15-164BFC9980CB}" destId="{1FA64233-6F56-4943-9E0B-1225C0A114C7}" srcOrd="0" destOrd="0" presId="urn:microsoft.com/office/officeart/2008/layout/HorizontalMultiLevelHierarchy"/>
    <dgm:cxn modelId="{E1FA3D35-7D31-4B59-89DD-BC90F80217EA}" type="presParOf" srcId="{D227BF20-E250-42B0-9F15-164BFC9980CB}" destId="{CB26DC29-0601-41F2-8ECA-EC9DED39617F}" srcOrd="1" destOrd="0" presId="urn:microsoft.com/office/officeart/2008/layout/HorizontalMultiLevelHierarchy"/>
    <dgm:cxn modelId="{C152607C-B9FF-4F5A-B11E-3836413C6ECD}" type="presParOf" srcId="{2464773D-30F8-4BD5-9975-4E3A6E0093FD}" destId="{75D13798-8027-4085-9416-00B47F848C8B}" srcOrd="4" destOrd="0" presId="urn:microsoft.com/office/officeart/2008/layout/HorizontalMultiLevelHierarchy"/>
    <dgm:cxn modelId="{A7895375-CB6C-4E4B-8D4E-AFDCB0E852D8}" type="presParOf" srcId="{75D13798-8027-4085-9416-00B47F848C8B}" destId="{F5DC61EE-9792-4773-ADCB-FB39AAFB86EA}" srcOrd="0" destOrd="0" presId="urn:microsoft.com/office/officeart/2008/layout/HorizontalMultiLevelHierarchy"/>
    <dgm:cxn modelId="{05068240-2CA8-4F75-969D-2F14F5F17F04}" type="presParOf" srcId="{2464773D-30F8-4BD5-9975-4E3A6E0093FD}" destId="{54F034F8-2E0C-48F6-A516-F6871A592A03}" srcOrd="5" destOrd="0" presId="urn:microsoft.com/office/officeart/2008/layout/HorizontalMultiLevelHierarchy"/>
    <dgm:cxn modelId="{63C21C07-E5A6-42CE-A075-FC2EB120BB49}" type="presParOf" srcId="{54F034F8-2E0C-48F6-A516-F6871A592A03}" destId="{DC23AB4D-53C2-455E-A8BF-E311634ADA43}" srcOrd="0" destOrd="0" presId="urn:microsoft.com/office/officeart/2008/layout/HorizontalMultiLevelHierarchy"/>
    <dgm:cxn modelId="{D062939D-0150-45DD-80F3-C38E2DC495CD}" type="presParOf" srcId="{54F034F8-2E0C-48F6-A516-F6871A592A03}" destId="{C62B0DE1-2A00-406E-96CD-EC411593D1CF}" srcOrd="1" destOrd="0" presId="urn:microsoft.com/office/officeart/2008/layout/HorizontalMultiLevelHierarchy"/>
    <dgm:cxn modelId="{15F9879F-4D3C-4F0C-99BE-7DFD958CDB11}" type="presParOf" srcId="{2464773D-30F8-4BD5-9975-4E3A6E0093FD}" destId="{DAD57379-7343-48D9-A615-9A675BC07976}" srcOrd="6" destOrd="0" presId="urn:microsoft.com/office/officeart/2008/layout/HorizontalMultiLevelHierarchy"/>
    <dgm:cxn modelId="{F573F91F-9FBC-42BE-AF75-2A55FEFAD68B}" type="presParOf" srcId="{DAD57379-7343-48D9-A615-9A675BC07976}" destId="{FB6DC104-BC76-45B1-A90B-4811839E0FE7}" srcOrd="0" destOrd="0" presId="urn:microsoft.com/office/officeart/2008/layout/HorizontalMultiLevelHierarchy"/>
    <dgm:cxn modelId="{E3AA5103-31C9-44AA-B08D-659CC0695A6F}" type="presParOf" srcId="{2464773D-30F8-4BD5-9975-4E3A6E0093FD}" destId="{92FDC9D4-01A5-49C2-B2B8-7AF76C5D9F01}" srcOrd="7" destOrd="0" presId="urn:microsoft.com/office/officeart/2008/layout/HorizontalMultiLevelHierarchy"/>
    <dgm:cxn modelId="{21042EA3-898C-4E12-994D-A4D09BC32043}" type="presParOf" srcId="{92FDC9D4-01A5-49C2-B2B8-7AF76C5D9F01}" destId="{404820F4-67A4-41BA-A5BA-214AF52851FE}" srcOrd="0" destOrd="0" presId="urn:microsoft.com/office/officeart/2008/layout/HorizontalMultiLevelHierarchy"/>
    <dgm:cxn modelId="{95D10081-9811-426B-A588-066902FB2589}" type="presParOf" srcId="{92FDC9D4-01A5-49C2-B2B8-7AF76C5D9F01}" destId="{B9D91DAC-869D-4326-8FC7-9EA674026338}" srcOrd="1" destOrd="0" presId="urn:microsoft.com/office/officeart/2008/layout/HorizontalMultiLevelHierarchy"/>
    <dgm:cxn modelId="{7FF9A282-51A9-44CA-BF31-A7104905E936}" type="presParOf" srcId="{2464773D-30F8-4BD5-9975-4E3A6E0093FD}" destId="{CDD07F8F-5233-4888-BE3C-EFF94F36E0A8}" srcOrd="8" destOrd="0" presId="urn:microsoft.com/office/officeart/2008/layout/HorizontalMultiLevelHierarchy"/>
    <dgm:cxn modelId="{7C8734E3-B303-4B2B-A44B-7560BA4AC773}" type="presParOf" srcId="{CDD07F8F-5233-4888-BE3C-EFF94F36E0A8}" destId="{A7BB6371-7B8F-45DF-B923-CFE296AABE38}" srcOrd="0" destOrd="0" presId="urn:microsoft.com/office/officeart/2008/layout/HorizontalMultiLevelHierarchy"/>
    <dgm:cxn modelId="{2425EB0F-C582-400F-9410-9141E8B5340C}" type="presParOf" srcId="{2464773D-30F8-4BD5-9975-4E3A6E0093FD}" destId="{2A34EFAE-77C4-4032-BD7F-FBBB6537202D}" srcOrd="9" destOrd="0" presId="urn:microsoft.com/office/officeart/2008/layout/HorizontalMultiLevelHierarchy"/>
    <dgm:cxn modelId="{BAB7CFCB-C58B-41DA-960F-34221399B597}" type="presParOf" srcId="{2A34EFAE-77C4-4032-BD7F-FBBB6537202D}" destId="{4ECE5928-1AD1-4F96-B9CF-6CEB1F6CC4FF}" srcOrd="0" destOrd="0" presId="urn:microsoft.com/office/officeart/2008/layout/HorizontalMultiLevelHierarchy"/>
    <dgm:cxn modelId="{D54D371E-9338-4CBE-B2A2-0ED7C83B4422}" type="presParOf" srcId="{2A34EFAE-77C4-4032-BD7F-FBBB6537202D}" destId="{70EAD5A3-46D9-4368-BC41-EEFEB598704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C76AF-5525-4D3C-ABB2-871C366F4FA1}" type="doc">
      <dgm:prSet loTypeId="urn:microsoft.com/office/officeart/2008/layout/VerticalCurvedList" loCatId="list" qsTypeId="urn:microsoft.com/office/officeart/2005/8/quickstyle/3d1" qsCatId="3D" csTypeId="urn:microsoft.com/office/officeart/2005/8/colors/accent2_2" csCatId="accent2" phldr="1"/>
      <dgm:spPr/>
      <dgm:t>
        <a:bodyPr/>
        <a:lstStyle/>
        <a:p>
          <a:endParaRPr lang="en-US"/>
        </a:p>
      </dgm:t>
    </dgm:pt>
    <dgm:pt modelId="{43A8D36C-E313-410F-9EDD-BCD41A74C21D}">
      <dgm:prSet phldrT="[Texto]" custT="1"/>
      <dgm:spPr>
        <a:solidFill>
          <a:srgbClr val="EE8A1E"/>
        </a:solidFill>
        <a:scene3d>
          <a:camera prst="orthographicFront"/>
          <a:lightRig rig="flat" dir="t"/>
        </a:scene3d>
        <a:sp3d prstMaterial="plastic"/>
      </dgm:spPr>
      <dgm:t>
        <a:bodyPr/>
        <a:lstStyle/>
        <a:p>
          <a:r>
            <a:rPr lang="en-US" sz="1600" dirty="0" err="1"/>
            <a:t>Mácula</a:t>
          </a:r>
          <a:r>
            <a:rPr lang="en-US" sz="1600" dirty="0"/>
            <a:t>, </a:t>
          </a:r>
          <a:r>
            <a:rPr lang="es-ES" sz="1600" dirty="0"/>
            <a:t>ocasionalmente</a:t>
          </a:r>
          <a:r>
            <a:rPr lang="en-US" sz="1600" dirty="0"/>
            <a:t> </a:t>
          </a:r>
          <a:r>
            <a:rPr lang="es-ES" sz="1600" dirty="0" err="1"/>
            <a:t>papuloplaca</a:t>
          </a:r>
          <a:r>
            <a:rPr lang="en-US" sz="1600" dirty="0"/>
            <a:t>, con </a:t>
          </a:r>
          <a:r>
            <a:rPr lang="en-US" sz="1600" dirty="0" err="1"/>
            <a:t>escamocostra</a:t>
          </a:r>
          <a:r>
            <a:rPr lang="en-US" sz="1600" dirty="0"/>
            <a:t> </a:t>
          </a:r>
          <a:r>
            <a:rPr lang="es-ES" sz="1600" dirty="0"/>
            <a:t>amarillenta</a:t>
          </a:r>
          <a:r>
            <a:rPr lang="en-US" sz="1600" dirty="0"/>
            <a:t> </a:t>
          </a:r>
          <a:r>
            <a:rPr lang="es-ES" sz="1600" dirty="0"/>
            <a:t>en</a:t>
          </a:r>
          <a:r>
            <a:rPr lang="en-US" sz="1600" dirty="0"/>
            <a:t> la </a:t>
          </a:r>
          <a:r>
            <a:rPr lang="es-ES" sz="1600" dirty="0"/>
            <a:t>superficie</a:t>
          </a:r>
        </a:p>
      </dgm:t>
    </dgm:pt>
    <dgm:pt modelId="{C88E18CA-7CE8-4C41-8C68-97A46A614BEB}" type="parTrans" cxnId="{A2741A49-6337-4FC0-A7CB-E71DC938A67E}">
      <dgm:prSet/>
      <dgm:spPr/>
      <dgm:t>
        <a:bodyPr/>
        <a:lstStyle/>
        <a:p>
          <a:endParaRPr lang="en-US"/>
        </a:p>
      </dgm:t>
    </dgm:pt>
    <dgm:pt modelId="{F08FA56C-38F6-4A5D-A138-6BA2821E1239}" type="sibTrans" cxnId="{A2741A49-6337-4FC0-A7CB-E71DC938A67E}">
      <dgm:prSet/>
      <dgm:spPr/>
      <dgm:t>
        <a:bodyPr/>
        <a:lstStyle/>
        <a:p>
          <a:endParaRPr lang="en-US"/>
        </a:p>
      </dgm:t>
    </dgm:pt>
    <dgm:pt modelId="{F7943473-8F15-4244-B3DA-AF0242BFA466}">
      <dgm:prSet phldrT="[Texto]" custT="1"/>
      <dgm:spPr>
        <a:solidFill>
          <a:srgbClr val="EE8A1E"/>
        </a:solidFill>
        <a:scene3d>
          <a:camera prst="orthographicFront"/>
          <a:lightRig rig="flat" dir="t"/>
        </a:scene3d>
        <a:sp3d prstMaterial="plastic"/>
      </dgm:spPr>
      <dgm:t>
        <a:bodyPr/>
        <a:lstStyle/>
        <a:p>
          <a:r>
            <a:rPr lang="en-US" sz="1600" dirty="0"/>
            <a:t>Forma variable</a:t>
          </a:r>
        </a:p>
      </dgm:t>
    </dgm:pt>
    <dgm:pt modelId="{A6F161DE-52E3-41EE-9207-A664E8CAB586}" type="parTrans" cxnId="{97149B78-BC97-4400-8674-440CCF67BBB9}">
      <dgm:prSet/>
      <dgm:spPr/>
      <dgm:t>
        <a:bodyPr/>
        <a:lstStyle/>
        <a:p>
          <a:endParaRPr lang="en-US"/>
        </a:p>
      </dgm:t>
    </dgm:pt>
    <dgm:pt modelId="{26164431-F0E4-40A5-B469-C6C1205FE9A0}" type="sibTrans" cxnId="{97149B78-BC97-4400-8674-440CCF67BBB9}">
      <dgm:prSet/>
      <dgm:spPr/>
      <dgm:t>
        <a:bodyPr/>
        <a:lstStyle/>
        <a:p>
          <a:endParaRPr lang="en-US"/>
        </a:p>
      </dgm:t>
    </dgm:pt>
    <dgm:pt modelId="{6CFCC53E-EA3A-4771-9D00-FC4F4AC44C76}">
      <dgm:prSet phldrT="[Texto]" custT="1"/>
      <dgm:spPr>
        <a:solidFill>
          <a:srgbClr val="EE8A1E"/>
        </a:solidFill>
        <a:scene3d>
          <a:camera prst="orthographicFront"/>
          <a:lightRig rig="flat" dir="t"/>
        </a:scene3d>
        <a:sp3d prstMaterial="plastic"/>
      </dgm:spPr>
      <dgm:t>
        <a:bodyPr/>
        <a:lstStyle/>
        <a:p>
          <a:r>
            <a:rPr lang="en-US" sz="1600" dirty="0"/>
            <a:t>Se </a:t>
          </a:r>
          <a:r>
            <a:rPr lang="en-US" sz="1600" dirty="0" err="1"/>
            <a:t>presentan</a:t>
          </a:r>
          <a:r>
            <a:rPr lang="en-US" sz="1600" dirty="0"/>
            <a:t> </a:t>
          </a:r>
          <a:r>
            <a:rPr lang="es-ES" sz="1600" dirty="0"/>
            <a:t>aisladas</a:t>
          </a:r>
          <a:r>
            <a:rPr lang="en-US" sz="1600" dirty="0"/>
            <a:t> o multiple, con </a:t>
          </a:r>
          <a:r>
            <a:rPr lang="en-US" sz="1600" dirty="0" err="1">
              <a:latin typeface="Calibri" panose="020F0502020204030204" pitchFamily="34" charset="0"/>
              <a:cs typeface="Calibri" panose="020F0502020204030204" pitchFamily="34" charset="0"/>
            </a:rPr>
            <a:t>tamaños</a:t>
          </a:r>
          <a:r>
            <a:rPr lang="en-US" sz="1600" dirty="0"/>
            <a:t> variables</a:t>
          </a:r>
        </a:p>
      </dgm:t>
    </dgm:pt>
    <dgm:pt modelId="{00005ED5-E36C-4AB5-B58D-8169410BCC78}" type="parTrans" cxnId="{E6BB9E68-EAAC-4A68-AF4E-1E1CBD3B31EC}">
      <dgm:prSet/>
      <dgm:spPr/>
      <dgm:t>
        <a:bodyPr/>
        <a:lstStyle/>
        <a:p>
          <a:endParaRPr lang="en-US"/>
        </a:p>
      </dgm:t>
    </dgm:pt>
    <dgm:pt modelId="{4CF10887-3E7B-44B7-95F8-C797904F1D16}" type="sibTrans" cxnId="{E6BB9E68-EAAC-4A68-AF4E-1E1CBD3B31EC}">
      <dgm:prSet/>
      <dgm:spPr/>
      <dgm:t>
        <a:bodyPr/>
        <a:lstStyle/>
        <a:p>
          <a:endParaRPr lang="en-US"/>
        </a:p>
      </dgm:t>
    </dgm:pt>
    <dgm:pt modelId="{3D38EC30-D6E4-4EE6-965F-05A1EB1DF7C7}">
      <dgm:prSet phldrT="[Texto]" custT="1"/>
      <dgm:spPr>
        <a:solidFill>
          <a:srgbClr val="EE8A1E"/>
        </a:solidFill>
        <a:scene3d>
          <a:camera prst="orthographicFront"/>
          <a:lightRig rig="flat" dir="t"/>
        </a:scene3d>
        <a:sp3d prstMaterial="plastic"/>
      </dgm:spPr>
      <dgm:t>
        <a:bodyPr/>
        <a:lstStyle/>
        <a:p>
          <a:r>
            <a:rPr lang="en-US" sz="1600" spc="0" baseline="0" dirty="0" err="1"/>
            <a:t>Localizaciones</a:t>
          </a:r>
          <a:r>
            <a:rPr lang="en-US" sz="1600" spc="0" baseline="0" dirty="0"/>
            <a:t> </a:t>
          </a:r>
          <a:r>
            <a:rPr lang="en-US" sz="1600" spc="0" baseline="0" dirty="0" err="1"/>
            <a:t>más</a:t>
          </a:r>
          <a:r>
            <a:rPr lang="en-US" sz="1600" spc="0" baseline="0" dirty="0"/>
            <a:t> </a:t>
          </a:r>
          <a:r>
            <a:rPr lang="en-US" sz="1600" spc="0" baseline="0" dirty="0" err="1"/>
            <a:t>comunes</a:t>
          </a:r>
          <a:r>
            <a:rPr lang="en-US" sz="1600" spc="0" baseline="0" dirty="0"/>
            <a:t>: </a:t>
          </a:r>
          <a:r>
            <a:rPr lang="en-US" sz="1600" spc="0" baseline="0" dirty="0" err="1"/>
            <a:t>cuero</a:t>
          </a:r>
          <a:r>
            <a:rPr lang="en-US" sz="1600" spc="0" baseline="0" dirty="0"/>
            <a:t> </a:t>
          </a:r>
          <a:r>
            <a:rPr lang="es-ES" sz="1600" spc="0" baseline="0" dirty="0"/>
            <a:t>cabelludo</a:t>
          </a:r>
          <a:r>
            <a:rPr lang="en-US" sz="1600" spc="0" baseline="0" dirty="0"/>
            <a:t>, </a:t>
          </a:r>
          <a:r>
            <a:rPr lang="es-ES" sz="1600" spc="0" baseline="0" dirty="0"/>
            <a:t>labio</a:t>
          </a:r>
          <a:r>
            <a:rPr lang="en-US" sz="1600" spc="0" baseline="0" dirty="0"/>
            <a:t> inferior, </a:t>
          </a:r>
          <a:r>
            <a:rPr lang="es-ES" sz="1600" spc="0" baseline="0" dirty="0"/>
            <a:t>cara</a:t>
          </a:r>
          <a:r>
            <a:rPr lang="en-US" sz="1600" spc="0" baseline="0" dirty="0"/>
            <a:t>, </a:t>
          </a:r>
          <a:r>
            <a:rPr lang="en-US" sz="1600" spc="0" baseline="0" dirty="0" err="1"/>
            <a:t>pabellones</a:t>
          </a:r>
          <a:r>
            <a:rPr lang="en-US" sz="1600" spc="0" baseline="0" dirty="0"/>
            <a:t> auriculares y </a:t>
          </a:r>
          <a:r>
            <a:rPr lang="en-US" sz="1600" spc="0" baseline="0" dirty="0" err="1"/>
            <a:t>el</a:t>
          </a:r>
          <a:r>
            <a:rPr lang="en-US" sz="1600" spc="0" baseline="0" dirty="0"/>
            <a:t> </a:t>
          </a:r>
          <a:r>
            <a:rPr lang="es-ES" sz="1600" spc="0" baseline="0" dirty="0"/>
            <a:t>dorso</a:t>
          </a:r>
          <a:r>
            <a:rPr lang="en-US" sz="1600" spc="0" baseline="0" dirty="0"/>
            <a:t> de las manos</a:t>
          </a:r>
        </a:p>
      </dgm:t>
    </dgm:pt>
    <dgm:pt modelId="{AB543E68-664C-4955-B8C7-477EACCD91A0}" type="parTrans" cxnId="{B4630F2F-7D5A-4E6C-AC3A-7E0E5A04E9C8}">
      <dgm:prSet/>
      <dgm:spPr/>
      <dgm:t>
        <a:bodyPr/>
        <a:lstStyle/>
        <a:p>
          <a:endParaRPr lang="en-US"/>
        </a:p>
      </dgm:t>
    </dgm:pt>
    <dgm:pt modelId="{1379AEB2-942E-4F64-A3BE-ADD1EE386B34}" type="sibTrans" cxnId="{B4630F2F-7D5A-4E6C-AC3A-7E0E5A04E9C8}">
      <dgm:prSet/>
      <dgm:spPr/>
      <dgm:t>
        <a:bodyPr/>
        <a:lstStyle/>
        <a:p>
          <a:endParaRPr lang="en-US"/>
        </a:p>
      </dgm:t>
    </dgm:pt>
    <dgm:pt modelId="{641E0180-EEAA-4E5F-A5B9-AAB69CC5B1D1}">
      <dgm:prSet phldrT="[Texto]" custT="1"/>
      <dgm:spPr>
        <a:solidFill>
          <a:srgbClr val="EE8A1E"/>
        </a:solidFill>
        <a:scene3d>
          <a:camera prst="orthographicFront"/>
          <a:lightRig rig="flat" dir="t"/>
        </a:scene3d>
        <a:sp3d prstMaterial="plastic"/>
      </dgm:spPr>
      <dgm:t>
        <a:bodyPr/>
        <a:lstStyle/>
        <a:p>
          <a:r>
            <a:rPr lang="en-US" sz="1600" dirty="0"/>
            <a:t>La </a:t>
          </a:r>
          <a:r>
            <a:rPr lang="en-US" sz="1600" dirty="0" err="1"/>
            <a:t>costra</a:t>
          </a:r>
          <a:r>
            <a:rPr lang="en-US" sz="1600" dirty="0"/>
            <a:t> es dura, </a:t>
          </a:r>
          <a:r>
            <a:rPr lang="es-ES" sz="1600" dirty="0"/>
            <a:t>seca</a:t>
          </a:r>
          <a:r>
            <a:rPr lang="en-US" sz="1600" dirty="0"/>
            <a:t>, </a:t>
          </a:r>
          <a:r>
            <a:rPr lang="en-US" sz="1600" dirty="0" err="1"/>
            <a:t>áspera</a:t>
          </a:r>
          <a:r>
            <a:rPr lang="en-US" sz="1600" dirty="0"/>
            <a:t> y se </a:t>
          </a:r>
          <a:r>
            <a:rPr lang="es-ES" sz="1600" dirty="0"/>
            <a:t>detecta</a:t>
          </a:r>
          <a:r>
            <a:rPr lang="en-US" sz="1600" dirty="0"/>
            <a:t> </a:t>
          </a:r>
          <a:r>
            <a:rPr lang="es-ES" sz="1600" dirty="0">
              <a:latin typeface="Calibri" panose="020F0502020204030204" pitchFamily="34" charset="0"/>
              <a:cs typeface="Calibri" panose="020F0502020204030204" pitchFamily="34" charset="0"/>
            </a:rPr>
            <a:t>fácilmente</a:t>
          </a:r>
          <a:r>
            <a:rPr lang="en-US" sz="1600" dirty="0"/>
            <a:t> al </a:t>
          </a:r>
          <a:r>
            <a:rPr lang="en-US" sz="1600" dirty="0" err="1"/>
            <a:t>tacto</a:t>
          </a:r>
          <a:endParaRPr lang="en-US" sz="1600" dirty="0"/>
        </a:p>
      </dgm:t>
    </dgm:pt>
    <dgm:pt modelId="{05163586-ED1D-4BA7-9D9E-A22F669CBEC5}" type="parTrans" cxnId="{708B70A5-BCE2-404E-98B2-896F6F8C1B11}">
      <dgm:prSet/>
      <dgm:spPr/>
      <dgm:t>
        <a:bodyPr/>
        <a:lstStyle/>
        <a:p>
          <a:endParaRPr lang="en-US"/>
        </a:p>
      </dgm:t>
    </dgm:pt>
    <dgm:pt modelId="{137E554E-4A7B-4084-A8DF-B288B2EEFDC9}" type="sibTrans" cxnId="{708B70A5-BCE2-404E-98B2-896F6F8C1B11}">
      <dgm:prSet/>
      <dgm:spPr/>
      <dgm:t>
        <a:bodyPr/>
        <a:lstStyle/>
        <a:p>
          <a:endParaRPr lang="en-US"/>
        </a:p>
      </dgm:t>
    </dgm:pt>
    <dgm:pt modelId="{2854B802-394F-45AF-9642-EC3196DE29CC}">
      <dgm:prSet phldrT="[Texto]" custT="1"/>
      <dgm:spPr>
        <a:solidFill>
          <a:srgbClr val="EE8A1E"/>
        </a:solidFill>
        <a:scene3d>
          <a:camera prst="orthographicFront"/>
          <a:lightRig rig="flat" dir="t"/>
        </a:scene3d>
        <a:sp3d prstMaterial="plastic"/>
      </dgm:spPr>
      <dgm:t>
        <a:bodyPr/>
        <a:lstStyle/>
        <a:p>
          <a:r>
            <a:rPr lang="en-US" sz="1600" dirty="0" err="1"/>
            <a:t>Lesión</a:t>
          </a:r>
          <a:r>
            <a:rPr lang="en-US" sz="1600" dirty="0"/>
            <a:t> </a:t>
          </a:r>
          <a:r>
            <a:rPr lang="es-ES" sz="1600" dirty="0">
              <a:latin typeface="Calibri" panose="020F0502020204030204" pitchFamily="34" charset="0"/>
              <a:cs typeface="Calibri" panose="020F0502020204030204" pitchFamily="34" charset="0"/>
            </a:rPr>
            <a:t>asintomática</a:t>
          </a:r>
          <a:r>
            <a:rPr lang="en-US" sz="1600" dirty="0"/>
            <a:t>, </a:t>
          </a:r>
          <a:r>
            <a:rPr lang="es-ES" sz="1600" dirty="0"/>
            <a:t>ocasionalmente</a:t>
          </a:r>
          <a:r>
            <a:rPr lang="en-US" sz="1600" dirty="0"/>
            <a:t> </a:t>
          </a:r>
          <a:r>
            <a:rPr lang="es-ES" sz="1600" dirty="0"/>
            <a:t>asociada</a:t>
          </a:r>
          <a:r>
            <a:rPr lang="en-US" sz="1600" dirty="0"/>
            <a:t> a dolor o </a:t>
          </a:r>
          <a:r>
            <a:rPr lang="en-US" sz="1600" dirty="0" err="1"/>
            <a:t>prurito</a:t>
          </a:r>
          <a:endParaRPr lang="en-US" sz="1600" dirty="0"/>
        </a:p>
      </dgm:t>
    </dgm:pt>
    <dgm:pt modelId="{A5F71B42-63FC-499D-A633-43B536BDA4B0}" type="parTrans" cxnId="{D7CDAE68-B29C-4D4E-834C-DDFAE01A9FA7}">
      <dgm:prSet/>
      <dgm:spPr/>
      <dgm:t>
        <a:bodyPr/>
        <a:lstStyle/>
        <a:p>
          <a:endParaRPr lang="en-US"/>
        </a:p>
      </dgm:t>
    </dgm:pt>
    <dgm:pt modelId="{97D18141-F3DF-4DE7-BB44-ABB85DA0FEAB}" type="sibTrans" cxnId="{D7CDAE68-B29C-4D4E-834C-DDFAE01A9FA7}">
      <dgm:prSet/>
      <dgm:spPr/>
      <dgm:t>
        <a:bodyPr/>
        <a:lstStyle/>
        <a:p>
          <a:endParaRPr lang="en-US"/>
        </a:p>
      </dgm:t>
    </dgm:pt>
    <dgm:pt modelId="{5F215172-15C7-44F2-8096-DEC0FE3EF326}" type="pres">
      <dgm:prSet presAssocID="{9D7C76AF-5525-4D3C-ABB2-871C366F4FA1}" presName="Name0" presStyleCnt="0">
        <dgm:presLayoutVars>
          <dgm:chMax val="7"/>
          <dgm:chPref val="7"/>
          <dgm:dir/>
        </dgm:presLayoutVars>
      </dgm:prSet>
      <dgm:spPr/>
    </dgm:pt>
    <dgm:pt modelId="{F3DDC4D9-A361-4879-893B-232931C8174E}" type="pres">
      <dgm:prSet presAssocID="{9D7C76AF-5525-4D3C-ABB2-871C366F4FA1}" presName="Name1" presStyleCnt="0"/>
      <dgm:spPr/>
    </dgm:pt>
    <dgm:pt modelId="{E18E8D88-E4DE-4BB8-BD02-6235C5FF3D26}" type="pres">
      <dgm:prSet presAssocID="{9D7C76AF-5525-4D3C-ABB2-871C366F4FA1}" presName="cycle" presStyleCnt="0"/>
      <dgm:spPr/>
    </dgm:pt>
    <dgm:pt modelId="{59E1BD48-7659-493E-B67E-7AE3D8BFF772}" type="pres">
      <dgm:prSet presAssocID="{9D7C76AF-5525-4D3C-ABB2-871C366F4FA1}" presName="srcNode" presStyleLbl="node1" presStyleIdx="0" presStyleCnt="6"/>
      <dgm:spPr/>
    </dgm:pt>
    <dgm:pt modelId="{33617DD3-8225-4207-9898-287EEFE7B889}" type="pres">
      <dgm:prSet presAssocID="{9D7C76AF-5525-4D3C-ABB2-871C366F4FA1}" presName="conn" presStyleLbl="parChTrans1D2" presStyleIdx="0" presStyleCnt="1"/>
      <dgm:spPr/>
    </dgm:pt>
    <dgm:pt modelId="{77864D7E-A62A-4574-A0C1-C47630948BB4}" type="pres">
      <dgm:prSet presAssocID="{9D7C76AF-5525-4D3C-ABB2-871C366F4FA1}" presName="extraNode" presStyleLbl="node1" presStyleIdx="0" presStyleCnt="6"/>
      <dgm:spPr/>
    </dgm:pt>
    <dgm:pt modelId="{7761C4F2-2BFF-447E-9F5B-5DCF3D451A10}" type="pres">
      <dgm:prSet presAssocID="{9D7C76AF-5525-4D3C-ABB2-871C366F4FA1}" presName="dstNode" presStyleLbl="node1" presStyleIdx="0" presStyleCnt="6"/>
      <dgm:spPr/>
    </dgm:pt>
    <dgm:pt modelId="{5361FBC8-4C6C-4B80-BAE5-9061D3749355}" type="pres">
      <dgm:prSet presAssocID="{43A8D36C-E313-410F-9EDD-BCD41A74C21D}" presName="text_1" presStyleLbl="node1" presStyleIdx="0" presStyleCnt="6">
        <dgm:presLayoutVars>
          <dgm:bulletEnabled val="1"/>
        </dgm:presLayoutVars>
      </dgm:prSet>
      <dgm:spPr/>
    </dgm:pt>
    <dgm:pt modelId="{C2369502-3BC9-4ED9-8F67-2D8BAC804375}" type="pres">
      <dgm:prSet presAssocID="{43A8D36C-E313-410F-9EDD-BCD41A74C21D}" presName="accent_1" presStyleCnt="0"/>
      <dgm:spPr/>
    </dgm:pt>
    <dgm:pt modelId="{2A4D7BE8-0995-482F-88C1-429CD3970ABF}" type="pres">
      <dgm:prSet presAssocID="{43A8D36C-E313-410F-9EDD-BCD41A74C21D}" presName="accentRepeatNode" presStyleLbl="solidFgAcc1" presStyleIdx="0" presStyleCnt="6"/>
      <dgm:spPr/>
    </dgm:pt>
    <dgm:pt modelId="{CAC3B0D5-B56D-48CD-8625-A067BC85432B}" type="pres">
      <dgm:prSet presAssocID="{F7943473-8F15-4244-B3DA-AF0242BFA466}" presName="text_2" presStyleLbl="node1" presStyleIdx="1" presStyleCnt="6">
        <dgm:presLayoutVars>
          <dgm:bulletEnabled val="1"/>
        </dgm:presLayoutVars>
      </dgm:prSet>
      <dgm:spPr/>
    </dgm:pt>
    <dgm:pt modelId="{DD32F47D-0F01-4C9D-B55C-050BD0A7B1DA}" type="pres">
      <dgm:prSet presAssocID="{F7943473-8F15-4244-B3DA-AF0242BFA466}" presName="accent_2" presStyleCnt="0"/>
      <dgm:spPr/>
    </dgm:pt>
    <dgm:pt modelId="{C894ACEA-0C24-4FE6-8913-17DA06B53A44}" type="pres">
      <dgm:prSet presAssocID="{F7943473-8F15-4244-B3DA-AF0242BFA466}" presName="accentRepeatNode" presStyleLbl="solidFgAcc1" presStyleIdx="1" presStyleCnt="6"/>
      <dgm:spPr/>
    </dgm:pt>
    <dgm:pt modelId="{65A0E316-FD36-4610-901A-A12C993018E1}" type="pres">
      <dgm:prSet presAssocID="{6CFCC53E-EA3A-4771-9D00-FC4F4AC44C76}" presName="text_3" presStyleLbl="node1" presStyleIdx="2" presStyleCnt="6">
        <dgm:presLayoutVars>
          <dgm:bulletEnabled val="1"/>
        </dgm:presLayoutVars>
      </dgm:prSet>
      <dgm:spPr/>
    </dgm:pt>
    <dgm:pt modelId="{D39689E6-221E-4BA2-9D0D-E1DC23A00767}" type="pres">
      <dgm:prSet presAssocID="{6CFCC53E-EA3A-4771-9D00-FC4F4AC44C76}" presName="accent_3" presStyleCnt="0"/>
      <dgm:spPr/>
    </dgm:pt>
    <dgm:pt modelId="{DA426DF4-89F9-4477-8111-4AC92BB57488}" type="pres">
      <dgm:prSet presAssocID="{6CFCC53E-EA3A-4771-9D00-FC4F4AC44C76}" presName="accentRepeatNode" presStyleLbl="solidFgAcc1" presStyleIdx="2" presStyleCnt="6"/>
      <dgm:spPr/>
    </dgm:pt>
    <dgm:pt modelId="{9671A83E-7D3D-4D6E-ADFB-3C1EE5533144}" type="pres">
      <dgm:prSet presAssocID="{3D38EC30-D6E4-4EE6-965F-05A1EB1DF7C7}" presName="text_4" presStyleLbl="node1" presStyleIdx="3" presStyleCnt="6">
        <dgm:presLayoutVars>
          <dgm:bulletEnabled val="1"/>
        </dgm:presLayoutVars>
      </dgm:prSet>
      <dgm:spPr/>
    </dgm:pt>
    <dgm:pt modelId="{0BD2574B-B84A-4AE0-A2FC-BFFFB8070465}" type="pres">
      <dgm:prSet presAssocID="{3D38EC30-D6E4-4EE6-965F-05A1EB1DF7C7}" presName="accent_4" presStyleCnt="0"/>
      <dgm:spPr/>
    </dgm:pt>
    <dgm:pt modelId="{E3370978-DC0B-4E0B-88BD-4EF3CE738CE2}" type="pres">
      <dgm:prSet presAssocID="{3D38EC30-D6E4-4EE6-965F-05A1EB1DF7C7}" presName="accentRepeatNode" presStyleLbl="solidFgAcc1" presStyleIdx="3" presStyleCnt="6"/>
      <dgm:spPr/>
    </dgm:pt>
    <dgm:pt modelId="{A0F96343-7316-416B-9670-E0A6CB454E6F}" type="pres">
      <dgm:prSet presAssocID="{641E0180-EEAA-4E5F-A5B9-AAB69CC5B1D1}" presName="text_5" presStyleLbl="node1" presStyleIdx="4" presStyleCnt="6">
        <dgm:presLayoutVars>
          <dgm:bulletEnabled val="1"/>
        </dgm:presLayoutVars>
      </dgm:prSet>
      <dgm:spPr/>
    </dgm:pt>
    <dgm:pt modelId="{6B767477-6E98-489E-85C9-AECCFB4261AB}" type="pres">
      <dgm:prSet presAssocID="{641E0180-EEAA-4E5F-A5B9-AAB69CC5B1D1}" presName="accent_5" presStyleCnt="0"/>
      <dgm:spPr/>
    </dgm:pt>
    <dgm:pt modelId="{F693524E-10EC-41DD-AB13-6CA25DF52AE0}" type="pres">
      <dgm:prSet presAssocID="{641E0180-EEAA-4E5F-A5B9-AAB69CC5B1D1}" presName="accentRepeatNode" presStyleLbl="solidFgAcc1" presStyleIdx="4" presStyleCnt="6"/>
      <dgm:spPr/>
    </dgm:pt>
    <dgm:pt modelId="{D89193E0-3656-4FC5-8866-AF964CD740FE}" type="pres">
      <dgm:prSet presAssocID="{2854B802-394F-45AF-9642-EC3196DE29CC}" presName="text_6" presStyleLbl="node1" presStyleIdx="5" presStyleCnt="6">
        <dgm:presLayoutVars>
          <dgm:bulletEnabled val="1"/>
        </dgm:presLayoutVars>
      </dgm:prSet>
      <dgm:spPr/>
    </dgm:pt>
    <dgm:pt modelId="{A405BDDD-1E52-416C-B67C-A8AD1A89385C}" type="pres">
      <dgm:prSet presAssocID="{2854B802-394F-45AF-9642-EC3196DE29CC}" presName="accent_6" presStyleCnt="0"/>
      <dgm:spPr/>
    </dgm:pt>
    <dgm:pt modelId="{64F23F1C-3F14-4EDF-8344-A5A021C42D29}" type="pres">
      <dgm:prSet presAssocID="{2854B802-394F-45AF-9642-EC3196DE29CC}" presName="accentRepeatNode" presStyleLbl="solidFgAcc1" presStyleIdx="5" presStyleCnt="6"/>
      <dgm:spPr/>
    </dgm:pt>
  </dgm:ptLst>
  <dgm:cxnLst>
    <dgm:cxn modelId="{C903F308-F9BD-470C-977F-CD40E5ADD9E5}" type="presOf" srcId="{F08FA56C-38F6-4A5D-A138-6BA2821E1239}" destId="{33617DD3-8225-4207-9898-287EEFE7B889}" srcOrd="0" destOrd="0" presId="urn:microsoft.com/office/officeart/2008/layout/VerticalCurvedList"/>
    <dgm:cxn modelId="{E061C611-3540-475B-A556-D01DD792D451}" type="presOf" srcId="{43A8D36C-E313-410F-9EDD-BCD41A74C21D}" destId="{5361FBC8-4C6C-4B80-BAE5-9061D3749355}" srcOrd="0" destOrd="0" presId="urn:microsoft.com/office/officeart/2008/layout/VerticalCurvedList"/>
    <dgm:cxn modelId="{EC100717-2010-4360-BEA7-5E1A3AD4319C}" type="presOf" srcId="{6CFCC53E-EA3A-4771-9D00-FC4F4AC44C76}" destId="{65A0E316-FD36-4610-901A-A12C993018E1}" srcOrd="0" destOrd="0" presId="urn:microsoft.com/office/officeart/2008/layout/VerticalCurvedList"/>
    <dgm:cxn modelId="{B4630F2F-7D5A-4E6C-AC3A-7E0E5A04E9C8}" srcId="{9D7C76AF-5525-4D3C-ABB2-871C366F4FA1}" destId="{3D38EC30-D6E4-4EE6-965F-05A1EB1DF7C7}" srcOrd="3" destOrd="0" parTransId="{AB543E68-664C-4955-B8C7-477EACCD91A0}" sibTransId="{1379AEB2-942E-4F64-A3BE-ADD1EE386B34}"/>
    <dgm:cxn modelId="{21890C65-ED0C-4D97-AA8A-0BB1CA537D25}" type="presOf" srcId="{F7943473-8F15-4244-B3DA-AF0242BFA466}" destId="{CAC3B0D5-B56D-48CD-8625-A067BC85432B}" srcOrd="0" destOrd="0" presId="urn:microsoft.com/office/officeart/2008/layout/VerticalCurvedList"/>
    <dgm:cxn modelId="{E6BB9E68-EAAC-4A68-AF4E-1E1CBD3B31EC}" srcId="{9D7C76AF-5525-4D3C-ABB2-871C366F4FA1}" destId="{6CFCC53E-EA3A-4771-9D00-FC4F4AC44C76}" srcOrd="2" destOrd="0" parTransId="{00005ED5-E36C-4AB5-B58D-8169410BCC78}" sibTransId="{4CF10887-3E7B-44B7-95F8-C797904F1D16}"/>
    <dgm:cxn modelId="{D7CDAE68-B29C-4D4E-834C-DDFAE01A9FA7}" srcId="{9D7C76AF-5525-4D3C-ABB2-871C366F4FA1}" destId="{2854B802-394F-45AF-9642-EC3196DE29CC}" srcOrd="5" destOrd="0" parTransId="{A5F71B42-63FC-499D-A633-43B536BDA4B0}" sibTransId="{97D18141-F3DF-4DE7-BB44-ABB85DA0FEAB}"/>
    <dgm:cxn modelId="{A2741A49-6337-4FC0-A7CB-E71DC938A67E}" srcId="{9D7C76AF-5525-4D3C-ABB2-871C366F4FA1}" destId="{43A8D36C-E313-410F-9EDD-BCD41A74C21D}" srcOrd="0" destOrd="0" parTransId="{C88E18CA-7CE8-4C41-8C68-97A46A614BEB}" sibTransId="{F08FA56C-38F6-4A5D-A138-6BA2821E1239}"/>
    <dgm:cxn modelId="{97149B78-BC97-4400-8674-440CCF67BBB9}" srcId="{9D7C76AF-5525-4D3C-ABB2-871C366F4FA1}" destId="{F7943473-8F15-4244-B3DA-AF0242BFA466}" srcOrd="1" destOrd="0" parTransId="{A6F161DE-52E3-41EE-9207-A664E8CAB586}" sibTransId="{26164431-F0E4-40A5-B469-C6C1205FE9A0}"/>
    <dgm:cxn modelId="{81CDC899-F357-44C1-B756-649074BC3A48}" type="presOf" srcId="{2854B802-394F-45AF-9642-EC3196DE29CC}" destId="{D89193E0-3656-4FC5-8866-AF964CD740FE}" srcOrd="0" destOrd="0" presId="urn:microsoft.com/office/officeart/2008/layout/VerticalCurvedList"/>
    <dgm:cxn modelId="{959361A3-8FB5-4844-A8D4-A4BF2521CD14}" type="presOf" srcId="{641E0180-EEAA-4E5F-A5B9-AAB69CC5B1D1}" destId="{A0F96343-7316-416B-9670-E0A6CB454E6F}" srcOrd="0" destOrd="0" presId="urn:microsoft.com/office/officeart/2008/layout/VerticalCurvedList"/>
    <dgm:cxn modelId="{8AB97DA4-293C-4941-A2A4-FC59250F2818}" type="presOf" srcId="{3D38EC30-D6E4-4EE6-965F-05A1EB1DF7C7}" destId="{9671A83E-7D3D-4D6E-ADFB-3C1EE5533144}" srcOrd="0" destOrd="0" presId="urn:microsoft.com/office/officeart/2008/layout/VerticalCurvedList"/>
    <dgm:cxn modelId="{708B70A5-BCE2-404E-98B2-896F6F8C1B11}" srcId="{9D7C76AF-5525-4D3C-ABB2-871C366F4FA1}" destId="{641E0180-EEAA-4E5F-A5B9-AAB69CC5B1D1}" srcOrd="4" destOrd="0" parTransId="{05163586-ED1D-4BA7-9D9E-A22F669CBEC5}" sibTransId="{137E554E-4A7B-4084-A8DF-B288B2EEFDC9}"/>
    <dgm:cxn modelId="{8C6716E6-0305-492E-BDF0-0367101EBB66}" type="presOf" srcId="{9D7C76AF-5525-4D3C-ABB2-871C366F4FA1}" destId="{5F215172-15C7-44F2-8096-DEC0FE3EF326}" srcOrd="0" destOrd="0" presId="urn:microsoft.com/office/officeart/2008/layout/VerticalCurvedList"/>
    <dgm:cxn modelId="{CAFB1BC1-A3E8-4340-93F5-230621DC90D8}" type="presParOf" srcId="{5F215172-15C7-44F2-8096-DEC0FE3EF326}" destId="{F3DDC4D9-A361-4879-893B-232931C8174E}" srcOrd="0" destOrd="0" presId="urn:microsoft.com/office/officeart/2008/layout/VerticalCurvedList"/>
    <dgm:cxn modelId="{CE2745EB-5B99-4668-933E-4D97E95DA04F}" type="presParOf" srcId="{F3DDC4D9-A361-4879-893B-232931C8174E}" destId="{E18E8D88-E4DE-4BB8-BD02-6235C5FF3D26}" srcOrd="0" destOrd="0" presId="urn:microsoft.com/office/officeart/2008/layout/VerticalCurvedList"/>
    <dgm:cxn modelId="{D0B9B0DD-9C46-4188-B0C7-8091D75DD663}" type="presParOf" srcId="{E18E8D88-E4DE-4BB8-BD02-6235C5FF3D26}" destId="{59E1BD48-7659-493E-B67E-7AE3D8BFF772}" srcOrd="0" destOrd="0" presId="urn:microsoft.com/office/officeart/2008/layout/VerticalCurvedList"/>
    <dgm:cxn modelId="{78C96001-1E26-429D-A7E6-8D2EC6ADB5E3}" type="presParOf" srcId="{E18E8D88-E4DE-4BB8-BD02-6235C5FF3D26}" destId="{33617DD3-8225-4207-9898-287EEFE7B889}" srcOrd="1" destOrd="0" presId="urn:microsoft.com/office/officeart/2008/layout/VerticalCurvedList"/>
    <dgm:cxn modelId="{EEBC36F9-0487-4967-A2F4-B80960C400E6}" type="presParOf" srcId="{E18E8D88-E4DE-4BB8-BD02-6235C5FF3D26}" destId="{77864D7E-A62A-4574-A0C1-C47630948BB4}" srcOrd="2" destOrd="0" presId="urn:microsoft.com/office/officeart/2008/layout/VerticalCurvedList"/>
    <dgm:cxn modelId="{3C5138ED-A187-41C1-B556-A9A306B5DA56}" type="presParOf" srcId="{E18E8D88-E4DE-4BB8-BD02-6235C5FF3D26}" destId="{7761C4F2-2BFF-447E-9F5B-5DCF3D451A10}" srcOrd="3" destOrd="0" presId="urn:microsoft.com/office/officeart/2008/layout/VerticalCurvedList"/>
    <dgm:cxn modelId="{158AC2B3-0D76-4409-AA8B-BCA162D9F871}" type="presParOf" srcId="{F3DDC4D9-A361-4879-893B-232931C8174E}" destId="{5361FBC8-4C6C-4B80-BAE5-9061D3749355}" srcOrd="1" destOrd="0" presId="urn:microsoft.com/office/officeart/2008/layout/VerticalCurvedList"/>
    <dgm:cxn modelId="{8ADBCD89-7B7B-4758-8DCA-C84853832443}" type="presParOf" srcId="{F3DDC4D9-A361-4879-893B-232931C8174E}" destId="{C2369502-3BC9-4ED9-8F67-2D8BAC804375}" srcOrd="2" destOrd="0" presId="urn:microsoft.com/office/officeart/2008/layout/VerticalCurvedList"/>
    <dgm:cxn modelId="{1DEDEEAB-F3FE-4259-BFEF-824E454A026F}" type="presParOf" srcId="{C2369502-3BC9-4ED9-8F67-2D8BAC804375}" destId="{2A4D7BE8-0995-482F-88C1-429CD3970ABF}" srcOrd="0" destOrd="0" presId="urn:microsoft.com/office/officeart/2008/layout/VerticalCurvedList"/>
    <dgm:cxn modelId="{163A9798-2D88-43C7-8CF5-4ECD4598F9BC}" type="presParOf" srcId="{F3DDC4D9-A361-4879-893B-232931C8174E}" destId="{CAC3B0D5-B56D-48CD-8625-A067BC85432B}" srcOrd="3" destOrd="0" presId="urn:microsoft.com/office/officeart/2008/layout/VerticalCurvedList"/>
    <dgm:cxn modelId="{55293057-FDB0-4E1D-A29E-D1458AF4CE7D}" type="presParOf" srcId="{F3DDC4D9-A361-4879-893B-232931C8174E}" destId="{DD32F47D-0F01-4C9D-B55C-050BD0A7B1DA}" srcOrd="4" destOrd="0" presId="urn:microsoft.com/office/officeart/2008/layout/VerticalCurvedList"/>
    <dgm:cxn modelId="{63004A7F-F047-49E2-93E0-E5C850A1D904}" type="presParOf" srcId="{DD32F47D-0F01-4C9D-B55C-050BD0A7B1DA}" destId="{C894ACEA-0C24-4FE6-8913-17DA06B53A44}" srcOrd="0" destOrd="0" presId="urn:microsoft.com/office/officeart/2008/layout/VerticalCurvedList"/>
    <dgm:cxn modelId="{F33600A1-31CF-40CD-95AF-E3E76361279F}" type="presParOf" srcId="{F3DDC4D9-A361-4879-893B-232931C8174E}" destId="{65A0E316-FD36-4610-901A-A12C993018E1}" srcOrd="5" destOrd="0" presId="urn:microsoft.com/office/officeart/2008/layout/VerticalCurvedList"/>
    <dgm:cxn modelId="{7E75E907-780F-4C29-94C7-4A0112E474E3}" type="presParOf" srcId="{F3DDC4D9-A361-4879-893B-232931C8174E}" destId="{D39689E6-221E-4BA2-9D0D-E1DC23A00767}" srcOrd="6" destOrd="0" presId="urn:microsoft.com/office/officeart/2008/layout/VerticalCurvedList"/>
    <dgm:cxn modelId="{26477F63-5C6F-4EC3-9957-8AB7B803EFA4}" type="presParOf" srcId="{D39689E6-221E-4BA2-9D0D-E1DC23A00767}" destId="{DA426DF4-89F9-4477-8111-4AC92BB57488}" srcOrd="0" destOrd="0" presId="urn:microsoft.com/office/officeart/2008/layout/VerticalCurvedList"/>
    <dgm:cxn modelId="{D51FAE69-6460-4188-807B-DA6A47CBB989}" type="presParOf" srcId="{F3DDC4D9-A361-4879-893B-232931C8174E}" destId="{9671A83E-7D3D-4D6E-ADFB-3C1EE5533144}" srcOrd="7" destOrd="0" presId="urn:microsoft.com/office/officeart/2008/layout/VerticalCurvedList"/>
    <dgm:cxn modelId="{46C3777B-87CA-46EF-BEAB-F4C2B3F86CF8}" type="presParOf" srcId="{F3DDC4D9-A361-4879-893B-232931C8174E}" destId="{0BD2574B-B84A-4AE0-A2FC-BFFFB8070465}" srcOrd="8" destOrd="0" presId="urn:microsoft.com/office/officeart/2008/layout/VerticalCurvedList"/>
    <dgm:cxn modelId="{6B166304-7AB1-4F4C-97A9-0E38F98AFBB7}" type="presParOf" srcId="{0BD2574B-B84A-4AE0-A2FC-BFFFB8070465}" destId="{E3370978-DC0B-4E0B-88BD-4EF3CE738CE2}" srcOrd="0" destOrd="0" presId="urn:microsoft.com/office/officeart/2008/layout/VerticalCurvedList"/>
    <dgm:cxn modelId="{80A3231C-4768-4D66-95A4-CE884E9D6739}" type="presParOf" srcId="{F3DDC4D9-A361-4879-893B-232931C8174E}" destId="{A0F96343-7316-416B-9670-E0A6CB454E6F}" srcOrd="9" destOrd="0" presId="urn:microsoft.com/office/officeart/2008/layout/VerticalCurvedList"/>
    <dgm:cxn modelId="{39B8C50E-432D-4E1D-BCBD-34975082C1D5}" type="presParOf" srcId="{F3DDC4D9-A361-4879-893B-232931C8174E}" destId="{6B767477-6E98-489E-85C9-AECCFB4261AB}" srcOrd="10" destOrd="0" presId="urn:microsoft.com/office/officeart/2008/layout/VerticalCurvedList"/>
    <dgm:cxn modelId="{24F4E88B-3BB7-4DC8-8553-71BBE515C4C5}" type="presParOf" srcId="{6B767477-6E98-489E-85C9-AECCFB4261AB}" destId="{F693524E-10EC-41DD-AB13-6CA25DF52AE0}" srcOrd="0" destOrd="0" presId="urn:microsoft.com/office/officeart/2008/layout/VerticalCurvedList"/>
    <dgm:cxn modelId="{79163E54-7A8F-4AC1-B316-D6B23ADB25F5}" type="presParOf" srcId="{F3DDC4D9-A361-4879-893B-232931C8174E}" destId="{D89193E0-3656-4FC5-8866-AF964CD740FE}" srcOrd="11" destOrd="0" presId="urn:microsoft.com/office/officeart/2008/layout/VerticalCurvedList"/>
    <dgm:cxn modelId="{62F17011-AF80-4A1C-A5F2-D6F879117FB0}" type="presParOf" srcId="{F3DDC4D9-A361-4879-893B-232931C8174E}" destId="{A405BDDD-1E52-416C-B67C-A8AD1A89385C}" srcOrd="12" destOrd="0" presId="urn:microsoft.com/office/officeart/2008/layout/VerticalCurvedList"/>
    <dgm:cxn modelId="{0C117E25-DF41-4223-A4B5-F0F7D31C1093}" type="presParOf" srcId="{A405BDDD-1E52-416C-B67C-A8AD1A89385C}" destId="{64F23F1C-3F14-4EDF-8344-A5A021C42D2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E4CFE-EDE5-42F1-9DCB-90724B1821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BB3876-6699-4796-A03D-103FB61983C7}">
      <dgm:prSet phldrT="[Texto]" custT="1"/>
      <dgm:spPr/>
      <dgm:t>
        <a:bodyPr/>
        <a:lstStyle/>
        <a:p>
          <a:pPr>
            <a:buNone/>
          </a:pPr>
          <a:r>
            <a:rPr lang="es-ES_tradnl" sz="2400" dirty="0">
              <a:solidFill>
                <a:schemeClr val="tx1">
                  <a:lumMod val="50000"/>
                  <a:lumOff val="50000"/>
                </a:schemeClr>
              </a:solidFill>
              <a:latin typeface="Calibri" panose="020F0502020204030204" pitchFamily="34" charset="0"/>
              <a:cs typeface="Calibri" panose="020F0502020204030204" pitchFamily="34" charset="0"/>
            </a:rPr>
            <a:t>Evolución a carcinoma epidermoide</a:t>
          </a:r>
        </a:p>
      </dgm:t>
    </dgm:pt>
    <dgm:pt modelId="{04D14AE1-3570-400F-9F68-31992D724F71}" type="parTrans" cxnId="{1332C40D-D0AA-4DEF-9DCF-107F24D9240C}">
      <dgm:prSet/>
      <dgm:spPr/>
      <dgm:t>
        <a:bodyPr/>
        <a:lstStyle/>
        <a:p>
          <a:endParaRPr lang="en-US"/>
        </a:p>
      </dgm:t>
    </dgm:pt>
    <dgm:pt modelId="{BF2AC5DC-01F5-4E06-B6AF-1609FFD927D6}" type="sibTrans" cxnId="{1332C40D-D0AA-4DEF-9DCF-107F24D9240C}">
      <dgm:prSet/>
      <dgm:spPr/>
      <dgm:t>
        <a:bodyPr/>
        <a:lstStyle/>
        <a:p>
          <a:endParaRPr lang="en-US"/>
        </a:p>
      </dgm:t>
    </dgm:pt>
    <dgm:pt modelId="{5E734EE1-10CF-4301-8CB6-0D7E2B22660C}">
      <dgm:prSet phldrT="[Texto]" custT="1"/>
      <dgm:spPr/>
      <dgm:t>
        <a:bodyPr/>
        <a:lstStyle/>
        <a:p>
          <a:pPr>
            <a:buNone/>
          </a:pPr>
          <a:r>
            <a:rPr lang="es-ES_tradnl" sz="2400" dirty="0">
              <a:solidFill>
                <a:schemeClr val="tx1">
                  <a:lumMod val="50000"/>
                  <a:lumOff val="50000"/>
                </a:schemeClr>
              </a:solidFill>
              <a:latin typeface="Calibri" panose="020F0502020204030204" pitchFamily="34" charset="0"/>
              <a:cs typeface="Calibri" panose="020F0502020204030204" pitchFamily="34" charset="0"/>
            </a:rPr>
            <a:t>Permanecen estables</a:t>
          </a:r>
        </a:p>
      </dgm:t>
    </dgm:pt>
    <dgm:pt modelId="{1843E1BB-5CD9-40ED-82DB-25DED4501D14}" type="sibTrans" cxnId="{6067CE0A-4AC8-411B-8C9A-73F07A7BFE9E}">
      <dgm:prSet/>
      <dgm:spPr/>
      <dgm:t>
        <a:bodyPr/>
        <a:lstStyle/>
        <a:p>
          <a:endParaRPr lang="en-US"/>
        </a:p>
      </dgm:t>
    </dgm:pt>
    <dgm:pt modelId="{82A6D033-C719-4ECB-9135-6812F7CAE058}" type="parTrans" cxnId="{6067CE0A-4AC8-411B-8C9A-73F07A7BFE9E}">
      <dgm:prSet/>
      <dgm:spPr/>
      <dgm:t>
        <a:bodyPr/>
        <a:lstStyle/>
        <a:p>
          <a:endParaRPr lang="en-US"/>
        </a:p>
      </dgm:t>
    </dgm:pt>
    <dgm:pt modelId="{9ED615D2-7F7C-4280-AFBF-4D1B0E042680}">
      <dgm:prSet phldrT="[Texto]" custT="1"/>
      <dgm:spPr/>
      <dgm:t>
        <a:bodyPr/>
        <a:lstStyle/>
        <a:p>
          <a:pPr>
            <a:buNone/>
          </a:pPr>
          <a:r>
            <a:rPr lang="es-ES_tradnl" sz="2400" dirty="0">
              <a:solidFill>
                <a:schemeClr val="tx1">
                  <a:lumMod val="50000"/>
                  <a:lumOff val="50000"/>
                </a:schemeClr>
              </a:solidFill>
              <a:latin typeface="Calibri" panose="020F0502020204030204" pitchFamily="34" charset="0"/>
              <a:cs typeface="Calibri" panose="020F0502020204030204" pitchFamily="34" charset="0"/>
            </a:rPr>
            <a:t>Resolución de manera espontánea</a:t>
          </a:r>
        </a:p>
      </dgm:t>
    </dgm:pt>
    <dgm:pt modelId="{EDD7EE8D-EBFA-41C1-95AB-1D68ACE949DF}" type="sibTrans" cxnId="{429E73D4-8917-44B6-A2EA-90AB3BD6034A}">
      <dgm:prSet/>
      <dgm:spPr/>
      <dgm:t>
        <a:bodyPr/>
        <a:lstStyle/>
        <a:p>
          <a:endParaRPr lang="en-US"/>
        </a:p>
      </dgm:t>
    </dgm:pt>
    <dgm:pt modelId="{DDB916A2-2B01-4AD2-965B-AE6DFD297BC9}" type="parTrans" cxnId="{429E73D4-8917-44B6-A2EA-90AB3BD6034A}">
      <dgm:prSet/>
      <dgm:spPr/>
      <dgm:t>
        <a:bodyPr/>
        <a:lstStyle/>
        <a:p>
          <a:endParaRPr lang="en-US"/>
        </a:p>
      </dgm:t>
    </dgm:pt>
    <dgm:pt modelId="{4A197DEF-BDFA-459D-B2DA-F4F3DC307AF4}">
      <dgm:prSet phldrT="[Texto]" custT="1"/>
      <dgm:spPr>
        <a:solidFill>
          <a:srgbClr val="EE8A1E"/>
        </a:solidFill>
      </dgm:spPr>
      <dgm:t>
        <a:bodyPr/>
        <a:lstStyle/>
        <a:p>
          <a:r>
            <a:rPr lang="es-ES_tradnl" sz="2400" dirty="0"/>
            <a:t>Existen tres vías de evolución de las queratosis actínicas:</a:t>
          </a:r>
        </a:p>
      </dgm:t>
    </dgm:pt>
    <dgm:pt modelId="{522832B4-3139-49FE-890C-5F1FE20E95A6}" type="sibTrans" cxnId="{DEA5123A-EF47-45A5-8ECF-1C9DC459908A}">
      <dgm:prSet/>
      <dgm:spPr/>
      <dgm:t>
        <a:bodyPr/>
        <a:lstStyle/>
        <a:p>
          <a:endParaRPr lang="en-US"/>
        </a:p>
      </dgm:t>
    </dgm:pt>
    <dgm:pt modelId="{00828F12-9E71-472F-BFFB-D2245BD1CFBA}" type="parTrans" cxnId="{DEA5123A-EF47-45A5-8ECF-1C9DC459908A}">
      <dgm:prSet/>
      <dgm:spPr/>
      <dgm:t>
        <a:bodyPr/>
        <a:lstStyle/>
        <a:p>
          <a:endParaRPr lang="en-US"/>
        </a:p>
      </dgm:t>
    </dgm:pt>
    <dgm:pt modelId="{D2B126E7-4C4C-49C3-AB80-F27B9EF802D4}" type="pres">
      <dgm:prSet presAssocID="{4ADE4CFE-EDE5-42F1-9DCB-90724B1821FB}" presName="linear" presStyleCnt="0">
        <dgm:presLayoutVars>
          <dgm:animLvl val="lvl"/>
          <dgm:resizeHandles val="exact"/>
        </dgm:presLayoutVars>
      </dgm:prSet>
      <dgm:spPr/>
    </dgm:pt>
    <dgm:pt modelId="{8B690119-87B5-4432-8027-BA7F803C4638}" type="pres">
      <dgm:prSet presAssocID="{4A197DEF-BDFA-459D-B2DA-F4F3DC307AF4}" presName="parentText" presStyleLbl="node1" presStyleIdx="0" presStyleCnt="1" custScaleY="46299">
        <dgm:presLayoutVars>
          <dgm:chMax val="0"/>
          <dgm:bulletEnabled val="1"/>
        </dgm:presLayoutVars>
      </dgm:prSet>
      <dgm:spPr/>
    </dgm:pt>
    <dgm:pt modelId="{49F14037-803D-417D-A3F7-F08C2F44A38B}" type="pres">
      <dgm:prSet presAssocID="{4A197DEF-BDFA-459D-B2DA-F4F3DC307AF4}" presName="childText" presStyleLbl="revTx" presStyleIdx="0" presStyleCnt="1" custLinFactNeighborY="19955">
        <dgm:presLayoutVars>
          <dgm:bulletEnabled val="1"/>
        </dgm:presLayoutVars>
      </dgm:prSet>
      <dgm:spPr/>
    </dgm:pt>
  </dgm:ptLst>
  <dgm:cxnLst>
    <dgm:cxn modelId="{6067CE0A-4AC8-411B-8C9A-73F07A7BFE9E}" srcId="{4A197DEF-BDFA-459D-B2DA-F4F3DC307AF4}" destId="{5E734EE1-10CF-4301-8CB6-0D7E2B22660C}" srcOrd="1" destOrd="0" parTransId="{82A6D033-C719-4ECB-9135-6812F7CAE058}" sibTransId="{1843E1BB-5CD9-40ED-82DB-25DED4501D14}"/>
    <dgm:cxn modelId="{1332C40D-D0AA-4DEF-9DCF-107F24D9240C}" srcId="{4A197DEF-BDFA-459D-B2DA-F4F3DC307AF4}" destId="{53BB3876-6699-4796-A03D-103FB61983C7}" srcOrd="2" destOrd="0" parTransId="{04D14AE1-3570-400F-9F68-31992D724F71}" sibTransId="{BF2AC5DC-01F5-4E06-B6AF-1609FFD927D6}"/>
    <dgm:cxn modelId="{6CDA5A14-57B9-4129-838B-422E357E9E12}" type="presOf" srcId="{9ED615D2-7F7C-4280-AFBF-4D1B0E042680}" destId="{49F14037-803D-417D-A3F7-F08C2F44A38B}" srcOrd="0" destOrd="0" presId="urn:microsoft.com/office/officeart/2005/8/layout/vList2"/>
    <dgm:cxn modelId="{DEA5123A-EF47-45A5-8ECF-1C9DC459908A}" srcId="{4ADE4CFE-EDE5-42F1-9DCB-90724B1821FB}" destId="{4A197DEF-BDFA-459D-B2DA-F4F3DC307AF4}" srcOrd="0" destOrd="0" parTransId="{00828F12-9E71-472F-BFFB-D2245BD1CFBA}" sibTransId="{522832B4-3139-49FE-890C-5F1FE20E95A6}"/>
    <dgm:cxn modelId="{FFA0604E-719D-4903-8AF9-C30F974244CE}" type="presOf" srcId="{53BB3876-6699-4796-A03D-103FB61983C7}" destId="{49F14037-803D-417D-A3F7-F08C2F44A38B}" srcOrd="0" destOrd="2" presId="urn:microsoft.com/office/officeart/2005/8/layout/vList2"/>
    <dgm:cxn modelId="{7420C352-08D0-4ED2-9AC2-8531EC8FCA67}" type="presOf" srcId="{5E734EE1-10CF-4301-8CB6-0D7E2B22660C}" destId="{49F14037-803D-417D-A3F7-F08C2F44A38B}" srcOrd="0" destOrd="1" presId="urn:microsoft.com/office/officeart/2005/8/layout/vList2"/>
    <dgm:cxn modelId="{79FDB2CC-278A-489C-B973-D42B5A7EDB21}" type="presOf" srcId="{4ADE4CFE-EDE5-42F1-9DCB-90724B1821FB}" destId="{D2B126E7-4C4C-49C3-AB80-F27B9EF802D4}" srcOrd="0" destOrd="0" presId="urn:microsoft.com/office/officeart/2005/8/layout/vList2"/>
    <dgm:cxn modelId="{429E73D4-8917-44B6-A2EA-90AB3BD6034A}" srcId="{4A197DEF-BDFA-459D-B2DA-F4F3DC307AF4}" destId="{9ED615D2-7F7C-4280-AFBF-4D1B0E042680}" srcOrd="0" destOrd="0" parTransId="{DDB916A2-2B01-4AD2-965B-AE6DFD297BC9}" sibTransId="{EDD7EE8D-EBFA-41C1-95AB-1D68ACE949DF}"/>
    <dgm:cxn modelId="{D18446FB-8D6C-4EEA-9933-F70D1CA36301}" type="presOf" srcId="{4A197DEF-BDFA-459D-B2DA-F4F3DC307AF4}" destId="{8B690119-87B5-4432-8027-BA7F803C4638}" srcOrd="0" destOrd="0" presId="urn:microsoft.com/office/officeart/2005/8/layout/vList2"/>
    <dgm:cxn modelId="{2DCE771E-7180-4D46-9699-05831740810B}" type="presParOf" srcId="{D2B126E7-4C4C-49C3-AB80-F27B9EF802D4}" destId="{8B690119-87B5-4432-8027-BA7F803C4638}" srcOrd="0" destOrd="0" presId="urn:microsoft.com/office/officeart/2005/8/layout/vList2"/>
    <dgm:cxn modelId="{53161117-41B3-4FA4-BFD3-5E1FACFC1576}" type="presParOf" srcId="{D2B126E7-4C4C-49C3-AB80-F27B9EF802D4}" destId="{49F14037-803D-417D-A3F7-F08C2F44A38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A191B-FD2C-4DD5-BCA0-03E641D4F2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A1BA87-77FD-4619-A931-FF34CECE5A6D}">
      <dgm:prSet phldrT="[Texto]" custT="1"/>
      <dgm:spPr>
        <a:solidFill>
          <a:srgbClr val="EE8A1E"/>
        </a:solidFill>
      </dgm:spPr>
      <dgm:t>
        <a:bodyPr/>
        <a:lstStyle/>
        <a:p>
          <a:r>
            <a:rPr lang="en-US" sz="1400" dirty="0" err="1"/>
            <a:t>Criocirugía</a:t>
          </a:r>
          <a:endParaRPr lang="en-US" sz="1400" dirty="0"/>
        </a:p>
      </dgm:t>
    </dgm:pt>
    <dgm:pt modelId="{0B7B281D-A2D7-4328-92F8-9F89170B41DF}" type="parTrans" cxnId="{C49CA198-3B5B-446F-B16A-B29D01412F4D}">
      <dgm:prSet/>
      <dgm:spPr/>
      <dgm:t>
        <a:bodyPr/>
        <a:lstStyle/>
        <a:p>
          <a:endParaRPr lang="en-US"/>
        </a:p>
      </dgm:t>
    </dgm:pt>
    <dgm:pt modelId="{4640C9C6-9857-454C-8C3F-0114306C5861}" type="sibTrans" cxnId="{C49CA198-3B5B-446F-B16A-B29D01412F4D}">
      <dgm:prSet/>
      <dgm:spPr/>
      <dgm:t>
        <a:bodyPr/>
        <a:lstStyle/>
        <a:p>
          <a:endParaRPr lang="en-US"/>
        </a:p>
      </dgm:t>
    </dgm:pt>
    <dgm:pt modelId="{5A8A87E5-9C7B-4E19-9008-26F87D7A8E2F}">
      <dgm:prSet phldrT="[Texto]"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Procedimiento</a:t>
          </a:r>
          <a:r>
            <a:rPr lang="en-US" sz="1000" dirty="0">
              <a:solidFill>
                <a:schemeClr val="tx1">
                  <a:lumMod val="50000"/>
                  <a:lumOff val="50000"/>
                </a:schemeClr>
              </a:solidFill>
            </a:rPr>
            <a:t> </a:t>
          </a:r>
          <a:r>
            <a:rPr lang="en-US" sz="1000" dirty="0" err="1">
              <a:solidFill>
                <a:schemeClr val="tx1">
                  <a:lumMod val="50000"/>
                  <a:lumOff val="50000"/>
                </a:schemeClr>
              </a:solidFill>
            </a:rPr>
            <a:t>más</a:t>
          </a:r>
          <a:r>
            <a:rPr lang="en-US" sz="1000" dirty="0">
              <a:solidFill>
                <a:schemeClr val="tx1">
                  <a:lumMod val="50000"/>
                  <a:lumOff val="50000"/>
                </a:schemeClr>
              </a:solidFill>
            </a:rPr>
            <a:t> </a:t>
          </a:r>
          <a:r>
            <a:rPr lang="en-US" sz="1000" dirty="0" err="1">
              <a:solidFill>
                <a:schemeClr val="tx1">
                  <a:lumMod val="50000"/>
                  <a:lumOff val="50000"/>
                </a:schemeClr>
              </a:solidFill>
            </a:rPr>
            <a:t>utilizado</a:t>
          </a:r>
          <a:r>
            <a:rPr lang="en-US" sz="1000" dirty="0">
              <a:solidFill>
                <a:schemeClr val="tx1">
                  <a:lumMod val="50000"/>
                  <a:lumOff val="50000"/>
                </a:schemeClr>
              </a:solidFill>
            </a:rPr>
            <a:t> (</a:t>
          </a:r>
          <a:r>
            <a:rPr lang="en-US" sz="1000" dirty="0" err="1">
              <a:solidFill>
                <a:schemeClr val="tx1">
                  <a:lumMod val="50000"/>
                  <a:lumOff val="50000"/>
                </a:schemeClr>
              </a:solidFill>
            </a:rPr>
            <a:t>tratamiento</a:t>
          </a:r>
          <a:r>
            <a:rPr lang="en-US" sz="1000" dirty="0">
              <a:solidFill>
                <a:schemeClr val="tx1">
                  <a:lumMod val="50000"/>
                  <a:lumOff val="50000"/>
                </a:schemeClr>
              </a:solidFill>
            </a:rPr>
            <a:t> de </a:t>
          </a:r>
          <a:r>
            <a:rPr lang="en-US" sz="1000" dirty="0" err="1">
              <a:solidFill>
                <a:schemeClr val="tx1">
                  <a:lumMod val="50000"/>
                  <a:lumOff val="50000"/>
                </a:schemeClr>
              </a:solidFill>
            </a:rPr>
            <a:t>primera</a:t>
          </a:r>
          <a:r>
            <a:rPr lang="en-US" sz="1000" dirty="0">
              <a:solidFill>
                <a:schemeClr val="tx1">
                  <a:lumMod val="50000"/>
                  <a:lumOff val="50000"/>
                </a:schemeClr>
              </a:solidFill>
            </a:rPr>
            <a:t> </a:t>
          </a:r>
          <a:r>
            <a:rPr lang="en-US" sz="1000" dirty="0" err="1">
              <a:solidFill>
                <a:schemeClr val="tx1">
                  <a:lumMod val="50000"/>
                  <a:lumOff val="50000"/>
                </a:schemeClr>
              </a:solidFill>
            </a:rPr>
            <a:t>línea</a:t>
          </a:r>
          <a:r>
            <a:rPr lang="en-US" sz="1000" dirty="0">
              <a:solidFill>
                <a:schemeClr val="tx1">
                  <a:lumMod val="50000"/>
                  <a:lumOff val="50000"/>
                </a:schemeClr>
              </a:solidFill>
            </a:rPr>
            <a:t>)</a:t>
          </a:r>
        </a:p>
      </dgm:t>
    </dgm:pt>
    <dgm:pt modelId="{F0C2BF59-BA99-4371-810C-EB6743C1D839}" type="parTrans" cxnId="{FE3CC3F6-13E0-49EA-B1AC-C290FC9E77C1}">
      <dgm:prSet/>
      <dgm:spPr/>
      <dgm:t>
        <a:bodyPr/>
        <a:lstStyle/>
        <a:p>
          <a:endParaRPr lang="en-US"/>
        </a:p>
      </dgm:t>
    </dgm:pt>
    <dgm:pt modelId="{D2ECD628-FDEB-40A2-B291-6F390DC3CDEC}" type="sibTrans" cxnId="{FE3CC3F6-13E0-49EA-B1AC-C290FC9E77C1}">
      <dgm:prSet/>
      <dgm:spPr/>
      <dgm:t>
        <a:bodyPr/>
        <a:lstStyle/>
        <a:p>
          <a:endParaRPr lang="en-US"/>
        </a:p>
      </dgm:t>
    </dgm:pt>
    <dgm:pt modelId="{C39937EE-C694-473D-85A6-A85FF3689CB7}">
      <dgm:prSet phldrT="[Texto]" custT="1"/>
      <dgm:spPr>
        <a:solidFill>
          <a:srgbClr val="EE8A1E"/>
        </a:solidFill>
      </dgm:spPr>
      <dgm:t>
        <a:bodyPr/>
        <a:lstStyle/>
        <a:p>
          <a:r>
            <a:rPr lang="en-US" sz="1400" dirty="0" err="1"/>
            <a:t>Bermellectomía</a:t>
          </a:r>
          <a:endParaRPr lang="en-US" sz="1400" dirty="0"/>
        </a:p>
      </dgm:t>
    </dgm:pt>
    <dgm:pt modelId="{7E7D1465-5431-411D-89DF-E628165A423C}" type="parTrans" cxnId="{74BAD01F-3BCF-4521-8446-1A6004316074}">
      <dgm:prSet/>
      <dgm:spPr/>
      <dgm:t>
        <a:bodyPr/>
        <a:lstStyle/>
        <a:p>
          <a:endParaRPr lang="en-US"/>
        </a:p>
      </dgm:t>
    </dgm:pt>
    <dgm:pt modelId="{2924F202-0F82-4907-A4C6-AE893A71C7F3}" type="sibTrans" cxnId="{74BAD01F-3BCF-4521-8446-1A6004316074}">
      <dgm:prSet/>
      <dgm:spPr/>
      <dgm:t>
        <a:bodyPr/>
        <a:lstStyle/>
        <a:p>
          <a:endParaRPr lang="en-US"/>
        </a:p>
      </dgm:t>
    </dgm:pt>
    <dgm:pt modelId="{D1B6065F-9778-4EB7-A65C-B053D4DB30AD}">
      <dgm:prSet phldrT="[Texto]" custT="1"/>
      <dgm:spPr/>
      <dgm:t>
        <a:bodyPr/>
        <a:lstStyle/>
        <a:p>
          <a:r>
            <a:rPr lang="en-US" sz="1000" dirty="0">
              <a:solidFill>
                <a:schemeClr val="tx1">
                  <a:lumMod val="50000"/>
                  <a:lumOff val="50000"/>
                </a:schemeClr>
              </a:solidFill>
            </a:rPr>
            <a:t> Para </a:t>
          </a:r>
          <a:r>
            <a:rPr lang="en-US" sz="1000" dirty="0" err="1">
              <a:solidFill>
                <a:schemeClr val="tx1">
                  <a:lumMod val="50000"/>
                  <a:lumOff val="50000"/>
                </a:schemeClr>
              </a:solidFill>
            </a:rPr>
            <a:t>varias</a:t>
          </a:r>
          <a:r>
            <a:rPr lang="en-US" sz="1000" dirty="0">
              <a:solidFill>
                <a:schemeClr val="tx1">
                  <a:lumMod val="50000"/>
                  <a:lumOff val="50000"/>
                </a:schemeClr>
              </a:solidFill>
            </a:rPr>
            <a:t> </a:t>
          </a:r>
          <a:r>
            <a:rPr lang="en-US" sz="1000" dirty="0" err="1">
              <a:solidFill>
                <a:schemeClr val="tx1">
                  <a:lumMod val="50000"/>
                  <a:lumOff val="50000"/>
                </a:schemeClr>
              </a:solidFill>
            </a:rPr>
            <a:t>lesiones</a:t>
          </a:r>
          <a:r>
            <a:rPr lang="en-US" sz="1000" dirty="0">
              <a:solidFill>
                <a:schemeClr val="tx1">
                  <a:lumMod val="50000"/>
                  <a:lumOff val="50000"/>
                </a:schemeClr>
              </a:solidFill>
            </a:rPr>
            <a:t> de la mucosa y </a:t>
          </a:r>
          <a:r>
            <a:rPr lang="en-US" sz="1000" dirty="0" err="1">
              <a:solidFill>
                <a:schemeClr val="tx1">
                  <a:lumMod val="50000"/>
                  <a:lumOff val="50000"/>
                </a:schemeClr>
              </a:solidFill>
            </a:rPr>
            <a:t>semimucosa</a:t>
          </a:r>
          <a:r>
            <a:rPr lang="en-US" sz="1000" dirty="0">
              <a:solidFill>
                <a:schemeClr val="tx1">
                  <a:lumMod val="50000"/>
                  <a:lumOff val="50000"/>
                </a:schemeClr>
              </a:solidFill>
            </a:rPr>
            <a:t> labial</a:t>
          </a:r>
        </a:p>
      </dgm:t>
    </dgm:pt>
    <dgm:pt modelId="{58F984C6-6E61-4974-85E0-03411E9D2ACA}" type="parTrans" cxnId="{0094BF9F-9629-4574-A654-9C4DB9A100BD}">
      <dgm:prSet/>
      <dgm:spPr/>
      <dgm:t>
        <a:bodyPr/>
        <a:lstStyle/>
        <a:p>
          <a:endParaRPr lang="en-US"/>
        </a:p>
      </dgm:t>
    </dgm:pt>
    <dgm:pt modelId="{A3278FF4-48E3-4D6C-8E65-332853607E7A}" type="sibTrans" cxnId="{0094BF9F-9629-4574-A654-9C4DB9A100BD}">
      <dgm:prSet/>
      <dgm:spPr/>
      <dgm:t>
        <a:bodyPr/>
        <a:lstStyle/>
        <a:p>
          <a:endParaRPr lang="en-US"/>
        </a:p>
      </dgm:t>
    </dgm:pt>
    <dgm:pt modelId="{1B70802A-44C6-418E-AA7E-CFF4BA3A2B76}">
      <dgm:prSet phldrT="[Texto]"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Tiempos</a:t>
          </a:r>
          <a:r>
            <a:rPr lang="en-US" sz="1000" dirty="0">
              <a:solidFill>
                <a:schemeClr val="tx1">
                  <a:lumMod val="50000"/>
                  <a:lumOff val="50000"/>
                </a:schemeClr>
              </a:solidFill>
            </a:rPr>
            <a:t> de </a:t>
          </a:r>
          <a:r>
            <a:rPr lang="en-US" sz="1000" dirty="0" err="1">
              <a:solidFill>
                <a:schemeClr val="tx1">
                  <a:lumMod val="50000"/>
                  <a:lumOff val="50000"/>
                </a:schemeClr>
              </a:solidFill>
            </a:rPr>
            <a:t>congelación</a:t>
          </a:r>
          <a:r>
            <a:rPr lang="en-US" sz="1000" dirty="0">
              <a:solidFill>
                <a:schemeClr val="tx1">
                  <a:lumMod val="50000"/>
                  <a:lumOff val="50000"/>
                </a:schemeClr>
              </a:solidFill>
            </a:rPr>
            <a:t> de 5 a 10 </a:t>
          </a:r>
          <a:r>
            <a:rPr lang="en-US" sz="1000" dirty="0" err="1">
              <a:solidFill>
                <a:schemeClr val="tx1">
                  <a:lumMod val="50000"/>
                  <a:lumOff val="50000"/>
                </a:schemeClr>
              </a:solidFill>
            </a:rPr>
            <a:t>segundos</a:t>
          </a:r>
          <a:endParaRPr lang="en-US" sz="1000" dirty="0">
            <a:solidFill>
              <a:schemeClr val="tx1">
                <a:lumMod val="50000"/>
                <a:lumOff val="50000"/>
              </a:schemeClr>
            </a:solidFill>
          </a:endParaRPr>
        </a:p>
      </dgm:t>
    </dgm:pt>
    <dgm:pt modelId="{E863C547-CAAA-4137-BA5F-40D20D05AE78}" type="parTrans" cxnId="{A5E8712A-26BC-4686-ACBD-4FD6FCE30679}">
      <dgm:prSet/>
      <dgm:spPr/>
      <dgm:t>
        <a:bodyPr/>
        <a:lstStyle/>
        <a:p>
          <a:endParaRPr lang="en-US"/>
        </a:p>
      </dgm:t>
    </dgm:pt>
    <dgm:pt modelId="{608C2DF5-4C24-4A5D-9498-17443A804EE2}" type="sibTrans" cxnId="{A5E8712A-26BC-4686-ACBD-4FD6FCE30679}">
      <dgm:prSet/>
      <dgm:spPr/>
      <dgm:t>
        <a:bodyPr/>
        <a:lstStyle/>
        <a:p>
          <a:endParaRPr lang="en-US"/>
        </a:p>
      </dgm:t>
    </dgm:pt>
    <dgm:pt modelId="{F0487738-E073-4917-B4E7-7034522FEC35}">
      <dgm:prSet phldrT="[Texto]"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Tiempos</a:t>
          </a:r>
          <a:r>
            <a:rPr lang="en-US" sz="1000" dirty="0">
              <a:solidFill>
                <a:schemeClr val="tx1">
                  <a:lumMod val="50000"/>
                  <a:lumOff val="50000"/>
                </a:schemeClr>
              </a:solidFill>
            </a:rPr>
            <a:t> </a:t>
          </a:r>
          <a:r>
            <a:rPr lang="en-US" sz="1000" dirty="0" err="1">
              <a:solidFill>
                <a:schemeClr val="tx1">
                  <a:lumMod val="50000"/>
                  <a:lumOff val="50000"/>
                </a:schemeClr>
              </a:solidFill>
            </a:rPr>
            <a:t>superiores</a:t>
          </a:r>
          <a:r>
            <a:rPr lang="en-US" sz="1000" dirty="0">
              <a:solidFill>
                <a:schemeClr val="tx1">
                  <a:lumMod val="50000"/>
                  <a:lumOff val="50000"/>
                </a:schemeClr>
              </a:solidFill>
            </a:rPr>
            <a:t> para </a:t>
          </a:r>
          <a:r>
            <a:rPr lang="en-US" sz="1000" dirty="0" err="1">
              <a:solidFill>
                <a:schemeClr val="tx1">
                  <a:lumMod val="50000"/>
                  <a:lumOff val="50000"/>
                </a:schemeClr>
              </a:solidFill>
            </a:rPr>
            <a:t>lesiones</a:t>
          </a:r>
          <a:r>
            <a:rPr lang="en-US" sz="1000" dirty="0">
              <a:solidFill>
                <a:schemeClr val="tx1">
                  <a:lumMod val="50000"/>
                  <a:lumOff val="50000"/>
                </a:schemeClr>
              </a:solidFill>
            </a:rPr>
            <a:t> </a:t>
          </a:r>
          <a:r>
            <a:rPr lang="en-US" sz="1000" dirty="0" err="1">
              <a:solidFill>
                <a:schemeClr val="tx1">
                  <a:lumMod val="50000"/>
                  <a:lumOff val="50000"/>
                </a:schemeClr>
              </a:solidFill>
            </a:rPr>
            <a:t>más</a:t>
          </a:r>
          <a:r>
            <a:rPr lang="en-US" sz="1000" dirty="0">
              <a:solidFill>
                <a:schemeClr val="tx1">
                  <a:lumMod val="50000"/>
                  <a:lumOff val="50000"/>
                </a:schemeClr>
              </a:solidFill>
            </a:rPr>
            <a:t> </a:t>
          </a:r>
          <a:r>
            <a:rPr lang="en-US" sz="1000" dirty="0" err="1">
              <a:solidFill>
                <a:schemeClr val="tx1">
                  <a:lumMod val="50000"/>
                  <a:lumOff val="50000"/>
                </a:schemeClr>
              </a:solidFill>
            </a:rPr>
            <a:t>gruesas</a:t>
          </a:r>
          <a:r>
            <a:rPr lang="en-US" sz="1000" dirty="0">
              <a:solidFill>
                <a:schemeClr val="tx1">
                  <a:lumMod val="50000"/>
                  <a:lumOff val="50000"/>
                </a:schemeClr>
              </a:solidFill>
            </a:rPr>
            <a:t> e </a:t>
          </a:r>
          <a:r>
            <a:rPr lang="en-US" sz="1000" dirty="0" err="1">
              <a:solidFill>
                <a:schemeClr val="tx1">
                  <a:lumMod val="50000"/>
                  <a:lumOff val="50000"/>
                </a:schemeClr>
              </a:solidFill>
            </a:rPr>
            <a:t>hiperqueratósicas</a:t>
          </a:r>
          <a:r>
            <a:rPr lang="en-US" sz="1000" dirty="0">
              <a:solidFill>
                <a:schemeClr val="tx1">
                  <a:lumMod val="50000"/>
                  <a:lumOff val="50000"/>
                </a:schemeClr>
              </a:solidFill>
            </a:rPr>
            <a:t> (no </a:t>
          </a:r>
          <a:r>
            <a:rPr lang="en-US" sz="1000" dirty="0" err="1">
              <a:solidFill>
                <a:schemeClr val="tx1">
                  <a:lumMod val="50000"/>
                  <a:lumOff val="50000"/>
                </a:schemeClr>
              </a:solidFill>
            </a:rPr>
            <a:t>superiores</a:t>
          </a:r>
          <a:r>
            <a:rPr lang="en-US" sz="1000" dirty="0">
              <a:solidFill>
                <a:schemeClr val="tx1">
                  <a:lumMod val="50000"/>
                  <a:lumOff val="50000"/>
                </a:schemeClr>
              </a:solidFill>
            </a:rPr>
            <a:t> a 15 </a:t>
          </a:r>
          <a:r>
            <a:rPr lang="en-US" sz="1000" dirty="0" err="1">
              <a:solidFill>
                <a:schemeClr val="tx1">
                  <a:lumMod val="50000"/>
                  <a:lumOff val="50000"/>
                </a:schemeClr>
              </a:solidFill>
            </a:rPr>
            <a:t>segundos</a:t>
          </a:r>
          <a:r>
            <a:rPr lang="en-US" sz="1000" dirty="0">
              <a:solidFill>
                <a:schemeClr val="tx1">
                  <a:lumMod val="50000"/>
                  <a:lumOff val="50000"/>
                </a:schemeClr>
              </a:solidFill>
            </a:rPr>
            <a:t>)</a:t>
          </a:r>
        </a:p>
      </dgm:t>
    </dgm:pt>
    <dgm:pt modelId="{70D13BB6-0EDD-49D9-8AAF-732EA2262AFE}" type="parTrans" cxnId="{88289CA8-1857-4670-96EE-7A6261CF335E}">
      <dgm:prSet/>
      <dgm:spPr/>
      <dgm:t>
        <a:bodyPr/>
        <a:lstStyle/>
        <a:p>
          <a:endParaRPr lang="en-US"/>
        </a:p>
      </dgm:t>
    </dgm:pt>
    <dgm:pt modelId="{07052E5D-D789-454E-9A4F-02C4458E08E3}" type="sibTrans" cxnId="{88289CA8-1857-4670-96EE-7A6261CF335E}">
      <dgm:prSet/>
      <dgm:spPr/>
      <dgm:t>
        <a:bodyPr/>
        <a:lstStyle/>
        <a:p>
          <a:endParaRPr lang="en-US"/>
        </a:p>
      </dgm:t>
    </dgm:pt>
    <dgm:pt modelId="{57B91F61-378E-4425-A4CE-1E58233B1D25}">
      <dgm:prSet phldrT="[Texto]"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Rápido</a:t>
          </a:r>
          <a:r>
            <a:rPr lang="en-US" sz="1000" dirty="0">
              <a:solidFill>
                <a:schemeClr val="tx1">
                  <a:lumMod val="50000"/>
                  <a:lumOff val="50000"/>
                </a:schemeClr>
              </a:solidFill>
            </a:rPr>
            <a:t> y bien </a:t>
          </a:r>
          <a:r>
            <a:rPr lang="en-US" sz="1000" dirty="0" err="1">
              <a:solidFill>
                <a:schemeClr val="tx1">
                  <a:lumMod val="50000"/>
                  <a:lumOff val="50000"/>
                </a:schemeClr>
              </a:solidFill>
            </a:rPr>
            <a:t>tolerado</a:t>
          </a:r>
          <a:r>
            <a:rPr lang="en-US" sz="1000" dirty="0">
              <a:solidFill>
                <a:schemeClr val="tx1">
                  <a:lumMod val="50000"/>
                  <a:lumOff val="50000"/>
                </a:schemeClr>
              </a:solidFill>
            </a:rPr>
            <a:t> </a:t>
          </a:r>
          <a:r>
            <a:rPr lang="en-US" sz="1000" dirty="0" err="1">
              <a:solidFill>
                <a:schemeClr val="tx1">
                  <a:lumMod val="50000"/>
                  <a:lumOff val="50000"/>
                </a:schemeClr>
              </a:solidFill>
            </a:rPr>
            <a:t>por</a:t>
          </a:r>
          <a:r>
            <a:rPr lang="en-US" sz="1000" dirty="0">
              <a:solidFill>
                <a:schemeClr val="tx1">
                  <a:lumMod val="50000"/>
                  <a:lumOff val="50000"/>
                </a:schemeClr>
              </a:solidFill>
            </a:rPr>
            <a:t> </a:t>
          </a:r>
          <a:r>
            <a:rPr lang="en-US" sz="1000" dirty="0" err="1">
              <a:solidFill>
                <a:schemeClr val="tx1">
                  <a:lumMod val="50000"/>
                  <a:lumOff val="50000"/>
                </a:schemeClr>
              </a:solidFill>
            </a:rPr>
            <a:t>los</a:t>
          </a:r>
          <a:r>
            <a:rPr lang="en-US" sz="1000" dirty="0">
              <a:solidFill>
                <a:schemeClr val="tx1">
                  <a:lumMod val="50000"/>
                  <a:lumOff val="50000"/>
                </a:schemeClr>
              </a:solidFill>
            </a:rPr>
            <a:t> </a:t>
          </a:r>
          <a:r>
            <a:rPr lang="en-US" sz="1000" dirty="0" err="1">
              <a:solidFill>
                <a:schemeClr val="tx1">
                  <a:lumMod val="50000"/>
                  <a:lumOff val="50000"/>
                </a:schemeClr>
              </a:solidFill>
            </a:rPr>
            <a:t>pacientes</a:t>
          </a:r>
          <a:endParaRPr lang="en-US" sz="1000" dirty="0">
            <a:solidFill>
              <a:schemeClr val="tx1">
                <a:lumMod val="50000"/>
                <a:lumOff val="50000"/>
              </a:schemeClr>
            </a:solidFill>
          </a:endParaRPr>
        </a:p>
      </dgm:t>
    </dgm:pt>
    <dgm:pt modelId="{E5A385B9-14CC-49A8-98D2-D4E992729235}" type="parTrans" cxnId="{B2F98237-2A1C-4247-8C4F-D423D7DB40E3}">
      <dgm:prSet/>
      <dgm:spPr/>
      <dgm:t>
        <a:bodyPr/>
        <a:lstStyle/>
        <a:p>
          <a:endParaRPr lang="en-US"/>
        </a:p>
      </dgm:t>
    </dgm:pt>
    <dgm:pt modelId="{0079FC9F-8A25-4483-90A3-98020A574151}" type="sibTrans" cxnId="{B2F98237-2A1C-4247-8C4F-D423D7DB40E3}">
      <dgm:prSet/>
      <dgm:spPr/>
      <dgm:t>
        <a:bodyPr/>
        <a:lstStyle/>
        <a:p>
          <a:endParaRPr lang="en-US"/>
        </a:p>
      </dgm:t>
    </dgm:pt>
    <dgm:pt modelId="{1D2ABD33-AF23-470A-8DF6-053B7F9A58F5}">
      <dgm:prSet custT="1"/>
      <dgm:spPr>
        <a:solidFill>
          <a:srgbClr val="EE8A1E"/>
        </a:solidFill>
      </dgm:spPr>
      <dgm:t>
        <a:bodyPr/>
        <a:lstStyle/>
        <a:p>
          <a:r>
            <a:rPr lang="en-US" sz="1400" dirty="0" err="1"/>
            <a:t>Exfoliaciones</a:t>
          </a:r>
          <a:r>
            <a:rPr lang="en-US" sz="1400" dirty="0"/>
            <a:t> </a:t>
          </a:r>
          <a:r>
            <a:rPr lang="en-US" sz="1400" dirty="0" err="1"/>
            <a:t>químicas</a:t>
          </a:r>
          <a:endParaRPr lang="en-US" sz="1400" dirty="0"/>
        </a:p>
      </dgm:t>
    </dgm:pt>
    <dgm:pt modelId="{AD071391-1B82-45C8-A15E-3A26B9CD5258}" type="parTrans" cxnId="{C0C0C003-5850-4A1E-BB5B-249F5C5A0BFD}">
      <dgm:prSet/>
      <dgm:spPr/>
      <dgm:t>
        <a:bodyPr/>
        <a:lstStyle/>
        <a:p>
          <a:endParaRPr lang="en-US"/>
        </a:p>
      </dgm:t>
    </dgm:pt>
    <dgm:pt modelId="{692D2B6B-FB7B-4F0C-9165-D50791703AF9}" type="sibTrans" cxnId="{C0C0C003-5850-4A1E-BB5B-249F5C5A0BFD}">
      <dgm:prSet/>
      <dgm:spPr/>
      <dgm:t>
        <a:bodyPr/>
        <a:lstStyle/>
        <a:p>
          <a:endParaRPr lang="en-US"/>
        </a:p>
      </dgm:t>
    </dgm:pt>
    <dgm:pt modelId="{81595943-0EDB-4592-A0CF-3345EB88E3BE}">
      <dgm:prSet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Procedimiento</a:t>
          </a:r>
          <a:r>
            <a:rPr lang="en-US" sz="1000" dirty="0">
              <a:solidFill>
                <a:schemeClr val="tx1">
                  <a:lumMod val="50000"/>
                  <a:lumOff val="50000"/>
                </a:schemeClr>
              </a:solidFill>
            </a:rPr>
            <a:t> que </a:t>
          </a:r>
          <a:r>
            <a:rPr lang="en-US" sz="1000" dirty="0" err="1">
              <a:solidFill>
                <a:schemeClr val="tx1">
                  <a:lumMod val="50000"/>
                  <a:lumOff val="50000"/>
                </a:schemeClr>
              </a:solidFill>
            </a:rPr>
            <a:t>destruye</a:t>
          </a:r>
          <a:r>
            <a:rPr lang="en-US" sz="1000" dirty="0">
              <a:solidFill>
                <a:schemeClr val="tx1">
                  <a:lumMod val="50000"/>
                  <a:lumOff val="50000"/>
                </a:schemeClr>
              </a:solidFill>
            </a:rPr>
            <a:t> la </a:t>
          </a:r>
          <a:r>
            <a:rPr lang="en-US" sz="1000" dirty="0" err="1">
              <a:solidFill>
                <a:schemeClr val="tx1">
                  <a:lumMod val="50000"/>
                  <a:lumOff val="50000"/>
                </a:schemeClr>
              </a:solidFill>
            </a:rPr>
            <a:t>superficie</a:t>
          </a:r>
          <a:r>
            <a:rPr lang="en-US" sz="1000" dirty="0">
              <a:solidFill>
                <a:schemeClr val="tx1">
                  <a:lumMod val="50000"/>
                  <a:lumOff val="50000"/>
                </a:schemeClr>
              </a:solidFill>
            </a:rPr>
            <a:t> de la </a:t>
          </a:r>
          <a:r>
            <a:rPr lang="en-US" sz="1000" dirty="0" err="1">
              <a:solidFill>
                <a:schemeClr val="tx1">
                  <a:lumMod val="50000"/>
                  <a:lumOff val="50000"/>
                </a:schemeClr>
              </a:solidFill>
            </a:rPr>
            <a:t>piel</a:t>
          </a:r>
          <a:endParaRPr lang="en-US" sz="1000" dirty="0">
            <a:solidFill>
              <a:schemeClr val="tx1">
                <a:lumMod val="50000"/>
                <a:lumOff val="50000"/>
              </a:schemeClr>
            </a:solidFill>
          </a:endParaRPr>
        </a:p>
      </dgm:t>
    </dgm:pt>
    <dgm:pt modelId="{5B000C07-B0D2-47DC-BC0A-5AEB13DF278E}" type="parTrans" cxnId="{4139631B-50CE-4BBF-82C7-CFEF74120942}">
      <dgm:prSet/>
      <dgm:spPr/>
      <dgm:t>
        <a:bodyPr/>
        <a:lstStyle/>
        <a:p>
          <a:endParaRPr lang="en-US"/>
        </a:p>
      </dgm:t>
    </dgm:pt>
    <dgm:pt modelId="{29E32D1B-9B93-4D57-A900-A409C682975A}" type="sibTrans" cxnId="{4139631B-50CE-4BBF-82C7-CFEF74120942}">
      <dgm:prSet/>
      <dgm:spPr/>
      <dgm:t>
        <a:bodyPr/>
        <a:lstStyle/>
        <a:p>
          <a:endParaRPr lang="en-US"/>
        </a:p>
      </dgm:t>
    </dgm:pt>
    <dgm:pt modelId="{17DB02DA-60BF-4317-A36C-F6B51E7B3D6F}">
      <dgm:prSet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Productos</a:t>
          </a:r>
          <a:r>
            <a:rPr lang="en-US" sz="1000" dirty="0">
              <a:solidFill>
                <a:schemeClr val="tx1">
                  <a:lumMod val="50000"/>
                  <a:lumOff val="50000"/>
                </a:schemeClr>
              </a:solidFill>
            </a:rPr>
            <a:t> </a:t>
          </a:r>
          <a:r>
            <a:rPr lang="en-US" sz="1000" dirty="0" err="1">
              <a:solidFill>
                <a:schemeClr val="tx1">
                  <a:lumMod val="50000"/>
                  <a:lumOff val="50000"/>
                </a:schemeClr>
              </a:solidFill>
            </a:rPr>
            <a:t>utilizados</a:t>
          </a:r>
          <a:r>
            <a:rPr lang="en-US" sz="1000" dirty="0">
              <a:solidFill>
                <a:schemeClr val="tx1">
                  <a:lumMod val="50000"/>
                  <a:lumOff val="50000"/>
                </a:schemeClr>
              </a:solidFill>
            </a:rPr>
            <a:t>: </a:t>
          </a:r>
          <a:r>
            <a:rPr lang="en-US" sz="1000" dirty="0" err="1">
              <a:solidFill>
                <a:schemeClr val="tx1">
                  <a:lumMod val="50000"/>
                  <a:lumOff val="50000"/>
                </a:schemeClr>
              </a:solidFill>
            </a:rPr>
            <a:t>ácido</a:t>
          </a:r>
          <a:r>
            <a:rPr lang="en-US" sz="1000" dirty="0">
              <a:solidFill>
                <a:schemeClr val="tx1">
                  <a:lumMod val="50000"/>
                  <a:lumOff val="50000"/>
                </a:schemeClr>
              </a:solidFill>
            </a:rPr>
            <a:t> </a:t>
          </a:r>
          <a:r>
            <a:rPr lang="en-US" sz="1000" dirty="0" err="1">
              <a:solidFill>
                <a:schemeClr val="tx1">
                  <a:lumMod val="50000"/>
                  <a:lumOff val="50000"/>
                </a:schemeClr>
              </a:solidFill>
            </a:rPr>
            <a:t>tricloroacetico</a:t>
          </a:r>
          <a:r>
            <a:rPr lang="en-US" sz="1000" dirty="0">
              <a:solidFill>
                <a:schemeClr val="tx1">
                  <a:lumMod val="50000"/>
                  <a:lumOff val="50000"/>
                </a:schemeClr>
              </a:solidFill>
            </a:rPr>
            <a:t>, </a:t>
          </a:r>
          <a:r>
            <a:rPr lang="en-US" sz="1000" dirty="0" err="1">
              <a:solidFill>
                <a:schemeClr val="tx1">
                  <a:lumMod val="50000"/>
                  <a:lumOff val="50000"/>
                </a:schemeClr>
              </a:solidFill>
            </a:rPr>
            <a:t>fenol</a:t>
          </a:r>
          <a:r>
            <a:rPr lang="en-US" sz="1000" dirty="0">
              <a:solidFill>
                <a:schemeClr val="tx1">
                  <a:lumMod val="50000"/>
                  <a:lumOff val="50000"/>
                </a:schemeClr>
              </a:solidFill>
            </a:rPr>
            <a:t> y alfa-</a:t>
          </a:r>
          <a:r>
            <a:rPr lang="en-US" sz="1000" dirty="0" err="1">
              <a:solidFill>
                <a:schemeClr val="tx1">
                  <a:lumMod val="50000"/>
                  <a:lumOff val="50000"/>
                </a:schemeClr>
              </a:solidFill>
            </a:rPr>
            <a:t>hidroxiacidos</a:t>
          </a:r>
          <a:endParaRPr lang="en-US" sz="1000" dirty="0">
            <a:solidFill>
              <a:schemeClr val="tx1">
                <a:lumMod val="50000"/>
                <a:lumOff val="50000"/>
              </a:schemeClr>
            </a:solidFill>
          </a:endParaRPr>
        </a:p>
      </dgm:t>
    </dgm:pt>
    <dgm:pt modelId="{5D70E7D5-DA88-4317-A5BB-9C420B6F5C5D}" type="parTrans" cxnId="{F86DF4D1-932E-4042-97EA-D9AB4CEFF695}">
      <dgm:prSet/>
      <dgm:spPr/>
      <dgm:t>
        <a:bodyPr/>
        <a:lstStyle/>
        <a:p>
          <a:endParaRPr lang="en-US"/>
        </a:p>
      </dgm:t>
    </dgm:pt>
    <dgm:pt modelId="{50A8A584-8D61-41FD-928E-744D8E9C7397}" type="sibTrans" cxnId="{F86DF4D1-932E-4042-97EA-D9AB4CEFF695}">
      <dgm:prSet/>
      <dgm:spPr/>
      <dgm:t>
        <a:bodyPr/>
        <a:lstStyle/>
        <a:p>
          <a:endParaRPr lang="en-US"/>
        </a:p>
      </dgm:t>
    </dgm:pt>
    <dgm:pt modelId="{171B39D8-7F85-4BDA-81C7-9AF82F9228A0}">
      <dgm:prSet custT="1"/>
      <dgm:spPr/>
      <dgm:t>
        <a:bodyPr/>
        <a:lstStyle/>
        <a:p>
          <a:r>
            <a:rPr lang="en-US" sz="1000" dirty="0">
              <a:solidFill>
                <a:schemeClr val="tx1">
                  <a:lumMod val="50000"/>
                  <a:lumOff val="50000"/>
                </a:schemeClr>
              </a:solidFill>
            </a:rPr>
            <a:t> Los </a:t>
          </a:r>
          <a:r>
            <a:rPr lang="en-US" sz="1000" dirty="0" err="1">
              <a:solidFill>
                <a:schemeClr val="tx1">
                  <a:lumMod val="50000"/>
                  <a:lumOff val="50000"/>
                </a:schemeClr>
              </a:solidFill>
            </a:rPr>
            <a:t>resultados</a:t>
          </a:r>
          <a:r>
            <a:rPr lang="en-US" sz="1000" dirty="0">
              <a:solidFill>
                <a:schemeClr val="tx1">
                  <a:lumMod val="50000"/>
                  <a:lumOff val="50000"/>
                </a:schemeClr>
              </a:solidFill>
            </a:rPr>
            <a:t> </a:t>
          </a:r>
          <a:r>
            <a:rPr lang="en-US" sz="1000" dirty="0" err="1">
              <a:solidFill>
                <a:schemeClr val="tx1">
                  <a:lumMod val="50000"/>
                  <a:lumOff val="50000"/>
                </a:schemeClr>
              </a:solidFill>
            </a:rPr>
            <a:t>dependen</a:t>
          </a:r>
          <a:r>
            <a:rPr lang="en-US" sz="1000" dirty="0">
              <a:solidFill>
                <a:schemeClr val="tx1">
                  <a:lumMod val="50000"/>
                  <a:lumOff val="50000"/>
                </a:schemeClr>
              </a:solidFill>
            </a:rPr>
            <a:t> de la </a:t>
          </a:r>
          <a:r>
            <a:rPr lang="en-US" sz="1000" dirty="0" err="1">
              <a:solidFill>
                <a:schemeClr val="tx1">
                  <a:lumMod val="50000"/>
                  <a:lumOff val="50000"/>
                </a:schemeClr>
              </a:solidFill>
            </a:rPr>
            <a:t>concentración</a:t>
          </a:r>
          <a:r>
            <a:rPr lang="en-US" sz="1000" dirty="0">
              <a:solidFill>
                <a:schemeClr val="tx1">
                  <a:lumMod val="50000"/>
                  <a:lumOff val="50000"/>
                </a:schemeClr>
              </a:solidFill>
            </a:rPr>
            <a:t> </a:t>
          </a:r>
          <a:r>
            <a:rPr lang="en-US" sz="1000" dirty="0" err="1">
              <a:solidFill>
                <a:schemeClr val="tx1">
                  <a:lumMod val="50000"/>
                  <a:lumOff val="50000"/>
                </a:schemeClr>
              </a:solidFill>
            </a:rPr>
            <a:t>tiempo</a:t>
          </a:r>
          <a:r>
            <a:rPr lang="en-US" sz="1000" dirty="0">
              <a:solidFill>
                <a:schemeClr val="tx1">
                  <a:lumMod val="50000"/>
                  <a:lumOff val="50000"/>
                </a:schemeClr>
              </a:solidFill>
            </a:rPr>
            <a:t> de </a:t>
          </a:r>
          <a:r>
            <a:rPr lang="en-US" sz="1000" dirty="0" err="1">
              <a:solidFill>
                <a:schemeClr val="tx1">
                  <a:lumMod val="50000"/>
                  <a:lumOff val="50000"/>
                </a:schemeClr>
              </a:solidFill>
            </a:rPr>
            <a:t>exposición</a:t>
          </a:r>
          <a:r>
            <a:rPr lang="en-US" sz="1000" dirty="0">
              <a:solidFill>
                <a:schemeClr val="tx1">
                  <a:lumMod val="50000"/>
                  <a:lumOff val="50000"/>
                </a:schemeClr>
              </a:solidFill>
            </a:rPr>
            <a:t> y forma de </a:t>
          </a:r>
          <a:r>
            <a:rPr lang="en-US" sz="1000" dirty="0" err="1">
              <a:solidFill>
                <a:schemeClr val="tx1">
                  <a:lumMod val="50000"/>
                  <a:lumOff val="50000"/>
                </a:schemeClr>
              </a:solidFill>
            </a:rPr>
            <a:t>aplicación</a:t>
          </a:r>
          <a:endParaRPr lang="en-US" sz="1000" dirty="0">
            <a:solidFill>
              <a:schemeClr val="tx1">
                <a:lumMod val="50000"/>
                <a:lumOff val="50000"/>
              </a:schemeClr>
            </a:solidFill>
          </a:endParaRPr>
        </a:p>
      </dgm:t>
    </dgm:pt>
    <dgm:pt modelId="{E4769D3B-1754-4CFA-A795-8475E40C7408}" type="parTrans" cxnId="{891628EC-9B37-4108-A4C5-9C62F8582DCD}">
      <dgm:prSet/>
      <dgm:spPr/>
      <dgm:t>
        <a:bodyPr/>
        <a:lstStyle/>
        <a:p>
          <a:endParaRPr lang="en-US"/>
        </a:p>
      </dgm:t>
    </dgm:pt>
    <dgm:pt modelId="{9234AE2E-1EF5-4289-BEDC-1A0F35A5FDF5}" type="sibTrans" cxnId="{891628EC-9B37-4108-A4C5-9C62F8582DCD}">
      <dgm:prSet/>
      <dgm:spPr/>
      <dgm:t>
        <a:bodyPr/>
        <a:lstStyle/>
        <a:p>
          <a:endParaRPr lang="en-US"/>
        </a:p>
      </dgm:t>
    </dgm:pt>
    <dgm:pt modelId="{A302FD51-21EE-4541-A25F-A0F77E0E3C1D}">
      <dgm:prSet custT="1"/>
      <dgm:spPr>
        <a:solidFill>
          <a:srgbClr val="EE8A1E"/>
        </a:solidFill>
      </dgm:spPr>
      <dgm:t>
        <a:bodyPr/>
        <a:lstStyle/>
        <a:p>
          <a:r>
            <a:rPr lang="en-US" sz="1400" dirty="0"/>
            <a:t>Laser/</a:t>
          </a:r>
          <a:r>
            <a:rPr lang="en-US" sz="1400" dirty="0" err="1"/>
            <a:t>Dermoabrasión</a:t>
          </a:r>
          <a:endParaRPr lang="en-US" sz="1400" dirty="0"/>
        </a:p>
      </dgm:t>
    </dgm:pt>
    <dgm:pt modelId="{F62CDB75-F576-433B-AC52-5982DBD5DE71}" type="parTrans" cxnId="{27FFB419-9FF4-4956-9BCF-577E98D5F93D}">
      <dgm:prSet/>
      <dgm:spPr/>
      <dgm:t>
        <a:bodyPr/>
        <a:lstStyle/>
        <a:p>
          <a:endParaRPr lang="en-US"/>
        </a:p>
      </dgm:t>
    </dgm:pt>
    <dgm:pt modelId="{1CD0C3CE-F1E7-42F2-8184-8891D2436144}" type="sibTrans" cxnId="{27FFB419-9FF4-4956-9BCF-577E98D5F93D}">
      <dgm:prSet/>
      <dgm:spPr/>
      <dgm:t>
        <a:bodyPr/>
        <a:lstStyle/>
        <a:p>
          <a:endParaRPr lang="en-US"/>
        </a:p>
      </dgm:t>
    </dgm:pt>
    <dgm:pt modelId="{1EE63A47-0516-40A9-A61F-81A3B5863F75}">
      <dgm:prSet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Requiere</a:t>
          </a:r>
          <a:r>
            <a:rPr lang="en-US" sz="1000" dirty="0">
              <a:solidFill>
                <a:schemeClr val="tx1">
                  <a:lumMod val="50000"/>
                  <a:lumOff val="50000"/>
                </a:schemeClr>
              </a:solidFill>
            </a:rPr>
            <a:t> </a:t>
          </a:r>
          <a:r>
            <a:rPr lang="en-US" sz="1000" dirty="0" err="1">
              <a:solidFill>
                <a:schemeClr val="tx1">
                  <a:lumMod val="50000"/>
                  <a:lumOff val="50000"/>
                </a:schemeClr>
              </a:solidFill>
            </a:rPr>
            <a:t>anestesia</a:t>
          </a:r>
          <a:endParaRPr lang="en-US" sz="1000" dirty="0">
            <a:solidFill>
              <a:schemeClr val="tx1">
                <a:lumMod val="50000"/>
                <a:lumOff val="50000"/>
              </a:schemeClr>
            </a:solidFill>
          </a:endParaRPr>
        </a:p>
      </dgm:t>
    </dgm:pt>
    <dgm:pt modelId="{4E9617EE-F0A8-439D-A79B-57BC666E64F8}" type="parTrans" cxnId="{352F26CE-CD40-4D70-8F82-AF795EE4A3FD}">
      <dgm:prSet/>
      <dgm:spPr/>
      <dgm:t>
        <a:bodyPr/>
        <a:lstStyle/>
        <a:p>
          <a:endParaRPr lang="en-US"/>
        </a:p>
      </dgm:t>
    </dgm:pt>
    <dgm:pt modelId="{23974173-0E6A-4DCE-B1DB-27F0E011BBA6}" type="sibTrans" cxnId="{352F26CE-CD40-4D70-8F82-AF795EE4A3FD}">
      <dgm:prSet/>
      <dgm:spPr/>
      <dgm:t>
        <a:bodyPr/>
        <a:lstStyle/>
        <a:p>
          <a:endParaRPr lang="en-US"/>
        </a:p>
      </dgm:t>
    </dgm:pt>
    <dgm:pt modelId="{67EB94D9-CA25-4898-9709-950FF3D2FF2A}">
      <dgm:prSet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Láseres</a:t>
          </a:r>
          <a:r>
            <a:rPr lang="en-US" sz="1000" dirty="0">
              <a:solidFill>
                <a:schemeClr val="tx1">
                  <a:lumMod val="50000"/>
                  <a:lumOff val="50000"/>
                </a:schemeClr>
              </a:solidFill>
            </a:rPr>
            <a:t> </a:t>
          </a:r>
          <a:r>
            <a:rPr lang="en-US" sz="1000" dirty="0" err="1">
              <a:solidFill>
                <a:schemeClr val="tx1">
                  <a:lumMod val="50000"/>
                  <a:lumOff val="50000"/>
                </a:schemeClr>
              </a:solidFill>
            </a:rPr>
            <a:t>empleados</a:t>
          </a:r>
          <a:r>
            <a:rPr lang="en-US" sz="1000" dirty="0">
              <a:solidFill>
                <a:schemeClr val="tx1">
                  <a:lumMod val="50000"/>
                  <a:lumOff val="50000"/>
                </a:schemeClr>
              </a:solidFill>
            </a:rPr>
            <a:t>: CO</a:t>
          </a:r>
          <a:r>
            <a:rPr lang="en-US" sz="1000" baseline="-25000" dirty="0">
              <a:solidFill>
                <a:schemeClr val="tx1">
                  <a:lumMod val="50000"/>
                  <a:lumOff val="50000"/>
                </a:schemeClr>
              </a:solidFill>
            </a:rPr>
            <a:t>2</a:t>
          </a:r>
          <a:r>
            <a:rPr lang="en-US" sz="1000" dirty="0">
              <a:solidFill>
                <a:schemeClr val="tx1">
                  <a:lumMod val="50000"/>
                  <a:lumOff val="50000"/>
                </a:schemeClr>
              </a:solidFill>
            </a:rPr>
            <a:t> y </a:t>
          </a:r>
          <a:r>
            <a:rPr lang="en-US" sz="1000" dirty="0" err="1">
              <a:solidFill>
                <a:schemeClr val="tx1">
                  <a:lumMod val="50000"/>
                  <a:lumOff val="50000"/>
                </a:schemeClr>
              </a:solidFill>
            </a:rPr>
            <a:t>erbio-Yag</a:t>
          </a:r>
          <a:endParaRPr lang="en-US" sz="1000" dirty="0">
            <a:solidFill>
              <a:schemeClr val="tx1">
                <a:lumMod val="50000"/>
                <a:lumOff val="50000"/>
              </a:schemeClr>
            </a:solidFill>
          </a:endParaRPr>
        </a:p>
      </dgm:t>
    </dgm:pt>
    <dgm:pt modelId="{AB95EA2F-0AF3-4569-97C3-9B4C4598114D}" type="parTrans" cxnId="{C78B819A-9081-4D86-A923-B00F941C5450}">
      <dgm:prSet/>
      <dgm:spPr/>
      <dgm:t>
        <a:bodyPr/>
        <a:lstStyle/>
        <a:p>
          <a:endParaRPr lang="en-US"/>
        </a:p>
      </dgm:t>
    </dgm:pt>
    <dgm:pt modelId="{ED36A550-0FBE-4892-9501-82F37FCDE52A}" type="sibTrans" cxnId="{C78B819A-9081-4D86-A923-B00F941C5450}">
      <dgm:prSet/>
      <dgm:spPr/>
      <dgm:t>
        <a:bodyPr/>
        <a:lstStyle/>
        <a:p>
          <a:endParaRPr lang="en-US"/>
        </a:p>
      </dgm:t>
    </dgm:pt>
    <dgm:pt modelId="{C77D2279-5AD3-4927-B693-8650D3EF7B4A}">
      <dgm:prSet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Poca</a:t>
          </a:r>
          <a:r>
            <a:rPr lang="en-US" sz="1000" dirty="0">
              <a:solidFill>
                <a:schemeClr val="tx1">
                  <a:lumMod val="50000"/>
                  <a:lumOff val="50000"/>
                </a:schemeClr>
              </a:solidFill>
            </a:rPr>
            <a:t> </a:t>
          </a:r>
          <a:r>
            <a:rPr lang="en-US" sz="1000" dirty="0" err="1">
              <a:solidFill>
                <a:schemeClr val="tx1">
                  <a:lumMod val="50000"/>
                  <a:lumOff val="50000"/>
                </a:schemeClr>
              </a:solidFill>
            </a:rPr>
            <a:t>evidencia</a:t>
          </a:r>
          <a:r>
            <a:rPr lang="en-US" sz="1000" dirty="0">
              <a:solidFill>
                <a:schemeClr val="tx1">
                  <a:lumMod val="50000"/>
                  <a:lumOff val="50000"/>
                </a:schemeClr>
              </a:solidFill>
            </a:rPr>
            <a:t> de </a:t>
          </a:r>
          <a:r>
            <a:rPr lang="en-US" sz="1000" dirty="0" err="1">
              <a:solidFill>
                <a:schemeClr val="tx1">
                  <a:lumMod val="50000"/>
                  <a:lumOff val="50000"/>
                </a:schemeClr>
              </a:solidFill>
            </a:rPr>
            <a:t>su</a:t>
          </a:r>
          <a:r>
            <a:rPr lang="en-US" sz="1000" dirty="0">
              <a:solidFill>
                <a:schemeClr val="tx1">
                  <a:lumMod val="50000"/>
                  <a:lumOff val="50000"/>
                </a:schemeClr>
              </a:solidFill>
            </a:rPr>
            <a:t> </a:t>
          </a:r>
          <a:r>
            <a:rPr lang="en-US" sz="1000" dirty="0" err="1">
              <a:solidFill>
                <a:schemeClr val="tx1">
                  <a:lumMod val="50000"/>
                  <a:lumOff val="50000"/>
                </a:schemeClr>
              </a:solidFill>
            </a:rPr>
            <a:t>eficacia</a:t>
          </a:r>
          <a:r>
            <a:rPr lang="en-US" sz="1000" dirty="0">
              <a:solidFill>
                <a:schemeClr val="tx1">
                  <a:lumMod val="50000"/>
                  <a:lumOff val="50000"/>
                </a:schemeClr>
              </a:solidFill>
            </a:rPr>
            <a:t> a largo </a:t>
          </a:r>
          <a:r>
            <a:rPr lang="en-US" sz="1000" dirty="0" err="1">
              <a:solidFill>
                <a:schemeClr val="tx1">
                  <a:lumMod val="50000"/>
                  <a:lumOff val="50000"/>
                </a:schemeClr>
              </a:solidFill>
            </a:rPr>
            <a:t>plazo</a:t>
          </a:r>
          <a:endParaRPr lang="en-US" sz="1000" dirty="0">
            <a:solidFill>
              <a:schemeClr val="tx1">
                <a:lumMod val="50000"/>
                <a:lumOff val="50000"/>
              </a:schemeClr>
            </a:solidFill>
          </a:endParaRPr>
        </a:p>
      </dgm:t>
    </dgm:pt>
    <dgm:pt modelId="{B87A1F78-4263-40ED-8576-FED8BF124545}" type="parTrans" cxnId="{23AC0DE7-0F4A-4C95-B6F5-A9828FC92C67}">
      <dgm:prSet/>
      <dgm:spPr/>
      <dgm:t>
        <a:bodyPr/>
        <a:lstStyle/>
        <a:p>
          <a:endParaRPr lang="en-US"/>
        </a:p>
      </dgm:t>
    </dgm:pt>
    <dgm:pt modelId="{C103631A-A70C-4960-A9CF-B15CE1D8436A}" type="sibTrans" cxnId="{23AC0DE7-0F4A-4C95-B6F5-A9828FC92C67}">
      <dgm:prSet/>
      <dgm:spPr/>
      <dgm:t>
        <a:bodyPr/>
        <a:lstStyle/>
        <a:p>
          <a:endParaRPr lang="en-US"/>
        </a:p>
      </dgm:t>
    </dgm:pt>
    <dgm:pt modelId="{916D8124-826F-4BCC-926E-C737F67D4B15}">
      <dgm:prSet phldrT="[Texto]"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Complicaciones</a:t>
          </a:r>
          <a:r>
            <a:rPr lang="en-US" sz="1000" dirty="0">
              <a:solidFill>
                <a:schemeClr val="tx1">
                  <a:lumMod val="50000"/>
                  <a:lumOff val="50000"/>
                </a:schemeClr>
              </a:solidFill>
            </a:rPr>
            <a:t>: hematomas, cicatrices y </a:t>
          </a:r>
          <a:r>
            <a:rPr lang="en-US" sz="1000" dirty="0" err="1">
              <a:solidFill>
                <a:schemeClr val="tx1">
                  <a:lumMod val="50000"/>
                  <a:lumOff val="50000"/>
                </a:schemeClr>
              </a:solidFill>
            </a:rPr>
            <a:t>parestesias</a:t>
          </a:r>
          <a:endParaRPr lang="en-US" sz="1000" dirty="0">
            <a:solidFill>
              <a:schemeClr val="tx1">
                <a:lumMod val="50000"/>
                <a:lumOff val="50000"/>
              </a:schemeClr>
            </a:solidFill>
          </a:endParaRPr>
        </a:p>
      </dgm:t>
    </dgm:pt>
    <dgm:pt modelId="{ED311B86-2A81-44B3-AB28-4B9FDE442FE3}" type="parTrans" cxnId="{ADB9C31E-F402-4356-9FE3-9521474E9A0A}">
      <dgm:prSet/>
      <dgm:spPr/>
      <dgm:t>
        <a:bodyPr/>
        <a:lstStyle/>
        <a:p>
          <a:endParaRPr lang="en-US"/>
        </a:p>
      </dgm:t>
    </dgm:pt>
    <dgm:pt modelId="{C55CCF95-3267-497B-9E2C-181AB9917ED2}" type="sibTrans" cxnId="{ADB9C31E-F402-4356-9FE3-9521474E9A0A}">
      <dgm:prSet/>
      <dgm:spPr/>
      <dgm:t>
        <a:bodyPr/>
        <a:lstStyle/>
        <a:p>
          <a:endParaRPr lang="en-US"/>
        </a:p>
      </dgm:t>
    </dgm:pt>
    <dgm:pt modelId="{73540949-D7D0-435A-BD7E-C149C8DE1381}">
      <dgm:prSet phldrT="[Texto]" custT="1"/>
      <dgm:spPr>
        <a:solidFill>
          <a:srgbClr val="EE8A1E"/>
        </a:solidFill>
      </dgm:spPr>
      <dgm:t>
        <a:bodyPr/>
        <a:lstStyle/>
        <a:p>
          <a:r>
            <a:rPr lang="en-US" sz="1400" dirty="0" err="1"/>
            <a:t>Curetaje</a:t>
          </a:r>
          <a:endParaRPr lang="en-US" sz="1400" dirty="0"/>
        </a:p>
      </dgm:t>
    </dgm:pt>
    <dgm:pt modelId="{6E670A68-96B5-4B74-954B-57B91465580C}" type="parTrans" cxnId="{DDF7516F-9D5F-497E-8D04-DFB20E9418D2}">
      <dgm:prSet/>
      <dgm:spPr/>
      <dgm:t>
        <a:bodyPr/>
        <a:lstStyle/>
        <a:p>
          <a:endParaRPr lang="en-US"/>
        </a:p>
      </dgm:t>
    </dgm:pt>
    <dgm:pt modelId="{4BDE048D-5189-471A-B98C-D21AE3AA2766}" type="sibTrans" cxnId="{DDF7516F-9D5F-497E-8D04-DFB20E9418D2}">
      <dgm:prSet/>
      <dgm:spPr/>
      <dgm:t>
        <a:bodyPr/>
        <a:lstStyle/>
        <a:p>
          <a:endParaRPr lang="en-US"/>
        </a:p>
      </dgm:t>
    </dgm:pt>
    <dgm:pt modelId="{3F027F3F-2D1E-4CE1-BA56-C46909888139}">
      <dgm:prSet phldrT="[Texto]" custT="1"/>
      <dgm:spPr/>
      <dgm:t>
        <a:bodyPr/>
        <a:lstStyle/>
        <a:p>
          <a:r>
            <a:rPr lang="en-US" sz="1000" dirty="0">
              <a:solidFill>
                <a:schemeClr val="tx1">
                  <a:lumMod val="50000"/>
                  <a:lumOff val="50000"/>
                </a:schemeClr>
              </a:solidFill>
            </a:rPr>
            <a:t> </a:t>
          </a:r>
          <a:r>
            <a:rPr lang="en-US" sz="1000" dirty="0" err="1">
              <a:solidFill>
                <a:schemeClr val="tx1">
                  <a:lumMod val="50000"/>
                  <a:lumOff val="50000"/>
                </a:schemeClr>
              </a:solidFill>
            </a:rPr>
            <a:t>Eliminación</a:t>
          </a:r>
          <a:r>
            <a:rPr lang="en-US" sz="1000" dirty="0">
              <a:solidFill>
                <a:schemeClr val="tx1">
                  <a:lumMod val="50000"/>
                  <a:lumOff val="50000"/>
                </a:schemeClr>
              </a:solidFill>
            </a:rPr>
            <a:t> de </a:t>
          </a:r>
          <a:r>
            <a:rPr lang="en-US" sz="1000" dirty="0" err="1">
              <a:solidFill>
                <a:schemeClr val="tx1">
                  <a:lumMod val="50000"/>
                  <a:lumOff val="50000"/>
                </a:schemeClr>
              </a:solidFill>
            </a:rPr>
            <a:t>lesiones</a:t>
          </a:r>
          <a:r>
            <a:rPr lang="en-US" sz="1000" dirty="0">
              <a:solidFill>
                <a:schemeClr val="tx1">
                  <a:lumMod val="50000"/>
                  <a:lumOff val="50000"/>
                </a:schemeClr>
              </a:solidFill>
            </a:rPr>
            <a:t> </a:t>
          </a:r>
          <a:r>
            <a:rPr lang="en-US" sz="1000" dirty="0" err="1">
              <a:solidFill>
                <a:schemeClr val="tx1">
                  <a:lumMod val="50000"/>
                  <a:lumOff val="50000"/>
                </a:schemeClr>
              </a:solidFill>
            </a:rPr>
            <a:t>mediante</a:t>
          </a:r>
          <a:r>
            <a:rPr lang="en-US" sz="1000" dirty="0">
              <a:solidFill>
                <a:schemeClr val="tx1">
                  <a:lumMod val="50000"/>
                  <a:lumOff val="50000"/>
                </a:schemeClr>
              </a:solidFill>
            </a:rPr>
            <a:t> </a:t>
          </a:r>
          <a:r>
            <a:rPr lang="en-US" sz="1000" dirty="0" err="1">
              <a:solidFill>
                <a:schemeClr val="tx1">
                  <a:lumMod val="50000"/>
                  <a:lumOff val="50000"/>
                </a:schemeClr>
              </a:solidFill>
            </a:rPr>
            <a:t>una</a:t>
          </a:r>
          <a:r>
            <a:rPr lang="en-US" sz="1000" dirty="0">
              <a:solidFill>
                <a:schemeClr val="tx1">
                  <a:lumMod val="50000"/>
                  <a:lumOff val="50000"/>
                </a:schemeClr>
              </a:solidFill>
            </a:rPr>
            <a:t> hoja de </a:t>
          </a:r>
          <a:r>
            <a:rPr lang="en-US" sz="1000" dirty="0" err="1">
              <a:solidFill>
                <a:schemeClr val="tx1">
                  <a:lumMod val="50000"/>
                  <a:lumOff val="50000"/>
                </a:schemeClr>
              </a:solidFill>
            </a:rPr>
            <a:t>bisturí</a:t>
          </a:r>
          <a:r>
            <a:rPr lang="en-US" sz="1000" dirty="0">
              <a:solidFill>
                <a:schemeClr val="tx1">
                  <a:lumMod val="50000"/>
                  <a:lumOff val="50000"/>
                </a:schemeClr>
              </a:solidFill>
            </a:rPr>
            <a:t> o </a:t>
          </a:r>
          <a:r>
            <a:rPr lang="en-US" sz="1000" dirty="0" err="1">
              <a:solidFill>
                <a:schemeClr val="tx1">
                  <a:lumMod val="50000"/>
                  <a:lumOff val="50000"/>
                </a:schemeClr>
              </a:solidFill>
            </a:rPr>
            <a:t>cureta</a:t>
          </a:r>
          <a:endParaRPr lang="en-US" sz="1000" dirty="0">
            <a:solidFill>
              <a:schemeClr val="tx1">
                <a:lumMod val="50000"/>
                <a:lumOff val="50000"/>
              </a:schemeClr>
            </a:solidFill>
          </a:endParaRPr>
        </a:p>
      </dgm:t>
    </dgm:pt>
    <dgm:pt modelId="{CC6E051A-31B6-4A71-A97E-47AEDA4A1DFD}" type="parTrans" cxnId="{878FBCAD-2679-4877-A324-6203B6910ED8}">
      <dgm:prSet/>
      <dgm:spPr/>
      <dgm:t>
        <a:bodyPr/>
        <a:lstStyle/>
        <a:p>
          <a:endParaRPr lang="en-US"/>
        </a:p>
      </dgm:t>
    </dgm:pt>
    <dgm:pt modelId="{24E2295B-C37C-4662-8B41-86015D75B388}" type="sibTrans" cxnId="{878FBCAD-2679-4877-A324-6203B6910ED8}">
      <dgm:prSet/>
      <dgm:spPr/>
      <dgm:t>
        <a:bodyPr/>
        <a:lstStyle/>
        <a:p>
          <a:endParaRPr lang="en-US"/>
        </a:p>
      </dgm:t>
    </dgm:pt>
    <dgm:pt modelId="{A033B3E7-1A6A-4175-AE2A-55DF4B06A555}">
      <dgm:prSet phldrT="[Texto]" custT="1"/>
      <dgm:spPr/>
      <dgm:t>
        <a:bodyPr/>
        <a:lstStyle/>
        <a:p>
          <a:r>
            <a:rPr lang="en-US" sz="1000" dirty="0">
              <a:solidFill>
                <a:schemeClr val="tx1">
                  <a:lumMod val="50000"/>
                  <a:lumOff val="50000"/>
                </a:schemeClr>
              </a:solidFill>
            </a:rPr>
            <a:t> Para </a:t>
          </a:r>
          <a:r>
            <a:rPr lang="en-US" sz="1000" dirty="0" err="1">
              <a:solidFill>
                <a:schemeClr val="tx1">
                  <a:lumMod val="50000"/>
                  <a:lumOff val="50000"/>
                </a:schemeClr>
              </a:solidFill>
            </a:rPr>
            <a:t>lesiones</a:t>
          </a:r>
          <a:r>
            <a:rPr lang="en-US" sz="1000" dirty="0">
              <a:solidFill>
                <a:schemeClr val="tx1">
                  <a:lumMod val="50000"/>
                  <a:lumOff val="50000"/>
                </a:schemeClr>
              </a:solidFill>
            </a:rPr>
            <a:t> </a:t>
          </a:r>
          <a:r>
            <a:rPr lang="en-US" sz="1000" dirty="0" err="1">
              <a:solidFill>
                <a:schemeClr val="tx1">
                  <a:lumMod val="50000"/>
                  <a:lumOff val="50000"/>
                </a:schemeClr>
              </a:solidFill>
            </a:rPr>
            <a:t>individuales</a:t>
          </a:r>
          <a:r>
            <a:rPr lang="en-US" sz="1000" dirty="0">
              <a:solidFill>
                <a:schemeClr val="tx1">
                  <a:lumMod val="50000"/>
                  <a:lumOff val="50000"/>
                </a:schemeClr>
              </a:solidFill>
            </a:rPr>
            <a:t> y </a:t>
          </a:r>
          <a:r>
            <a:rPr lang="en-US" sz="1000" dirty="0" err="1">
              <a:solidFill>
                <a:schemeClr val="tx1">
                  <a:lumMod val="50000"/>
                  <a:lumOff val="50000"/>
                </a:schemeClr>
              </a:solidFill>
            </a:rPr>
            <a:t>puntuales</a:t>
          </a:r>
          <a:endParaRPr lang="en-US" sz="1000" dirty="0">
            <a:solidFill>
              <a:schemeClr val="tx1">
                <a:lumMod val="50000"/>
                <a:lumOff val="50000"/>
              </a:schemeClr>
            </a:solidFill>
          </a:endParaRPr>
        </a:p>
      </dgm:t>
    </dgm:pt>
    <dgm:pt modelId="{B4733627-0794-4D47-A28D-D34CD5C9628D}" type="parTrans" cxnId="{D483A6B1-6158-4B81-9F0F-F24F4609C7E0}">
      <dgm:prSet/>
      <dgm:spPr/>
      <dgm:t>
        <a:bodyPr/>
        <a:lstStyle/>
        <a:p>
          <a:endParaRPr lang="en-US"/>
        </a:p>
      </dgm:t>
    </dgm:pt>
    <dgm:pt modelId="{6043AA62-F33E-41D4-AABF-927B71B627D8}" type="sibTrans" cxnId="{D483A6B1-6158-4B81-9F0F-F24F4609C7E0}">
      <dgm:prSet/>
      <dgm:spPr/>
      <dgm:t>
        <a:bodyPr/>
        <a:lstStyle/>
        <a:p>
          <a:endParaRPr lang="en-US"/>
        </a:p>
      </dgm:t>
    </dgm:pt>
    <dgm:pt modelId="{EA86C596-F01B-45EA-9517-6590B12EFDA3}">
      <dgm:prSet phldrT="[Texto]" custT="1"/>
      <dgm:spPr/>
      <dgm:t>
        <a:bodyPr/>
        <a:lstStyle/>
        <a:p>
          <a:r>
            <a:rPr lang="en-US" sz="1000" dirty="0">
              <a:solidFill>
                <a:schemeClr val="tx1">
                  <a:lumMod val="50000"/>
                  <a:lumOff val="50000"/>
                </a:schemeClr>
              </a:solidFill>
            </a:rPr>
            <a:t> La zona </a:t>
          </a:r>
          <a:r>
            <a:rPr lang="en-US" sz="1000" dirty="0" err="1">
              <a:solidFill>
                <a:schemeClr val="tx1">
                  <a:lumMod val="50000"/>
                  <a:lumOff val="50000"/>
                </a:schemeClr>
              </a:solidFill>
            </a:rPr>
            <a:t>puede</a:t>
          </a:r>
          <a:r>
            <a:rPr lang="en-US" sz="1000" dirty="0">
              <a:solidFill>
                <a:schemeClr val="tx1">
                  <a:lumMod val="50000"/>
                  <a:lumOff val="50000"/>
                </a:schemeClr>
              </a:solidFill>
            </a:rPr>
            <a:t> </a:t>
          </a:r>
          <a:r>
            <a:rPr lang="en-US" sz="1000" dirty="0" err="1">
              <a:solidFill>
                <a:schemeClr val="tx1">
                  <a:lumMod val="50000"/>
                  <a:lumOff val="50000"/>
                </a:schemeClr>
              </a:solidFill>
            </a:rPr>
            <a:t>sangrar</a:t>
          </a:r>
          <a:r>
            <a:rPr lang="en-US" sz="1000" dirty="0">
              <a:solidFill>
                <a:schemeClr val="tx1">
                  <a:lumMod val="50000"/>
                  <a:lumOff val="50000"/>
                </a:schemeClr>
              </a:solidFill>
            </a:rPr>
            <a:t>, </a:t>
          </a:r>
          <a:r>
            <a:rPr lang="en-US" sz="1000" dirty="0" err="1">
              <a:solidFill>
                <a:schemeClr val="tx1">
                  <a:lumMod val="50000"/>
                  <a:lumOff val="50000"/>
                </a:schemeClr>
              </a:solidFill>
            </a:rPr>
            <a:t>tardar</a:t>
          </a:r>
          <a:r>
            <a:rPr lang="en-US" sz="1000" dirty="0">
              <a:solidFill>
                <a:schemeClr val="tx1">
                  <a:lumMod val="50000"/>
                  <a:lumOff val="50000"/>
                </a:schemeClr>
              </a:solidFill>
            </a:rPr>
            <a:t> </a:t>
          </a:r>
          <a:r>
            <a:rPr lang="en-US" sz="1000" dirty="0" err="1">
              <a:solidFill>
                <a:schemeClr val="tx1">
                  <a:lumMod val="50000"/>
                  <a:lumOff val="50000"/>
                </a:schemeClr>
              </a:solidFill>
            </a:rPr>
            <a:t>en</a:t>
          </a:r>
          <a:r>
            <a:rPr lang="en-US" sz="1000" dirty="0">
              <a:solidFill>
                <a:schemeClr val="tx1">
                  <a:lumMod val="50000"/>
                  <a:lumOff val="50000"/>
                </a:schemeClr>
              </a:solidFill>
            </a:rPr>
            <a:t> </a:t>
          </a:r>
          <a:r>
            <a:rPr lang="en-US" sz="1000" dirty="0" err="1">
              <a:solidFill>
                <a:schemeClr val="tx1">
                  <a:lumMod val="50000"/>
                  <a:lumOff val="50000"/>
                </a:schemeClr>
              </a:solidFill>
            </a:rPr>
            <a:t>curar</a:t>
          </a:r>
          <a:r>
            <a:rPr lang="en-US" sz="1000" dirty="0">
              <a:solidFill>
                <a:schemeClr val="tx1">
                  <a:lumMod val="50000"/>
                  <a:lumOff val="50000"/>
                </a:schemeClr>
              </a:solidFill>
            </a:rPr>
            <a:t> y </a:t>
          </a:r>
          <a:r>
            <a:rPr lang="en-US" sz="1000" dirty="0" err="1">
              <a:solidFill>
                <a:schemeClr val="tx1">
                  <a:lumMod val="50000"/>
                  <a:lumOff val="50000"/>
                </a:schemeClr>
              </a:solidFill>
            </a:rPr>
            <a:t>dejar</a:t>
          </a:r>
          <a:r>
            <a:rPr lang="en-US" sz="1000" dirty="0">
              <a:solidFill>
                <a:schemeClr val="tx1">
                  <a:lumMod val="50000"/>
                  <a:lumOff val="50000"/>
                </a:schemeClr>
              </a:solidFill>
            </a:rPr>
            <a:t> cicatrices</a:t>
          </a:r>
        </a:p>
      </dgm:t>
    </dgm:pt>
    <dgm:pt modelId="{554CDC92-05CD-4574-BE9C-6FD847446E89}" type="parTrans" cxnId="{C3BF93D8-5E71-49C3-AB6B-230F4420E7F9}">
      <dgm:prSet/>
      <dgm:spPr/>
      <dgm:t>
        <a:bodyPr/>
        <a:lstStyle/>
        <a:p>
          <a:endParaRPr lang="en-US"/>
        </a:p>
      </dgm:t>
    </dgm:pt>
    <dgm:pt modelId="{35650930-E29A-4EB9-8FB2-62786453A6AC}" type="sibTrans" cxnId="{C3BF93D8-5E71-49C3-AB6B-230F4420E7F9}">
      <dgm:prSet/>
      <dgm:spPr/>
      <dgm:t>
        <a:bodyPr/>
        <a:lstStyle/>
        <a:p>
          <a:endParaRPr lang="en-US"/>
        </a:p>
      </dgm:t>
    </dgm:pt>
    <dgm:pt modelId="{9CD7548C-3E28-9C4D-8F82-9B1F4AC30518}">
      <dgm:prSet phldrT="[Texto]" custT="1"/>
      <dgm:spPr/>
      <dgm:t>
        <a:bodyPr/>
        <a:lstStyle/>
        <a:p>
          <a:pPr>
            <a:buNone/>
          </a:pPr>
          <a:endParaRPr lang="en-US" sz="1000" dirty="0"/>
        </a:p>
      </dgm:t>
    </dgm:pt>
    <dgm:pt modelId="{A3EF38DF-F562-574B-8EBA-E0C80026C0C8}" type="parTrans" cxnId="{F0997368-EEC3-2944-9E55-65709858D36D}">
      <dgm:prSet/>
      <dgm:spPr/>
      <dgm:t>
        <a:bodyPr/>
        <a:lstStyle/>
        <a:p>
          <a:endParaRPr lang="es-ES"/>
        </a:p>
      </dgm:t>
    </dgm:pt>
    <dgm:pt modelId="{8C26BDB1-E78F-1E43-B734-58816D1FCCBA}" type="sibTrans" cxnId="{F0997368-EEC3-2944-9E55-65709858D36D}">
      <dgm:prSet/>
      <dgm:spPr/>
      <dgm:t>
        <a:bodyPr/>
        <a:lstStyle/>
        <a:p>
          <a:endParaRPr lang="es-ES"/>
        </a:p>
      </dgm:t>
    </dgm:pt>
    <dgm:pt modelId="{69714504-F746-2647-B1D1-B1D13F089F56}">
      <dgm:prSet phldrT="[Texto]" custT="1"/>
      <dgm:spPr/>
      <dgm:t>
        <a:bodyPr/>
        <a:lstStyle/>
        <a:p>
          <a:pPr>
            <a:buNone/>
          </a:pPr>
          <a:endParaRPr lang="en-US" sz="1000" dirty="0"/>
        </a:p>
      </dgm:t>
    </dgm:pt>
    <dgm:pt modelId="{E7A2C66A-6B17-7046-B283-343D19685397}" type="parTrans" cxnId="{E9E66C9C-EA0C-6F47-82B1-6720350D3A75}">
      <dgm:prSet/>
      <dgm:spPr/>
      <dgm:t>
        <a:bodyPr/>
        <a:lstStyle/>
        <a:p>
          <a:endParaRPr lang="es-ES"/>
        </a:p>
      </dgm:t>
    </dgm:pt>
    <dgm:pt modelId="{03988351-53B4-C649-BE21-59192B3C0A80}" type="sibTrans" cxnId="{E9E66C9C-EA0C-6F47-82B1-6720350D3A75}">
      <dgm:prSet/>
      <dgm:spPr/>
      <dgm:t>
        <a:bodyPr/>
        <a:lstStyle/>
        <a:p>
          <a:endParaRPr lang="es-ES"/>
        </a:p>
      </dgm:t>
    </dgm:pt>
    <dgm:pt modelId="{47AFAC3D-AB5D-5D4D-BB06-E1FB2ADFC3D6}">
      <dgm:prSet custT="1"/>
      <dgm:spPr/>
      <dgm:t>
        <a:bodyPr/>
        <a:lstStyle/>
        <a:p>
          <a:pPr>
            <a:buNone/>
          </a:pPr>
          <a:endParaRPr lang="en-US" sz="1000" dirty="0"/>
        </a:p>
      </dgm:t>
    </dgm:pt>
    <dgm:pt modelId="{F472F47F-231E-544C-8BD5-7DAF2488AB11}" type="parTrans" cxnId="{9169D172-3F57-B642-A45A-C533A41A6739}">
      <dgm:prSet/>
      <dgm:spPr/>
      <dgm:t>
        <a:bodyPr/>
        <a:lstStyle/>
        <a:p>
          <a:endParaRPr lang="es-ES"/>
        </a:p>
      </dgm:t>
    </dgm:pt>
    <dgm:pt modelId="{B2C011A9-43AD-D04C-902E-6256EDA190FA}" type="sibTrans" cxnId="{9169D172-3F57-B642-A45A-C533A41A6739}">
      <dgm:prSet/>
      <dgm:spPr/>
      <dgm:t>
        <a:bodyPr/>
        <a:lstStyle/>
        <a:p>
          <a:endParaRPr lang="es-ES"/>
        </a:p>
      </dgm:t>
    </dgm:pt>
    <dgm:pt modelId="{3389C902-6BBF-46D3-AA9A-212B1813D48D}" type="pres">
      <dgm:prSet presAssocID="{165A191B-FD2C-4DD5-BCA0-03E641D4F249}" presName="linear" presStyleCnt="0">
        <dgm:presLayoutVars>
          <dgm:animLvl val="lvl"/>
          <dgm:resizeHandles val="exact"/>
        </dgm:presLayoutVars>
      </dgm:prSet>
      <dgm:spPr/>
    </dgm:pt>
    <dgm:pt modelId="{1A04AA22-4022-43EF-B4C3-6397611FF2B5}" type="pres">
      <dgm:prSet presAssocID="{AEA1BA87-77FD-4619-A931-FF34CECE5A6D}" presName="parentText" presStyleLbl="node1" presStyleIdx="0" presStyleCnt="5" custScaleY="44875" custLinFactNeighborX="-3319">
        <dgm:presLayoutVars>
          <dgm:chMax val="0"/>
          <dgm:bulletEnabled val="1"/>
        </dgm:presLayoutVars>
      </dgm:prSet>
      <dgm:spPr/>
    </dgm:pt>
    <dgm:pt modelId="{B44FBD4A-64C2-4478-8CA7-D6CBB9DB1880}" type="pres">
      <dgm:prSet presAssocID="{AEA1BA87-77FD-4619-A931-FF34CECE5A6D}" presName="childText" presStyleLbl="revTx" presStyleIdx="0" presStyleCnt="5">
        <dgm:presLayoutVars>
          <dgm:bulletEnabled val="1"/>
        </dgm:presLayoutVars>
      </dgm:prSet>
      <dgm:spPr/>
    </dgm:pt>
    <dgm:pt modelId="{DE98286B-C785-4EFB-B857-3A18215A9CF5}" type="pres">
      <dgm:prSet presAssocID="{C39937EE-C694-473D-85A6-A85FF3689CB7}" presName="parentText" presStyleLbl="node1" presStyleIdx="1" presStyleCnt="5" custScaleY="45881">
        <dgm:presLayoutVars>
          <dgm:chMax val="0"/>
          <dgm:bulletEnabled val="1"/>
        </dgm:presLayoutVars>
      </dgm:prSet>
      <dgm:spPr/>
    </dgm:pt>
    <dgm:pt modelId="{B4CAA218-3D10-41A1-867E-394636485767}" type="pres">
      <dgm:prSet presAssocID="{C39937EE-C694-473D-85A6-A85FF3689CB7}" presName="childText" presStyleLbl="revTx" presStyleIdx="1" presStyleCnt="5" custScaleY="68765">
        <dgm:presLayoutVars>
          <dgm:bulletEnabled val="1"/>
        </dgm:presLayoutVars>
      </dgm:prSet>
      <dgm:spPr/>
    </dgm:pt>
    <dgm:pt modelId="{A7AB4758-C607-40BB-8B38-FF577D3C10C7}" type="pres">
      <dgm:prSet presAssocID="{73540949-D7D0-435A-BD7E-C149C8DE1381}" presName="parentText" presStyleLbl="node1" presStyleIdx="2" presStyleCnt="5" custScaleY="45037">
        <dgm:presLayoutVars>
          <dgm:chMax val="0"/>
          <dgm:bulletEnabled val="1"/>
        </dgm:presLayoutVars>
      </dgm:prSet>
      <dgm:spPr/>
    </dgm:pt>
    <dgm:pt modelId="{E4D7D47D-30DD-46D0-A71B-3611D461B670}" type="pres">
      <dgm:prSet presAssocID="{73540949-D7D0-435A-BD7E-C149C8DE1381}" presName="childText" presStyleLbl="revTx" presStyleIdx="2" presStyleCnt="5">
        <dgm:presLayoutVars>
          <dgm:bulletEnabled val="1"/>
        </dgm:presLayoutVars>
      </dgm:prSet>
      <dgm:spPr/>
    </dgm:pt>
    <dgm:pt modelId="{A537450B-4B5E-4CB4-B2FE-85EC7782FE3D}" type="pres">
      <dgm:prSet presAssocID="{1D2ABD33-AF23-470A-8DF6-053B7F9A58F5}" presName="parentText" presStyleLbl="node1" presStyleIdx="3" presStyleCnt="5" custScaleY="37409">
        <dgm:presLayoutVars>
          <dgm:chMax val="0"/>
          <dgm:bulletEnabled val="1"/>
        </dgm:presLayoutVars>
      </dgm:prSet>
      <dgm:spPr/>
    </dgm:pt>
    <dgm:pt modelId="{EE0DF6FE-C556-46B0-9563-DA0BA8CC8C05}" type="pres">
      <dgm:prSet presAssocID="{1D2ABD33-AF23-470A-8DF6-053B7F9A58F5}" presName="childText" presStyleLbl="revTx" presStyleIdx="3" presStyleCnt="5">
        <dgm:presLayoutVars>
          <dgm:bulletEnabled val="1"/>
        </dgm:presLayoutVars>
      </dgm:prSet>
      <dgm:spPr/>
    </dgm:pt>
    <dgm:pt modelId="{21F1EBFD-40BF-4BA1-B04E-687E7A90F719}" type="pres">
      <dgm:prSet presAssocID="{A302FD51-21EE-4541-A25F-A0F77E0E3C1D}" presName="parentText" presStyleLbl="node1" presStyleIdx="4" presStyleCnt="5" custScaleY="32195">
        <dgm:presLayoutVars>
          <dgm:chMax val="0"/>
          <dgm:bulletEnabled val="1"/>
        </dgm:presLayoutVars>
      </dgm:prSet>
      <dgm:spPr/>
    </dgm:pt>
    <dgm:pt modelId="{FD8F2FC7-2EBF-41F2-9ECB-20CCC9538DA9}" type="pres">
      <dgm:prSet presAssocID="{A302FD51-21EE-4541-A25F-A0F77E0E3C1D}" presName="childText" presStyleLbl="revTx" presStyleIdx="4" presStyleCnt="5">
        <dgm:presLayoutVars>
          <dgm:bulletEnabled val="1"/>
        </dgm:presLayoutVars>
      </dgm:prSet>
      <dgm:spPr/>
    </dgm:pt>
  </dgm:ptLst>
  <dgm:cxnLst>
    <dgm:cxn modelId="{C0C0C003-5850-4A1E-BB5B-249F5C5A0BFD}" srcId="{165A191B-FD2C-4DD5-BCA0-03E641D4F249}" destId="{1D2ABD33-AF23-470A-8DF6-053B7F9A58F5}" srcOrd="3" destOrd="0" parTransId="{AD071391-1B82-45C8-A15E-3A26B9CD5258}" sibTransId="{692D2B6B-FB7B-4F0C-9165-D50791703AF9}"/>
    <dgm:cxn modelId="{91D64906-20AD-459A-99B8-87CE1DE8099B}" type="presOf" srcId="{67EB94D9-CA25-4898-9709-950FF3D2FF2A}" destId="{FD8F2FC7-2EBF-41F2-9ECB-20CCC9538DA9}" srcOrd="0" destOrd="1" presId="urn:microsoft.com/office/officeart/2005/8/layout/vList2"/>
    <dgm:cxn modelId="{7C09F70B-5FA3-424E-96AE-90296042ACED}" type="presOf" srcId="{57B91F61-378E-4425-A4CE-1E58233B1D25}" destId="{B44FBD4A-64C2-4478-8CA7-D6CBB9DB1880}" srcOrd="0" destOrd="1" presId="urn:microsoft.com/office/officeart/2005/8/layout/vList2"/>
    <dgm:cxn modelId="{2B532E14-CDB7-49A2-B567-8F6051F44FD9}" type="presOf" srcId="{A302FD51-21EE-4541-A25F-A0F77E0E3C1D}" destId="{21F1EBFD-40BF-4BA1-B04E-687E7A90F719}" srcOrd="0" destOrd="0" presId="urn:microsoft.com/office/officeart/2005/8/layout/vList2"/>
    <dgm:cxn modelId="{27FFB419-9FF4-4956-9BCF-577E98D5F93D}" srcId="{165A191B-FD2C-4DD5-BCA0-03E641D4F249}" destId="{A302FD51-21EE-4541-A25F-A0F77E0E3C1D}" srcOrd="4" destOrd="0" parTransId="{F62CDB75-F576-433B-AC52-5982DBD5DE71}" sibTransId="{1CD0C3CE-F1E7-42F2-8184-8891D2436144}"/>
    <dgm:cxn modelId="{4139631B-50CE-4BBF-82C7-CFEF74120942}" srcId="{1D2ABD33-AF23-470A-8DF6-053B7F9A58F5}" destId="{81595943-0EDB-4592-A0CF-3345EB88E3BE}" srcOrd="0" destOrd="0" parTransId="{5B000C07-B0D2-47DC-BC0A-5AEB13DF278E}" sibTransId="{29E32D1B-9B93-4D57-A900-A409C682975A}"/>
    <dgm:cxn modelId="{ADB9C31E-F402-4356-9FE3-9521474E9A0A}" srcId="{C39937EE-C694-473D-85A6-A85FF3689CB7}" destId="{916D8124-826F-4BCC-926E-C737F67D4B15}" srcOrd="1" destOrd="0" parTransId="{ED311B86-2A81-44B3-AB28-4B9FDE442FE3}" sibTransId="{C55CCF95-3267-497B-9E2C-181AB9917ED2}"/>
    <dgm:cxn modelId="{74BAD01F-3BCF-4521-8446-1A6004316074}" srcId="{165A191B-FD2C-4DD5-BCA0-03E641D4F249}" destId="{C39937EE-C694-473D-85A6-A85FF3689CB7}" srcOrd="1" destOrd="0" parTransId="{7E7D1465-5431-411D-89DF-E628165A423C}" sibTransId="{2924F202-0F82-4907-A4C6-AE893A71C7F3}"/>
    <dgm:cxn modelId="{A5E8712A-26BC-4686-ACBD-4FD6FCE30679}" srcId="{AEA1BA87-77FD-4619-A931-FF34CECE5A6D}" destId="{1B70802A-44C6-418E-AA7E-CFF4BA3A2B76}" srcOrd="2" destOrd="0" parTransId="{E863C547-CAAA-4137-BA5F-40D20D05AE78}" sibTransId="{608C2DF5-4C24-4A5D-9498-17443A804EE2}"/>
    <dgm:cxn modelId="{B2F98237-2A1C-4247-8C4F-D423D7DB40E3}" srcId="{AEA1BA87-77FD-4619-A931-FF34CECE5A6D}" destId="{57B91F61-378E-4425-A4CE-1E58233B1D25}" srcOrd="1" destOrd="0" parTransId="{E5A385B9-14CC-49A8-98D2-D4E992729235}" sibTransId="{0079FC9F-8A25-4483-90A3-98020A574151}"/>
    <dgm:cxn modelId="{E083BC60-EF05-402C-A0DD-2EC7FB77AB92}" type="presOf" srcId="{916D8124-826F-4BCC-926E-C737F67D4B15}" destId="{B4CAA218-3D10-41A1-867E-394636485767}" srcOrd="0" destOrd="1" presId="urn:microsoft.com/office/officeart/2005/8/layout/vList2"/>
    <dgm:cxn modelId="{F0997368-EEC3-2944-9E55-65709858D36D}" srcId="{AEA1BA87-77FD-4619-A931-FF34CECE5A6D}" destId="{9CD7548C-3E28-9C4D-8F82-9B1F4AC30518}" srcOrd="4" destOrd="0" parTransId="{A3EF38DF-F562-574B-8EBA-E0C80026C0C8}" sibTransId="{8C26BDB1-E78F-1E43-B734-58816D1FCCBA}"/>
    <dgm:cxn modelId="{423E8F6B-3F60-4FAD-B600-50D4643E9A31}" type="presOf" srcId="{171B39D8-7F85-4BDA-81C7-9AF82F9228A0}" destId="{EE0DF6FE-C556-46B0-9563-DA0BA8CC8C05}" srcOrd="0" destOrd="2" presId="urn:microsoft.com/office/officeart/2005/8/layout/vList2"/>
    <dgm:cxn modelId="{DDF7516F-9D5F-497E-8D04-DFB20E9418D2}" srcId="{165A191B-FD2C-4DD5-BCA0-03E641D4F249}" destId="{73540949-D7D0-435A-BD7E-C149C8DE1381}" srcOrd="2" destOrd="0" parTransId="{6E670A68-96B5-4B74-954B-57B91465580C}" sibTransId="{4BDE048D-5189-471A-B98C-D21AE3AA2766}"/>
    <dgm:cxn modelId="{0B738652-274A-46A1-B3E9-8B6459325FCC}" type="presOf" srcId="{3F027F3F-2D1E-4CE1-BA56-C46909888139}" destId="{E4D7D47D-30DD-46D0-A71B-3611D461B670}" srcOrd="0" destOrd="0" presId="urn:microsoft.com/office/officeart/2005/8/layout/vList2"/>
    <dgm:cxn modelId="{9169D172-3F57-B642-A45A-C533A41A6739}" srcId="{1D2ABD33-AF23-470A-8DF6-053B7F9A58F5}" destId="{47AFAC3D-AB5D-5D4D-BB06-E1FB2ADFC3D6}" srcOrd="3" destOrd="0" parTransId="{F472F47F-231E-544C-8BD5-7DAF2488AB11}" sibTransId="{B2C011A9-43AD-D04C-902E-6256EDA190FA}"/>
    <dgm:cxn modelId="{CFD9EB54-E880-E74D-A072-A8C1780D1A82}" type="presOf" srcId="{69714504-F746-2647-B1D1-B1D13F089F56}" destId="{E4D7D47D-30DD-46D0-A71B-3611D461B670}" srcOrd="0" destOrd="3" presId="urn:microsoft.com/office/officeart/2005/8/layout/vList2"/>
    <dgm:cxn modelId="{5FE2D359-D6F8-4FCC-B021-86C3FAF1FBFC}" type="presOf" srcId="{AEA1BA87-77FD-4619-A931-FF34CECE5A6D}" destId="{1A04AA22-4022-43EF-B4C3-6397611FF2B5}" srcOrd="0" destOrd="0" presId="urn:microsoft.com/office/officeart/2005/8/layout/vList2"/>
    <dgm:cxn modelId="{2BA0C481-F6B2-4FCB-8286-51E849B82822}" type="presOf" srcId="{C39937EE-C694-473D-85A6-A85FF3689CB7}" destId="{DE98286B-C785-4EFB-B857-3A18215A9CF5}" srcOrd="0" destOrd="0" presId="urn:microsoft.com/office/officeart/2005/8/layout/vList2"/>
    <dgm:cxn modelId="{9C5C8985-C953-4DF1-A0E4-A303311729C1}" type="presOf" srcId="{5A8A87E5-9C7B-4E19-9008-26F87D7A8E2F}" destId="{B44FBD4A-64C2-4478-8CA7-D6CBB9DB1880}" srcOrd="0" destOrd="0" presId="urn:microsoft.com/office/officeart/2005/8/layout/vList2"/>
    <dgm:cxn modelId="{37229391-EB1D-4041-B227-FB7B75007F55}" type="presOf" srcId="{1B70802A-44C6-418E-AA7E-CFF4BA3A2B76}" destId="{B44FBD4A-64C2-4478-8CA7-D6CBB9DB1880}" srcOrd="0" destOrd="2" presId="urn:microsoft.com/office/officeart/2005/8/layout/vList2"/>
    <dgm:cxn modelId="{5847A197-90B1-4539-B2A5-092C21D9B731}" type="presOf" srcId="{EA86C596-F01B-45EA-9517-6590B12EFDA3}" destId="{E4D7D47D-30DD-46D0-A71B-3611D461B670}" srcOrd="0" destOrd="2" presId="urn:microsoft.com/office/officeart/2005/8/layout/vList2"/>
    <dgm:cxn modelId="{C49CA198-3B5B-446F-B16A-B29D01412F4D}" srcId="{165A191B-FD2C-4DD5-BCA0-03E641D4F249}" destId="{AEA1BA87-77FD-4619-A931-FF34CECE5A6D}" srcOrd="0" destOrd="0" parTransId="{0B7B281D-A2D7-4328-92F8-9F89170B41DF}" sibTransId="{4640C9C6-9857-454C-8C3F-0114306C5861}"/>
    <dgm:cxn modelId="{C78B819A-9081-4D86-A923-B00F941C5450}" srcId="{A302FD51-21EE-4541-A25F-A0F77E0E3C1D}" destId="{67EB94D9-CA25-4898-9709-950FF3D2FF2A}" srcOrd="1" destOrd="0" parTransId="{AB95EA2F-0AF3-4569-97C3-9B4C4598114D}" sibTransId="{ED36A550-0FBE-4892-9501-82F37FCDE52A}"/>
    <dgm:cxn modelId="{AACABC9A-78E0-4484-AC00-1394C38FD15C}" type="presOf" srcId="{C77D2279-5AD3-4927-B693-8650D3EF7B4A}" destId="{FD8F2FC7-2EBF-41F2-9ECB-20CCC9538DA9}" srcOrd="0" destOrd="2" presId="urn:microsoft.com/office/officeart/2005/8/layout/vList2"/>
    <dgm:cxn modelId="{EE52CD9B-B231-4B5F-B360-B0454782566F}" type="presOf" srcId="{17DB02DA-60BF-4317-A36C-F6B51E7B3D6F}" destId="{EE0DF6FE-C556-46B0-9563-DA0BA8CC8C05}" srcOrd="0" destOrd="1" presId="urn:microsoft.com/office/officeart/2005/8/layout/vList2"/>
    <dgm:cxn modelId="{E9E66C9C-EA0C-6F47-82B1-6720350D3A75}" srcId="{73540949-D7D0-435A-BD7E-C149C8DE1381}" destId="{69714504-F746-2647-B1D1-B1D13F089F56}" srcOrd="3" destOrd="0" parTransId="{E7A2C66A-6B17-7046-B283-343D19685397}" sibTransId="{03988351-53B4-C649-BE21-59192B3C0A80}"/>
    <dgm:cxn modelId="{0094BF9F-9629-4574-A654-9C4DB9A100BD}" srcId="{C39937EE-C694-473D-85A6-A85FF3689CB7}" destId="{D1B6065F-9778-4EB7-A65C-B053D4DB30AD}" srcOrd="0" destOrd="0" parTransId="{58F984C6-6E61-4974-85E0-03411E9D2ACA}" sibTransId="{A3278FF4-48E3-4D6C-8E65-332853607E7A}"/>
    <dgm:cxn modelId="{C19754A1-891A-435C-83E6-767AF17F36FB}" type="presOf" srcId="{81595943-0EDB-4592-A0CF-3345EB88E3BE}" destId="{EE0DF6FE-C556-46B0-9563-DA0BA8CC8C05}" srcOrd="0" destOrd="0" presId="urn:microsoft.com/office/officeart/2005/8/layout/vList2"/>
    <dgm:cxn modelId="{AC1518A2-DEA3-43B2-9783-802B75076F3D}" type="presOf" srcId="{A033B3E7-1A6A-4175-AE2A-55DF4B06A555}" destId="{E4D7D47D-30DD-46D0-A71B-3611D461B670}" srcOrd="0" destOrd="1" presId="urn:microsoft.com/office/officeart/2005/8/layout/vList2"/>
    <dgm:cxn modelId="{FE907EA5-35E6-45E3-9361-BC853CD867A8}" type="presOf" srcId="{1EE63A47-0516-40A9-A61F-81A3B5863F75}" destId="{FD8F2FC7-2EBF-41F2-9ECB-20CCC9538DA9}" srcOrd="0" destOrd="0" presId="urn:microsoft.com/office/officeart/2005/8/layout/vList2"/>
    <dgm:cxn modelId="{88289CA8-1857-4670-96EE-7A6261CF335E}" srcId="{AEA1BA87-77FD-4619-A931-FF34CECE5A6D}" destId="{F0487738-E073-4917-B4E7-7034522FEC35}" srcOrd="3" destOrd="0" parTransId="{70D13BB6-0EDD-49D9-8AAF-732EA2262AFE}" sibTransId="{07052E5D-D789-454E-9A4F-02C4458E08E3}"/>
    <dgm:cxn modelId="{878FBCAD-2679-4877-A324-6203B6910ED8}" srcId="{73540949-D7D0-435A-BD7E-C149C8DE1381}" destId="{3F027F3F-2D1E-4CE1-BA56-C46909888139}" srcOrd="0" destOrd="0" parTransId="{CC6E051A-31B6-4A71-A97E-47AEDA4A1DFD}" sibTransId="{24E2295B-C37C-4662-8B41-86015D75B388}"/>
    <dgm:cxn modelId="{D483A6B1-6158-4B81-9F0F-F24F4609C7E0}" srcId="{73540949-D7D0-435A-BD7E-C149C8DE1381}" destId="{A033B3E7-1A6A-4175-AE2A-55DF4B06A555}" srcOrd="1" destOrd="0" parTransId="{B4733627-0794-4D47-A28D-D34CD5C9628D}" sibTransId="{6043AA62-F33E-41D4-AABF-927B71B627D8}"/>
    <dgm:cxn modelId="{340F08CD-C0D3-4451-8733-8D19F3788C4E}" type="presOf" srcId="{1D2ABD33-AF23-470A-8DF6-053B7F9A58F5}" destId="{A537450B-4B5E-4CB4-B2FE-85EC7782FE3D}" srcOrd="0" destOrd="0" presId="urn:microsoft.com/office/officeart/2005/8/layout/vList2"/>
    <dgm:cxn modelId="{352F26CE-CD40-4D70-8F82-AF795EE4A3FD}" srcId="{A302FD51-21EE-4541-A25F-A0F77E0E3C1D}" destId="{1EE63A47-0516-40A9-A61F-81A3B5863F75}" srcOrd="0" destOrd="0" parTransId="{4E9617EE-F0A8-439D-A79B-57BC666E64F8}" sibTransId="{23974173-0E6A-4DCE-B1DB-27F0E011BBA6}"/>
    <dgm:cxn modelId="{185E18D1-09A6-48DB-9582-2CAF3526F265}" type="presOf" srcId="{D1B6065F-9778-4EB7-A65C-B053D4DB30AD}" destId="{B4CAA218-3D10-41A1-867E-394636485767}" srcOrd="0" destOrd="0" presId="urn:microsoft.com/office/officeart/2005/8/layout/vList2"/>
    <dgm:cxn modelId="{F86DF4D1-932E-4042-97EA-D9AB4CEFF695}" srcId="{1D2ABD33-AF23-470A-8DF6-053B7F9A58F5}" destId="{17DB02DA-60BF-4317-A36C-F6B51E7B3D6F}" srcOrd="1" destOrd="0" parTransId="{5D70E7D5-DA88-4317-A5BB-9C420B6F5C5D}" sibTransId="{50A8A584-8D61-41FD-928E-744D8E9C7397}"/>
    <dgm:cxn modelId="{C3BF93D8-5E71-49C3-AB6B-230F4420E7F9}" srcId="{73540949-D7D0-435A-BD7E-C149C8DE1381}" destId="{EA86C596-F01B-45EA-9517-6590B12EFDA3}" srcOrd="2" destOrd="0" parTransId="{554CDC92-05CD-4574-BE9C-6FD847446E89}" sibTransId="{35650930-E29A-4EB9-8FB2-62786453A6AC}"/>
    <dgm:cxn modelId="{3331EEDA-EB3E-45DD-9143-2751A70A00F9}" type="presOf" srcId="{165A191B-FD2C-4DD5-BCA0-03E641D4F249}" destId="{3389C902-6BBF-46D3-AA9A-212B1813D48D}" srcOrd="0" destOrd="0" presId="urn:microsoft.com/office/officeart/2005/8/layout/vList2"/>
    <dgm:cxn modelId="{1FB9D6DC-F25B-374D-9269-E0C6DD34DE10}" type="presOf" srcId="{47AFAC3D-AB5D-5D4D-BB06-E1FB2ADFC3D6}" destId="{EE0DF6FE-C556-46B0-9563-DA0BA8CC8C05}" srcOrd="0" destOrd="3" presId="urn:microsoft.com/office/officeart/2005/8/layout/vList2"/>
    <dgm:cxn modelId="{23AC0DE7-0F4A-4C95-B6F5-A9828FC92C67}" srcId="{A302FD51-21EE-4541-A25F-A0F77E0E3C1D}" destId="{C77D2279-5AD3-4927-B693-8650D3EF7B4A}" srcOrd="2" destOrd="0" parTransId="{B87A1F78-4263-40ED-8576-FED8BF124545}" sibTransId="{C103631A-A70C-4960-A9CF-B15CE1D8436A}"/>
    <dgm:cxn modelId="{2ABB15EB-99F4-4442-9BDE-1323C45EBB28}" type="presOf" srcId="{73540949-D7D0-435A-BD7E-C149C8DE1381}" destId="{A7AB4758-C607-40BB-8B38-FF577D3C10C7}" srcOrd="0" destOrd="0" presId="urn:microsoft.com/office/officeart/2005/8/layout/vList2"/>
    <dgm:cxn modelId="{891628EC-9B37-4108-A4C5-9C62F8582DCD}" srcId="{1D2ABD33-AF23-470A-8DF6-053B7F9A58F5}" destId="{171B39D8-7F85-4BDA-81C7-9AF82F9228A0}" srcOrd="2" destOrd="0" parTransId="{E4769D3B-1754-4CFA-A795-8475E40C7408}" sibTransId="{9234AE2E-1EF5-4289-BEDC-1A0F35A5FDF5}"/>
    <dgm:cxn modelId="{0625FDEF-0D60-CC4B-AF82-3B39F6F246E2}" type="presOf" srcId="{9CD7548C-3E28-9C4D-8F82-9B1F4AC30518}" destId="{B44FBD4A-64C2-4478-8CA7-D6CBB9DB1880}" srcOrd="0" destOrd="4" presId="urn:microsoft.com/office/officeart/2005/8/layout/vList2"/>
    <dgm:cxn modelId="{3AC46AF4-1BB9-41AC-9D68-A250FEF69B67}" type="presOf" srcId="{F0487738-E073-4917-B4E7-7034522FEC35}" destId="{B44FBD4A-64C2-4478-8CA7-D6CBB9DB1880}" srcOrd="0" destOrd="3" presId="urn:microsoft.com/office/officeart/2005/8/layout/vList2"/>
    <dgm:cxn modelId="{FE3CC3F6-13E0-49EA-B1AC-C290FC9E77C1}" srcId="{AEA1BA87-77FD-4619-A931-FF34CECE5A6D}" destId="{5A8A87E5-9C7B-4E19-9008-26F87D7A8E2F}" srcOrd="0" destOrd="0" parTransId="{F0C2BF59-BA99-4371-810C-EB6743C1D839}" sibTransId="{D2ECD628-FDEB-40A2-B291-6F390DC3CDEC}"/>
    <dgm:cxn modelId="{6344C16A-E940-462E-B1CD-60B36416B968}" type="presParOf" srcId="{3389C902-6BBF-46D3-AA9A-212B1813D48D}" destId="{1A04AA22-4022-43EF-B4C3-6397611FF2B5}" srcOrd="0" destOrd="0" presId="urn:microsoft.com/office/officeart/2005/8/layout/vList2"/>
    <dgm:cxn modelId="{1B2F3C4E-11BF-489F-9559-D8658ADFAC5D}" type="presParOf" srcId="{3389C902-6BBF-46D3-AA9A-212B1813D48D}" destId="{B44FBD4A-64C2-4478-8CA7-D6CBB9DB1880}" srcOrd="1" destOrd="0" presId="urn:microsoft.com/office/officeart/2005/8/layout/vList2"/>
    <dgm:cxn modelId="{07DFD74F-8A41-4A74-8D2E-70C048E6AE11}" type="presParOf" srcId="{3389C902-6BBF-46D3-AA9A-212B1813D48D}" destId="{DE98286B-C785-4EFB-B857-3A18215A9CF5}" srcOrd="2" destOrd="0" presId="urn:microsoft.com/office/officeart/2005/8/layout/vList2"/>
    <dgm:cxn modelId="{5864B336-3309-4FF1-AFC0-73D10567B9DE}" type="presParOf" srcId="{3389C902-6BBF-46D3-AA9A-212B1813D48D}" destId="{B4CAA218-3D10-41A1-867E-394636485767}" srcOrd="3" destOrd="0" presId="urn:microsoft.com/office/officeart/2005/8/layout/vList2"/>
    <dgm:cxn modelId="{42BA90F4-15E8-4329-ABC4-F2CD5881ECC3}" type="presParOf" srcId="{3389C902-6BBF-46D3-AA9A-212B1813D48D}" destId="{A7AB4758-C607-40BB-8B38-FF577D3C10C7}" srcOrd="4" destOrd="0" presId="urn:microsoft.com/office/officeart/2005/8/layout/vList2"/>
    <dgm:cxn modelId="{CE52E55C-EFF3-4E69-999B-AF7AA2AD7C69}" type="presParOf" srcId="{3389C902-6BBF-46D3-AA9A-212B1813D48D}" destId="{E4D7D47D-30DD-46D0-A71B-3611D461B670}" srcOrd="5" destOrd="0" presId="urn:microsoft.com/office/officeart/2005/8/layout/vList2"/>
    <dgm:cxn modelId="{70E3B9D4-84DB-4373-96AA-DFEC8FA2A964}" type="presParOf" srcId="{3389C902-6BBF-46D3-AA9A-212B1813D48D}" destId="{A537450B-4B5E-4CB4-B2FE-85EC7782FE3D}" srcOrd="6" destOrd="0" presId="urn:microsoft.com/office/officeart/2005/8/layout/vList2"/>
    <dgm:cxn modelId="{BAC36071-36D2-4F40-9F0F-3139A2A3A0E1}" type="presParOf" srcId="{3389C902-6BBF-46D3-AA9A-212B1813D48D}" destId="{EE0DF6FE-C556-46B0-9563-DA0BA8CC8C05}" srcOrd="7" destOrd="0" presId="urn:microsoft.com/office/officeart/2005/8/layout/vList2"/>
    <dgm:cxn modelId="{ED8E98E0-2C59-4A2C-A5C5-23F5DF074016}" type="presParOf" srcId="{3389C902-6BBF-46D3-AA9A-212B1813D48D}" destId="{21F1EBFD-40BF-4BA1-B04E-687E7A90F719}" srcOrd="8" destOrd="0" presId="urn:microsoft.com/office/officeart/2005/8/layout/vList2"/>
    <dgm:cxn modelId="{37EBC446-2F1F-4C9C-A127-AC230DD06518}" type="presParOf" srcId="{3389C902-6BBF-46D3-AA9A-212B1813D48D}" destId="{FD8F2FC7-2EBF-41F2-9ECB-20CCC9538DA9}"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5A191B-FD2C-4DD5-BCA0-03E641D4F2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A1BA87-77FD-4619-A931-FF34CECE5A6D}">
      <dgm:prSet phldrT="[Texto]"/>
      <dgm:spPr>
        <a:solidFill>
          <a:srgbClr val="EE8A1E"/>
        </a:solidFill>
      </dgm:spPr>
      <dgm:t>
        <a:bodyPr/>
        <a:lstStyle/>
        <a:p>
          <a:r>
            <a:rPr lang="es-ES" b="1" dirty="0">
              <a:latin typeface="+mj-lt"/>
              <a:ea typeface="Calibri" panose="020F0502020204030204" pitchFamily="34" charset="0"/>
              <a:cs typeface="Calibri" panose="020F0502020204030204" pitchFamily="34" charset="0"/>
            </a:rPr>
            <a:t>Crema de 5-fluorouracilo</a:t>
          </a:r>
          <a:endParaRPr lang="en-US" b="1" dirty="0"/>
        </a:p>
      </dgm:t>
    </dgm:pt>
    <dgm:pt modelId="{0B7B281D-A2D7-4328-92F8-9F89170B41DF}" type="parTrans" cxnId="{C49CA198-3B5B-446F-B16A-B29D01412F4D}">
      <dgm:prSet/>
      <dgm:spPr/>
      <dgm:t>
        <a:bodyPr/>
        <a:lstStyle/>
        <a:p>
          <a:endParaRPr lang="en-US"/>
        </a:p>
      </dgm:t>
    </dgm:pt>
    <dgm:pt modelId="{4640C9C6-9857-454C-8C3F-0114306C5861}" type="sibTrans" cxnId="{C49CA198-3B5B-446F-B16A-B29D01412F4D}">
      <dgm:prSet/>
      <dgm:spPr/>
      <dgm:t>
        <a:bodyPr/>
        <a:lstStyle/>
        <a:p>
          <a:endParaRPr lang="en-US"/>
        </a:p>
      </dgm:t>
    </dgm:pt>
    <dgm:pt modelId="{C39937EE-C694-473D-85A6-A85FF3689CB7}">
      <dgm:prSet phldrT="[Texto]"/>
      <dgm:spPr>
        <a:solidFill>
          <a:srgbClr val="EE8A1E"/>
        </a:solidFill>
      </dgm:spPr>
      <dgm:t>
        <a:bodyPr/>
        <a:lstStyle/>
        <a:p>
          <a:r>
            <a:rPr lang="es-ES" b="1" dirty="0">
              <a:latin typeface="+mj-lt"/>
              <a:ea typeface="Calibri" panose="020F0502020204030204" pitchFamily="34" charset="0"/>
              <a:cs typeface="Calibri" panose="020F0502020204030204" pitchFamily="34" charset="0"/>
            </a:rPr>
            <a:t>Diclofenaco sódico en gel de ácido hialurónico</a:t>
          </a:r>
          <a:endParaRPr lang="en-US" b="1" dirty="0"/>
        </a:p>
      </dgm:t>
    </dgm:pt>
    <dgm:pt modelId="{7E7D1465-5431-411D-89DF-E628165A423C}" type="parTrans" cxnId="{74BAD01F-3BCF-4521-8446-1A6004316074}">
      <dgm:prSet/>
      <dgm:spPr/>
      <dgm:t>
        <a:bodyPr/>
        <a:lstStyle/>
        <a:p>
          <a:endParaRPr lang="en-US"/>
        </a:p>
      </dgm:t>
    </dgm:pt>
    <dgm:pt modelId="{2924F202-0F82-4907-A4C6-AE893A71C7F3}" type="sibTrans" cxnId="{74BAD01F-3BCF-4521-8446-1A6004316074}">
      <dgm:prSet/>
      <dgm:spPr/>
      <dgm:t>
        <a:bodyPr/>
        <a:lstStyle/>
        <a:p>
          <a:endParaRPr lang="en-US"/>
        </a:p>
      </dgm:t>
    </dgm:pt>
    <dgm:pt modelId="{1D2ABD33-AF23-470A-8DF6-053B7F9A58F5}">
      <dgm:prSet/>
      <dgm:spPr>
        <a:solidFill>
          <a:srgbClr val="EE8A1E"/>
        </a:solidFill>
      </dgm:spPr>
      <dgm:t>
        <a:bodyPr/>
        <a:lstStyle/>
        <a:p>
          <a:r>
            <a:rPr lang="es-ES" b="1" dirty="0">
              <a:latin typeface="+mj-lt"/>
              <a:ea typeface="Calibri" panose="020F0502020204030204" pitchFamily="34" charset="0"/>
              <a:cs typeface="Calibri" panose="020F0502020204030204" pitchFamily="34" charset="0"/>
            </a:rPr>
            <a:t>Crema de </a:t>
          </a:r>
          <a:r>
            <a:rPr lang="es-ES" b="1" dirty="0" err="1">
              <a:latin typeface="+mj-lt"/>
              <a:ea typeface="Calibri" panose="020F0502020204030204" pitchFamily="34" charset="0"/>
              <a:cs typeface="Calibri" panose="020F0502020204030204" pitchFamily="34" charset="0"/>
            </a:rPr>
            <a:t>imiquimod</a:t>
          </a:r>
          <a:endParaRPr lang="en-US" b="1" dirty="0"/>
        </a:p>
      </dgm:t>
    </dgm:pt>
    <dgm:pt modelId="{AD071391-1B82-45C8-A15E-3A26B9CD5258}" type="parTrans" cxnId="{C0C0C003-5850-4A1E-BB5B-249F5C5A0BFD}">
      <dgm:prSet/>
      <dgm:spPr/>
      <dgm:t>
        <a:bodyPr/>
        <a:lstStyle/>
        <a:p>
          <a:endParaRPr lang="en-US"/>
        </a:p>
      </dgm:t>
    </dgm:pt>
    <dgm:pt modelId="{692D2B6B-FB7B-4F0C-9165-D50791703AF9}" type="sibTrans" cxnId="{C0C0C003-5850-4A1E-BB5B-249F5C5A0BFD}">
      <dgm:prSet/>
      <dgm:spPr/>
      <dgm:t>
        <a:bodyPr/>
        <a:lstStyle/>
        <a:p>
          <a:endParaRPr lang="en-US"/>
        </a:p>
      </dgm:t>
    </dgm:pt>
    <dgm:pt modelId="{A302FD51-21EE-4541-A25F-A0F77E0E3C1D}">
      <dgm:prSet/>
      <dgm:spPr>
        <a:solidFill>
          <a:srgbClr val="EE8A1E"/>
        </a:solidFill>
      </dgm:spPr>
      <dgm:t>
        <a:bodyPr/>
        <a:lstStyle/>
        <a:p>
          <a:pPr>
            <a:buClr>
              <a:schemeClr val="tx1"/>
            </a:buClr>
            <a:buFont typeface="Arial" panose="020B0604020202020204" pitchFamily="34" charset="0"/>
            <a:buChar char="•"/>
          </a:pPr>
          <a:r>
            <a:rPr lang="es-ES">
              <a:latin typeface="+mj-lt"/>
              <a:ea typeface="Calibri" panose="020F0502020204030204" pitchFamily="34" charset="0"/>
              <a:cs typeface="Calibri" panose="020F0502020204030204" pitchFamily="34" charset="0"/>
            </a:rPr>
            <a:t>Terapia fotodinámica (TFD-ALA, TFD-MAL)</a:t>
          </a:r>
          <a:endParaRPr lang="en-US"/>
        </a:p>
      </dgm:t>
    </dgm:pt>
    <dgm:pt modelId="{F62CDB75-F576-433B-AC52-5982DBD5DE71}" type="parTrans" cxnId="{27FFB419-9FF4-4956-9BCF-577E98D5F93D}">
      <dgm:prSet/>
      <dgm:spPr/>
      <dgm:t>
        <a:bodyPr/>
        <a:lstStyle/>
        <a:p>
          <a:endParaRPr lang="en-US"/>
        </a:p>
      </dgm:t>
    </dgm:pt>
    <dgm:pt modelId="{1CD0C3CE-F1E7-42F2-8184-8891D2436144}" type="sibTrans" cxnId="{27FFB419-9FF4-4956-9BCF-577E98D5F93D}">
      <dgm:prSet/>
      <dgm:spPr/>
      <dgm:t>
        <a:bodyPr/>
        <a:lstStyle/>
        <a:p>
          <a:endParaRPr lang="en-US"/>
        </a:p>
      </dgm:t>
    </dgm:pt>
    <dgm:pt modelId="{1EE63A47-0516-40A9-A61F-81A3B5863F75}">
      <dgm:prSet/>
      <dgm:spPr/>
      <dgm:t>
        <a:bodyPr/>
        <a:lstStyle/>
        <a:p>
          <a:r>
            <a:rPr lang="es-ES" dirty="0">
              <a:solidFill>
                <a:schemeClr val="tx1">
                  <a:lumMod val="50000"/>
                  <a:lumOff val="50000"/>
                </a:schemeClr>
              </a:solidFill>
              <a:latin typeface="+mj-lt"/>
              <a:ea typeface="Calibri" panose="020F0502020204030204" pitchFamily="34" charset="0"/>
              <a:cs typeface="Calibri" panose="020F0502020204030204" pitchFamily="34" charset="0"/>
            </a:rPr>
            <a:t>TFD-ALA</a:t>
          </a:r>
          <a:endParaRPr lang="en-US" dirty="0">
            <a:solidFill>
              <a:schemeClr val="tx1">
                <a:lumMod val="50000"/>
                <a:lumOff val="50000"/>
              </a:schemeClr>
            </a:solidFill>
          </a:endParaRPr>
        </a:p>
      </dgm:t>
    </dgm:pt>
    <dgm:pt modelId="{4E9617EE-F0A8-439D-A79B-57BC666E64F8}" type="parTrans" cxnId="{352F26CE-CD40-4D70-8F82-AF795EE4A3FD}">
      <dgm:prSet/>
      <dgm:spPr/>
      <dgm:t>
        <a:bodyPr/>
        <a:lstStyle/>
        <a:p>
          <a:endParaRPr lang="en-US"/>
        </a:p>
      </dgm:t>
    </dgm:pt>
    <dgm:pt modelId="{23974173-0E6A-4DCE-B1DB-27F0E011BBA6}" type="sibTrans" cxnId="{352F26CE-CD40-4D70-8F82-AF795EE4A3FD}">
      <dgm:prSet/>
      <dgm:spPr/>
      <dgm:t>
        <a:bodyPr/>
        <a:lstStyle/>
        <a:p>
          <a:endParaRPr lang="en-US"/>
        </a:p>
      </dgm:t>
    </dgm:pt>
    <dgm:pt modelId="{F3F5469B-7D94-4DB8-BFEE-FDC40B146AE7}">
      <dgm:prSet/>
      <dgm:spPr/>
      <dgm:t>
        <a:bodyPr/>
        <a:lstStyle/>
        <a:p>
          <a:r>
            <a:rPr lang="es-ES" dirty="0">
              <a:solidFill>
                <a:schemeClr val="tx1">
                  <a:lumMod val="50000"/>
                  <a:lumOff val="50000"/>
                </a:schemeClr>
              </a:solidFill>
              <a:latin typeface="+mj-lt"/>
              <a:ea typeface="Calibri" panose="020F0502020204030204" pitchFamily="34" charset="0"/>
              <a:cs typeface="Calibri" panose="020F0502020204030204" pitchFamily="34" charset="0"/>
            </a:rPr>
            <a:t>TFD-MAL</a:t>
          </a:r>
          <a:endParaRPr lang="en-US" dirty="0">
            <a:solidFill>
              <a:schemeClr val="tx1">
                <a:lumMod val="50000"/>
                <a:lumOff val="50000"/>
              </a:schemeClr>
            </a:solidFill>
          </a:endParaRPr>
        </a:p>
      </dgm:t>
    </dgm:pt>
    <dgm:pt modelId="{05F4B6AE-2AC0-4512-9005-AE88FE683FA7}" type="parTrans" cxnId="{45A22145-C64E-4FAE-9C85-4AEFE54F93AB}">
      <dgm:prSet/>
      <dgm:spPr/>
      <dgm:t>
        <a:bodyPr/>
        <a:lstStyle/>
        <a:p>
          <a:endParaRPr lang="en-US"/>
        </a:p>
      </dgm:t>
    </dgm:pt>
    <dgm:pt modelId="{655B694A-F18F-4E22-B3B1-10E23FF88600}" type="sibTrans" cxnId="{45A22145-C64E-4FAE-9C85-4AEFE54F93AB}">
      <dgm:prSet/>
      <dgm:spPr/>
      <dgm:t>
        <a:bodyPr/>
        <a:lstStyle/>
        <a:p>
          <a:endParaRPr lang="en-US"/>
        </a:p>
      </dgm:t>
    </dgm:pt>
    <dgm:pt modelId="{336D2F14-EC67-42AD-BD0A-A03476FCCAD0}">
      <dgm:prSet phldrT="[Texto]"/>
      <dgm:spPr/>
      <dgm:t>
        <a:bodyPr/>
        <a:lstStyle/>
        <a:p>
          <a:r>
            <a:rPr kumimoji="0" lang="es-ES" b="0" i="0" u="none" strike="noStrike" cap="none" spc="0" normalizeH="0" baseline="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5-FU al 4%</a:t>
          </a:r>
          <a:endParaRPr lang="en-US" b="0" dirty="0">
            <a:solidFill>
              <a:schemeClr val="tx1">
                <a:lumMod val="50000"/>
                <a:lumOff val="50000"/>
              </a:schemeClr>
            </a:solidFill>
            <a:latin typeface="Calibri" panose="020F0502020204030204" pitchFamily="34" charset="0"/>
            <a:cs typeface="Calibri" panose="020F0502020204030204" pitchFamily="34" charset="0"/>
          </a:endParaRPr>
        </a:p>
      </dgm:t>
    </dgm:pt>
    <dgm:pt modelId="{8658F767-5D59-43E3-A02F-954275C9B1CB}" type="parTrans" cxnId="{183A49C2-35C9-4915-BBBA-FE6FB7AABC08}">
      <dgm:prSet/>
      <dgm:spPr/>
      <dgm:t>
        <a:bodyPr/>
        <a:lstStyle/>
        <a:p>
          <a:endParaRPr lang="en-US"/>
        </a:p>
      </dgm:t>
    </dgm:pt>
    <dgm:pt modelId="{59A0F095-E937-4237-AD52-BE310DA77249}" type="sibTrans" cxnId="{183A49C2-35C9-4915-BBBA-FE6FB7AABC08}">
      <dgm:prSet/>
      <dgm:spPr/>
      <dgm:t>
        <a:bodyPr/>
        <a:lstStyle/>
        <a:p>
          <a:endParaRPr lang="en-US"/>
        </a:p>
      </dgm:t>
    </dgm:pt>
    <dgm:pt modelId="{5C82DCC8-3AD8-4C1C-802A-4DB12AC7FDA9}">
      <dgm:prSet phldrT="[Texto]"/>
      <dgm:spPr/>
      <dgm:t>
        <a:bodyPr/>
        <a:lstStyle/>
        <a:p>
          <a:r>
            <a:rPr kumimoji="0" lang="es-ES" b="0" i="0" u="none" strike="noStrike" cap="none" spc="0" normalizeH="0" baseline="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5-FU al 5%</a:t>
          </a:r>
          <a:endParaRPr lang="en-US" b="0" dirty="0">
            <a:solidFill>
              <a:schemeClr val="tx1">
                <a:lumMod val="50000"/>
                <a:lumOff val="50000"/>
              </a:schemeClr>
            </a:solidFill>
            <a:latin typeface="Calibri" panose="020F0502020204030204" pitchFamily="34" charset="0"/>
            <a:cs typeface="Calibri" panose="020F0502020204030204" pitchFamily="34" charset="0"/>
          </a:endParaRPr>
        </a:p>
      </dgm:t>
    </dgm:pt>
    <dgm:pt modelId="{445FC6EB-1705-4468-9C33-49F6305549A6}" type="parTrans" cxnId="{F130161E-4D17-47D8-8EA3-9DC108394D90}">
      <dgm:prSet/>
      <dgm:spPr/>
      <dgm:t>
        <a:bodyPr/>
        <a:lstStyle/>
        <a:p>
          <a:endParaRPr lang="en-US"/>
        </a:p>
      </dgm:t>
    </dgm:pt>
    <dgm:pt modelId="{22BE798B-4D01-4E97-A6B7-DFE6603381F4}" type="sibTrans" cxnId="{F130161E-4D17-47D8-8EA3-9DC108394D90}">
      <dgm:prSet/>
      <dgm:spPr/>
      <dgm:t>
        <a:bodyPr/>
        <a:lstStyle/>
        <a:p>
          <a:endParaRPr lang="en-US"/>
        </a:p>
      </dgm:t>
    </dgm:pt>
    <dgm:pt modelId="{DB89AD7B-AE28-4E9E-97CA-16383B568DF8}">
      <dgm:prSet phldrT="[Texto]"/>
      <dgm:spPr/>
      <dgm:t>
        <a:bodyPr/>
        <a:lstStyle/>
        <a:p>
          <a:pPr>
            <a:buClrTx/>
            <a:buSzTx/>
            <a:buFont typeface="Arial" panose="020B0604020202020204" pitchFamily="34" charset="0"/>
            <a:buChar char="•"/>
          </a:pPr>
          <a:r>
            <a:rPr kumimoji="0" lang="es-ES" b="0" i="0" u="none" strike="noStrike" cap="none" spc="0" normalizeH="0" baseline="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5-FU al 0,5% + ácido salicílico al 10% </a:t>
          </a:r>
          <a:endParaRPr lang="en-US" b="0" dirty="0">
            <a:solidFill>
              <a:schemeClr val="tx1">
                <a:lumMod val="50000"/>
                <a:lumOff val="50000"/>
              </a:schemeClr>
            </a:solidFill>
            <a:latin typeface="Calibri" panose="020F0502020204030204" pitchFamily="34" charset="0"/>
            <a:cs typeface="Calibri" panose="020F0502020204030204" pitchFamily="34" charset="0"/>
          </a:endParaRPr>
        </a:p>
      </dgm:t>
    </dgm:pt>
    <dgm:pt modelId="{CF5F0F4C-74E0-4EAB-A84C-C6D0BE3D324C}" type="parTrans" cxnId="{52D670CB-F264-418E-8C99-DD1C7100D61F}">
      <dgm:prSet/>
      <dgm:spPr/>
      <dgm:t>
        <a:bodyPr/>
        <a:lstStyle/>
        <a:p>
          <a:endParaRPr lang="en-US"/>
        </a:p>
      </dgm:t>
    </dgm:pt>
    <dgm:pt modelId="{F503F2C1-68D5-43CF-9EC8-B680D8844B42}" type="sibTrans" cxnId="{52D670CB-F264-418E-8C99-DD1C7100D61F}">
      <dgm:prSet/>
      <dgm:spPr/>
      <dgm:t>
        <a:bodyPr/>
        <a:lstStyle/>
        <a:p>
          <a:endParaRPr lang="en-US"/>
        </a:p>
      </dgm:t>
    </dgm:pt>
    <dgm:pt modelId="{3389C902-6BBF-46D3-AA9A-212B1813D48D}" type="pres">
      <dgm:prSet presAssocID="{165A191B-FD2C-4DD5-BCA0-03E641D4F249}" presName="linear" presStyleCnt="0">
        <dgm:presLayoutVars>
          <dgm:animLvl val="lvl"/>
          <dgm:resizeHandles val="exact"/>
        </dgm:presLayoutVars>
      </dgm:prSet>
      <dgm:spPr/>
    </dgm:pt>
    <dgm:pt modelId="{1A04AA22-4022-43EF-B4C3-6397611FF2B5}" type="pres">
      <dgm:prSet presAssocID="{AEA1BA87-77FD-4619-A931-FF34CECE5A6D}" presName="parentText" presStyleLbl="node1" presStyleIdx="0" presStyleCnt="4" custScaleY="49765">
        <dgm:presLayoutVars>
          <dgm:chMax val="0"/>
          <dgm:bulletEnabled val="1"/>
        </dgm:presLayoutVars>
      </dgm:prSet>
      <dgm:spPr/>
    </dgm:pt>
    <dgm:pt modelId="{290C31FA-260A-4BDF-AD62-5F8A438F4D94}" type="pres">
      <dgm:prSet presAssocID="{AEA1BA87-77FD-4619-A931-FF34CECE5A6D}" presName="childText" presStyleLbl="revTx" presStyleIdx="0" presStyleCnt="2">
        <dgm:presLayoutVars>
          <dgm:bulletEnabled val="1"/>
        </dgm:presLayoutVars>
      </dgm:prSet>
      <dgm:spPr/>
    </dgm:pt>
    <dgm:pt modelId="{DE98286B-C785-4EFB-B857-3A18215A9CF5}" type="pres">
      <dgm:prSet presAssocID="{C39937EE-C694-473D-85A6-A85FF3689CB7}" presName="parentText" presStyleLbl="node1" presStyleIdx="1" presStyleCnt="4" custScaleY="54242" custLinFactY="-43012" custLinFactNeighborX="101" custLinFactNeighborY="-100000">
        <dgm:presLayoutVars>
          <dgm:chMax val="0"/>
          <dgm:bulletEnabled val="1"/>
        </dgm:presLayoutVars>
      </dgm:prSet>
      <dgm:spPr/>
    </dgm:pt>
    <dgm:pt modelId="{2C550D49-019F-4FC0-BC23-E8066E8C5B62}" type="pres">
      <dgm:prSet presAssocID="{2924F202-0F82-4907-A4C6-AE893A71C7F3}" presName="spacer" presStyleCnt="0"/>
      <dgm:spPr/>
    </dgm:pt>
    <dgm:pt modelId="{A537450B-4B5E-4CB4-B2FE-85EC7782FE3D}" type="pres">
      <dgm:prSet presAssocID="{1D2ABD33-AF23-470A-8DF6-053B7F9A58F5}" presName="parentText" presStyleLbl="node1" presStyleIdx="2" presStyleCnt="4" custScaleY="59297" custLinFactY="-28303" custLinFactNeighborY="-100000">
        <dgm:presLayoutVars>
          <dgm:chMax val="0"/>
          <dgm:bulletEnabled val="1"/>
        </dgm:presLayoutVars>
      </dgm:prSet>
      <dgm:spPr/>
    </dgm:pt>
    <dgm:pt modelId="{0AEE3870-C45C-451F-B098-BD3BF4D98AE6}" type="pres">
      <dgm:prSet presAssocID="{692D2B6B-FB7B-4F0C-9165-D50791703AF9}" presName="spacer" presStyleCnt="0"/>
      <dgm:spPr/>
    </dgm:pt>
    <dgm:pt modelId="{21F1EBFD-40BF-4BA1-B04E-687E7A90F719}" type="pres">
      <dgm:prSet presAssocID="{A302FD51-21EE-4541-A25F-A0F77E0E3C1D}" presName="parentText" presStyleLbl="node1" presStyleIdx="3" presStyleCnt="4" custScaleY="57967" custLinFactNeighborY="-30397">
        <dgm:presLayoutVars>
          <dgm:chMax val="0"/>
          <dgm:bulletEnabled val="1"/>
        </dgm:presLayoutVars>
      </dgm:prSet>
      <dgm:spPr/>
    </dgm:pt>
    <dgm:pt modelId="{FD8F2FC7-2EBF-41F2-9ECB-20CCC9538DA9}" type="pres">
      <dgm:prSet presAssocID="{A302FD51-21EE-4541-A25F-A0F77E0E3C1D}" presName="childText" presStyleLbl="revTx" presStyleIdx="1" presStyleCnt="2" custLinFactNeighborY="-15550">
        <dgm:presLayoutVars>
          <dgm:bulletEnabled val="1"/>
        </dgm:presLayoutVars>
      </dgm:prSet>
      <dgm:spPr/>
    </dgm:pt>
  </dgm:ptLst>
  <dgm:cxnLst>
    <dgm:cxn modelId="{C0C0C003-5850-4A1E-BB5B-249F5C5A0BFD}" srcId="{165A191B-FD2C-4DD5-BCA0-03E641D4F249}" destId="{1D2ABD33-AF23-470A-8DF6-053B7F9A58F5}" srcOrd="2" destOrd="0" parTransId="{AD071391-1B82-45C8-A15E-3A26B9CD5258}" sibTransId="{692D2B6B-FB7B-4F0C-9165-D50791703AF9}"/>
    <dgm:cxn modelId="{2B532E14-CDB7-49A2-B567-8F6051F44FD9}" type="presOf" srcId="{A302FD51-21EE-4541-A25F-A0F77E0E3C1D}" destId="{21F1EBFD-40BF-4BA1-B04E-687E7A90F719}" srcOrd="0" destOrd="0" presId="urn:microsoft.com/office/officeart/2005/8/layout/vList2"/>
    <dgm:cxn modelId="{27FFB419-9FF4-4956-9BCF-577E98D5F93D}" srcId="{165A191B-FD2C-4DD5-BCA0-03E641D4F249}" destId="{A302FD51-21EE-4541-A25F-A0F77E0E3C1D}" srcOrd="3" destOrd="0" parTransId="{F62CDB75-F576-433B-AC52-5982DBD5DE71}" sibTransId="{1CD0C3CE-F1E7-42F2-8184-8891D2436144}"/>
    <dgm:cxn modelId="{0773941D-D79D-4617-BF06-CB75C2329857}" type="presOf" srcId="{336D2F14-EC67-42AD-BD0A-A03476FCCAD0}" destId="{290C31FA-260A-4BDF-AD62-5F8A438F4D94}" srcOrd="0" destOrd="0" presId="urn:microsoft.com/office/officeart/2005/8/layout/vList2"/>
    <dgm:cxn modelId="{F130161E-4D17-47D8-8EA3-9DC108394D90}" srcId="{AEA1BA87-77FD-4619-A931-FF34CECE5A6D}" destId="{5C82DCC8-3AD8-4C1C-802A-4DB12AC7FDA9}" srcOrd="1" destOrd="0" parTransId="{445FC6EB-1705-4468-9C33-49F6305549A6}" sibTransId="{22BE798B-4D01-4E97-A6B7-DFE6603381F4}"/>
    <dgm:cxn modelId="{74BAD01F-3BCF-4521-8446-1A6004316074}" srcId="{165A191B-FD2C-4DD5-BCA0-03E641D4F249}" destId="{C39937EE-C694-473D-85A6-A85FF3689CB7}" srcOrd="1" destOrd="0" parTransId="{7E7D1465-5431-411D-89DF-E628165A423C}" sibTransId="{2924F202-0F82-4907-A4C6-AE893A71C7F3}"/>
    <dgm:cxn modelId="{8DEC1D2F-ED57-4711-A204-0010B526C15A}" type="presOf" srcId="{F3F5469B-7D94-4DB8-BFEE-FDC40B146AE7}" destId="{FD8F2FC7-2EBF-41F2-9ECB-20CCC9538DA9}" srcOrd="0" destOrd="1" presId="urn:microsoft.com/office/officeart/2005/8/layout/vList2"/>
    <dgm:cxn modelId="{45A22145-C64E-4FAE-9C85-4AEFE54F93AB}" srcId="{A302FD51-21EE-4541-A25F-A0F77E0E3C1D}" destId="{F3F5469B-7D94-4DB8-BFEE-FDC40B146AE7}" srcOrd="1" destOrd="0" parTransId="{05F4B6AE-2AC0-4512-9005-AE88FE683FA7}" sibTransId="{655B694A-F18F-4E22-B3B1-10E23FF88600}"/>
    <dgm:cxn modelId="{5FE2D359-D6F8-4FCC-B021-86C3FAF1FBFC}" type="presOf" srcId="{AEA1BA87-77FD-4619-A931-FF34CECE5A6D}" destId="{1A04AA22-4022-43EF-B4C3-6397611FF2B5}" srcOrd="0" destOrd="0" presId="urn:microsoft.com/office/officeart/2005/8/layout/vList2"/>
    <dgm:cxn modelId="{2BA0C481-F6B2-4FCB-8286-51E849B82822}" type="presOf" srcId="{C39937EE-C694-473D-85A6-A85FF3689CB7}" destId="{DE98286B-C785-4EFB-B857-3A18215A9CF5}" srcOrd="0" destOrd="0" presId="urn:microsoft.com/office/officeart/2005/8/layout/vList2"/>
    <dgm:cxn modelId="{E0AEE18B-8B38-4B6A-A5DF-60C0994A17B1}" type="presOf" srcId="{5C82DCC8-3AD8-4C1C-802A-4DB12AC7FDA9}" destId="{290C31FA-260A-4BDF-AD62-5F8A438F4D94}" srcOrd="0" destOrd="1" presId="urn:microsoft.com/office/officeart/2005/8/layout/vList2"/>
    <dgm:cxn modelId="{C49CA198-3B5B-446F-B16A-B29D01412F4D}" srcId="{165A191B-FD2C-4DD5-BCA0-03E641D4F249}" destId="{AEA1BA87-77FD-4619-A931-FF34CECE5A6D}" srcOrd="0" destOrd="0" parTransId="{0B7B281D-A2D7-4328-92F8-9F89170B41DF}" sibTransId="{4640C9C6-9857-454C-8C3F-0114306C5861}"/>
    <dgm:cxn modelId="{FE907EA5-35E6-45E3-9361-BC853CD867A8}" type="presOf" srcId="{1EE63A47-0516-40A9-A61F-81A3B5863F75}" destId="{FD8F2FC7-2EBF-41F2-9ECB-20CCC9538DA9}" srcOrd="0" destOrd="0" presId="urn:microsoft.com/office/officeart/2005/8/layout/vList2"/>
    <dgm:cxn modelId="{555FF0B4-7D7A-485D-8AC7-77FAE82EF06F}" type="presOf" srcId="{DB89AD7B-AE28-4E9E-97CA-16383B568DF8}" destId="{290C31FA-260A-4BDF-AD62-5F8A438F4D94}" srcOrd="0" destOrd="2" presId="urn:microsoft.com/office/officeart/2005/8/layout/vList2"/>
    <dgm:cxn modelId="{183A49C2-35C9-4915-BBBA-FE6FB7AABC08}" srcId="{AEA1BA87-77FD-4619-A931-FF34CECE5A6D}" destId="{336D2F14-EC67-42AD-BD0A-A03476FCCAD0}" srcOrd="0" destOrd="0" parTransId="{8658F767-5D59-43E3-A02F-954275C9B1CB}" sibTransId="{59A0F095-E937-4237-AD52-BE310DA77249}"/>
    <dgm:cxn modelId="{52D670CB-F264-418E-8C99-DD1C7100D61F}" srcId="{AEA1BA87-77FD-4619-A931-FF34CECE5A6D}" destId="{DB89AD7B-AE28-4E9E-97CA-16383B568DF8}" srcOrd="2" destOrd="0" parTransId="{CF5F0F4C-74E0-4EAB-A84C-C6D0BE3D324C}" sibTransId="{F503F2C1-68D5-43CF-9EC8-B680D8844B42}"/>
    <dgm:cxn modelId="{340F08CD-C0D3-4451-8733-8D19F3788C4E}" type="presOf" srcId="{1D2ABD33-AF23-470A-8DF6-053B7F9A58F5}" destId="{A537450B-4B5E-4CB4-B2FE-85EC7782FE3D}" srcOrd="0" destOrd="0" presId="urn:microsoft.com/office/officeart/2005/8/layout/vList2"/>
    <dgm:cxn modelId="{352F26CE-CD40-4D70-8F82-AF795EE4A3FD}" srcId="{A302FD51-21EE-4541-A25F-A0F77E0E3C1D}" destId="{1EE63A47-0516-40A9-A61F-81A3B5863F75}" srcOrd="0" destOrd="0" parTransId="{4E9617EE-F0A8-439D-A79B-57BC666E64F8}" sibTransId="{23974173-0E6A-4DCE-B1DB-27F0E011BBA6}"/>
    <dgm:cxn modelId="{3331EEDA-EB3E-45DD-9143-2751A70A00F9}" type="presOf" srcId="{165A191B-FD2C-4DD5-BCA0-03E641D4F249}" destId="{3389C902-6BBF-46D3-AA9A-212B1813D48D}" srcOrd="0" destOrd="0" presId="urn:microsoft.com/office/officeart/2005/8/layout/vList2"/>
    <dgm:cxn modelId="{6344C16A-E940-462E-B1CD-60B36416B968}" type="presParOf" srcId="{3389C902-6BBF-46D3-AA9A-212B1813D48D}" destId="{1A04AA22-4022-43EF-B4C3-6397611FF2B5}" srcOrd="0" destOrd="0" presId="urn:microsoft.com/office/officeart/2005/8/layout/vList2"/>
    <dgm:cxn modelId="{07A55E2D-685B-4573-A24A-C00FBE2BF0BC}" type="presParOf" srcId="{3389C902-6BBF-46D3-AA9A-212B1813D48D}" destId="{290C31FA-260A-4BDF-AD62-5F8A438F4D94}" srcOrd="1" destOrd="0" presId="urn:microsoft.com/office/officeart/2005/8/layout/vList2"/>
    <dgm:cxn modelId="{07DFD74F-8A41-4A74-8D2E-70C048E6AE11}" type="presParOf" srcId="{3389C902-6BBF-46D3-AA9A-212B1813D48D}" destId="{DE98286B-C785-4EFB-B857-3A18215A9CF5}" srcOrd="2" destOrd="0" presId="urn:microsoft.com/office/officeart/2005/8/layout/vList2"/>
    <dgm:cxn modelId="{40327479-42EF-4563-8E2D-3510736F2F01}" type="presParOf" srcId="{3389C902-6BBF-46D3-AA9A-212B1813D48D}" destId="{2C550D49-019F-4FC0-BC23-E8066E8C5B62}" srcOrd="3" destOrd="0" presId="urn:microsoft.com/office/officeart/2005/8/layout/vList2"/>
    <dgm:cxn modelId="{70E3B9D4-84DB-4373-96AA-DFEC8FA2A964}" type="presParOf" srcId="{3389C902-6BBF-46D3-AA9A-212B1813D48D}" destId="{A537450B-4B5E-4CB4-B2FE-85EC7782FE3D}" srcOrd="4" destOrd="0" presId="urn:microsoft.com/office/officeart/2005/8/layout/vList2"/>
    <dgm:cxn modelId="{B8AFFB21-A3DD-4006-B7E3-724270C97A95}" type="presParOf" srcId="{3389C902-6BBF-46D3-AA9A-212B1813D48D}" destId="{0AEE3870-C45C-451F-B098-BD3BF4D98AE6}" srcOrd="5" destOrd="0" presId="urn:microsoft.com/office/officeart/2005/8/layout/vList2"/>
    <dgm:cxn modelId="{ED8E98E0-2C59-4A2C-A5C5-23F5DF074016}" type="presParOf" srcId="{3389C902-6BBF-46D3-AA9A-212B1813D48D}" destId="{21F1EBFD-40BF-4BA1-B04E-687E7A90F719}" srcOrd="6" destOrd="0" presId="urn:microsoft.com/office/officeart/2005/8/layout/vList2"/>
    <dgm:cxn modelId="{37EBC446-2F1F-4C9C-A127-AC230DD06518}" type="presParOf" srcId="{3389C902-6BBF-46D3-AA9A-212B1813D48D}" destId="{FD8F2FC7-2EBF-41F2-9ECB-20CCC9538DA9}"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07F8F-5233-4888-BE3C-EFF94F36E0A8}">
      <dsp:nvSpPr>
        <dsp:cNvPr id="0" name=""/>
        <dsp:cNvSpPr/>
      </dsp:nvSpPr>
      <dsp:spPr>
        <a:xfrm>
          <a:off x="2336944" y="1992678"/>
          <a:ext cx="435613" cy="1660111"/>
        </a:xfrm>
        <a:custGeom>
          <a:avLst/>
          <a:gdLst/>
          <a:ahLst/>
          <a:cxnLst/>
          <a:rect l="0" t="0" r="0" b="0"/>
          <a:pathLst>
            <a:path>
              <a:moveTo>
                <a:pt x="0" y="0"/>
              </a:moveTo>
              <a:lnTo>
                <a:pt x="217806" y="0"/>
              </a:lnTo>
              <a:lnTo>
                <a:pt x="217806" y="1660111"/>
              </a:lnTo>
              <a:lnTo>
                <a:pt x="435613" y="166011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11842" y="2779826"/>
        <a:ext cx="85815" cy="85815"/>
      </dsp:txXfrm>
    </dsp:sp>
    <dsp:sp modelId="{DAD57379-7343-48D9-A615-9A675BC07976}">
      <dsp:nvSpPr>
        <dsp:cNvPr id="0" name=""/>
        <dsp:cNvSpPr/>
      </dsp:nvSpPr>
      <dsp:spPr>
        <a:xfrm>
          <a:off x="2336944" y="1992678"/>
          <a:ext cx="435613" cy="830055"/>
        </a:xfrm>
        <a:custGeom>
          <a:avLst/>
          <a:gdLst/>
          <a:ahLst/>
          <a:cxnLst/>
          <a:rect l="0" t="0" r="0" b="0"/>
          <a:pathLst>
            <a:path>
              <a:moveTo>
                <a:pt x="0" y="0"/>
              </a:moveTo>
              <a:lnTo>
                <a:pt x="217806" y="0"/>
              </a:lnTo>
              <a:lnTo>
                <a:pt x="217806" y="830055"/>
              </a:lnTo>
              <a:lnTo>
                <a:pt x="435613" y="83005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1315" y="2384270"/>
        <a:ext cx="46870" cy="46870"/>
      </dsp:txXfrm>
    </dsp:sp>
    <dsp:sp modelId="{75D13798-8027-4085-9416-00B47F848C8B}">
      <dsp:nvSpPr>
        <dsp:cNvPr id="0" name=""/>
        <dsp:cNvSpPr/>
      </dsp:nvSpPr>
      <dsp:spPr>
        <a:xfrm>
          <a:off x="2336944" y="1946958"/>
          <a:ext cx="435613" cy="91440"/>
        </a:xfrm>
        <a:custGeom>
          <a:avLst/>
          <a:gdLst/>
          <a:ahLst/>
          <a:cxnLst/>
          <a:rect l="0" t="0" r="0" b="0"/>
          <a:pathLst>
            <a:path>
              <a:moveTo>
                <a:pt x="0" y="45720"/>
              </a:moveTo>
              <a:lnTo>
                <a:pt x="435613" y="4572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3860" y="1981788"/>
        <a:ext cx="21780" cy="21780"/>
      </dsp:txXfrm>
    </dsp:sp>
    <dsp:sp modelId="{64228EA0-EB85-47A6-A1D6-E1B719E34AAB}">
      <dsp:nvSpPr>
        <dsp:cNvPr id="0" name=""/>
        <dsp:cNvSpPr/>
      </dsp:nvSpPr>
      <dsp:spPr>
        <a:xfrm>
          <a:off x="2336944" y="1162622"/>
          <a:ext cx="435613" cy="830055"/>
        </a:xfrm>
        <a:custGeom>
          <a:avLst/>
          <a:gdLst/>
          <a:ahLst/>
          <a:cxnLst/>
          <a:rect l="0" t="0" r="0" b="0"/>
          <a:pathLst>
            <a:path>
              <a:moveTo>
                <a:pt x="0" y="830055"/>
              </a:moveTo>
              <a:lnTo>
                <a:pt x="217806" y="830055"/>
              </a:lnTo>
              <a:lnTo>
                <a:pt x="217806" y="0"/>
              </a:lnTo>
              <a:lnTo>
                <a:pt x="435613"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1315" y="1554215"/>
        <a:ext cx="46870" cy="46870"/>
      </dsp:txXfrm>
    </dsp:sp>
    <dsp:sp modelId="{A296923B-5E8C-4AE8-9B28-621C5D58D72D}">
      <dsp:nvSpPr>
        <dsp:cNvPr id="0" name=""/>
        <dsp:cNvSpPr/>
      </dsp:nvSpPr>
      <dsp:spPr>
        <a:xfrm>
          <a:off x="2336944" y="332567"/>
          <a:ext cx="435613" cy="1660111"/>
        </a:xfrm>
        <a:custGeom>
          <a:avLst/>
          <a:gdLst/>
          <a:ahLst/>
          <a:cxnLst/>
          <a:rect l="0" t="0" r="0" b="0"/>
          <a:pathLst>
            <a:path>
              <a:moveTo>
                <a:pt x="0" y="1660111"/>
              </a:moveTo>
              <a:lnTo>
                <a:pt x="217806" y="1660111"/>
              </a:lnTo>
              <a:lnTo>
                <a:pt x="217806" y="0"/>
              </a:lnTo>
              <a:lnTo>
                <a:pt x="435613"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11842" y="1119715"/>
        <a:ext cx="85815" cy="85815"/>
      </dsp:txXfrm>
    </dsp:sp>
    <dsp:sp modelId="{343BD335-34BD-4BBB-870E-EB4DDD8B79CE}">
      <dsp:nvSpPr>
        <dsp:cNvPr id="0" name=""/>
        <dsp:cNvSpPr/>
      </dsp:nvSpPr>
      <dsp:spPr>
        <a:xfrm rot="16200000">
          <a:off x="257436" y="1660656"/>
          <a:ext cx="3494971" cy="664044"/>
        </a:xfrm>
        <a:prstGeom prst="rect">
          <a:avLst/>
        </a:prstGeom>
        <a:solidFill>
          <a:srgbClr val="98368F"/>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_tradnl" sz="2400" kern="1200" dirty="0">
              <a:latin typeface="Calibri" panose="020F0502020204030204" pitchFamily="34" charset="0"/>
              <a:cs typeface="Calibri" panose="020F0502020204030204" pitchFamily="34" charset="0"/>
            </a:rPr>
            <a:t>Efectos de la radiación UV</a:t>
          </a:r>
        </a:p>
      </dsp:txBody>
      <dsp:txXfrm>
        <a:off x="257436" y="1660656"/>
        <a:ext cx="3494971" cy="664044"/>
      </dsp:txXfrm>
    </dsp:sp>
    <dsp:sp modelId="{6A0F6139-5969-4DA8-839A-84355A9BAD88}">
      <dsp:nvSpPr>
        <dsp:cNvPr id="0" name=""/>
        <dsp:cNvSpPr/>
      </dsp:nvSpPr>
      <dsp:spPr>
        <a:xfrm>
          <a:off x="2772557" y="544"/>
          <a:ext cx="2178066" cy="664044"/>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b="0" kern="1200" dirty="0"/>
            <a:t>Da</a:t>
          </a:r>
          <a:r>
            <a:rPr lang="es-ES_tradnl" sz="1600" b="0" i="0" kern="1200" dirty="0"/>
            <a:t>ño directo al ADN</a:t>
          </a:r>
          <a:endParaRPr lang="es-ES_tradnl" sz="1600" b="0" kern="1200" dirty="0"/>
        </a:p>
      </dsp:txBody>
      <dsp:txXfrm>
        <a:off x="2772557" y="544"/>
        <a:ext cx="2178066" cy="664044"/>
      </dsp:txXfrm>
    </dsp:sp>
    <dsp:sp modelId="{1FA64233-6F56-4943-9E0B-1225C0A114C7}">
      <dsp:nvSpPr>
        <dsp:cNvPr id="0" name=""/>
        <dsp:cNvSpPr/>
      </dsp:nvSpPr>
      <dsp:spPr>
        <a:xfrm>
          <a:off x="2772557" y="830600"/>
          <a:ext cx="2178066" cy="664044"/>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t>Alteraciones de las se</a:t>
          </a:r>
          <a:r>
            <a:rPr lang="es-ES_tradnl" sz="1600" b="0" i="0" kern="1200" dirty="0"/>
            <a:t>ñales</a:t>
          </a:r>
          <a:r>
            <a:rPr lang="es-ES_tradnl" sz="1600" b="1" i="0" kern="1200" dirty="0"/>
            <a:t> </a:t>
          </a:r>
          <a:r>
            <a:rPr lang="es-ES_tradnl" sz="1600" b="0" i="0" kern="1200" dirty="0"/>
            <a:t>de </a:t>
          </a:r>
          <a:r>
            <a:rPr lang="es-ES_tradnl" sz="1600" b="0" i="0" kern="1200" dirty="0">
              <a:latin typeface="Calibri" panose="020F0502020204030204" pitchFamily="34" charset="0"/>
              <a:cs typeface="Calibri" panose="020F0502020204030204" pitchFamily="34" charset="0"/>
            </a:rPr>
            <a:t>transducción</a:t>
          </a:r>
          <a:endParaRPr lang="es-ES_tradnl" sz="1600" b="0" kern="1200" dirty="0">
            <a:latin typeface="Calibri" panose="020F0502020204030204" pitchFamily="34" charset="0"/>
            <a:cs typeface="Calibri" panose="020F0502020204030204" pitchFamily="34" charset="0"/>
          </a:endParaRPr>
        </a:p>
      </dsp:txBody>
      <dsp:txXfrm>
        <a:off x="2772557" y="830600"/>
        <a:ext cx="2178066" cy="664044"/>
      </dsp:txXfrm>
    </dsp:sp>
    <dsp:sp modelId="{DC23AB4D-53C2-455E-A8BF-E311634ADA43}">
      <dsp:nvSpPr>
        <dsp:cNvPr id="0" name=""/>
        <dsp:cNvSpPr/>
      </dsp:nvSpPr>
      <dsp:spPr>
        <a:xfrm>
          <a:off x="2772557" y="1660656"/>
          <a:ext cx="2178066" cy="664044"/>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Calibri" panose="020F0502020204030204" pitchFamily="34" charset="0"/>
              <a:cs typeface="Calibri" panose="020F0502020204030204" pitchFamily="34" charset="0"/>
            </a:rPr>
            <a:t>Inflamación</a:t>
          </a:r>
        </a:p>
      </dsp:txBody>
      <dsp:txXfrm>
        <a:off x="2772557" y="1660656"/>
        <a:ext cx="2178066" cy="664044"/>
      </dsp:txXfrm>
    </dsp:sp>
    <dsp:sp modelId="{404820F4-67A4-41BA-A5BA-214AF52851FE}">
      <dsp:nvSpPr>
        <dsp:cNvPr id="0" name=""/>
        <dsp:cNvSpPr/>
      </dsp:nvSpPr>
      <dsp:spPr>
        <a:xfrm>
          <a:off x="2772557" y="2490711"/>
          <a:ext cx="2178066" cy="664044"/>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t>Efectos inmunosupresores</a:t>
          </a:r>
        </a:p>
      </dsp:txBody>
      <dsp:txXfrm>
        <a:off x="2772557" y="2490711"/>
        <a:ext cx="2178066" cy="664044"/>
      </dsp:txXfrm>
    </dsp:sp>
    <dsp:sp modelId="{4ECE5928-1AD1-4F96-B9CF-6CEB1F6CC4FF}">
      <dsp:nvSpPr>
        <dsp:cNvPr id="0" name=""/>
        <dsp:cNvSpPr/>
      </dsp:nvSpPr>
      <dsp:spPr>
        <a:xfrm>
          <a:off x="2772557" y="3320767"/>
          <a:ext cx="2178066" cy="664044"/>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s-ES_tradnl" sz="1600" kern="1200" dirty="0"/>
            <a:t>Alteraciones en</a:t>
          </a:r>
          <a:r>
            <a:rPr lang="en-US" sz="1600" kern="1200" dirty="0"/>
            <a:t> </a:t>
          </a:r>
          <a:r>
            <a:rPr lang="en-US" sz="1600" kern="1200" dirty="0" err="1"/>
            <a:t>el</a:t>
          </a:r>
          <a:r>
            <a:rPr lang="en-US" sz="1600" kern="1200" dirty="0"/>
            <a:t> </a:t>
          </a:r>
        </a:p>
        <a:p>
          <a:pPr marL="0" lvl="0" indent="0" algn="ctr" defTabSz="711200">
            <a:lnSpc>
              <a:spcPct val="90000"/>
            </a:lnSpc>
            <a:spcBef>
              <a:spcPct val="0"/>
            </a:spcBef>
            <a:spcAft>
              <a:spcPct val="35000"/>
            </a:spcAft>
            <a:buNone/>
          </a:pPr>
          <a:r>
            <a:rPr lang="en-US" sz="1600" kern="1200" dirty="0"/>
            <a:t>gen p53</a:t>
          </a:r>
        </a:p>
      </dsp:txBody>
      <dsp:txXfrm>
        <a:off x="2772557" y="3320767"/>
        <a:ext cx="2178066" cy="664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17DD3-8225-4207-9898-287EEFE7B889}">
      <dsp:nvSpPr>
        <dsp:cNvPr id="0" name=""/>
        <dsp:cNvSpPr/>
      </dsp:nvSpPr>
      <dsp:spPr>
        <a:xfrm>
          <a:off x="-4065709" y="-624042"/>
          <a:ext cx="4844846" cy="4844846"/>
        </a:xfrm>
        <a:prstGeom prst="blockArc">
          <a:avLst>
            <a:gd name="adj1" fmla="val 18900000"/>
            <a:gd name="adj2" fmla="val 2700000"/>
            <a:gd name="adj3" fmla="val 446"/>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61FBC8-4C6C-4B80-BAE5-9061D3749355}">
      <dsp:nvSpPr>
        <dsp:cNvPr id="0" name=""/>
        <dsp:cNvSpPr/>
      </dsp:nvSpPr>
      <dsp:spPr>
        <a:xfrm>
          <a:off x="291367" y="189405"/>
          <a:ext cx="10341111" cy="378666"/>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005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err="1"/>
            <a:t>Mácula</a:t>
          </a:r>
          <a:r>
            <a:rPr lang="en-US" sz="1600" kern="1200" dirty="0"/>
            <a:t>, </a:t>
          </a:r>
          <a:r>
            <a:rPr lang="es-ES" sz="1600" kern="1200" dirty="0"/>
            <a:t>ocasionalmente</a:t>
          </a:r>
          <a:r>
            <a:rPr lang="en-US" sz="1600" kern="1200" dirty="0"/>
            <a:t> </a:t>
          </a:r>
          <a:r>
            <a:rPr lang="es-ES" sz="1600" kern="1200" dirty="0" err="1"/>
            <a:t>papuloplaca</a:t>
          </a:r>
          <a:r>
            <a:rPr lang="en-US" sz="1600" kern="1200" dirty="0"/>
            <a:t>, con </a:t>
          </a:r>
          <a:r>
            <a:rPr lang="en-US" sz="1600" kern="1200" dirty="0" err="1"/>
            <a:t>escamocostra</a:t>
          </a:r>
          <a:r>
            <a:rPr lang="en-US" sz="1600" kern="1200" dirty="0"/>
            <a:t> </a:t>
          </a:r>
          <a:r>
            <a:rPr lang="es-ES" sz="1600" kern="1200" dirty="0"/>
            <a:t>amarillenta</a:t>
          </a:r>
          <a:r>
            <a:rPr lang="en-US" sz="1600" kern="1200" dirty="0"/>
            <a:t> </a:t>
          </a:r>
          <a:r>
            <a:rPr lang="es-ES" sz="1600" kern="1200" dirty="0"/>
            <a:t>en</a:t>
          </a:r>
          <a:r>
            <a:rPr lang="en-US" sz="1600" kern="1200" dirty="0"/>
            <a:t> la </a:t>
          </a:r>
          <a:r>
            <a:rPr lang="es-ES" sz="1600" kern="1200" dirty="0"/>
            <a:t>superficie</a:t>
          </a:r>
        </a:p>
      </dsp:txBody>
      <dsp:txXfrm>
        <a:off x="291367" y="189405"/>
        <a:ext cx="10341111" cy="378666"/>
      </dsp:txXfrm>
    </dsp:sp>
    <dsp:sp modelId="{2A4D7BE8-0995-482F-88C1-429CD3970ABF}">
      <dsp:nvSpPr>
        <dsp:cNvPr id="0" name=""/>
        <dsp:cNvSpPr/>
      </dsp:nvSpPr>
      <dsp:spPr>
        <a:xfrm>
          <a:off x="54700" y="142072"/>
          <a:ext cx="473333" cy="47333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AC3B0D5-B56D-48CD-8625-A067BC85432B}">
      <dsp:nvSpPr>
        <dsp:cNvPr id="0" name=""/>
        <dsp:cNvSpPr/>
      </dsp:nvSpPr>
      <dsp:spPr>
        <a:xfrm>
          <a:off x="602847" y="757333"/>
          <a:ext cx="10029631" cy="378666"/>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005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Forma variable</a:t>
          </a:r>
        </a:p>
      </dsp:txBody>
      <dsp:txXfrm>
        <a:off x="602847" y="757333"/>
        <a:ext cx="10029631" cy="378666"/>
      </dsp:txXfrm>
    </dsp:sp>
    <dsp:sp modelId="{C894ACEA-0C24-4FE6-8913-17DA06B53A44}">
      <dsp:nvSpPr>
        <dsp:cNvPr id="0" name=""/>
        <dsp:cNvSpPr/>
      </dsp:nvSpPr>
      <dsp:spPr>
        <a:xfrm>
          <a:off x="366180" y="710000"/>
          <a:ext cx="473333" cy="47333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A0E316-FD36-4610-901A-A12C993018E1}">
      <dsp:nvSpPr>
        <dsp:cNvPr id="0" name=""/>
        <dsp:cNvSpPr/>
      </dsp:nvSpPr>
      <dsp:spPr>
        <a:xfrm>
          <a:off x="745278" y="1325262"/>
          <a:ext cx="9887200" cy="378666"/>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005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Se </a:t>
          </a:r>
          <a:r>
            <a:rPr lang="en-US" sz="1600" kern="1200" dirty="0" err="1"/>
            <a:t>presentan</a:t>
          </a:r>
          <a:r>
            <a:rPr lang="en-US" sz="1600" kern="1200" dirty="0"/>
            <a:t> </a:t>
          </a:r>
          <a:r>
            <a:rPr lang="es-ES" sz="1600" kern="1200" dirty="0"/>
            <a:t>aisladas</a:t>
          </a:r>
          <a:r>
            <a:rPr lang="en-US" sz="1600" kern="1200" dirty="0"/>
            <a:t> o multiple, con </a:t>
          </a:r>
          <a:r>
            <a:rPr lang="en-US" sz="1600" kern="1200" dirty="0" err="1">
              <a:latin typeface="Calibri" panose="020F0502020204030204" pitchFamily="34" charset="0"/>
              <a:cs typeface="Calibri" panose="020F0502020204030204" pitchFamily="34" charset="0"/>
            </a:rPr>
            <a:t>tamaños</a:t>
          </a:r>
          <a:r>
            <a:rPr lang="en-US" sz="1600" kern="1200" dirty="0"/>
            <a:t> variables</a:t>
          </a:r>
        </a:p>
      </dsp:txBody>
      <dsp:txXfrm>
        <a:off x="745278" y="1325262"/>
        <a:ext cx="9887200" cy="378666"/>
      </dsp:txXfrm>
    </dsp:sp>
    <dsp:sp modelId="{DA426DF4-89F9-4477-8111-4AC92BB57488}">
      <dsp:nvSpPr>
        <dsp:cNvPr id="0" name=""/>
        <dsp:cNvSpPr/>
      </dsp:nvSpPr>
      <dsp:spPr>
        <a:xfrm>
          <a:off x="508611" y="1277929"/>
          <a:ext cx="473333" cy="47333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71A83E-7D3D-4D6E-ADFB-3C1EE5533144}">
      <dsp:nvSpPr>
        <dsp:cNvPr id="0" name=""/>
        <dsp:cNvSpPr/>
      </dsp:nvSpPr>
      <dsp:spPr>
        <a:xfrm>
          <a:off x="745278" y="1892831"/>
          <a:ext cx="9887200" cy="378666"/>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005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spc="0" baseline="0" dirty="0" err="1"/>
            <a:t>Localizaciones</a:t>
          </a:r>
          <a:r>
            <a:rPr lang="en-US" sz="1600" kern="1200" spc="0" baseline="0" dirty="0"/>
            <a:t> </a:t>
          </a:r>
          <a:r>
            <a:rPr lang="en-US" sz="1600" kern="1200" spc="0" baseline="0" dirty="0" err="1"/>
            <a:t>más</a:t>
          </a:r>
          <a:r>
            <a:rPr lang="en-US" sz="1600" kern="1200" spc="0" baseline="0" dirty="0"/>
            <a:t> </a:t>
          </a:r>
          <a:r>
            <a:rPr lang="en-US" sz="1600" kern="1200" spc="0" baseline="0" dirty="0" err="1"/>
            <a:t>comunes</a:t>
          </a:r>
          <a:r>
            <a:rPr lang="en-US" sz="1600" kern="1200" spc="0" baseline="0" dirty="0"/>
            <a:t>: </a:t>
          </a:r>
          <a:r>
            <a:rPr lang="en-US" sz="1600" kern="1200" spc="0" baseline="0" dirty="0" err="1"/>
            <a:t>cuero</a:t>
          </a:r>
          <a:r>
            <a:rPr lang="en-US" sz="1600" kern="1200" spc="0" baseline="0" dirty="0"/>
            <a:t> </a:t>
          </a:r>
          <a:r>
            <a:rPr lang="es-ES" sz="1600" kern="1200" spc="0" baseline="0" dirty="0"/>
            <a:t>cabelludo</a:t>
          </a:r>
          <a:r>
            <a:rPr lang="en-US" sz="1600" kern="1200" spc="0" baseline="0" dirty="0"/>
            <a:t>, </a:t>
          </a:r>
          <a:r>
            <a:rPr lang="es-ES" sz="1600" kern="1200" spc="0" baseline="0" dirty="0"/>
            <a:t>labio</a:t>
          </a:r>
          <a:r>
            <a:rPr lang="en-US" sz="1600" kern="1200" spc="0" baseline="0" dirty="0"/>
            <a:t> inferior, </a:t>
          </a:r>
          <a:r>
            <a:rPr lang="es-ES" sz="1600" kern="1200" spc="0" baseline="0" dirty="0"/>
            <a:t>cara</a:t>
          </a:r>
          <a:r>
            <a:rPr lang="en-US" sz="1600" kern="1200" spc="0" baseline="0" dirty="0"/>
            <a:t>, </a:t>
          </a:r>
          <a:r>
            <a:rPr lang="en-US" sz="1600" kern="1200" spc="0" baseline="0" dirty="0" err="1"/>
            <a:t>pabellones</a:t>
          </a:r>
          <a:r>
            <a:rPr lang="en-US" sz="1600" kern="1200" spc="0" baseline="0" dirty="0"/>
            <a:t> auriculares y </a:t>
          </a:r>
          <a:r>
            <a:rPr lang="en-US" sz="1600" kern="1200" spc="0" baseline="0" dirty="0" err="1"/>
            <a:t>el</a:t>
          </a:r>
          <a:r>
            <a:rPr lang="en-US" sz="1600" kern="1200" spc="0" baseline="0" dirty="0"/>
            <a:t> </a:t>
          </a:r>
          <a:r>
            <a:rPr lang="es-ES" sz="1600" kern="1200" spc="0" baseline="0" dirty="0"/>
            <a:t>dorso</a:t>
          </a:r>
          <a:r>
            <a:rPr lang="en-US" sz="1600" kern="1200" spc="0" baseline="0" dirty="0"/>
            <a:t> de las manos</a:t>
          </a:r>
        </a:p>
      </dsp:txBody>
      <dsp:txXfrm>
        <a:off x="745278" y="1892831"/>
        <a:ext cx="9887200" cy="378666"/>
      </dsp:txXfrm>
    </dsp:sp>
    <dsp:sp modelId="{E3370978-DC0B-4E0B-88BD-4EF3CE738CE2}">
      <dsp:nvSpPr>
        <dsp:cNvPr id="0" name=""/>
        <dsp:cNvSpPr/>
      </dsp:nvSpPr>
      <dsp:spPr>
        <a:xfrm>
          <a:off x="508611" y="1845498"/>
          <a:ext cx="473333" cy="47333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0F96343-7316-416B-9670-E0A6CB454E6F}">
      <dsp:nvSpPr>
        <dsp:cNvPr id="0" name=""/>
        <dsp:cNvSpPr/>
      </dsp:nvSpPr>
      <dsp:spPr>
        <a:xfrm>
          <a:off x="602847" y="2460760"/>
          <a:ext cx="10029631" cy="378666"/>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005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La </a:t>
          </a:r>
          <a:r>
            <a:rPr lang="en-US" sz="1600" kern="1200" dirty="0" err="1"/>
            <a:t>costra</a:t>
          </a:r>
          <a:r>
            <a:rPr lang="en-US" sz="1600" kern="1200" dirty="0"/>
            <a:t> es dura, </a:t>
          </a:r>
          <a:r>
            <a:rPr lang="es-ES" sz="1600" kern="1200" dirty="0"/>
            <a:t>seca</a:t>
          </a:r>
          <a:r>
            <a:rPr lang="en-US" sz="1600" kern="1200" dirty="0"/>
            <a:t>, </a:t>
          </a:r>
          <a:r>
            <a:rPr lang="en-US" sz="1600" kern="1200" dirty="0" err="1"/>
            <a:t>áspera</a:t>
          </a:r>
          <a:r>
            <a:rPr lang="en-US" sz="1600" kern="1200" dirty="0"/>
            <a:t> y se </a:t>
          </a:r>
          <a:r>
            <a:rPr lang="es-ES" sz="1600" kern="1200" dirty="0"/>
            <a:t>detecta</a:t>
          </a:r>
          <a:r>
            <a:rPr lang="en-US" sz="1600" kern="1200" dirty="0"/>
            <a:t> </a:t>
          </a:r>
          <a:r>
            <a:rPr lang="es-ES" sz="1600" kern="1200" dirty="0">
              <a:latin typeface="Calibri" panose="020F0502020204030204" pitchFamily="34" charset="0"/>
              <a:cs typeface="Calibri" panose="020F0502020204030204" pitchFamily="34" charset="0"/>
            </a:rPr>
            <a:t>fácilmente</a:t>
          </a:r>
          <a:r>
            <a:rPr lang="en-US" sz="1600" kern="1200" dirty="0"/>
            <a:t> al </a:t>
          </a:r>
          <a:r>
            <a:rPr lang="en-US" sz="1600" kern="1200" dirty="0" err="1"/>
            <a:t>tacto</a:t>
          </a:r>
          <a:endParaRPr lang="en-US" sz="1600" kern="1200" dirty="0"/>
        </a:p>
      </dsp:txBody>
      <dsp:txXfrm>
        <a:off x="602847" y="2460760"/>
        <a:ext cx="10029631" cy="378666"/>
      </dsp:txXfrm>
    </dsp:sp>
    <dsp:sp modelId="{F693524E-10EC-41DD-AB13-6CA25DF52AE0}">
      <dsp:nvSpPr>
        <dsp:cNvPr id="0" name=""/>
        <dsp:cNvSpPr/>
      </dsp:nvSpPr>
      <dsp:spPr>
        <a:xfrm>
          <a:off x="366180" y="2413426"/>
          <a:ext cx="473333" cy="47333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89193E0-3656-4FC5-8866-AF964CD740FE}">
      <dsp:nvSpPr>
        <dsp:cNvPr id="0" name=""/>
        <dsp:cNvSpPr/>
      </dsp:nvSpPr>
      <dsp:spPr>
        <a:xfrm>
          <a:off x="291367" y="3028688"/>
          <a:ext cx="10341111" cy="378666"/>
        </a:xfrm>
        <a:prstGeom prst="rect">
          <a:avLst/>
        </a:prstGeom>
        <a:solidFill>
          <a:srgbClr val="EE8A1E"/>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005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err="1"/>
            <a:t>Lesión</a:t>
          </a:r>
          <a:r>
            <a:rPr lang="en-US" sz="1600" kern="1200" dirty="0"/>
            <a:t> </a:t>
          </a:r>
          <a:r>
            <a:rPr lang="es-ES" sz="1600" kern="1200" dirty="0">
              <a:latin typeface="Calibri" panose="020F0502020204030204" pitchFamily="34" charset="0"/>
              <a:cs typeface="Calibri" panose="020F0502020204030204" pitchFamily="34" charset="0"/>
            </a:rPr>
            <a:t>asintomática</a:t>
          </a:r>
          <a:r>
            <a:rPr lang="en-US" sz="1600" kern="1200" dirty="0"/>
            <a:t>, </a:t>
          </a:r>
          <a:r>
            <a:rPr lang="es-ES" sz="1600" kern="1200" dirty="0"/>
            <a:t>ocasionalmente</a:t>
          </a:r>
          <a:r>
            <a:rPr lang="en-US" sz="1600" kern="1200" dirty="0"/>
            <a:t> </a:t>
          </a:r>
          <a:r>
            <a:rPr lang="es-ES" sz="1600" kern="1200" dirty="0"/>
            <a:t>asociada</a:t>
          </a:r>
          <a:r>
            <a:rPr lang="en-US" sz="1600" kern="1200" dirty="0"/>
            <a:t> a dolor o </a:t>
          </a:r>
          <a:r>
            <a:rPr lang="en-US" sz="1600" kern="1200" dirty="0" err="1"/>
            <a:t>prurito</a:t>
          </a:r>
          <a:endParaRPr lang="en-US" sz="1600" kern="1200" dirty="0"/>
        </a:p>
      </dsp:txBody>
      <dsp:txXfrm>
        <a:off x="291367" y="3028688"/>
        <a:ext cx="10341111" cy="378666"/>
      </dsp:txXfrm>
    </dsp:sp>
    <dsp:sp modelId="{64F23F1C-3F14-4EDF-8344-A5A021C42D29}">
      <dsp:nvSpPr>
        <dsp:cNvPr id="0" name=""/>
        <dsp:cNvSpPr/>
      </dsp:nvSpPr>
      <dsp:spPr>
        <a:xfrm>
          <a:off x="54700" y="2981355"/>
          <a:ext cx="473333" cy="47333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90119-87B5-4432-8027-BA7F803C4638}">
      <dsp:nvSpPr>
        <dsp:cNvPr id="0" name=""/>
        <dsp:cNvSpPr/>
      </dsp:nvSpPr>
      <dsp:spPr>
        <a:xfrm>
          <a:off x="0" y="438548"/>
          <a:ext cx="10950575" cy="580971"/>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kern="1200" dirty="0"/>
            <a:t>Existen tres vías de evolución de las queratosis actínicas:</a:t>
          </a:r>
        </a:p>
      </dsp:txBody>
      <dsp:txXfrm>
        <a:off x="28361" y="466909"/>
        <a:ext cx="10893853" cy="524249"/>
      </dsp:txXfrm>
    </dsp:sp>
    <dsp:sp modelId="{49F14037-803D-417D-A3F7-F08C2F44A38B}">
      <dsp:nvSpPr>
        <dsp:cNvPr id="0" name=""/>
        <dsp:cNvSpPr/>
      </dsp:nvSpPr>
      <dsp:spPr>
        <a:xfrm>
          <a:off x="0" y="1269919"/>
          <a:ext cx="10950575"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681" tIns="30480" rIns="170688" bIns="30480" numCol="1" spcCol="1270" anchor="t" anchorCtr="0">
          <a:noAutofit/>
        </a:bodyPr>
        <a:lstStyle/>
        <a:p>
          <a:pPr marL="228600" lvl="1" indent="-228600" algn="l" defTabSz="1066800">
            <a:lnSpc>
              <a:spcPct val="90000"/>
            </a:lnSpc>
            <a:spcBef>
              <a:spcPct val="0"/>
            </a:spcBef>
            <a:spcAft>
              <a:spcPct val="20000"/>
            </a:spcAft>
            <a:buNone/>
          </a:pPr>
          <a:r>
            <a:rPr lang="es-ES_tradnl" sz="2400" kern="1200" dirty="0">
              <a:solidFill>
                <a:schemeClr val="tx1">
                  <a:lumMod val="50000"/>
                  <a:lumOff val="50000"/>
                </a:schemeClr>
              </a:solidFill>
              <a:latin typeface="Calibri" panose="020F0502020204030204" pitchFamily="34" charset="0"/>
              <a:cs typeface="Calibri" panose="020F0502020204030204" pitchFamily="34" charset="0"/>
            </a:rPr>
            <a:t>Resolución de manera espontánea</a:t>
          </a:r>
        </a:p>
        <a:p>
          <a:pPr marL="228600" lvl="1" indent="-228600" algn="l" defTabSz="1066800">
            <a:lnSpc>
              <a:spcPct val="90000"/>
            </a:lnSpc>
            <a:spcBef>
              <a:spcPct val="0"/>
            </a:spcBef>
            <a:spcAft>
              <a:spcPct val="20000"/>
            </a:spcAft>
            <a:buNone/>
          </a:pPr>
          <a:r>
            <a:rPr lang="es-ES_tradnl" sz="2400" kern="1200" dirty="0">
              <a:solidFill>
                <a:schemeClr val="tx1">
                  <a:lumMod val="50000"/>
                  <a:lumOff val="50000"/>
                </a:schemeClr>
              </a:solidFill>
              <a:latin typeface="Calibri" panose="020F0502020204030204" pitchFamily="34" charset="0"/>
              <a:cs typeface="Calibri" panose="020F0502020204030204" pitchFamily="34" charset="0"/>
            </a:rPr>
            <a:t>Permanecen estables</a:t>
          </a:r>
        </a:p>
        <a:p>
          <a:pPr marL="228600" lvl="1" indent="-228600" algn="l" defTabSz="1066800">
            <a:lnSpc>
              <a:spcPct val="90000"/>
            </a:lnSpc>
            <a:spcBef>
              <a:spcPct val="0"/>
            </a:spcBef>
            <a:spcAft>
              <a:spcPct val="20000"/>
            </a:spcAft>
            <a:buNone/>
          </a:pPr>
          <a:r>
            <a:rPr lang="es-ES_tradnl" sz="2400" kern="1200" dirty="0">
              <a:solidFill>
                <a:schemeClr val="tx1">
                  <a:lumMod val="50000"/>
                  <a:lumOff val="50000"/>
                </a:schemeClr>
              </a:solidFill>
              <a:latin typeface="Calibri" panose="020F0502020204030204" pitchFamily="34" charset="0"/>
              <a:cs typeface="Calibri" panose="020F0502020204030204" pitchFamily="34" charset="0"/>
            </a:rPr>
            <a:t>Evolución a carcinoma epidermoide</a:t>
          </a:r>
        </a:p>
      </dsp:txBody>
      <dsp:txXfrm>
        <a:off x="0" y="1269919"/>
        <a:ext cx="10950575" cy="1244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4AA22-4022-43EF-B4C3-6397611FF2B5}">
      <dsp:nvSpPr>
        <dsp:cNvPr id="0" name=""/>
        <dsp:cNvSpPr/>
      </dsp:nvSpPr>
      <dsp:spPr>
        <a:xfrm>
          <a:off x="0" y="15313"/>
          <a:ext cx="7231020" cy="361225"/>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Criocirugía</a:t>
          </a:r>
          <a:endParaRPr lang="en-US" sz="1400" kern="1200" dirty="0"/>
        </a:p>
      </dsp:txBody>
      <dsp:txXfrm>
        <a:off x="17634" y="32947"/>
        <a:ext cx="7195752" cy="325957"/>
      </dsp:txXfrm>
    </dsp:sp>
    <dsp:sp modelId="{B44FBD4A-64C2-4478-8CA7-D6CBB9DB1880}">
      <dsp:nvSpPr>
        <dsp:cNvPr id="0" name=""/>
        <dsp:cNvSpPr/>
      </dsp:nvSpPr>
      <dsp:spPr>
        <a:xfrm>
          <a:off x="0" y="376539"/>
          <a:ext cx="7231020" cy="86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5"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Procedimiento</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más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utilizado</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tratamiento</a:t>
          </a:r>
          <a:r>
            <a:rPr lang="en-US" sz="1000" kern="1200" dirty="0">
              <a:solidFill>
                <a:schemeClr val="tx1">
                  <a:lumMod val="50000"/>
                  <a:lumOff val="50000"/>
                </a:schemeClr>
              </a:solidFill>
            </a:rPr>
            <a:t> de </a:t>
          </a:r>
          <a:r>
            <a:rPr lang="en-US" sz="1000" kern="1200" dirty="0" err="1">
              <a:solidFill>
                <a:schemeClr val="tx1">
                  <a:lumMod val="50000"/>
                  <a:lumOff val="50000"/>
                </a:schemeClr>
              </a:solidFill>
            </a:rPr>
            <a:t>primera</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línea</a:t>
          </a:r>
          <a:r>
            <a:rPr lang="en-US" sz="1000" kern="1200" dirty="0">
              <a:solidFill>
                <a:schemeClr val="tx1">
                  <a:lumMod val="50000"/>
                  <a:lumOff val="50000"/>
                </a:schemeClr>
              </a:solidFill>
            </a:rPr>
            <a:t>)</a:t>
          </a: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Rápido</a:t>
          </a:r>
          <a:r>
            <a:rPr lang="en-US" sz="1000" kern="1200" dirty="0">
              <a:solidFill>
                <a:schemeClr val="tx1">
                  <a:lumMod val="50000"/>
                  <a:lumOff val="50000"/>
                </a:schemeClr>
              </a:solidFill>
            </a:rPr>
            <a:t> y bien </a:t>
          </a:r>
          <a:r>
            <a:rPr lang="en-US" sz="1000" kern="1200" dirty="0" err="1">
              <a:solidFill>
                <a:schemeClr val="tx1">
                  <a:lumMod val="50000"/>
                  <a:lumOff val="50000"/>
                </a:schemeClr>
              </a:solidFill>
            </a:rPr>
            <a:t>tolerado</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por</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los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pacientes</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Tiempos</a:t>
          </a:r>
          <a:r>
            <a:rPr lang="en-US" sz="1000" kern="1200" dirty="0">
              <a:solidFill>
                <a:schemeClr val="tx1">
                  <a:lumMod val="50000"/>
                  <a:lumOff val="50000"/>
                </a:schemeClr>
              </a:solidFill>
            </a:rPr>
            <a:t> de </a:t>
          </a:r>
          <a:r>
            <a:rPr lang="en-US" sz="1000" kern="1200" dirty="0" err="1">
              <a:solidFill>
                <a:schemeClr val="tx1">
                  <a:lumMod val="50000"/>
                  <a:lumOff val="50000"/>
                </a:schemeClr>
              </a:solidFill>
            </a:rPr>
            <a:t>congelación</a:t>
          </a:r>
          <a:r>
            <a:rPr lang="en-US" sz="1000" kern="1200" dirty="0">
              <a:solidFill>
                <a:schemeClr val="tx1">
                  <a:lumMod val="50000"/>
                  <a:lumOff val="50000"/>
                </a:schemeClr>
              </a:solidFill>
            </a:rPr>
            <a:t> de 5 a 10 </a:t>
          </a:r>
          <a:r>
            <a:rPr lang="en-US" sz="1000" kern="1200" dirty="0" err="1">
              <a:solidFill>
                <a:schemeClr val="tx1">
                  <a:lumMod val="50000"/>
                  <a:lumOff val="50000"/>
                </a:schemeClr>
              </a:solidFill>
            </a:rPr>
            <a:t>segundos</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Tiempos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superiores</a:t>
          </a:r>
          <a:r>
            <a:rPr lang="en-US" sz="1000" kern="1200" dirty="0">
              <a:solidFill>
                <a:schemeClr val="tx1">
                  <a:lumMod val="50000"/>
                  <a:lumOff val="50000"/>
                </a:schemeClr>
              </a:solidFill>
            </a:rPr>
            <a:t> para </a:t>
          </a:r>
          <a:r>
            <a:rPr lang="en-US" sz="1000" kern="1200" dirty="0" err="1">
              <a:solidFill>
                <a:schemeClr val="tx1">
                  <a:lumMod val="50000"/>
                  <a:lumOff val="50000"/>
                </a:schemeClr>
              </a:solidFill>
            </a:rPr>
            <a:t>lesiones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más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gruesas</a:t>
          </a:r>
          <a:r>
            <a:rPr lang="en-US" sz="1000" kern="1200" dirty="0">
              <a:solidFill>
                <a:schemeClr val="tx1">
                  <a:lumMod val="50000"/>
                  <a:lumOff val="50000"/>
                </a:schemeClr>
              </a:solidFill>
            </a:rPr>
            <a:t> e </a:t>
          </a:r>
          <a:r>
            <a:rPr lang="en-US" sz="1000" kern="1200" dirty="0" err="1">
              <a:solidFill>
                <a:schemeClr val="tx1">
                  <a:lumMod val="50000"/>
                  <a:lumOff val="50000"/>
                </a:schemeClr>
              </a:solidFill>
            </a:rPr>
            <a:t>hiperqueratósicas</a:t>
          </a:r>
          <a:r>
            <a:rPr lang="en-US" sz="1000" kern="1200" dirty="0">
              <a:solidFill>
                <a:schemeClr val="tx1">
                  <a:lumMod val="50000"/>
                  <a:lumOff val="50000"/>
                </a:schemeClr>
              </a:solidFill>
            </a:rPr>
            <a:t> (no </a:t>
          </a:r>
          <a:r>
            <a:rPr lang="en-US" sz="1000" kern="1200" dirty="0" err="1">
              <a:solidFill>
                <a:schemeClr val="tx1">
                  <a:lumMod val="50000"/>
                  <a:lumOff val="50000"/>
                </a:schemeClr>
              </a:solidFill>
            </a:rPr>
            <a:t>superiores</a:t>
          </a:r>
          <a:r>
            <a:rPr lang="en-US" sz="1000" kern="1200" dirty="0">
              <a:solidFill>
                <a:schemeClr val="tx1">
                  <a:lumMod val="50000"/>
                  <a:lumOff val="50000"/>
                </a:schemeClr>
              </a:solidFill>
            </a:rPr>
            <a:t> a 15 </a:t>
          </a:r>
          <a:r>
            <a:rPr lang="en-US" sz="1000" kern="1200" dirty="0" err="1">
              <a:solidFill>
                <a:schemeClr val="tx1">
                  <a:lumMod val="50000"/>
                  <a:lumOff val="50000"/>
                </a:schemeClr>
              </a:solidFill>
            </a:rPr>
            <a:t>segundos</a:t>
          </a:r>
          <a:r>
            <a:rPr lang="en-US" sz="1000" kern="1200" dirty="0">
              <a:solidFill>
                <a:schemeClr val="tx1">
                  <a:lumMod val="50000"/>
                  <a:lumOff val="50000"/>
                </a:schemeClr>
              </a:solidFill>
            </a:rPr>
            <a:t>)</a:t>
          </a:r>
        </a:p>
        <a:p>
          <a:pPr marL="57150" lvl="1" indent="-57150" algn="l" defTabSz="444500">
            <a:lnSpc>
              <a:spcPct val="90000"/>
            </a:lnSpc>
            <a:spcBef>
              <a:spcPct val="0"/>
            </a:spcBef>
            <a:spcAft>
              <a:spcPct val="20000"/>
            </a:spcAft>
            <a:buNone/>
          </a:pPr>
          <a:endParaRPr lang="en-US" sz="1000" kern="1200" dirty="0"/>
        </a:p>
      </dsp:txBody>
      <dsp:txXfrm>
        <a:off x="0" y="376539"/>
        <a:ext cx="7231020" cy="867847"/>
      </dsp:txXfrm>
    </dsp:sp>
    <dsp:sp modelId="{DE98286B-C785-4EFB-B857-3A18215A9CF5}">
      <dsp:nvSpPr>
        <dsp:cNvPr id="0" name=""/>
        <dsp:cNvSpPr/>
      </dsp:nvSpPr>
      <dsp:spPr>
        <a:xfrm>
          <a:off x="0" y="1244386"/>
          <a:ext cx="7231020" cy="369323"/>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Bermellectomía</a:t>
          </a:r>
          <a:endParaRPr lang="en-US" sz="1400" kern="1200" dirty="0"/>
        </a:p>
      </dsp:txBody>
      <dsp:txXfrm>
        <a:off x="18029" y="1262415"/>
        <a:ext cx="7194962" cy="333265"/>
      </dsp:txXfrm>
    </dsp:sp>
    <dsp:sp modelId="{B4CAA218-3D10-41A1-867E-394636485767}">
      <dsp:nvSpPr>
        <dsp:cNvPr id="0" name=""/>
        <dsp:cNvSpPr/>
      </dsp:nvSpPr>
      <dsp:spPr>
        <a:xfrm>
          <a:off x="0" y="1613710"/>
          <a:ext cx="7231020" cy="489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5"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Para </a:t>
          </a:r>
          <a:r>
            <a:rPr lang="en-US" sz="1000" kern="1200" dirty="0" err="1">
              <a:solidFill>
                <a:schemeClr val="tx1">
                  <a:lumMod val="50000"/>
                  <a:lumOff val="50000"/>
                </a:schemeClr>
              </a:solidFill>
            </a:rPr>
            <a:t>varias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lesiones</a:t>
          </a:r>
          <a:r>
            <a:rPr lang="en-US" sz="1000" kern="1200" dirty="0">
              <a:solidFill>
                <a:schemeClr val="tx1">
                  <a:lumMod val="50000"/>
                  <a:lumOff val="50000"/>
                </a:schemeClr>
              </a:solidFill>
            </a:rPr>
            <a:t> de la mucosa y </a:t>
          </a:r>
          <a:r>
            <a:rPr lang="en-US" sz="1000" kern="1200" dirty="0" err="1">
              <a:solidFill>
                <a:schemeClr val="tx1">
                  <a:lumMod val="50000"/>
                  <a:lumOff val="50000"/>
                </a:schemeClr>
              </a:solidFill>
            </a:rPr>
            <a:t>semimucosa</a:t>
          </a:r>
          <a:r>
            <a:rPr lang="en-US" sz="1000" kern="1200" dirty="0">
              <a:solidFill>
                <a:schemeClr val="tx1">
                  <a:lumMod val="50000"/>
                  <a:lumOff val="50000"/>
                </a:schemeClr>
              </a:solidFill>
            </a:rPr>
            <a:t> labial</a:t>
          </a: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Complicaciones</a:t>
          </a:r>
          <a:r>
            <a:rPr lang="en-US" sz="1000" kern="1200" dirty="0">
              <a:solidFill>
                <a:schemeClr val="tx1">
                  <a:lumMod val="50000"/>
                  <a:lumOff val="50000"/>
                </a:schemeClr>
              </a:solidFill>
            </a:rPr>
            <a:t>: hematomas, cicatrices y </a:t>
          </a:r>
          <a:r>
            <a:rPr lang="en-US" sz="1000" kern="1200" dirty="0" err="1">
              <a:solidFill>
                <a:schemeClr val="tx1">
                  <a:lumMod val="50000"/>
                  <a:lumOff val="50000"/>
                </a:schemeClr>
              </a:solidFill>
            </a:rPr>
            <a:t>parestesias</a:t>
          </a:r>
          <a:endParaRPr lang="en-US" sz="1000" kern="1200" dirty="0">
            <a:solidFill>
              <a:schemeClr val="tx1">
                <a:lumMod val="50000"/>
                <a:lumOff val="50000"/>
              </a:schemeClr>
            </a:solidFill>
          </a:endParaRPr>
        </a:p>
      </dsp:txBody>
      <dsp:txXfrm>
        <a:off x="0" y="1613710"/>
        <a:ext cx="7231020" cy="489661"/>
      </dsp:txXfrm>
    </dsp:sp>
    <dsp:sp modelId="{A7AB4758-C607-40BB-8B38-FF577D3C10C7}">
      <dsp:nvSpPr>
        <dsp:cNvPr id="0" name=""/>
        <dsp:cNvSpPr/>
      </dsp:nvSpPr>
      <dsp:spPr>
        <a:xfrm>
          <a:off x="0" y="2103372"/>
          <a:ext cx="7231020" cy="362529"/>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Curetaje</a:t>
          </a:r>
          <a:endParaRPr lang="en-US" sz="1400" kern="1200" dirty="0"/>
        </a:p>
      </dsp:txBody>
      <dsp:txXfrm>
        <a:off x="17697" y="2121069"/>
        <a:ext cx="7195626" cy="327135"/>
      </dsp:txXfrm>
    </dsp:sp>
    <dsp:sp modelId="{E4D7D47D-30DD-46D0-A71B-3611D461B670}">
      <dsp:nvSpPr>
        <dsp:cNvPr id="0" name=""/>
        <dsp:cNvSpPr/>
      </dsp:nvSpPr>
      <dsp:spPr>
        <a:xfrm>
          <a:off x="0" y="2465902"/>
          <a:ext cx="723102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5"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Eliminación</a:t>
          </a:r>
          <a:r>
            <a:rPr lang="en-US" sz="1000" kern="1200" dirty="0">
              <a:solidFill>
                <a:schemeClr val="tx1">
                  <a:lumMod val="50000"/>
                  <a:lumOff val="50000"/>
                </a:schemeClr>
              </a:solidFill>
            </a:rPr>
            <a:t> de </a:t>
          </a:r>
          <a:r>
            <a:rPr lang="en-US" sz="1000" kern="1200" dirty="0" err="1">
              <a:solidFill>
                <a:schemeClr val="tx1">
                  <a:lumMod val="50000"/>
                  <a:lumOff val="50000"/>
                </a:schemeClr>
              </a:solidFill>
            </a:rPr>
            <a:t>lesiones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mediante</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una</a:t>
          </a:r>
          <a:r>
            <a:rPr lang="en-US" sz="1000" kern="1200" dirty="0">
              <a:solidFill>
                <a:schemeClr val="tx1">
                  <a:lumMod val="50000"/>
                  <a:lumOff val="50000"/>
                </a:schemeClr>
              </a:solidFill>
            </a:rPr>
            <a:t> hoja de </a:t>
          </a:r>
          <a:r>
            <a:rPr lang="en-US" sz="1000" kern="1200" dirty="0" err="1">
              <a:solidFill>
                <a:schemeClr val="tx1">
                  <a:lumMod val="50000"/>
                  <a:lumOff val="50000"/>
                </a:schemeClr>
              </a:solidFill>
            </a:rPr>
            <a:t>bisturí</a:t>
          </a:r>
          <a:r>
            <a:rPr lang="en-US" sz="1000" kern="1200" dirty="0">
              <a:solidFill>
                <a:schemeClr val="tx1">
                  <a:lumMod val="50000"/>
                  <a:lumOff val="50000"/>
                </a:schemeClr>
              </a:solidFill>
            </a:rPr>
            <a:t> o </a:t>
          </a:r>
          <a:r>
            <a:rPr lang="en-US" sz="1000" kern="1200" dirty="0" err="1">
              <a:solidFill>
                <a:schemeClr val="tx1">
                  <a:lumMod val="50000"/>
                  <a:lumOff val="50000"/>
                </a:schemeClr>
              </a:solidFill>
            </a:rPr>
            <a:t>cureta</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Para </a:t>
          </a:r>
          <a:r>
            <a:rPr lang="en-US" sz="1000" kern="1200" dirty="0" err="1">
              <a:solidFill>
                <a:schemeClr val="tx1">
                  <a:lumMod val="50000"/>
                  <a:lumOff val="50000"/>
                </a:schemeClr>
              </a:solidFill>
            </a:rPr>
            <a:t>lesiones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individuales</a:t>
          </a:r>
          <a:r>
            <a:rPr lang="en-US" sz="1000" kern="1200" dirty="0">
              <a:solidFill>
                <a:schemeClr val="tx1">
                  <a:lumMod val="50000"/>
                  <a:lumOff val="50000"/>
                </a:schemeClr>
              </a:solidFill>
            </a:rPr>
            <a:t> y </a:t>
          </a:r>
          <a:r>
            <a:rPr lang="en-US" sz="1000" kern="1200" dirty="0" err="1">
              <a:solidFill>
                <a:schemeClr val="tx1">
                  <a:lumMod val="50000"/>
                  <a:lumOff val="50000"/>
                </a:schemeClr>
              </a:solidFill>
            </a:rPr>
            <a:t>puntuales</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La zona </a:t>
          </a:r>
          <a:r>
            <a:rPr lang="en-US" sz="1000" kern="1200" dirty="0" err="1">
              <a:solidFill>
                <a:schemeClr val="tx1">
                  <a:lumMod val="50000"/>
                  <a:lumOff val="50000"/>
                </a:schemeClr>
              </a:solidFill>
            </a:rPr>
            <a:t>puede</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sangrar</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tardar</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en</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curar</a:t>
          </a:r>
          <a:r>
            <a:rPr lang="en-US" sz="1000" kern="1200" dirty="0">
              <a:solidFill>
                <a:schemeClr val="tx1">
                  <a:lumMod val="50000"/>
                  <a:lumOff val="50000"/>
                </a:schemeClr>
              </a:solidFill>
            </a:rPr>
            <a:t> y </a:t>
          </a:r>
          <a:r>
            <a:rPr lang="en-US" sz="1000" kern="1200" dirty="0" err="1">
              <a:solidFill>
                <a:schemeClr val="tx1">
                  <a:lumMod val="50000"/>
                  <a:lumOff val="50000"/>
                </a:schemeClr>
              </a:solidFill>
            </a:rPr>
            <a:t>dejar</a:t>
          </a:r>
          <a:r>
            <a:rPr lang="en-US" sz="1000" kern="1200" dirty="0">
              <a:solidFill>
                <a:schemeClr val="tx1">
                  <a:lumMod val="50000"/>
                  <a:lumOff val="50000"/>
                </a:schemeClr>
              </a:solidFill>
            </a:rPr>
            <a:t> cicatrices</a:t>
          </a:r>
        </a:p>
        <a:p>
          <a:pPr marL="57150" lvl="1" indent="-57150" algn="l" defTabSz="444500">
            <a:lnSpc>
              <a:spcPct val="90000"/>
            </a:lnSpc>
            <a:spcBef>
              <a:spcPct val="0"/>
            </a:spcBef>
            <a:spcAft>
              <a:spcPct val="20000"/>
            </a:spcAft>
            <a:buNone/>
          </a:pPr>
          <a:endParaRPr lang="en-US" sz="1000" kern="1200" dirty="0"/>
        </a:p>
      </dsp:txBody>
      <dsp:txXfrm>
        <a:off x="0" y="2465902"/>
        <a:ext cx="7231020" cy="712080"/>
      </dsp:txXfrm>
    </dsp:sp>
    <dsp:sp modelId="{A537450B-4B5E-4CB4-B2FE-85EC7782FE3D}">
      <dsp:nvSpPr>
        <dsp:cNvPr id="0" name=""/>
        <dsp:cNvSpPr/>
      </dsp:nvSpPr>
      <dsp:spPr>
        <a:xfrm>
          <a:off x="0" y="3177982"/>
          <a:ext cx="7231020" cy="301127"/>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Exfoliaciones</a:t>
          </a:r>
          <a:r>
            <a:rPr lang="en-US" sz="1400" kern="1200" dirty="0"/>
            <a:t> </a:t>
          </a:r>
          <a:r>
            <a:rPr lang="en-US" sz="1400" kern="1200" dirty="0" err="1"/>
            <a:t>químicas</a:t>
          </a:r>
          <a:endParaRPr lang="en-US" sz="1400" kern="1200" dirty="0"/>
        </a:p>
      </dsp:txBody>
      <dsp:txXfrm>
        <a:off x="14700" y="3192682"/>
        <a:ext cx="7201620" cy="271727"/>
      </dsp:txXfrm>
    </dsp:sp>
    <dsp:sp modelId="{EE0DF6FE-C556-46B0-9563-DA0BA8CC8C05}">
      <dsp:nvSpPr>
        <dsp:cNvPr id="0" name=""/>
        <dsp:cNvSpPr/>
      </dsp:nvSpPr>
      <dsp:spPr>
        <a:xfrm>
          <a:off x="0" y="3479109"/>
          <a:ext cx="723102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5"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Procedimiento</a:t>
          </a:r>
          <a:r>
            <a:rPr lang="en-US" sz="1000" kern="1200" dirty="0">
              <a:solidFill>
                <a:schemeClr val="tx1">
                  <a:lumMod val="50000"/>
                  <a:lumOff val="50000"/>
                </a:schemeClr>
              </a:solidFill>
            </a:rPr>
            <a:t> que </a:t>
          </a:r>
          <a:r>
            <a:rPr lang="en-US" sz="1000" kern="1200" dirty="0" err="1">
              <a:solidFill>
                <a:schemeClr val="tx1">
                  <a:lumMod val="50000"/>
                  <a:lumOff val="50000"/>
                </a:schemeClr>
              </a:solidFill>
            </a:rPr>
            <a:t>destruye</a:t>
          </a:r>
          <a:r>
            <a:rPr lang="en-US" sz="1000" kern="1200" dirty="0">
              <a:solidFill>
                <a:schemeClr val="tx1">
                  <a:lumMod val="50000"/>
                  <a:lumOff val="50000"/>
                </a:schemeClr>
              </a:solidFill>
            </a:rPr>
            <a:t> la </a:t>
          </a:r>
          <a:r>
            <a:rPr lang="en-US" sz="1000" kern="1200" dirty="0" err="1">
              <a:solidFill>
                <a:schemeClr val="tx1">
                  <a:lumMod val="50000"/>
                  <a:lumOff val="50000"/>
                </a:schemeClr>
              </a:solidFill>
            </a:rPr>
            <a:t>superficie</a:t>
          </a:r>
          <a:r>
            <a:rPr lang="en-US" sz="1000" kern="1200" dirty="0">
              <a:solidFill>
                <a:schemeClr val="tx1">
                  <a:lumMod val="50000"/>
                  <a:lumOff val="50000"/>
                </a:schemeClr>
              </a:solidFill>
            </a:rPr>
            <a:t> de la </a:t>
          </a:r>
          <a:r>
            <a:rPr lang="en-US" sz="1000" kern="1200" dirty="0" err="1">
              <a:solidFill>
                <a:schemeClr val="tx1">
                  <a:lumMod val="50000"/>
                  <a:lumOff val="50000"/>
                </a:schemeClr>
              </a:solidFill>
            </a:rPr>
            <a:t>piel</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Productos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utilizados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ácido</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tricloroacetico</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fenol</a:t>
          </a:r>
          <a:r>
            <a:rPr lang="en-US" sz="1000" kern="1200" dirty="0">
              <a:solidFill>
                <a:schemeClr val="tx1">
                  <a:lumMod val="50000"/>
                  <a:lumOff val="50000"/>
                </a:schemeClr>
              </a:solidFill>
            </a:rPr>
            <a:t> y alfa-</a:t>
          </a:r>
          <a:r>
            <a:rPr lang="en-US" sz="1000" kern="1200" dirty="0" err="1">
              <a:solidFill>
                <a:schemeClr val="tx1">
                  <a:lumMod val="50000"/>
                  <a:lumOff val="50000"/>
                </a:schemeClr>
              </a:solidFill>
            </a:rPr>
            <a:t>hidroxiacidos</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Los </a:t>
          </a:r>
          <a:r>
            <a:rPr lang="en-US" sz="1000" kern="1200" dirty="0" err="1">
              <a:solidFill>
                <a:schemeClr val="tx1">
                  <a:lumMod val="50000"/>
                  <a:lumOff val="50000"/>
                </a:schemeClr>
              </a:solidFill>
            </a:rPr>
            <a:t>resultados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dependen</a:t>
          </a:r>
          <a:r>
            <a:rPr lang="en-US" sz="1000" kern="1200" dirty="0">
              <a:solidFill>
                <a:schemeClr val="tx1">
                  <a:lumMod val="50000"/>
                  <a:lumOff val="50000"/>
                </a:schemeClr>
              </a:solidFill>
            </a:rPr>
            <a:t> de la </a:t>
          </a:r>
          <a:r>
            <a:rPr lang="en-US" sz="1000" kern="1200" dirty="0" err="1">
              <a:solidFill>
                <a:schemeClr val="tx1">
                  <a:lumMod val="50000"/>
                  <a:lumOff val="50000"/>
                </a:schemeClr>
              </a:solidFill>
            </a:rPr>
            <a:t>concentración</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tiempo</a:t>
          </a:r>
          <a:r>
            <a:rPr lang="en-US" sz="1000" kern="1200" dirty="0">
              <a:solidFill>
                <a:schemeClr val="tx1">
                  <a:lumMod val="50000"/>
                  <a:lumOff val="50000"/>
                </a:schemeClr>
              </a:solidFill>
            </a:rPr>
            <a:t> de </a:t>
          </a:r>
          <a:r>
            <a:rPr lang="en-US" sz="1000" kern="1200" dirty="0" err="1">
              <a:solidFill>
                <a:schemeClr val="tx1">
                  <a:lumMod val="50000"/>
                  <a:lumOff val="50000"/>
                </a:schemeClr>
              </a:solidFill>
            </a:rPr>
            <a:t>exposición</a:t>
          </a:r>
          <a:r>
            <a:rPr lang="en-US" sz="1000" kern="1200" dirty="0">
              <a:solidFill>
                <a:schemeClr val="tx1">
                  <a:lumMod val="50000"/>
                  <a:lumOff val="50000"/>
                </a:schemeClr>
              </a:solidFill>
            </a:rPr>
            <a:t> y forma de </a:t>
          </a:r>
          <a:r>
            <a:rPr lang="en-US" sz="1000" kern="1200" dirty="0" err="1">
              <a:solidFill>
                <a:schemeClr val="tx1">
                  <a:lumMod val="50000"/>
                  <a:lumOff val="50000"/>
                </a:schemeClr>
              </a:solidFill>
            </a:rPr>
            <a:t>aplicación</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None/>
          </a:pPr>
          <a:endParaRPr lang="en-US" sz="1000" kern="1200" dirty="0"/>
        </a:p>
      </dsp:txBody>
      <dsp:txXfrm>
        <a:off x="0" y="3479109"/>
        <a:ext cx="7231020" cy="712080"/>
      </dsp:txXfrm>
    </dsp:sp>
    <dsp:sp modelId="{21F1EBFD-40BF-4BA1-B04E-687E7A90F719}">
      <dsp:nvSpPr>
        <dsp:cNvPr id="0" name=""/>
        <dsp:cNvSpPr/>
      </dsp:nvSpPr>
      <dsp:spPr>
        <a:xfrm>
          <a:off x="0" y="4191189"/>
          <a:ext cx="7231020" cy="259156"/>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Laser/</a:t>
          </a:r>
          <a:r>
            <a:rPr lang="en-US" sz="1400" kern="1200" dirty="0" err="1"/>
            <a:t>Dermoabrasión</a:t>
          </a:r>
          <a:endParaRPr lang="en-US" sz="1400" kern="1200" dirty="0"/>
        </a:p>
      </dsp:txBody>
      <dsp:txXfrm>
        <a:off x="12651" y="4203840"/>
        <a:ext cx="7205718" cy="233854"/>
      </dsp:txXfrm>
    </dsp:sp>
    <dsp:sp modelId="{FD8F2FC7-2EBF-41F2-9ECB-20CCC9538DA9}">
      <dsp:nvSpPr>
        <dsp:cNvPr id="0" name=""/>
        <dsp:cNvSpPr/>
      </dsp:nvSpPr>
      <dsp:spPr>
        <a:xfrm>
          <a:off x="0" y="4450346"/>
          <a:ext cx="723102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5"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Requiere</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anestesia</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Láseres</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empleados</a:t>
          </a:r>
          <a:r>
            <a:rPr lang="en-US" sz="1000" kern="1200" dirty="0">
              <a:solidFill>
                <a:schemeClr val="tx1">
                  <a:lumMod val="50000"/>
                  <a:lumOff val="50000"/>
                </a:schemeClr>
              </a:solidFill>
            </a:rPr>
            <a:t>: CO</a:t>
          </a:r>
          <a:r>
            <a:rPr lang="en-US" sz="1000" kern="1200" baseline="-25000" dirty="0">
              <a:solidFill>
                <a:schemeClr val="tx1">
                  <a:lumMod val="50000"/>
                  <a:lumOff val="50000"/>
                </a:schemeClr>
              </a:solidFill>
            </a:rPr>
            <a:t>2</a:t>
          </a:r>
          <a:r>
            <a:rPr lang="en-US" sz="1000" kern="1200" dirty="0">
              <a:solidFill>
                <a:schemeClr val="tx1">
                  <a:lumMod val="50000"/>
                  <a:lumOff val="50000"/>
                </a:schemeClr>
              </a:solidFill>
            </a:rPr>
            <a:t> y </a:t>
          </a:r>
          <a:r>
            <a:rPr lang="en-US" sz="1000" kern="1200" dirty="0" err="1">
              <a:solidFill>
                <a:schemeClr val="tx1">
                  <a:lumMod val="50000"/>
                  <a:lumOff val="50000"/>
                </a:schemeClr>
              </a:solidFill>
            </a:rPr>
            <a:t>erbio-Yag</a:t>
          </a:r>
          <a:endParaRPr lang="en-US" sz="1000" kern="1200" dirty="0">
            <a:solidFill>
              <a:schemeClr val="tx1">
                <a:lumMod val="50000"/>
                <a:lumOff val="50000"/>
              </a:schemeClr>
            </a:solidFill>
          </a:endParaRPr>
        </a:p>
        <a:p>
          <a:pPr marL="57150" lvl="1" indent="-57150" algn="l" defTabSz="444500">
            <a:lnSpc>
              <a:spcPct val="90000"/>
            </a:lnSpc>
            <a:spcBef>
              <a:spcPct val="0"/>
            </a:spcBef>
            <a:spcAft>
              <a:spcPct val="20000"/>
            </a:spcAft>
            <a:buChar char="•"/>
          </a:pPr>
          <a:r>
            <a:rPr lang="en-US" sz="1000" kern="1200" dirty="0">
              <a:solidFill>
                <a:schemeClr val="tx1">
                  <a:lumMod val="50000"/>
                  <a:lumOff val="50000"/>
                </a:schemeClr>
              </a:solidFill>
            </a:rPr>
            <a:t> </a:t>
          </a:r>
          <a:r>
            <a:rPr lang="en-US" sz="1000" kern="1200" dirty="0" err="1">
              <a:solidFill>
                <a:schemeClr val="tx1">
                  <a:lumMod val="50000"/>
                  <a:lumOff val="50000"/>
                </a:schemeClr>
              </a:solidFill>
            </a:rPr>
            <a:t>Poca</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evidencia</a:t>
          </a:r>
          <a:r>
            <a:rPr lang="en-US" sz="1000" kern="1200" dirty="0">
              <a:solidFill>
                <a:schemeClr val="tx1">
                  <a:lumMod val="50000"/>
                  <a:lumOff val="50000"/>
                </a:schemeClr>
              </a:solidFill>
            </a:rPr>
            <a:t> de </a:t>
          </a:r>
          <a:r>
            <a:rPr lang="en-US" sz="1000" kern="1200" dirty="0" err="1">
              <a:solidFill>
                <a:schemeClr val="tx1">
                  <a:lumMod val="50000"/>
                  <a:lumOff val="50000"/>
                </a:schemeClr>
              </a:solidFill>
            </a:rPr>
            <a:t>su</a:t>
          </a:r>
          <a:r>
            <a:rPr lang="en-US" sz="1000" kern="1200" dirty="0">
              <a:solidFill>
                <a:schemeClr val="tx1">
                  <a:lumMod val="50000"/>
                  <a:lumOff val="50000"/>
                </a:schemeClr>
              </a:solidFill>
            </a:rPr>
            <a:t> </a:t>
          </a:r>
          <a:r>
            <a:rPr lang="en-US" sz="1000" kern="1200" dirty="0" err="1">
              <a:solidFill>
                <a:schemeClr val="tx1">
                  <a:lumMod val="50000"/>
                  <a:lumOff val="50000"/>
                </a:schemeClr>
              </a:solidFill>
            </a:rPr>
            <a:t>eficacia</a:t>
          </a:r>
          <a:r>
            <a:rPr lang="en-US" sz="1000" kern="1200" dirty="0">
              <a:solidFill>
                <a:schemeClr val="tx1">
                  <a:lumMod val="50000"/>
                  <a:lumOff val="50000"/>
                </a:schemeClr>
              </a:solidFill>
            </a:rPr>
            <a:t> a largo </a:t>
          </a:r>
          <a:r>
            <a:rPr lang="en-US" sz="1000" kern="1200" dirty="0" err="1">
              <a:solidFill>
                <a:schemeClr val="tx1">
                  <a:lumMod val="50000"/>
                  <a:lumOff val="50000"/>
                </a:schemeClr>
              </a:solidFill>
            </a:rPr>
            <a:t>plazo</a:t>
          </a:r>
          <a:endParaRPr lang="en-US" sz="1000" kern="1200" dirty="0">
            <a:solidFill>
              <a:schemeClr val="tx1">
                <a:lumMod val="50000"/>
                <a:lumOff val="50000"/>
              </a:schemeClr>
            </a:solidFill>
          </a:endParaRPr>
        </a:p>
      </dsp:txBody>
      <dsp:txXfrm>
        <a:off x="0" y="4450346"/>
        <a:ext cx="7231020" cy="71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4AA22-4022-43EF-B4C3-6397611FF2B5}">
      <dsp:nvSpPr>
        <dsp:cNvPr id="0" name=""/>
        <dsp:cNvSpPr/>
      </dsp:nvSpPr>
      <dsp:spPr>
        <a:xfrm>
          <a:off x="0" y="74543"/>
          <a:ext cx="7886702" cy="381956"/>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latin typeface="+mj-lt"/>
              <a:ea typeface="Calibri" panose="020F0502020204030204" pitchFamily="34" charset="0"/>
              <a:cs typeface="Calibri" panose="020F0502020204030204" pitchFamily="34" charset="0"/>
            </a:rPr>
            <a:t>Crema de 5-fluorouracilo</a:t>
          </a:r>
          <a:endParaRPr lang="en-US" sz="1500" b="1" kern="1200" dirty="0"/>
        </a:p>
      </dsp:txBody>
      <dsp:txXfrm>
        <a:off x="18646" y="93189"/>
        <a:ext cx="7849410" cy="344664"/>
      </dsp:txXfrm>
    </dsp:sp>
    <dsp:sp modelId="{290C31FA-260A-4BDF-AD62-5F8A438F4D94}">
      <dsp:nvSpPr>
        <dsp:cNvPr id="0" name=""/>
        <dsp:cNvSpPr/>
      </dsp:nvSpPr>
      <dsp:spPr>
        <a:xfrm>
          <a:off x="0" y="456500"/>
          <a:ext cx="7886702"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9050" rIns="106680" bIns="19050" numCol="1" spcCol="1270" anchor="t" anchorCtr="0">
          <a:noAutofit/>
        </a:bodyPr>
        <a:lstStyle/>
        <a:p>
          <a:pPr marL="114300" lvl="1" indent="-114300" algn="l" defTabSz="533400">
            <a:lnSpc>
              <a:spcPct val="90000"/>
            </a:lnSpc>
            <a:spcBef>
              <a:spcPct val="0"/>
            </a:spcBef>
            <a:spcAft>
              <a:spcPct val="20000"/>
            </a:spcAft>
            <a:buChar char="•"/>
          </a:pPr>
          <a:r>
            <a:rPr kumimoji="0" lang="es-ES" sz="12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5-FU al 4%</a:t>
          </a:r>
          <a:endParaRPr lang="en-US" sz="1200" b="0" kern="1200" dirty="0">
            <a:solidFill>
              <a:schemeClr val="tx1">
                <a:lumMod val="50000"/>
                <a:lumOff val="50000"/>
              </a:schemeClr>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20000"/>
            </a:spcAft>
            <a:buChar char="•"/>
          </a:pPr>
          <a:r>
            <a:rPr kumimoji="0" lang="es-ES" sz="12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5-FU al 5%</a:t>
          </a:r>
          <a:endParaRPr lang="en-US" sz="1200" b="0" kern="1200" dirty="0">
            <a:solidFill>
              <a:schemeClr val="tx1">
                <a:lumMod val="50000"/>
                <a:lumOff val="50000"/>
              </a:schemeClr>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20000"/>
            </a:spcAft>
            <a:buClrTx/>
            <a:buSzTx/>
            <a:buFont typeface="Arial" panose="020B0604020202020204" pitchFamily="34" charset="0"/>
            <a:buChar char="•"/>
          </a:pPr>
          <a:r>
            <a:rPr kumimoji="0" lang="es-ES" sz="12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5-FU al 0,5% + ácido salicílico al 10% </a:t>
          </a:r>
          <a:endParaRPr lang="en-US" sz="1200" b="0" kern="1200" dirty="0">
            <a:solidFill>
              <a:schemeClr val="tx1">
                <a:lumMod val="50000"/>
                <a:lumOff val="50000"/>
              </a:schemeClr>
            </a:solidFill>
            <a:latin typeface="Calibri" panose="020F0502020204030204" pitchFamily="34" charset="0"/>
            <a:cs typeface="Calibri" panose="020F0502020204030204" pitchFamily="34" charset="0"/>
          </a:endParaRPr>
        </a:p>
      </dsp:txBody>
      <dsp:txXfrm>
        <a:off x="0" y="456500"/>
        <a:ext cx="7886702" cy="1291680"/>
      </dsp:txXfrm>
    </dsp:sp>
    <dsp:sp modelId="{DE98286B-C785-4EFB-B857-3A18215A9CF5}">
      <dsp:nvSpPr>
        <dsp:cNvPr id="0" name=""/>
        <dsp:cNvSpPr/>
      </dsp:nvSpPr>
      <dsp:spPr>
        <a:xfrm>
          <a:off x="0" y="1325894"/>
          <a:ext cx="7886702" cy="416318"/>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latin typeface="+mj-lt"/>
              <a:ea typeface="Calibri" panose="020F0502020204030204" pitchFamily="34" charset="0"/>
              <a:cs typeface="Calibri" panose="020F0502020204030204" pitchFamily="34" charset="0"/>
            </a:rPr>
            <a:t>Diclofenaco sódico en gel de ácido hialurónico</a:t>
          </a:r>
          <a:endParaRPr lang="en-US" sz="1500" b="1" kern="1200" dirty="0"/>
        </a:p>
      </dsp:txBody>
      <dsp:txXfrm>
        <a:off x="20323" y="1346217"/>
        <a:ext cx="7846056" cy="375672"/>
      </dsp:txXfrm>
    </dsp:sp>
    <dsp:sp modelId="{A537450B-4B5E-4CB4-B2FE-85EC7782FE3D}">
      <dsp:nvSpPr>
        <dsp:cNvPr id="0" name=""/>
        <dsp:cNvSpPr/>
      </dsp:nvSpPr>
      <dsp:spPr>
        <a:xfrm>
          <a:off x="0" y="1947267"/>
          <a:ext cx="7886702" cy="455116"/>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latin typeface="+mj-lt"/>
              <a:ea typeface="Calibri" panose="020F0502020204030204" pitchFamily="34" charset="0"/>
              <a:cs typeface="Calibri" panose="020F0502020204030204" pitchFamily="34" charset="0"/>
            </a:rPr>
            <a:t>Crema de </a:t>
          </a:r>
          <a:r>
            <a:rPr lang="es-ES" sz="1500" b="1" kern="1200" dirty="0" err="1">
              <a:latin typeface="+mj-lt"/>
              <a:ea typeface="Calibri" panose="020F0502020204030204" pitchFamily="34" charset="0"/>
              <a:cs typeface="Calibri" panose="020F0502020204030204" pitchFamily="34" charset="0"/>
            </a:rPr>
            <a:t>imiquimod</a:t>
          </a:r>
          <a:endParaRPr lang="en-US" sz="1500" b="1" kern="1200" dirty="0"/>
        </a:p>
      </dsp:txBody>
      <dsp:txXfrm>
        <a:off x="22217" y="1969484"/>
        <a:ext cx="7842268" cy="410682"/>
      </dsp:txXfrm>
    </dsp:sp>
    <dsp:sp modelId="{21F1EBFD-40BF-4BA1-B04E-687E7A90F719}">
      <dsp:nvSpPr>
        <dsp:cNvPr id="0" name=""/>
        <dsp:cNvSpPr/>
      </dsp:nvSpPr>
      <dsp:spPr>
        <a:xfrm>
          <a:off x="0" y="2542180"/>
          <a:ext cx="7886702" cy="444908"/>
        </a:xfrm>
        <a:prstGeom prst="roundRect">
          <a:avLst/>
        </a:prstGeom>
        <a:solidFill>
          <a:srgbClr val="EE8A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Clr>
              <a:schemeClr val="tx1"/>
            </a:buClr>
            <a:buFont typeface="Arial" panose="020B0604020202020204" pitchFamily="34" charset="0"/>
            <a:buNone/>
          </a:pPr>
          <a:r>
            <a:rPr lang="es-ES" sz="1500" kern="1200">
              <a:latin typeface="+mj-lt"/>
              <a:ea typeface="Calibri" panose="020F0502020204030204" pitchFamily="34" charset="0"/>
              <a:cs typeface="Calibri" panose="020F0502020204030204" pitchFamily="34" charset="0"/>
            </a:rPr>
            <a:t>Terapia fotodinámica (TFD-ALA, TFD-MAL)</a:t>
          </a:r>
          <a:endParaRPr lang="en-US" sz="1500" kern="1200"/>
        </a:p>
      </dsp:txBody>
      <dsp:txXfrm>
        <a:off x="21719" y="2563899"/>
        <a:ext cx="7843264" cy="401470"/>
      </dsp:txXfrm>
    </dsp:sp>
    <dsp:sp modelId="{FD8F2FC7-2EBF-41F2-9ECB-20CCC9538DA9}">
      <dsp:nvSpPr>
        <dsp:cNvPr id="0" name=""/>
        <dsp:cNvSpPr/>
      </dsp:nvSpPr>
      <dsp:spPr>
        <a:xfrm>
          <a:off x="0" y="3129493"/>
          <a:ext cx="7886702"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chemeClr val="tx1">
                  <a:lumMod val="50000"/>
                  <a:lumOff val="50000"/>
                </a:schemeClr>
              </a:solidFill>
              <a:latin typeface="+mj-lt"/>
              <a:ea typeface="Calibri" panose="020F0502020204030204" pitchFamily="34" charset="0"/>
              <a:cs typeface="Calibri" panose="020F0502020204030204" pitchFamily="34" charset="0"/>
            </a:rPr>
            <a:t>TFD-ALA</a:t>
          </a:r>
          <a:endParaRPr lang="en-US" sz="1200" kern="1200" dirty="0">
            <a:solidFill>
              <a:schemeClr val="tx1">
                <a:lumMod val="50000"/>
                <a:lumOff val="50000"/>
              </a:schemeClr>
            </a:solidFill>
          </a:endParaRPr>
        </a:p>
        <a:p>
          <a:pPr marL="114300" lvl="1" indent="-114300" algn="l" defTabSz="533400">
            <a:lnSpc>
              <a:spcPct val="90000"/>
            </a:lnSpc>
            <a:spcBef>
              <a:spcPct val="0"/>
            </a:spcBef>
            <a:spcAft>
              <a:spcPct val="20000"/>
            </a:spcAft>
            <a:buChar char="•"/>
          </a:pPr>
          <a:r>
            <a:rPr lang="es-ES" sz="1200" kern="1200" dirty="0">
              <a:solidFill>
                <a:schemeClr val="tx1">
                  <a:lumMod val="50000"/>
                  <a:lumOff val="50000"/>
                </a:schemeClr>
              </a:solidFill>
              <a:latin typeface="+mj-lt"/>
              <a:ea typeface="Calibri" panose="020F0502020204030204" pitchFamily="34" charset="0"/>
              <a:cs typeface="Calibri" panose="020F0502020204030204" pitchFamily="34" charset="0"/>
            </a:rPr>
            <a:t>TFD-MAL</a:t>
          </a:r>
          <a:endParaRPr lang="en-US" sz="1200" kern="1200" dirty="0">
            <a:solidFill>
              <a:schemeClr val="tx1">
                <a:lumMod val="50000"/>
                <a:lumOff val="50000"/>
              </a:schemeClr>
            </a:solidFill>
          </a:endParaRPr>
        </a:p>
      </dsp:txBody>
      <dsp:txXfrm>
        <a:off x="0" y="3129493"/>
        <a:ext cx="7886702" cy="86112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203766-474D-47A6-B16F-C8CA0AE27D15}" type="datetimeFigureOut">
              <a:rPr lang="it-IT" smtClean="0"/>
              <a:t>15/02/2024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16AD25-42C3-4F67-BDF2-84A00BB77D61}" type="slidenum">
              <a:rPr lang="it-IT" smtClean="0"/>
              <a:t>‹Nº›</a:t>
            </a:fld>
            <a:endParaRPr lang="it-IT"/>
          </a:p>
        </p:txBody>
      </p:sp>
    </p:spTree>
    <p:extLst>
      <p:ext uri="{BB962C8B-B14F-4D97-AF65-F5344CB8AC3E}">
        <p14:creationId xmlns:p14="http://schemas.microsoft.com/office/powerpoint/2010/main" val="20721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15000"/>
              </a:lnSpc>
              <a:spcAft>
                <a:spcPts val="800"/>
              </a:spcAft>
            </a:pPr>
            <a:r>
              <a:rPr lang="es-ES" sz="1200">
                <a:solidFill>
                  <a:srgbClr val="202124"/>
                </a:solidFill>
                <a:effectLst/>
                <a:latin typeface="Arial" panose="020B0604020202020204" pitchFamily="34" charset="0"/>
                <a:ea typeface="MS Mincho" panose="02020609040205080304" pitchFamily="49" charset="-128"/>
                <a:cs typeface="Times New Roman" panose="02020603050405020304" pitchFamily="18" charset="0"/>
              </a:rPr>
              <a:t>Un reciente estudio mostro como la carga de enfermedad fue significativamente mayor en hombres que en mujeres en 2019. En términos de frecuencia, el carcinoma basocelular (CBC) fue significativamente superior al del carcinoma epidermoide cutáneo (CEC) en 2019 a nivel mundial. Sin embargo, el número de años de vida asociados a calidad (AVAC) y la tasa de AVAC estandarizados por edad fueron opuestos.  </a:t>
            </a:r>
            <a:endParaRPr lang="es-ES" sz="120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ct val="115000"/>
              </a:lnSpc>
              <a:spcAft>
                <a:spcPts val="800"/>
              </a:spcAft>
            </a:pPr>
            <a:r>
              <a:rPr lang="es-ES" sz="1200">
                <a:solidFill>
                  <a:srgbClr val="202124"/>
                </a:solidFill>
                <a:effectLst/>
                <a:latin typeface="Arial" panose="020B0604020202020204" pitchFamily="34" charset="0"/>
                <a:ea typeface="MS Mincho" panose="02020609040205080304" pitchFamily="49" charset="-128"/>
                <a:cs typeface="Times New Roman" panose="02020603050405020304" pitchFamily="18" charset="0"/>
              </a:rPr>
              <a:t>La tasa de incidencia estandarizada por edad de CCNM aumentó de 54,08/100 000 (intervalo de incertidumbre (II) del 95 %: 46,97, 62,08) en 1990 a 79,10/100 000 (95 % II: 72,29, 86,63) en 2019.Otros indicadores (el número de casos nuevos, el número de muertes, el número de años de vida ajustados por discapacidad (DALY), la tasa de mortalidad estandarizada por edad (TMEE) y la tasa de DALY estandarizada por edad) mostraron la misma tendencia. Las predicciones sugieren que la cantidad de casos nuevos, muertes y AVAC atribuibles al CCNM aumentaran al menos 1,5 veces entre 2020 y 2044. </a:t>
            </a:r>
            <a:r>
              <a:rPr lang="es-E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a:t>
            </a:r>
            <a:endParaRPr lang="es-ES" sz="1200">
              <a:effectLst/>
              <a:latin typeface="Arial" panose="020B0604020202020204" pitchFamily="34" charset="0"/>
              <a:ea typeface="MS Mincho" panose="02020609040205080304" pitchFamily="49" charset="-128"/>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84B26-2A11-41EF-97DB-8C3E2CBA47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20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816AD25-42C3-4F67-BDF2-84A00BB77D61}" type="slidenum">
              <a:rPr lang="it-IT" smtClean="0"/>
              <a:t>28</a:t>
            </a:fld>
            <a:endParaRPr lang="it-IT"/>
          </a:p>
        </p:txBody>
      </p:sp>
    </p:spTree>
    <p:extLst>
      <p:ext uri="{BB962C8B-B14F-4D97-AF65-F5344CB8AC3E}">
        <p14:creationId xmlns:p14="http://schemas.microsoft.com/office/powerpoint/2010/main" val="290075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62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31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74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29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57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35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4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91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59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15000"/>
              </a:lnSpc>
              <a:spcAft>
                <a:spcPts val="800"/>
              </a:spcAft>
            </a:pPr>
            <a:r>
              <a:rPr lang="es-ES" sz="1200">
                <a:solidFill>
                  <a:srgbClr val="202124"/>
                </a:solidFill>
                <a:effectLst/>
                <a:latin typeface="Arial" panose="020B0604020202020204" pitchFamily="34" charset="0"/>
                <a:ea typeface="MS Mincho" panose="02020609040205080304" pitchFamily="49" charset="-128"/>
                <a:cs typeface="Times New Roman" panose="02020603050405020304" pitchFamily="18" charset="0"/>
              </a:rPr>
              <a:t>Un reciente estudio mostro como la carga de enfermedad fue significativamente mayor en hombres que en mujeres en 2019. En términos de frecuencia, el carcinoma basocelular (CBC) fue significativamente superior al del carcinoma epidermoide cutáneo (CEC) en 2019 a nivel mundial. Sin embargo, el número de años de vida asociados a calidad (AVAC) y la tasa de AVAC estandarizados por edad fueron opuestos.  </a:t>
            </a:r>
            <a:endParaRPr lang="es-ES" sz="120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ct val="115000"/>
              </a:lnSpc>
              <a:spcAft>
                <a:spcPts val="800"/>
              </a:spcAft>
            </a:pPr>
            <a:r>
              <a:rPr lang="es-ES" sz="1200">
                <a:solidFill>
                  <a:srgbClr val="202124"/>
                </a:solidFill>
                <a:effectLst/>
                <a:latin typeface="Arial" panose="020B0604020202020204" pitchFamily="34" charset="0"/>
                <a:ea typeface="MS Mincho" panose="02020609040205080304" pitchFamily="49" charset="-128"/>
                <a:cs typeface="Times New Roman" panose="02020603050405020304" pitchFamily="18" charset="0"/>
              </a:rPr>
              <a:t>La tasa de incidencia estandarizada por edad de CCNM aumentó de 54,08/100 000 (intervalo de incertidumbre (II) del 95 %: 46,97, 62,08) en 1990 a 79,10/100 000 (95 % II: 72,29, 86,63) en 2019.Otros indicadores (el número de casos nuevos, el número de muertes, el número de años de vida ajustados por discapacidad (DALY), la tasa de mortalidad estandarizada por edad (TMEE) y la tasa de DALY estandarizada por edad) mostraron la misma tendencia. Las predicciones sugieren que la cantidad de casos nuevos, muertes y AVAC atribuibles al CCNM aumentaran al menos 1,5 veces entre 2020 y 2044. </a:t>
            </a:r>
            <a:r>
              <a:rPr lang="es-E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a:t>
            </a:r>
            <a:endParaRPr lang="es-ES" sz="1200">
              <a:effectLst/>
              <a:latin typeface="Arial" panose="020B0604020202020204" pitchFamily="34" charset="0"/>
              <a:ea typeface="MS Mincho" panose="02020609040205080304" pitchFamily="49" charset="-128"/>
              <a:cs typeface="Times New Roman" panose="02020603050405020304" pitchFamily="18" charset="0"/>
            </a:endParaRPr>
          </a:p>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84B26-2A11-41EF-97DB-8C3E2CBA47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20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12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33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23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71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17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47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49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25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4F1E09-00A6-416F-95FD-12B32666D940}"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56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816AD25-42C3-4F67-BDF2-84A00BB77D61}" type="slidenum">
              <a:rPr lang="it-IT" smtClean="0"/>
              <a:t>23</a:t>
            </a:fld>
            <a:endParaRPr lang="it-IT"/>
          </a:p>
        </p:txBody>
      </p:sp>
    </p:spTree>
    <p:extLst>
      <p:ext uri="{BB962C8B-B14F-4D97-AF65-F5344CB8AC3E}">
        <p14:creationId xmlns:p14="http://schemas.microsoft.com/office/powerpoint/2010/main" val="374329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1D936-2E79-4992-9F33-76D132DB39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3AF3F41-81AD-4053-9954-82E225D89EF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5" name="Segnaposto piè di pagina 4">
            <a:extLst>
              <a:ext uri="{FF2B5EF4-FFF2-40B4-BE49-F238E27FC236}">
                <a16:creationId xmlns:a16="http://schemas.microsoft.com/office/drawing/2014/main" id="{43574C18-704C-486B-B0BE-78679E5C8258}"/>
              </a:ext>
            </a:extLst>
          </p:cNvPr>
          <p:cNvSpPr>
            <a:spLocks noGrp="1"/>
          </p:cNvSpPr>
          <p:nvPr>
            <p:ph type="ftr" sz="quarter" idx="11"/>
          </p:nvPr>
        </p:nvSpPr>
        <p:spPr>
          <a:xfrm>
            <a:off x="838200" y="6623051"/>
            <a:ext cx="10515600" cy="282574"/>
          </a:xfrm>
          <a:prstGeom prst="rect">
            <a:avLst/>
          </a:prstGeom>
        </p:spPr>
        <p:txBody>
          <a:bodyPr/>
          <a:lstStyle/>
          <a:p>
            <a:endParaRPr lang="it-IT"/>
          </a:p>
        </p:txBody>
      </p:sp>
      <p:pic>
        <p:nvPicPr>
          <p:cNvPr id="6" name="Imagen 5">
            <a:extLst>
              <a:ext uri="{FF2B5EF4-FFF2-40B4-BE49-F238E27FC236}">
                <a16:creationId xmlns:a16="http://schemas.microsoft.com/office/drawing/2014/main" id="{3952FA6C-1F96-6C30-F223-BF70865C2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41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352EA-ABCB-498B-B269-AD50622D430E}"/>
              </a:ext>
            </a:extLst>
          </p:cNvPr>
          <p:cNvSpPr>
            <a:spLocks noGrp="1"/>
          </p:cNvSpPr>
          <p:nvPr>
            <p:ph type="title"/>
          </p:nvPr>
        </p:nvSpPr>
        <p:spPr>
          <a:xfrm>
            <a:off x="767080" y="86296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2DCB018-8689-4E68-BBE9-E057A899D65E}"/>
              </a:ext>
            </a:extLst>
          </p:cNvPr>
          <p:cNvSpPr>
            <a:spLocks noGrp="1"/>
          </p:cNvSpPr>
          <p:nvPr>
            <p:ph type="body" orient="vert" idx="1"/>
          </p:nvPr>
        </p:nvSpPr>
        <p:spPr>
          <a:xfrm>
            <a:off x="360680" y="161226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EFD14089-D3B8-4F40-93D2-DD9BD01093A8}"/>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286976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BE74510-D88E-4997-9BFC-C9072C0A9BCB}"/>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3FA2B0-C35D-486B-9BC8-BE0CE47F212C}"/>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18244AEE-9E8B-45F2-ACB1-8F642DDD758D}"/>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91863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10348"/>
            <a:ext cx="10363200" cy="1780709"/>
          </a:xfrm>
        </p:spPr>
        <p:txBody>
          <a:bodyPr anchor="b">
            <a:noAutofit/>
          </a:bodyPr>
          <a:lstStyle>
            <a:lvl1pPr algn="l">
              <a:defRPr sz="4400" b="1">
                <a:solidFill>
                  <a:schemeClr val="bg1"/>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914400" y="5216698"/>
            <a:ext cx="10363200" cy="645328"/>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grpSp>
        <p:nvGrpSpPr>
          <p:cNvPr id="10" name="Group 4"/>
          <p:cNvGrpSpPr>
            <a:grpSpLocks noChangeAspect="1"/>
          </p:cNvGrpSpPr>
          <p:nvPr/>
        </p:nvGrpSpPr>
        <p:grpSpPr bwMode="auto">
          <a:xfrm>
            <a:off x="4" y="-3003"/>
            <a:ext cx="12196233" cy="3240088"/>
            <a:chOff x="0" y="2"/>
            <a:chExt cx="5762" cy="2041"/>
          </a:xfrm>
          <a:solidFill>
            <a:schemeClr val="bg1"/>
          </a:solidFill>
        </p:grpSpPr>
        <p:sp>
          <p:nvSpPr>
            <p:cNvPr id="12" name="Freeform 5"/>
            <p:cNvSpPr>
              <a:spLocks/>
            </p:cNvSpPr>
            <p:nvPr/>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6"/>
            <p:cNvSpPr>
              <a:spLocks/>
            </p:cNvSpPr>
            <p:nvPr/>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3" y="509587"/>
            <a:ext cx="3505207" cy="914402"/>
          </a:xfrm>
          <a:prstGeom prst="rect">
            <a:avLst/>
          </a:prstGeom>
        </p:spPr>
      </p:pic>
    </p:spTree>
    <p:custDataLst>
      <p:tags r:id="rId1"/>
    </p:custDataLst>
    <p:extLst>
      <p:ext uri="{BB962C8B-B14F-4D97-AF65-F5344CB8AC3E}">
        <p14:creationId xmlns:p14="http://schemas.microsoft.com/office/powerpoint/2010/main" val="2330456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1">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4" y="-3003"/>
            <a:ext cx="12196233" cy="3240088"/>
            <a:chOff x="0" y="2"/>
            <a:chExt cx="5762" cy="2041"/>
          </a:xfrm>
          <a:solidFill>
            <a:schemeClr val="accent3"/>
          </a:solidFill>
        </p:grpSpPr>
        <p:sp>
          <p:nvSpPr>
            <p:cNvPr id="11" name="Freeform 5"/>
            <p:cNvSpPr>
              <a:spLocks/>
            </p:cNvSpPr>
            <p:nvPr/>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4" name="Title 1"/>
          <p:cNvSpPr>
            <a:spLocks noGrp="1"/>
          </p:cNvSpPr>
          <p:nvPr>
            <p:ph type="ctrTitle" hasCustomPrompt="1"/>
          </p:nvPr>
        </p:nvSpPr>
        <p:spPr>
          <a:xfrm>
            <a:off x="914400" y="3698968"/>
            <a:ext cx="10363200" cy="1780709"/>
          </a:xfrm>
        </p:spPr>
        <p:txBody>
          <a:bodyPr anchor="b">
            <a:noAutofit/>
          </a:bodyPr>
          <a:lstStyle>
            <a:lvl1pPr algn="l">
              <a:defRPr sz="4400" b="1">
                <a:solidFill>
                  <a:schemeClr val="tx1"/>
                </a:solidFill>
              </a:defRPr>
            </a:lvl1pPr>
          </a:lstStyle>
          <a:p>
            <a:r>
              <a:rPr lang="en-US"/>
              <a:t>Click to edit </a:t>
            </a:r>
            <a:br>
              <a:rPr lang="en-US"/>
            </a:br>
            <a:r>
              <a:rPr lang="en-US"/>
              <a:t>Master title style</a:t>
            </a:r>
          </a:p>
        </p:txBody>
      </p:sp>
      <p:sp>
        <p:nvSpPr>
          <p:cNvPr id="15" name="Subtitle 2"/>
          <p:cNvSpPr>
            <a:spLocks noGrp="1"/>
          </p:cNvSpPr>
          <p:nvPr>
            <p:ph type="subTitle" idx="1"/>
          </p:nvPr>
        </p:nvSpPr>
        <p:spPr>
          <a:xfrm>
            <a:off x="914400" y="5618886"/>
            <a:ext cx="10363200" cy="645328"/>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grpSp>
        <p:nvGrpSpPr>
          <p:cNvPr id="7" name="Group 4">
            <a:extLst>
              <a:ext uri="{FF2B5EF4-FFF2-40B4-BE49-F238E27FC236}">
                <a16:creationId xmlns:a16="http://schemas.microsoft.com/office/drawing/2014/main" id="{65C50584-190B-4CD5-94B1-EEFB2A07D60F}"/>
              </a:ext>
            </a:extLst>
          </p:cNvPr>
          <p:cNvGrpSpPr>
            <a:grpSpLocks noChangeAspect="1"/>
          </p:cNvGrpSpPr>
          <p:nvPr userDrawn="1"/>
        </p:nvGrpSpPr>
        <p:grpSpPr bwMode="auto">
          <a:xfrm>
            <a:off x="4" y="-3003"/>
            <a:ext cx="12196233" cy="3240088"/>
            <a:chOff x="0" y="2"/>
            <a:chExt cx="5762" cy="2041"/>
          </a:xfrm>
          <a:solidFill>
            <a:schemeClr val="accent3"/>
          </a:solidFill>
        </p:grpSpPr>
        <p:sp>
          <p:nvSpPr>
            <p:cNvPr id="8" name="Freeform 5">
              <a:extLst>
                <a:ext uri="{FF2B5EF4-FFF2-40B4-BE49-F238E27FC236}">
                  <a16:creationId xmlns:a16="http://schemas.microsoft.com/office/drawing/2014/main" id="{32D079DD-92C2-44C9-A5A4-82DC2A34E1DA}"/>
                </a:ext>
              </a:extLst>
            </p:cNvPr>
            <p:cNvSpPr>
              <a:spLocks/>
            </p:cNvSpPr>
            <p:nvPr userDrawn="1"/>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6">
              <a:extLst>
                <a:ext uri="{FF2B5EF4-FFF2-40B4-BE49-F238E27FC236}">
                  <a16:creationId xmlns:a16="http://schemas.microsoft.com/office/drawing/2014/main" id="{2B1A2DEA-8F47-4866-B4F5-EF6264A72448}"/>
                </a:ext>
              </a:extLst>
            </p:cNvPr>
            <p:cNvSpPr>
              <a:spLocks/>
            </p:cNvSpPr>
            <p:nvPr userDrawn="1"/>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7" name="Segnaposto piè di pagina 3">
            <a:extLst>
              <a:ext uri="{FF2B5EF4-FFF2-40B4-BE49-F238E27FC236}">
                <a16:creationId xmlns:a16="http://schemas.microsoft.com/office/drawing/2014/main" id="{BC4443F3-93FE-4EF5-9836-DF8BE1E8D32B}"/>
              </a:ext>
            </a:extLst>
          </p:cNvPr>
          <p:cNvSpPr txBox="1">
            <a:spLocks/>
          </p:cNvSpPr>
          <p:nvPr userDrawn="1"/>
        </p:nvSpPr>
        <p:spPr>
          <a:xfrm>
            <a:off x="261937" y="6486534"/>
            <a:ext cx="11668125"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ES" err="1">
                <a:solidFill>
                  <a:prstClr val="black">
                    <a:tint val="75000"/>
                  </a:prstClr>
                </a:solidFill>
                <a:latin typeface="Calibri" panose="020F0502020204030204"/>
              </a:rPr>
              <a:t>Materiale</a:t>
            </a:r>
            <a:r>
              <a:rPr lang="es-ES">
                <a:solidFill>
                  <a:prstClr val="black">
                    <a:tint val="75000"/>
                  </a:prstClr>
                </a:solidFill>
                <a:latin typeface="Calibri" panose="020F0502020204030204"/>
              </a:rPr>
              <a:t> non </a:t>
            </a:r>
            <a:r>
              <a:rPr lang="es-ES" err="1">
                <a:solidFill>
                  <a:prstClr val="black">
                    <a:tint val="75000"/>
                  </a:prstClr>
                </a:solidFill>
                <a:latin typeface="Calibri" panose="020F0502020204030204"/>
              </a:rPr>
              <a:t>promozionale</a:t>
            </a:r>
            <a:r>
              <a:rPr lang="es-ES">
                <a:solidFill>
                  <a:prstClr val="black">
                    <a:tint val="75000"/>
                  </a:prstClr>
                </a:solidFill>
                <a:latin typeface="Calibri" panose="020F0502020204030204"/>
              </a:rPr>
              <a:t>, </a:t>
            </a:r>
            <a:r>
              <a:rPr lang="es-ES" err="1">
                <a:solidFill>
                  <a:prstClr val="black">
                    <a:tint val="75000"/>
                  </a:prstClr>
                </a:solidFill>
                <a:latin typeface="Calibri" panose="020F0502020204030204"/>
              </a:rPr>
              <a:t>utilizzabile</a:t>
            </a:r>
            <a:r>
              <a:rPr lang="es-ES">
                <a:solidFill>
                  <a:prstClr val="black">
                    <a:tint val="75000"/>
                  </a:prstClr>
                </a:solidFill>
                <a:latin typeface="Calibri" panose="020F0502020204030204"/>
              </a:rPr>
              <a:t> solo dalla </a:t>
            </a:r>
            <a:r>
              <a:rPr lang="es-ES" err="1">
                <a:solidFill>
                  <a:prstClr val="black">
                    <a:tint val="75000"/>
                  </a:prstClr>
                </a:solidFill>
                <a:latin typeface="Calibri" panose="020F0502020204030204"/>
              </a:rPr>
              <a:t>Direzione</a:t>
            </a:r>
            <a:r>
              <a:rPr lang="es-ES">
                <a:solidFill>
                  <a:prstClr val="black">
                    <a:tint val="75000"/>
                  </a:prstClr>
                </a:solidFill>
                <a:latin typeface="Calibri" panose="020F0502020204030204"/>
              </a:rPr>
              <a:t> Medica e su </a:t>
            </a:r>
            <a:r>
              <a:rPr lang="es-ES" err="1">
                <a:solidFill>
                  <a:prstClr val="black">
                    <a:tint val="75000"/>
                  </a:prstClr>
                </a:solidFill>
                <a:latin typeface="Calibri" panose="020F0502020204030204"/>
              </a:rPr>
              <a:t>richiesta</a:t>
            </a:r>
            <a:r>
              <a:rPr lang="es-ES">
                <a:solidFill>
                  <a:prstClr val="black">
                    <a:tint val="75000"/>
                  </a:prstClr>
                </a:solidFill>
                <a:latin typeface="Calibri" panose="020F0502020204030204"/>
              </a:rPr>
              <a:t> non </a:t>
            </a:r>
            <a:r>
              <a:rPr lang="es-ES" err="1">
                <a:solidFill>
                  <a:prstClr val="black">
                    <a:tint val="75000"/>
                  </a:prstClr>
                </a:solidFill>
                <a:latin typeface="Calibri" panose="020F0502020204030204"/>
              </a:rPr>
              <a:t>sollecitata</a:t>
            </a:r>
            <a:r>
              <a:rPr lang="es-ES">
                <a:solidFill>
                  <a:prstClr val="black">
                    <a:tint val="75000"/>
                  </a:prstClr>
                </a:solidFill>
                <a:latin typeface="Calibri" panose="020F0502020204030204"/>
              </a:rPr>
              <a:t> del Medico/</a:t>
            </a:r>
            <a:r>
              <a:rPr lang="es-ES" err="1">
                <a:solidFill>
                  <a:prstClr val="black">
                    <a:tint val="75000"/>
                  </a:prstClr>
                </a:solidFill>
                <a:latin typeface="Calibri" panose="020F0502020204030204"/>
              </a:rPr>
              <a:t>Farmacista</a:t>
            </a:r>
            <a:r>
              <a:rPr lang="es-ES">
                <a:solidFill>
                  <a:prstClr val="black">
                    <a:tint val="75000"/>
                  </a:prstClr>
                </a:solidFill>
                <a:latin typeface="Calibri" panose="020F0502020204030204"/>
              </a:rPr>
              <a:t> </a:t>
            </a:r>
            <a:r>
              <a:rPr lang="es-ES" err="1">
                <a:solidFill>
                  <a:prstClr val="black">
                    <a:tint val="75000"/>
                  </a:prstClr>
                </a:solidFill>
                <a:latin typeface="Calibri" panose="020F0502020204030204"/>
              </a:rPr>
              <a:t>ospedaliero</a:t>
            </a:r>
            <a:r>
              <a:rPr lang="es-ES">
                <a:solidFill>
                  <a:prstClr val="black">
                    <a:tint val="75000"/>
                  </a:prstClr>
                </a:solidFill>
                <a:latin typeface="Calibri" panose="020F0502020204030204"/>
              </a:rPr>
              <a:t>           MED/DERM/2021/001</a:t>
            </a:r>
          </a:p>
        </p:txBody>
      </p:sp>
    </p:spTree>
    <p:custDataLst>
      <p:tags r:id="rId1"/>
    </p:custDataLst>
    <p:extLst>
      <p:ext uri="{BB962C8B-B14F-4D97-AF65-F5344CB8AC3E}">
        <p14:creationId xmlns:p14="http://schemas.microsoft.com/office/powerpoint/2010/main" val="3041634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4" y="-3003"/>
            <a:ext cx="12196233" cy="3240088"/>
            <a:chOff x="0" y="2"/>
            <a:chExt cx="5762" cy="2041"/>
          </a:xfrm>
          <a:solidFill>
            <a:schemeClr val="accent4"/>
          </a:solidFill>
        </p:grpSpPr>
        <p:sp>
          <p:nvSpPr>
            <p:cNvPr id="11" name="Freeform 5"/>
            <p:cNvSpPr>
              <a:spLocks/>
            </p:cNvSpPr>
            <p:nvPr/>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4" name="Title 1"/>
          <p:cNvSpPr>
            <a:spLocks noGrp="1"/>
          </p:cNvSpPr>
          <p:nvPr>
            <p:ph type="ctrTitle" hasCustomPrompt="1"/>
          </p:nvPr>
        </p:nvSpPr>
        <p:spPr>
          <a:xfrm>
            <a:off x="914400" y="3698968"/>
            <a:ext cx="10363200" cy="1780709"/>
          </a:xfrm>
        </p:spPr>
        <p:txBody>
          <a:bodyPr anchor="b">
            <a:noAutofit/>
          </a:bodyPr>
          <a:lstStyle>
            <a:lvl1pPr algn="l">
              <a:defRPr sz="4400" b="1">
                <a:solidFill>
                  <a:schemeClr val="tx1"/>
                </a:solidFill>
              </a:defRPr>
            </a:lvl1pPr>
          </a:lstStyle>
          <a:p>
            <a:r>
              <a:rPr lang="en-US"/>
              <a:t>Click to edit </a:t>
            </a:r>
            <a:br>
              <a:rPr lang="en-US"/>
            </a:br>
            <a:r>
              <a:rPr lang="en-US"/>
              <a:t>Master title style</a:t>
            </a:r>
          </a:p>
        </p:txBody>
      </p:sp>
      <p:sp>
        <p:nvSpPr>
          <p:cNvPr id="15" name="Subtitle 2"/>
          <p:cNvSpPr>
            <a:spLocks noGrp="1"/>
          </p:cNvSpPr>
          <p:nvPr>
            <p:ph type="subTitle" idx="1"/>
          </p:nvPr>
        </p:nvSpPr>
        <p:spPr>
          <a:xfrm>
            <a:off x="914400" y="5618886"/>
            <a:ext cx="10363200" cy="645328"/>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grpSp>
        <p:nvGrpSpPr>
          <p:cNvPr id="7" name="Group 4">
            <a:extLst>
              <a:ext uri="{FF2B5EF4-FFF2-40B4-BE49-F238E27FC236}">
                <a16:creationId xmlns:a16="http://schemas.microsoft.com/office/drawing/2014/main" id="{FDB6C3DC-2EBD-4306-A4DF-AD913B5616C5}"/>
              </a:ext>
            </a:extLst>
          </p:cNvPr>
          <p:cNvGrpSpPr>
            <a:grpSpLocks noChangeAspect="1"/>
          </p:cNvGrpSpPr>
          <p:nvPr userDrawn="1"/>
        </p:nvGrpSpPr>
        <p:grpSpPr bwMode="auto">
          <a:xfrm>
            <a:off x="4" y="-3003"/>
            <a:ext cx="12196233" cy="3240088"/>
            <a:chOff x="0" y="2"/>
            <a:chExt cx="5762" cy="2041"/>
          </a:xfrm>
          <a:solidFill>
            <a:schemeClr val="accent4"/>
          </a:solidFill>
        </p:grpSpPr>
        <p:sp>
          <p:nvSpPr>
            <p:cNvPr id="8" name="Freeform 5">
              <a:extLst>
                <a:ext uri="{FF2B5EF4-FFF2-40B4-BE49-F238E27FC236}">
                  <a16:creationId xmlns:a16="http://schemas.microsoft.com/office/drawing/2014/main" id="{81C79154-9148-48D1-891D-E869FA10C195}"/>
                </a:ext>
              </a:extLst>
            </p:cNvPr>
            <p:cNvSpPr>
              <a:spLocks/>
            </p:cNvSpPr>
            <p:nvPr userDrawn="1"/>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6">
              <a:extLst>
                <a:ext uri="{FF2B5EF4-FFF2-40B4-BE49-F238E27FC236}">
                  <a16:creationId xmlns:a16="http://schemas.microsoft.com/office/drawing/2014/main" id="{5C939E83-2FFB-4740-9628-E4D95F733D66}"/>
                </a:ext>
              </a:extLst>
            </p:cNvPr>
            <p:cNvSpPr>
              <a:spLocks/>
            </p:cNvSpPr>
            <p:nvPr userDrawn="1"/>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7" name="Segnaposto piè di pagina 3">
            <a:extLst>
              <a:ext uri="{FF2B5EF4-FFF2-40B4-BE49-F238E27FC236}">
                <a16:creationId xmlns:a16="http://schemas.microsoft.com/office/drawing/2014/main" id="{23B1DD3E-C8BB-4B65-8D0A-594772BC7C4C}"/>
              </a:ext>
            </a:extLst>
          </p:cNvPr>
          <p:cNvSpPr txBox="1">
            <a:spLocks/>
          </p:cNvSpPr>
          <p:nvPr userDrawn="1"/>
        </p:nvSpPr>
        <p:spPr>
          <a:xfrm>
            <a:off x="261937" y="6486534"/>
            <a:ext cx="11668125"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ES" err="1">
                <a:solidFill>
                  <a:prstClr val="black">
                    <a:tint val="75000"/>
                  </a:prstClr>
                </a:solidFill>
                <a:latin typeface="Calibri" panose="020F0502020204030204"/>
              </a:rPr>
              <a:t>Materiale</a:t>
            </a:r>
            <a:r>
              <a:rPr lang="es-ES">
                <a:solidFill>
                  <a:prstClr val="black">
                    <a:tint val="75000"/>
                  </a:prstClr>
                </a:solidFill>
                <a:latin typeface="Calibri" panose="020F0502020204030204"/>
              </a:rPr>
              <a:t> non </a:t>
            </a:r>
            <a:r>
              <a:rPr lang="es-ES" err="1">
                <a:solidFill>
                  <a:prstClr val="black">
                    <a:tint val="75000"/>
                  </a:prstClr>
                </a:solidFill>
                <a:latin typeface="Calibri" panose="020F0502020204030204"/>
              </a:rPr>
              <a:t>promozionale</a:t>
            </a:r>
            <a:r>
              <a:rPr lang="es-ES">
                <a:solidFill>
                  <a:prstClr val="black">
                    <a:tint val="75000"/>
                  </a:prstClr>
                </a:solidFill>
                <a:latin typeface="Calibri" panose="020F0502020204030204"/>
              </a:rPr>
              <a:t>, </a:t>
            </a:r>
            <a:r>
              <a:rPr lang="es-ES" err="1">
                <a:solidFill>
                  <a:prstClr val="black">
                    <a:tint val="75000"/>
                  </a:prstClr>
                </a:solidFill>
                <a:latin typeface="Calibri" panose="020F0502020204030204"/>
              </a:rPr>
              <a:t>utilizzabile</a:t>
            </a:r>
            <a:r>
              <a:rPr lang="es-ES">
                <a:solidFill>
                  <a:prstClr val="black">
                    <a:tint val="75000"/>
                  </a:prstClr>
                </a:solidFill>
                <a:latin typeface="Calibri" panose="020F0502020204030204"/>
              </a:rPr>
              <a:t> solo dalla </a:t>
            </a:r>
            <a:r>
              <a:rPr lang="es-ES" err="1">
                <a:solidFill>
                  <a:prstClr val="black">
                    <a:tint val="75000"/>
                  </a:prstClr>
                </a:solidFill>
                <a:latin typeface="Calibri" panose="020F0502020204030204"/>
              </a:rPr>
              <a:t>Direzione</a:t>
            </a:r>
            <a:r>
              <a:rPr lang="es-ES">
                <a:solidFill>
                  <a:prstClr val="black">
                    <a:tint val="75000"/>
                  </a:prstClr>
                </a:solidFill>
                <a:latin typeface="Calibri" panose="020F0502020204030204"/>
              </a:rPr>
              <a:t> Medica e su </a:t>
            </a:r>
            <a:r>
              <a:rPr lang="es-ES" err="1">
                <a:solidFill>
                  <a:prstClr val="black">
                    <a:tint val="75000"/>
                  </a:prstClr>
                </a:solidFill>
                <a:latin typeface="Calibri" panose="020F0502020204030204"/>
              </a:rPr>
              <a:t>richiesta</a:t>
            </a:r>
            <a:r>
              <a:rPr lang="es-ES">
                <a:solidFill>
                  <a:prstClr val="black">
                    <a:tint val="75000"/>
                  </a:prstClr>
                </a:solidFill>
                <a:latin typeface="Calibri" panose="020F0502020204030204"/>
              </a:rPr>
              <a:t> non </a:t>
            </a:r>
            <a:r>
              <a:rPr lang="es-ES" err="1">
                <a:solidFill>
                  <a:prstClr val="black">
                    <a:tint val="75000"/>
                  </a:prstClr>
                </a:solidFill>
                <a:latin typeface="Calibri" panose="020F0502020204030204"/>
              </a:rPr>
              <a:t>sollecitata</a:t>
            </a:r>
            <a:r>
              <a:rPr lang="es-ES">
                <a:solidFill>
                  <a:prstClr val="black">
                    <a:tint val="75000"/>
                  </a:prstClr>
                </a:solidFill>
                <a:latin typeface="Calibri" panose="020F0502020204030204"/>
              </a:rPr>
              <a:t> del Medico/</a:t>
            </a:r>
            <a:r>
              <a:rPr lang="es-ES" err="1">
                <a:solidFill>
                  <a:prstClr val="black">
                    <a:tint val="75000"/>
                  </a:prstClr>
                </a:solidFill>
                <a:latin typeface="Calibri" panose="020F0502020204030204"/>
              </a:rPr>
              <a:t>Farmacista</a:t>
            </a:r>
            <a:r>
              <a:rPr lang="es-ES">
                <a:solidFill>
                  <a:prstClr val="black">
                    <a:tint val="75000"/>
                  </a:prstClr>
                </a:solidFill>
                <a:latin typeface="Calibri" panose="020F0502020204030204"/>
              </a:rPr>
              <a:t> </a:t>
            </a:r>
            <a:r>
              <a:rPr lang="es-ES" err="1">
                <a:solidFill>
                  <a:prstClr val="black">
                    <a:tint val="75000"/>
                  </a:prstClr>
                </a:solidFill>
                <a:latin typeface="Calibri" panose="020F0502020204030204"/>
              </a:rPr>
              <a:t>ospedaliero</a:t>
            </a:r>
            <a:r>
              <a:rPr lang="es-ES">
                <a:solidFill>
                  <a:prstClr val="black">
                    <a:tint val="75000"/>
                  </a:prstClr>
                </a:solidFill>
                <a:latin typeface="Calibri" panose="020F0502020204030204"/>
              </a:rPr>
              <a:t>           MED/DERM/2021/001</a:t>
            </a:r>
          </a:p>
        </p:txBody>
      </p:sp>
    </p:spTree>
    <p:custDataLst>
      <p:tags r:id="rId1"/>
    </p:custDataLst>
    <p:extLst>
      <p:ext uri="{BB962C8B-B14F-4D97-AF65-F5344CB8AC3E}">
        <p14:creationId xmlns:p14="http://schemas.microsoft.com/office/powerpoint/2010/main" val="2105263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Section Header 2">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4" y="-3003"/>
            <a:ext cx="12196233" cy="3240088"/>
            <a:chOff x="0" y="2"/>
            <a:chExt cx="5762" cy="2041"/>
          </a:xfrm>
          <a:solidFill>
            <a:schemeClr val="accent4"/>
          </a:solidFill>
        </p:grpSpPr>
        <p:sp>
          <p:nvSpPr>
            <p:cNvPr id="11" name="Freeform 5"/>
            <p:cNvSpPr>
              <a:spLocks/>
            </p:cNvSpPr>
            <p:nvPr/>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4" name="Title 1"/>
          <p:cNvSpPr>
            <a:spLocks noGrp="1"/>
          </p:cNvSpPr>
          <p:nvPr>
            <p:ph type="ctrTitle" hasCustomPrompt="1"/>
          </p:nvPr>
        </p:nvSpPr>
        <p:spPr>
          <a:xfrm>
            <a:off x="914400" y="3698968"/>
            <a:ext cx="10363200" cy="1780709"/>
          </a:xfrm>
        </p:spPr>
        <p:txBody>
          <a:bodyPr anchor="b">
            <a:noAutofit/>
          </a:bodyPr>
          <a:lstStyle>
            <a:lvl1pPr algn="l">
              <a:defRPr sz="4400" b="1">
                <a:solidFill>
                  <a:schemeClr val="tx1"/>
                </a:solidFill>
              </a:defRPr>
            </a:lvl1pPr>
          </a:lstStyle>
          <a:p>
            <a:r>
              <a:rPr lang="en-US"/>
              <a:t>Click to edit </a:t>
            </a:r>
            <a:br>
              <a:rPr lang="en-US"/>
            </a:br>
            <a:r>
              <a:rPr lang="en-US"/>
              <a:t>Master title style</a:t>
            </a:r>
          </a:p>
        </p:txBody>
      </p:sp>
      <p:sp>
        <p:nvSpPr>
          <p:cNvPr id="15" name="Subtitle 2"/>
          <p:cNvSpPr>
            <a:spLocks noGrp="1"/>
          </p:cNvSpPr>
          <p:nvPr>
            <p:ph type="subTitle" idx="1"/>
          </p:nvPr>
        </p:nvSpPr>
        <p:spPr>
          <a:xfrm>
            <a:off x="914400" y="5618886"/>
            <a:ext cx="10363200" cy="645328"/>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grpSp>
        <p:nvGrpSpPr>
          <p:cNvPr id="7" name="Group 4">
            <a:extLst>
              <a:ext uri="{FF2B5EF4-FFF2-40B4-BE49-F238E27FC236}">
                <a16:creationId xmlns:a16="http://schemas.microsoft.com/office/drawing/2014/main" id="{FDB6C3DC-2EBD-4306-A4DF-AD913B5616C5}"/>
              </a:ext>
            </a:extLst>
          </p:cNvPr>
          <p:cNvGrpSpPr>
            <a:grpSpLocks noChangeAspect="1"/>
          </p:cNvGrpSpPr>
          <p:nvPr userDrawn="1"/>
        </p:nvGrpSpPr>
        <p:grpSpPr bwMode="auto">
          <a:xfrm>
            <a:off x="4" y="-3003"/>
            <a:ext cx="12196233" cy="3240088"/>
            <a:chOff x="0" y="2"/>
            <a:chExt cx="5762" cy="2041"/>
          </a:xfrm>
          <a:solidFill>
            <a:schemeClr val="accent4"/>
          </a:solidFill>
        </p:grpSpPr>
        <p:sp>
          <p:nvSpPr>
            <p:cNvPr id="8" name="Freeform 5">
              <a:extLst>
                <a:ext uri="{FF2B5EF4-FFF2-40B4-BE49-F238E27FC236}">
                  <a16:creationId xmlns:a16="http://schemas.microsoft.com/office/drawing/2014/main" id="{81C79154-9148-48D1-891D-E869FA10C195}"/>
                </a:ext>
              </a:extLst>
            </p:cNvPr>
            <p:cNvSpPr>
              <a:spLocks/>
            </p:cNvSpPr>
            <p:nvPr userDrawn="1"/>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6">
              <a:extLst>
                <a:ext uri="{FF2B5EF4-FFF2-40B4-BE49-F238E27FC236}">
                  <a16:creationId xmlns:a16="http://schemas.microsoft.com/office/drawing/2014/main" id="{5C939E83-2FFB-4740-9628-E4D95F733D66}"/>
                </a:ext>
              </a:extLst>
            </p:cNvPr>
            <p:cNvSpPr>
              <a:spLocks/>
            </p:cNvSpPr>
            <p:nvPr userDrawn="1"/>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custDataLst>
      <p:tags r:id="rId1"/>
    </p:custDataLst>
    <p:extLst>
      <p:ext uri="{BB962C8B-B14F-4D97-AF65-F5344CB8AC3E}">
        <p14:creationId xmlns:p14="http://schemas.microsoft.com/office/powerpoint/2010/main" val="192779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de-DE" err="1"/>
              <a:t>Titelsesfmasterformat</a:t>
            </a:r>
            <a:r>
              <a:rPr lang="de-DE"/>
              <a:t> durch Klicken bearbeiten</a:t>
            </a:r>
            <a:endParaRPr lang="en-US"/>
          </a:p>
        </p:txBody>
      </p:sp>
      <p:sp>
        <p:nvSpPr>
          <p:cNvPr id="3" name="Content Placeholder 2"/>
          <p:cNvSpPr>
            <a:spLocks noGrp="1"/>
          </p:cNvSpPr>
          <p:nvPr>
            <p:ph idx="1"/>
          </p:nvPr>
        </p:nvSpPr>
        <p:spPr/>
        <p:txBody>
          <a:bodyPr>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Tree>
    <p:custDataLst>
      <p:tags r:id="rId1"/>
    </p:custDataLst>
    <p:extLst>
      <p:ext uri="{BB962C8B-B14F-4D97-AF65-F5344CB8AC3E}">
        <p14:creationId xmlns:p14="http://schemas.microsoft.com/office/powerpoint/2010/main" val="3937678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5" name="Title 1"/>
          <p:cNvSpPr>
            <a:spLocks noGrp="1"/>
          </p:cNvSpPr>
          <p:nvPr>
            <p:ph type="title"/>
          </p:nvPr>
        </p:nvSpPr>
        <p:spPr>
          <a:xfrm>
            <a:off x="469900" y="321282"/>
            <a:ext cx="11252200" cy="821723"/>
          </a:xfrm>
        </p:spPr>
        <p:txBody>
          <a:bodyPr>
            <a:noAutofit/>
          </a:bodyPr>
          <a:lstStyle>
            <a:lvl1pPr>
              <a:defRPr/>
            </a:lvl1pPr>
          </a:lstStyle>
          <a:p>
            <a:r>
              <a:rPr lang="de-DE"/>
              <a:t>Titelmasterformat durch Klicken bearbeiten</a:t>
            </a:r>
            <a:endParaRPr lang="en-US"/>
          </a:p>
        </p:txBody>
      </p:sp>
    </p:spTree>
    <p:custDataLst>
      <p:tags r:id="rId1"/>
    </p:custDataLst>
    <p:extLst>
      <p:ext uri="{BB962C8B-B14F-4D97-AF65-F5344CB8AC3E}">
        <p14:creationId xmlns:p14="http://schemas.microsoft.com/office/powerpoint/2010/main" val="353744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9901" y="1581152"/>
            <a:ext cx="5514339" cy="45958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207763" y="1581152"/>
            <a:ext cx="5514340" cy="45958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Text Placeholder 8"/>
          <p:cNvSpPr>
            <a:spLocks noGrp="1"/>
          </p:cNvSpPr>
          <p:nvPr>
            <p:ph type="body" sz="quarter" idx="10" hasCustomPrompt="1"/>
          </p:nvPr>
        </p:nvSpPr>
        <p:spPr>
          <a:xfrm>
            <a:off x="469899" y="6287140"/>
            <a:ext cx="5514340" cy="327025"/>
          </a:xfrm>
        </p:spPr>
        <p:txBody>
          <a:bodyPr bIns="0" anchor="b">
            <a:noAutofit/>
          </a:bodyPr>
          <a:lstStyle>
            <a:lvl1pPr marL="0" indent="0">
              <a:buNone/>
              <a:defRPr sz="800"/>
            </a:lvl1pPr>
          </a:lstStyle>
          <a:p>
            <a:pPr lvl="0"/>
            <a:r>
              <a:rPr lang="en-GB"/>
              <a:t>Footnotes</a:t>
            </a:r>
          </a:p>
        </p:txBody>
      </p:sp>
      <p:sp>
        <p:nvSpPr>
          <p:cNvPr id="10" name="Text Placeholder 8"/>
          <p:cNvSpPr>
            <a:spLocks noGrp="1"/>
          </p:cNvSpPr>
          <p:nvPr>
            <p:ph type="body" sz="quarter" idx="11" hasCustomPrompt="1"/>
          </p:nvPr>
        </p:nvSpPr>
        <p:spPr>
          <a:xfrm>
            <a:off x="6207763" y="6287140"/>
            <a:ext cx="5514340" cy="327025"/>
          </a:xfrm>
        </p:spPr>
        <p:txBody>
          <a:bodyPr bIns="0" anchor="b">
            <a:noAutofit/>
          </a:bodyPr>
          <a:lstStyle>
            <a:lvl1pPr marL="0" indent="0" algn="r">
              <a:buNone/>
              <a:defRPr sz="800"/>
            </a:lvl1pPr>
          </a:lstStyle>
          <a:p>
            <a:pPr lvl="0"/>
            <a:r>
              <a:rPr lang="en-GB"/>
              <a:t>References</a:t>
            </a:r>
          </a:p>
        </p:txBody>
      </p:sp>
      <p:sp>
        <p:nvSpPr>
          <p:cNvPr id="7" name="Title 1"/>
          <p:cNvSpPr>
            <a:spLocks noGrp="1"/>
          </p:cNvSpPr>
          <p:nvPr>
            <p:ph type="title"/>
          </p:nvPr>
        </p:nvSpPr>
        <p:spPr>
          <a:xfrm>
            <a:off x="469900" y="321282"/>
            <a:ext cx="11252200" cy="821723"/>
          </a:xfrm>
        </p:spPr>
        <p:txBody>
          <a:bodyPr>
            <a:noAutofit/>
          </a:bodyPr>
          <a:lstStyle>
            <a:lvl1pPr>
              <a:defRPr/>
            </a:lvl1pPr>
          </a:lstStyle>
          <a:p>
            <a:r>
              <a:rPr lang="de-DE"/>
              <a:t>Titelmasterformat durch Klicken bearbeiten</a:t>
            </a:r>
            <a:endParaRPr lang="en-US"/>
          </a:p>
        </p:txBody>
      </p:sp>
      <p:sp>
        <p:nvSpPr>
          <p:cNvPr id="8" name="Foliennummernplatzhalter 3">
            <a:extLst>
              <a:ext uri="{FF2B5EF4-FFF2-40B4-BE49-F238E27FC236}">
                <a16:creationId xmlns:a16="http://schemas.microsoft.com/office/drawing/2014/main" id="{4293E6A2-ECCF-4E78-9D10-7A64FD27673B}"/>
              </a:ext>
            </a:extLst>
          </p:cNvPr>
          <p:cNvSpPr>
            <a:spLocks noGrp="1"/>
          </p:cNvSpPr>
          <p:nvPr>
            <p:ph type="sldNum" sz="quarter" idx="4"/>
          </p:nvPr>
        </p:nvSpPr>
        <p:spPr>
          <a:xfrm>
            <a:off x="11174045" y="6710887"/>
            <a:ext cx="548054" cy="140772"/>
          </a:xfrm>
          <a:prstGeom prst="rect">
            <a:avLst/>
          </a:prstGeom>
        </p:spPr>
        <p:txBody>
          <a:bodyPr vert="horz" lIns="91440" tIns="45720" rIns="91440" bIns="45720" rtlCol="0" anchor="ctr"/>
          <a:lstStyle>
            <a:lvl1pPr algn="r">
              <a:defRPr sz="900">
                <a:solidFill>
                  <a:schemeClr val="tx1">
                    <a:tint val="75000"/>
                  </a:schemeClr>
                </a:solidFill>
              </a:defRPr>
            </a:lvl1pPr>
          </a:lstStyle>
          <a:p>
            <a:fld id="{99E7A955-D96F-41E1-A0EF-140247F76320}" type="slidenum">
              <a:rPr lang="de-DE" smtClean="0"/>
              <a:pPr/>
              <a:t>‹Nº›</a:t>
            </a:fld>
            <a:endParaRPr lang="de-DE"/>
          </a:p>
        </p:txBody>
      </p:sp>
    </p:spTree>
    <p:extLst>
      <p:ext uri="{BB962C8B-B14F-4D97-AF65-F5344CB8AC3E}">
        <p14:creationId xmlns:p14="http://schemas.microsoft.com/office/powerpoint/2010/main" val="3398939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Section Header 1">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4" y="-3003"/>
            <a:ext cx="12196233" cy="3240088"/>
            <a:chOff x="0" y="2"/>
            <a:chExt cx="5762" cy="2041"/>
          </a:xfrm>
          <a:solidFill>
            <a:srgbClr val="02396C"/>
          </a:solidFill>
        </p:grpSpPr>
        <p:sp>
          <p:nvSpPr>
            <p:cNvPr id="11" name="Freeform 5"/>
            <p:cNvSpPr>
              <a:spLocks/>
            </p:cNvSpPr>
            <p:nvPr userDrawn="1"/>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4" name="Title 1"/>
          <p:cNvSpPr>
            <a:spLocks noGrp="1"/>
          </p:cNvSpPr>
          <p:nvPr>
            <p:ph type="ctrTitle" hasCustomPrompt="1"/>
          </p:nvPr>
        </p:nvSpPr>
        <p:spPr>
          <a:xfrm>
            <a:off x="914400" y="3698968"/>
            <a:ext cx="10363200" cy="1780709"/>
          </a:xfrm>
        </p:spPr>
        <p:txBody>
          <a:bodyPr anchor="b">
            <a:noAutofit/>
          </a:bodyPr>
          <a:lstStyle>
            <a:lvl1pPr algn="l">
              <a:defRPr sz="4400" b="1">
                <a:solidFill>
                  <a:schemeClr val="tx1"/>
                </a:solidFill>
              </a:defRPr>
            </a:lvl1pPr>
          </a:lstStyle>
          <a:p>
            <a:r>
              <a:rPr lang="en-US"/>
              <a:t>Click to edit </a:t>
            </a:r>
            <a:br>
              <a:rPr lang="en-US"/>
            </a:br>
            <a:r>
              <a:rPr lang="en-US"/>
              <a:t>Master title style</a:t>
            </a:r>
          </a:p>
        </p:txBody>
      </p:sp>
      <p:sp>
        <p:nvSpPr>
          <p:cNvPr id="15" name="Subtitle 2"/>
          <p:cNvSpPr>
            <a:spLocks noGrp="1"/>
          </p:cNvSpPr>
          <p:nvPr>
            <p:ph type="subTitle" idx="1"/>
          </p:nvPr>
        </p:nvSpPr>
        <p:spPr>
          <a:xfrm>
            <a:off x="914400" y="5618886"/>
            <a:ext cx="10363200" cy="645328"/>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liennummernplatzhalter 3">
            <a:extLst>
              <a:ext uri="{FF2B5EF4-FFF2-40B4-BE49-F238E27FC236}">
                <a16:creationId xmlns:a16="http://schemas.microsoft.com/office/drawing/2014/main" id="{3CA46708-D789-47C7-B74F-A832FFCFFBCB}"/>
              </a:ext>
            </a:extLst>
          </p:cNvPr>
          <p:cNvSpPr>
            <a:spLocks noGrp="1"/>
          </p:cNvSpPr>
          <p:nvPr>
            <p:ph type="sldNum" sz="quarter" idx="4"/>
          </p:nvPr>
        </p:nvSpPr>
        <p:spPr>
          <a:xfrm>
            <a:off x="11174045" y="6710887"/>
            <a:ext cx="548054" cy="140772"/>
          </a:xfrm>
          <a:prstGeom prst="rect">
            <a:avLst/>
          </a:prstGeom>
        </p:spPr>
        <p:txBody>
          <a:bodyPr vert="horz" lIns="91440" tIns="45720" rIns="91440" bIns="45720" rtlCol="0" anchor="ctr"/>
          <a:lstStyle>
            <a:lvl1pPr algn="r">
              <a:defRPr sz="900">
                <a:solidFill>
                  <a:schemeClr val="tx1">
                    <a:tint val="75000"/>
                  </a:schemeClr>
                </a:solidFill>
              </a:defRPr>
            </a:lvl1pPr>
          </a:lstStyle>
          <a:p>
            <a:fld id="{99E7A955-D96F-41E1-A0EF-140247F76320}" type="slidenum">
              <a:rPr lang="de-DE" smtClean="0"/>
              <a:pPr/>
              <a:t>‹Nº›</a:t>
            </a:fld>
            <a:endParaRPr lang="de-DE"/>
          </a:p>
        </p:txBody>
      </p:sp>
    </p:spTree>
    <p:custDataLst>
      <p:tags r:id="rId1"/>
    </p:custDataLst>
    <p:extLst>
      <p:ext uri="{BB962C8B-B14F-4D97-AF65-F5344CB8AC3E}">
        <p14:creationId xmlns:p14="http://schemas.microsoft.com/office/powerpoint/2010/main" val="255169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691DE-5EAF-4AAD-8922-659AA05C7500}"/>
              </a:ext>
            </a:extLst>
          </p:cNvPr>
          <p:cNvSpPr>
            <a:spLocks noGrp="1"/>
          </p:cNvSpPr>
          <p:nvPr>
            <p:ph type="title"/>
          </p:nvPr>
        </p:nvSpPr>
        <p:spPr>
          <a:xfrm>
            <a:off x="767080" y="86296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E5948B-8BA8-403E-A596-D8A19EF3807C}"/>
              </a:ext>
            </a:extLst>
          </p:cNvPr>
          <p:cNvSpPr>
            <a:spLocks noGrp="1"/>
          </p:cNvSpPr>
          <p:nvPr>
            <p:ph idx="1"/>
          </p:nvPr>
        </p:nvSpPr>
        <p:spPr>
          <a:xfrm>
            <a:off x="360680" y="161226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50DBC542-712C-4A3D-8E3C-7ADF9EEA2868}"/>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22087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10348"/>
            <a:ext cx="10363200" cy="1780709"/>
          </a:xfrm>
        </p:spPr>
        <p:txBody>
          <a:bodyPr anchor="b">
            <a:noAutofit/>
          </a:bodyPr>
          <a:lstStyle>
            <a:lvl1pPr algn="l">
              <a:defRPr sz="4400" b="1">
                <a:solidFill>
                  <a:schemeClr val="bg1"/>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914400" y="5216698"/>
            <a:ext cx="10363200" cy="645328"/>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0" name="Group 4"/>
          <p:cNvGrpSpPr>
            <a:grpSpLocks noChangeAspect="1"/>
          </p:cNvGrpSpPr>
          <p:nvPr userDrawn="1"/>
        </p:nvGrpSpPr>
        <p:grpSpPr bwMode="auto">
          <a:xfrm>
            <a:off x="4" y="-3003"/>
            <a:ext cx="12196233" cy="3240088"/>
            <a:chOff x="0" y="2"/>
            <a:chExt cx="5762" cy="2041"/>
          </a:xfrm>
          <a:solidFill>
            <a:schemeClr val="bg1"/>
          </a:solidFill>
        </p:grpSpPr>
        <p:sp>
          <p:nvSpPr>
            <p:cNvPr id="12" name="Freeform 5"/>
            <p:cNvSpPr>
              <a:spLocks/>
            </p:cNvSpPr>
            <p:nvPr userDrawn="1"/>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 name="Freeform 6"/>
            <p:cNvSpPr>
              <a:spLocks/>
            </p:cNvSpPr>
            <p:nvPr userDrawn="1"/>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3" y="509587"/>
            <a:ext cx="3505207" cy="914402"/>
          </a:xfrm>
          <a:prstGeom prst="rect">
            <a:avLst/>
          </a:prstGeom>
        </p:spPr>
      </p:pic>
      <p:sp>
        <p:nvSpPr>
          <p:cNvPr id="8" name="Fußzeilenplatzhalter 2">
            <a:extLst>
              <a:ext uri="{FF2B5EF4-FFF2-40B4-BE49-F238E27FC236}">
                <a16:creationId xmlns:a16="http://schemas.microsoft.com/office/drawing/2014/main" id="{94683B4B-4C37-44DA-9CD8-ED6DF008FD53}"/>
              </a:ext>
            </a:extLst>
          </p:cNvPr>
          <p:cNvSpPr txBox="1">
            <a:spLocks/>
          </p:cNvSpPr>
          <p:nvPr userDrawn="1"/>
        </p:nvSpPr>
        <p:spPr>
          <a:xfrm>
            <a:off x="1876425" y="6705601"/>
            <a:ext cx="8503708" cy="15134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r>
              <a:rPr lang="es-ES" sz="900" err="1">
                <a:solidFill>
                  <a:schemeClr val="bg1"/>
                </a:solidFill>
              </a:rPr>
              <a:t>Masterpresentation</a:t>
            </a:r>
            <a:r>
              <a:rPr lang="es-ES" sz="900">
                <a:solidFill>
                  <a:schemeClr val="bg1"/>
                </a:solidFill>
              </a:rPr>
              <a:t> │ </a:t>
            </a:r>
            <a:r>
              <a:rPr lang="es-ES" sz="900" err="1">
                <a:solidFill>
                  <a:schemeClr val="bg1"/>
                </a:solidFill>
              </a:rPr>
              <a:t>Version</a:t>
            </a:r>
            <a:r>
              <a:rPr lang="es-ES" sz="900">
                <a:solidFill>
                  <a:schemeClr val="bg1"/>
                </a:solidFill>
              </a:rPr>
              <a:t> 1.0  │ 2021-08-15 │ </a:t>
            </a:r>
            <a:r>
              <a:rPr lang="es-ES" sz="900" err="1">
                <a:solidFill>
                  <a:schemeClr val="bg1"/>
                </a:solidFill>
              </a:rPr>
              <a:t>for</a:t>
            </a:r>
            <a:r>
              <a:rPr lang="es-ES" sz="900">
                <a:solidFill>
                  <a:schemeClr val="bg1"/>
                </a:solidFill>
              </a:rPr>
              <a:t> reactive </a:t>
            </a:r>
            <a:r>
              <a:rPr lang="es-ES" sz="900" err="1">
                <a:solidFill>
                  <a:schemeClr val="bg1"/>
                </a:solidFill>
              </a:rPr>
              <a:t>scientific</a:t>
            </a:r>
            <a:r>
              <a:rPr lang="es-ES" sz="900">
                <a:solidFill>
                  <a:schemeClr val="bg1"/>
                </a:solidFill>
              </a:rPr>
              <a:t> </a:t>
            </a:r>
            <a:r>
              <a:rPr lang="es-ES" sz="900" err="1">
                <a:solidFill>
                  <a:schemeClr val="bg1"/>
                </a:solidFill>
              </a:rPr>
              <a:t>exchange</a:t>
            </a:r>
            <a:r>
              <a:rPr lang="es-ES" sz="900">
                <a:solidFill>
                  <a:schemeClr val="bg1"/>
                </a:solidFill>
              </a:rPr>
              <a:t> </a:t>
            </a:r>
            <a:r>
              <a:rPr lang="es-ES" sz="900" err="1">
                <a:solidFill>
                  <a:schemeClr val="bg1"/>
                </a:solidFill>
              </a:rPr>
              <a:t>with</a:t>
            </a:r>
            <a:r>
              <a:rPr lang="es-ES" sz="900">
                <a:solidFill>
                  <a:schemeClr val="bg1"/>
                </a:solidFill>
              </a:rPr>
              <a:t> </a:t>
            </a:r>
            <a:r>
              <a:rPr lang="es-ES" sz="900" err="1">
                <a:solidFill>
                  <a:schemeClr val="bg1"/>
                </a:solidFill>
              </a:rPr>
              <a:t>health</a:t>
            </a:r>
            <a:r>
              <a:rPr lang="es-ES" sz="900">
                <a:solidFill>
                  <a:schemeClr val="bg1"/>
                </a:solidFill>
              </a:rPr>
              <a:t> care </a:t>
            </a:r>
            <a:r>
              <a:rPr lang="es-ES" sz="900" err="1">
                <a:solidFill>
                  <a:schemeClr val="bg1"/>
                </a:solidFill>
              </a:rPr>
              <a:t>professionals</a:t>
            </a:r>
            <a:r>
              <a:rPr lang="es-ES" sz="900">
                <a:solidFill>
                  <a:schemeClr val="bg1"/>
                </a:solidFill>
              </a:rPr>
              <a:t> </a:t>
            </a:r>
            <a:r>
              <a:rPr lang="es-ES" sz="900" err="1">
                <a:solidFill>
                  <a:schemeClr val="bg1"/>
                </a:solidFill>
              </a:rPr>
              <a:t>only</a:t>
            </a:r>
            <a:endParaRPr lang="es-ES" sz="900">
              <a:solidFill>
                <a:schemeClr val="bg1"/>
              </a:solidFill>
            </a:endParaRPr>
          </a:p>
        </p:txBody>
      </p:sp>
      <p:sp>
        <p:nvSpPr>
          <p:cNvPr id="9" name="Foliennummernplatzhalter 3">
            <a:extLst>
              <a:ext uri="{FF2B5EF4-FFF2-40B4-BE49-F238E27FC236}">
                <a16:creationId xmlns:a16="http://schemas.microsoft.com/office/drawing/2014/main" id="{D1B5F5CA-9EDA-41E7-ADED-B788C1F4B9D3}"/>
              </a:ext>
            </a:extLst>
          </p:cNvPr>
          <p:cNvSpPr>
            <a:spLocks noGrp="1"/>
          </p:cNvSpPr>
          <p:nvPr>
            <p:ph type="sldNum" sz="quarter" idx="4"/>
          </p:nvPr>
        </p:nvSpPr>
        <p:spPr>
          <a:xfrm>
            <a:off x="11174045" y="6710887"/>
            <a:ext cx="548054" cy="140772"/>
          </a:xfrm>
          <a:prstGeom prst="rect">
            <a:avLst/>
          </a:prstGeom>
        </p:spPr>
        <p:txBody>
          <a:bodyPr vert="horz" lIns="91440" tIns="45720" rIns="91440" bIns="45720" rtlCol="0" anchor="ctr"/>
          <a:lstStyle>
            <a:lvl1pPr algn="r">
              <a:defRPr sz="900">
                <a:solidFill>
                  <a:schemeClr val="bg1"/>
                </a:solidFill>
              </a:defRPr>
            </a:lvl1pPr>
          </a:lstStyle>
          <a:p>
            <a:fld id="{99E7A955-D96F-41E1-A0EF-140247F76320}" type="slidenum">
              <a:rPr lang="de-DE" smtClean="0"/>
              <a:pPr/>
              <a:t>‹Nº›</a:t>
            </a:fld>
            <a:endParaRPr lang="de-DE"/>
          </a:p>
        </p:txBody>
      </p:sp>
    </p:spTree>
    <p:extLst>
      <p:ext uri="{BB962C8B-B14F-4D97-AF65-F5344CB8AC3E}">
        <p14:creationId xmlns:p14="http://schemas.microsoft.com/office/powerpoint/2010/main" val="2820941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2">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4" y="-3003"/>
            <a:ext cx="12196233" cy="3240088"/>
            <a:chOff x="0" y="2"/>
            <a:chExt cx="5762" cy="2041"/>
          </a:xfrm>
          <a:solidFill>
            <a:schemeClr val="accent4"/>
          </a:solidFill>
        </p:grpSpPr>
        <p:sp>
          <p:nvSpPr>
            <p:cNvPr id="11" name="Freeform 5"/>
            <p:cNvSpPr>
              <a:spLocks/>
            </p:cNvSpPr>
            <p:nvPr userDrawn="1"/>
          </p:nvSpPr>
          <p:spPr bwMode="auto">
            <a:xfrm>
              <a:off x="3120" y="609"/>
              <a:ext cx="2642" cy="1434"/>
            </a:xfrm>
            <a:custGeom>
              <a:avLst/>
              <a:gdLst>
                <a:gd name="T0" fmla="*/ 0 w 1544"/>
                <a:gd name="T1" fmla="*/ 836 h 836"/>
                <a:gd name="T2" fmla="*/ 1384 w 1544"/>
                <a:gd name="T3" fmla="*/ 250 h 836"/>
                <a:gd name="T4" fmla="*/ 1544 w 1544"/>
                <a:gd name="T5" fmla="*/ 167 h 836"/>
                <a:gd name="T6" fmla="*/ 1544 w 1544"/>
                <a:gd name="T7" fmla="*/ 0 h 836"/>
                <a:gd name="T8" fmla="*/ 1435 w 1544"/>
                <a:gd name="T9" fmla="*/ 50 h 836"/>
                <a:gd name="T10" fmla="*/ 0 w 1544"/>
                <a:gd name="T11" fmla="*/ 836 h 836"/>
              </a:gdLst>
              <a:ahLst/>
              <a:cxnLst>
                <a:cxn ang="0">
                  <a:pos x="T0" y="T1"/>
                </a:cxn>
                <a:cxn ang="0">
                  <a:pos x="T2" y="T3"/>
                </a:cxn>
                <a:cxn ang="0">
                  <a:pos x="T4" y="T5"/>
                </a:cxn>
                <a:cxn ang="0">
                  <a:pos x="T6" y="T7"/>
                </a:cxn>
                <a:cxn ang="0">
                  <a:pos x="T8" y="T9"/>
                </a:cxn>
                <a:cxn ang="0">
                  <a:pos x="T10" y="T11"/>
                </a:cxn>
              </a:cxnLst>
              <a:rect l="0" t="0" r="r" b="b"/>
              <a:pathLst>
                <a:path w="1544" h="836">
                  <a:moveTo>
                    <a:pt x="0" y="836"/>
                  </a:moveTo>
                  <a:cubicBezTo>
                    <a:pt x="0" y="836"/>
                    <a:pt x="1002" y="436"/>
                    <a:pt x="1384" y="250"/>
                  </a:cubicBezTo>
                  <a:cubicBezTo>
                    <a:pt x="1434" y="226"/>
                    <a:pt x="1488" y="197"/>
                    <a:pt x="1544" y="167"/>
                  </a:cubicBezTo>
                  <a:cubicBezTo>
                    <a:pt x="1544" y="0"/>
                    <a:pt x="1544" y="0"/>
                    <a:pt x="1544" y="0"/>
                  </a:cubicBezTo>
                  <a:cubicBezTo>
                    <a:pt x="1508" y="16"/>
                    <a:pt x="1472" y="33"/>
                    <a:pt x="1435" y="50"/>
                  </a:cubicBezTo>
                  <a:cubicBezTo>
                    <a:pt x="933" y="280"/>
                    <a:pt x="0" y="836"/>
                    <a:pt x="0" y="8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0" y="2"/>
              <a:ext cx="5762" cy="2008"/>
            </a:xfrm>
            <a:custGeom>
              <a:avLst/>
              <a:gdLst>
                <a:gd name="T0" fmla="*/ 2813 w 3367"/>
                <a:gd name="T1" fmla="*/ 523 h 1171"/>
                <a:gd name="T2" fmla="*/ 3367 w 3367"/>
                <a:gd name="T3" fmla="*/ 262 h 1171"/>
                <a:gd name="T4" fmla="*/ 3367 w 3367"/>
                <a:gd name="T5" fmla="*/ 0 h 1171"/>
                <a:gd name="T6" fmla="*/ 0 w 3367"/>
                <a:gd name="T7" fmla="*/ 0 h 1171"/>
                <a:gd name="T8" fmla="*/ 0 w 3367"/>
                <a:gd name="T9" fmla="*/ 642 h 1171"/>
                <a:gd name="T10" fmla="*/ 1639 w 3367"/>
                <a:gd name="T11" fmla="*/ 1167 h 1171"/>
                <a:gd name="T12" fmla="*/ 2813 w 3367"/>
                <a:gd name="T13" fmla="*/ 523 h 1171"/>
              </a:gdLst>
              <a:ahLst/>
              <a:cxnLst>
                <a:cxn ang="0">
                  <a:pos x="T0" y="T1"/>
                </a:cxn>
                <a:cxn ang="0">
                  <a:pos x="T2" y="T3"/>
                </a:cxn>
                <a:cxn ang="0">
                  <a:pos x="T4" y="T5"/>
                </a:cxn>
                <a:cxn ang="0">
                  <a:pos x="T6" y="T7"/>
                </a:cxn>
                <a:cxn ang="0">
                  <a:pos x="T8" y="T9"/>
                </a:cxn>
                <a:cxn ang="0">
                  <a:pos x="T10" y="T11"/>
                </a:cxn>
                <a:cxn ang="0">
                  <a:pos x="T12" y="T13"/>
                </a:cxn>
              </a:cxnLst>
              <a:rect l="0" t="0" r="r" b="b"/>
              <a:pathLst>
                <a:path w="3367" h="1171">
                  <a:moveTo>
                    <a:pt x="2813" y="523"/>
                  </a:moveTo>
                  <a:cubicBezTo>
                    <a:pt x="3035" y="417"/>
                    <a:pt x="3216" y="332"/>
                    <a:pt x="3367" y="262"/>
                  </a:cubicBezTo>
                  <a:cubicBezTo>
                    <a:pt x="3367" y="0"/>
                    <a:pt x="3367" y="0"/>
                    <a:pt x="3367" y="0"/>
                  </a:cubicBezTo>
                  <a:cubicBezTo>
                    <a:pt x="0" y="0"/>
                    <a:pt x="0" y="0"/>
                    <a:pt x="0" y="0"/>
                  </a:cubicBezTo>
                  <a:cubicBezTo>
                    <a:pt x="0" y="642"/>
                    <a:pt x="0" y="642"/>
                    <a:pt x="0" y="642"/>
                  </a:cubicBezTo>
                  <a:cubicBezTo>
                    <a:pt x="431" y="887"/>
                    <a:pt x="1021" y="1143"/>
                    <a:pt x="1639" y="1167"/>
                  </a:cubicBezTo>
                  <a:cubicBezTo>
                    <a:pt x="1742" y="1171"/>
                    <a:pt x="1946" y="937"/>
                    <a:pt x="2813"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4" name="Title 1"/>
          <p:cNvSpPr>
            <a:spLocks noGrp="1"/>
          </p:cNvSpPr>
          <p:nvPr>
            <p:ph type="ctrTitle" hasCustomPrompt="1"/>
          </p:nvPr>
        </p:nvSpPr>
        <p:spPr>
          <a:xfrm>
            <a:off x="914400" y="3698968"/>
            <a:ext cx="10363200" cy="1780709"/>
          </a:xfrm>
        </p:spPr>
        <p:txBody>
          <a:bodyPr anchor="b">
            <a:noAutofit/>
          </a:bodyPr>
          <a:lstStyle>
            <a:lvl1pPr algn="l">
              <a:defRPr sz="4400" b="1">
                <a:solidFill>
                  <a:schemeClr val="tx1"/>
                </a:solidFill>
              </a:defRPr>
            </a:lvl1pPr>
          </a:lstStyle>
          <a:p>
            <a:r>
              <a:rPr lang="en-US"/>
              <a:t>Click to edit </a:t>
            </a:r>
            <a:br>
              <a:rPr lang="en-US"/>
            </a:br>
            <a:r>
              <a:rPr lang="en-US"/>
              <a:t>Master title style</a:t>
            </a:r>
          </a:p>
        </p:txBody>
      </p:sp>
      <p:sp>
        <p:nvSpPr>
          <p:cNvPr id="15" name="Subtitle 2"/>
          <p:cNvSpPr>
            <a:spLocks noGrp="1"/>
          </p:cNvSpPr>
          <p:nvPr>
            <p:ph type="subTitle" idx="1"/>
          </p:nvPr>
        </p:nvSpPr>
        <p:spPr>
          <a:xfrm>
            <a:off x="914400" y="5618886"/>
            <a:ext cx="10363200" cy="645328"/>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ußzeilenplatzhalter 2">
            <a:extLst>
              <a:ext uri="{FF2B5EF4-FFF2-40B4-BE49-F238E27FC236}">
                <a16:creationId xmlns:a16="http://schemas.microsoft.com/office/drawing/2014/main" id="{0A1037E0-AB83-4EEF-8693-A90997666ED1}"/>
              </a:ext>
            </a:extLst>
          </p:cNvPr>
          <p:cNvSpPr txBox="1">
            <a:spLocks/>
          </p:cNvSpPr>
          <p:nvPr userDrawn="1"/>
        </p:nvSpPr>
        <p:spPr>
          <a:xfrm>
            <a:off x="1876425" y="6705601"/>
            <a:ext cx="8503708" cy="15134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r>
              <a:rPr lang="es-ES" sz="900" err="1">
                <a:solidFill>
                  <a:schemeClr val="bg1">
                    <a:lumMod val="65000"/>
                  </a:schemeClr>
                </a:solidFill>
              </a:rPr>
              <a:t>Masterpresentation</a:t>
            </a:r>
            <a:r>
              <a:rPr lang="es-ES" sz="900">
                <a:solidFill>
                  <a:schemeClr val="bg1">
                    <a:lumMod val="65000"/>
                  </a:schemeClr>
                </a:solidFill>
              </a:rPr>
              <a:t> │ </a:t>
            </a:r>
            <a:r>
              <a:rPr lang="es-ES" sz="900" err="1">
                <a:solidFill>
                  <a:schemeClr val="bg1">
                    <a:lumMod val="65000"/>
                  </a:schemeClr>
                </a:solidFill>
              </a:rPr>
              <a:t>Version</a:t>
            </a:r>
            <a:r>
              <a:rPr lang="es-ES" sz="900">
                <a:solidFill>
                  <a:schemeClr val="bg1">
                    <a:lumMod val="65000"/>
                  </a:schemeClr>
                </a:solidFill>
              </a:rPr>
              <a:t> 1.0  │ 2021-08-15 │ </a:t>
            </a:r>
            <a:r>
              <a:rPr lang="es-ES" sz="900" err="1">
                <a:solidFill>
                  <a:schemeClr val="bg1">
                    <a:lumMod val="65000"/>
                  </a:schemeClr>
                </a:solidFill>
              </a:rPr>
              <a:t>for</a:t>
            </a:r>
            <a:r>
              <a:rPr lang="es-ES" sz="900">
                <a:solidFill>
                  <a:schemeClr val="bg1">
                    <a:lumMod val="65000"/>
                  </a:schemeClr>
                </a:solidFill>
              </a:rPr>
              <a:t> reactive </a:t>
            </a:r>
            <a:r>
              <a:rPr lang="es-ES" sz="900" err="1">
                <a:solidFill>
                  <a:schemeClr val="bg1">
                    <a:lumMod val="65000"/>
                  </a:schemeClr>
                </a:solidFill>
              </a:rPr>
              <a:t>scientific</a:t>
            </a:r>
            <a:r>
              <a:rPr lang="es-ES" sz="900">
                <a:solidFill>
                  <a:schemeClr val="bg1">
                    <a:lumMod val="65000"/>
                  </a:schemeClr>
                </a:solidFill>
              </a:rPr>
              <a:t> </a:t>
            </a:r>
            <a:r>
              <a:rPr lang="es-ES" sz="900" err="1">
                <a:solidFill>
                  <a:schemeClr val="bg1">
                    <a:lumMod val="65000"/>
                  </a:schemeClr>
                </a:solidFill>
              </a:rPr>
              <a:t>exchange</a:t>
            </a:r>
            <a:r>
              <a:rPr lang="es-ES" sz="900">
                <a:solidFill>
                  <a:schemeClr val="bg1">
                    <a:lumMod val="65000"/>
                  </a:schemeClr>
                </a:solidFill>
              </a:rPr>
              <a:t> </a:t>
            </a:r>
            <a:r>
              <a:rPr lang="es-ES" sz="900" err="1">
                <a:solidFill>
                  <a:schemeClr val="bg1">
                    <a:lumMod val="65000"/>
                  </a:schemeClr>
                </a:solidFill>
              </a:rPr>
              <a:t>with</a:t>
            </a:r>
            <a:r>
              <a:rPr lang="es-ES" sz="900">
                <a:solidFill>
                  <a:schemeClr val="bg1">
                    <a:lumMod val="65000"/>
                  </a:schemeClr>
                </a:solidFill>
              </a:rPr>
              <a:t> </a:t>
            </a:r>
            <a:r>
              <a:rPr lang="es-ES" sz="900" err="1">
                <a:solidFill>
                  <a:schemeClr val="bg1">
                    <a:lumMod val="65000"/>
                  </a:schemeClr>
                </a:solidFill>
              </a:rPr>
              <a:t>health</a:t>
            </a:r>
            <a:r>
              <a:rPr lang="es-ES" sz="900">
                <a:solidFill>
                  <a:schemeClr val="bg1">
                    <a:lumMod val="65000"/>
                  </a:schemeClr>
                </a:solidFill>
              </a:rPr>
              <a:t> care </a:t>
            </a:r>
            <a:r>
              <a:rPr lang="es-ES" sz="900" err="1">
                <a:solidFill>
                  <a:schemeClr val="bg1">
                    <a:lumMod val="65000"/>
                  </a:schemeClr>
                </a:solidFill>
              </a:rPr>
              <a:t>professionals</a:t>
            </a:r>
            <a:r>
              <a:rPr lang="es-ES" sz="900">
                <a:solidFill>
                  <a:schemeClr val="bg1">
                    <a:lumMod val="65000"/>
                  </a:schemeClr>
                </a:solidFill>
              </a:rPr>
              <a:t> </a:t>
            </a:r>
            <a:r>
              <a:rPr lang="es-ES" sz="900" err="1">
                <a:solidFill>
                  <a:schemeClr val="bg1">
                    <a:lumMod val="65000"/>
                  </a:schemeClr>
                </a:solidFill>
              </a:rPr>
              <a:t>only</a:t>
            </a:r>
            <a:endParaRPr lang="es-ES" sz="900">
              <a:solidFill>
                <a:schemeClr val="bg1">
                  <a:lumMod val="65000"/>
                </a:schemeClr>
              </a:solidFill>
            </a:endParaRPr>
          </a:p>
        </p:txBody>
      </p:sp>
      <p:sp>
        <p:nvSpPr>
          <p:cNvPr id="8" name="Foliennummernplatzhalter 3">
            <a:extLst>
              <a:ext uri="{FF2B5EF4-FFF2-40B4-BE49-F238E27FC236}">
                <a16:creationId xmlns:a16="http://schemas.microsoft.com/office/drawing/2014/main" id="{AB4F424A-FE52-4DD4-8795-0AA2B4A579F1}"/>
              </a:ext>
            </a:extLst>
          </p:cNvPr>
          <p:cNvSpPr>
            <a:spLocks noGrp="1"/>
          </p:cNvSpPr>
          <p:nvPr>
            <p:ph type="sldNum" sz="quarter" idx="4"/>
          </p:nvPr>
        </p:nvSpPr>
        <p:spPr>
          <a:xfrm>
            <a:off x="11174045" y="6710887"/>
            <a:ext cx="548054" cy="140772"/>
          </a:xfrm>
          <a:prstGeom prst="rect">
            <a:avLst/>
          </a:prstGeom>
        </p:spPr>
        <p:txBody>
          <a:bodyPr vert="horz" lIns="91440" tIns="45720" rIns="91440" bIns="45720" rtlCol="0" anchor="ctr"/>
          <a:lstStyle>
            <a:lvl1pPr algn="r">
              <a:defRPr sz="900">
                <a:solidFill>
                  <a:schemeClr val="tx1">
                    <a:tint val="75000"/>
                  </a:schemeClr>
                </a:solidFill>
              </a:defRPr>
            </a:lvl1pPr>
          </a:lstStyle>
          <a:p>
            <a:fld id="{99E7A955-D96F-41E1-A0EF-140247F76320}" type="slidenum">
              <a:rPr lang="de-DE" smtClean="0"/>
              <a:pPr/>
              <a:t>‹Nº›</a:t>
            </a:fld>
            <a:endParaRPr lang="de-DE"/>
          </a:p>
        </p:txBody>
      </p:sp>
    </p:spTree>
    <p:extLst>
      <p:ext uri="{BB962C8B-B14F-4D97-AF65-F5344CB8AC3E}">
        <p14:creationId xmlns:p14="http://schemas.microsoft.com/office/powerpoint/2010/main" val="3650427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9901" y="1581152"/>
            <a:ext cx="5514339" cy="4595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7763" y="1581152"/>
            <a:ext cx="5514340" cy="4595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0" hasCustomPrompt="1"/>
          </p:nvPr>
        </p:nvSpPr>
        <p:spPr>
          <a:xfrm>
            <a:off x="469899" y="6287140"/>
            <a:ext cx="5514340" cy="327025"/>
          </a:xfrm>
        </p:spPr>
        <p:txBody>
          <a:bodyPr bIns="0" anchor="b">
            <a:noAutofit/>
          </a:bodyPr>
          <a:lstStyle>
            <a:lvl1pPr marL="0" indent="0">
              <a:buNone/>
              <a:defRPr sz="800"/>
            </a:lvl1pPr>
          </a:lstStyle>
          <a:p>
            <a:pPr lvl="0"/>
            <a:r>
              <a:rPr lang="en-GB"/>
              <a:t>Footnotes</a:t>
            </a:r>
          </a:p>
        </p:txBody>
      </p:sp>
      <p:sp>
        <p:nvSpPr>
          <p:cNvPr id="10" name="Text Placeholder 8"/>
          <p:cNvSpPr>
            <a:spLocks noGrp="1"/>
          </p:cNvSpPr>
          <p:nvPr>
            <p:ph type="body" sz="quarter" idx="11" hasCustomPrompt="1"/>
          </p:nvPr>
        </p:nvSpPr>
        <p:spPr>
          <a:xfrm>
            <a:off x="6207763" y="6287140"/>
            <a:ext cx="5514340" cy="327025"/>
          </a:xfrm>
        </p:spPr>
        <p:txBody>
          <a:bodyPr bIns="0" anchor="b">
            <a:noAutofit/>
          </a:bodyPr>
          <a:lstStyle>
            <a:lvl1pPr marL="0" indent="0" algn="r">
              <a:buNone/>
              <a:defRPr sz="800"/>
            </a:lvl1pPr>
          </a:lstStyle>
          <a:p>
            <a:pPr lvl="0"/>
            <a:r>
              <a:rPr lang="en-GB"/>
              <a:t>References</a:t>
            </a:r>
          </a:p>
        </p:txBody>
      </p:sp>
      <p:sp>
        <p:nvSpPr>
          <p:cNvPr id="7" name="Title 1"/>
          <p:cNvSpPr>
            <a:spLocks noGrp="1"/>
          </p:cNvSpPr>
          <p:nvPr>
            <p:ph type="title"/>
          </p:nvPr>
        </p:nvSpPr>
        <p:spPr>
          <a:xfrm>
            <a:off x="469900" y="321282"/>
            <a:ext cx="11252200" cy="821723"/>
          </a:xfrm>
        </p:spPr>
        <p:txBody>
          <a:bodyPr>
            <a:noAutofit/>
          </a:bodyPr>
          <a:lstStyle>
            <a:lvl1pPr>
              <a:defRPr/>
            </a:lvl1pPr>
          </a:lstStyle>
          <a:p>
            <a:r>
              <a:rPr lang="en-US"/>
              <a:t>Click to edit Master title style</a:t>
            </a:r>
          </a:p>
        </p:txBody>
      </p:sp>
      <p:sp>
        <p:nvSpPr>
          <p:cNvPr id="8" name="Foliennummernplatzhalter 3">
            <a:extLst>
              <a:ext uri="{FF2B5EF4-FFF2-40B4-BE49-F238E27FC236}">
                <a16:creationId xmlns:a16="http://schemas.microsoft.com/office/drawing/2014/main" id="{CF9B6208-D666-4194-A648-8B5D2B6338FC}"/>
              </a:ext>
            </a:extLst>
          </p:cNvPr>
          <p:cNvSpPr>
            <a:spLocks noGrp="1"/>
          </p:cNvSpPr>
          <p:nvPr>
            <p:ph type="sldNum" sz="quarter" idx="4"/>
          </p:nvPr>
        </p:nvSpPr>
        <p:spPr>
          <a:xfrm>
            <a:off x="11174045" y="6710887"/>
            <a:ext cx="548054" cy="140772"/>
          </a:xfrm>
          <a:prstGeom prst="rect">
            <a:avLst/>
          </a:prstGeom>
        </p:spPr>
        <p:txBody>
          <a:bodyPr vert="horz" lIns="91440" tIns="45720" rIns="91440" bIns="45720" rtlCol="0" anchor="ctr"/>
          <a:lstStyle>
            <a:lvl1pPr algn="r">
              <a:defRPr sz="900">
                <a:solidFill>
                  <a:schemeClr val="tx1">
                    <a:tint val="75000"/>
                  </a:schemeClr>
                </a:solidFill>
              </a:defRPr>
            </a:lvl1pPr>
          </a:lstStyle>
          <a:p>
            <a:fld id="{99E7A955-D96F-41E1-A0EF-140247F76320}" type="slidenum">
              <a:rPr lang="de-DE" smtClean="0"/>
              <a:pPr/>
              <a:t>‹Nº›</a:t>
            </a:fld>
            <a:endParaRPr lang="de-DE"/>
          </a:p>
        </p:txBody>
      </p:sp>
    </p:spTree>
    <p:extLst>
      <p:ext uri="{BB962C8B-B14F-4D97-AF65-F5344CB8AC3E}">
        <p14:creationId xmlns:p14="http://schemas.microsoft.com/office/powerpoint/2010/main" val="811003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3678DC-776A-431F-B9BC-E6FBA69AE1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DF3225-B35B-4CB9-931B-858F4CAAB4A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A50F338-0EF7-4378-AFCF-89756A0FAA59}"/>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43ABE765-2490-47E3-8B02-9161186D54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EDFAEF-C5F9-49CE-8E6A-602986F7D7DD}"/>
              </a:ext>
            </a:extLst>
          </p:cNvPr>
          <p:cNvSpPr>
            <a:spLocks noGrp="1"/>
          </p:cNvSpPr>
          <p:nvPr>
            <p:ph type="sldNum" sz="quarter" idx="12"/>
          </p:nvPr>
        </p:nvSpPr>
        <p:spPr>
          <a:xfrm>
            <a:off x="11174045" y="6710887"/>
            <a:ext cx="548054" cy="140772"/>
          </a:xfrm>
          <a:prstGeom prst="rect">
            <a:avLst/>
          </a:prstGeom>
        </p:spPr>
        <p:txBody>
          <a:bodyPr/>
          <a:lstStyle/>
          <a:p>
            <a:fld id="{DC70094C-D6C7-46E0-8F2B-1EDA7DA83564}" type="slidenum">
              <a:rPr lang="it-IT" smtClean="0"/>
              <a:t>‹Nº›</a:t>
            </a:fld>
            <a:endParaRPr lang="it-IT"/>
          </a:p>
        </p:txBody>
      </p:sp>
    </p:spTree>
    <p:extLst>
      <p:ext uri="{BB962C8B-B14F-4D97-AF65-F5344CB8AC3E}">
        <p14:creationId xmlns:p14="http://schemas.microsoft.com/office/powerpoint/2010/main" val="92281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8CE2BB-9B74-476F-B83C-6EB3AD383E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FE90A76-6CD1-4ED5-9C82-FB27A31A0B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5" name="Segnaposto piè di pagina 4">
            <a:extLst>
              <a:ext uri="{FF2B5EF4-FFF2-40B4-BE49-F238E27FC236}">
                <a16:creationId xmlns:a16="http://schemas.microsoft.com/office/drawing/2014/main" id="{4A5E9849-1892-49FB-90BF-438334CF7045}"/>
              </a:ext>
            </a:extLst>
          </p:cNvPr>
          <p:cNvSpPr>
            <a:spLocks noGrp="1"/>
          </p:cNvSpPr>
          <p:nvPr>
            <p:ph type="ftr" sz="quarter" idx="11"/>
          </p:nvPr>
        </p:nvSpPr>
        <p:spPr>
          <a:xfrm>
            <a:off x="838200" y="6623051"/>
            <a:ext cx="10515600" cy="282574"/>
          </a:xfrm>
          <a:prstGeom prst="rect">
            <a:avLst/>
          </a:prstGeom>
        </p:spPr>
        <p:txBody>
          <a:bodyPr/>
          <a:lstStyle/>
          <a:p>
            <a:endParaRPr lang="it-IT" dirty="0"/>
          </a:p>
        </p:txBody>
      </p:sp>
    </p:spTree>
    <p:extLst>
      <p:ext uri="{BB962C8B-B14F-4D97-AF65-F5344CB8AC3E}">
        <p14:creationId xmlns:p14="http://schemas.microsoft.com/office/powerpoint/2010/main" val="139603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04A1F3-676F-4D13-A9E1-16B871E4BA15}"/>
              </a:ext>
            </a:extLst>
          </p:cNvPr>
          <p:cNvSpPr>
            <a:spLocks noGrp="1"/>
          </p:cNvSpPr>
          <p:nvPr>
            <p:ph type="title"/>
          </p:nvPr>
        </p:nvSpPr>
        <p:spPr>
          <a:xfrm>
            <a:off x="767080" y="86296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7B4F92-303D-4EF1-AD83-697F72BC2406}"/>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C6C15BB-9B2E-4400-B88D-750683445F9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CC7FA991-B74B-4102-9089-224C640145D0}"/>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345779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B0CB8D-F768-4C38-9BA1-E12FDBC0802C}"/>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5987EB-A775-4482-B5E9-E3917FB304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8DFB9F9-FF88-438E-ACD6-104CFCAEEA7B}"/>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2D02612-1D76-41B9-821B-771DD058C4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474008E-20EC-40F4-A915-009459388139}"/>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060FEF7C-6729-4D11-A425-983630073541}"/>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271558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BEFA4-003D-4E72-AACA-B8C00ECDCF75}"/>
              </a:ext>
            </a:extLst>
          </p:cNvPr>
          <p:cNvSpPr>
            <a:spLocks noGrp="1"/>
          </p:cNvSpPr>
          <p:nvPr>
            <p:ph type="title"/>
          </p:nvPr>
        </p:nvSpPr>
        <p:spPr>
          <a:xfrm>
            <a:off x="767080" y="862965"/>
            <a:ext cx="10515600" cy="1325563"/>
          </a:xfrm>
          <a:prstGeom prst="rect">
            <a:avLst/>
          </a:prstGeom>
        </p:spPr>
        <p:txBody>
          <a:bodyPr/>
          <a:lstStyle/>
          <a:p>
            <a:r>
              <a:rPr lang="it-IT"/>
              <a:t>Fare clic per modificare lo stile del titolo dello schema</a:t>
            </a:r>
          </a:p>
        </p:txBody>
      </p:sp>
      <p:sp>
        <p:nvSpPr>
          <p:cNvPr id="4" name="Segnaposto piè di pagina 3">
            <a:extLst>
              <a:ext uri="{FF2B5EF4-FFF2-40B4-BE49-F238E27FC236}">
                <a16:creationId xmlns:a16="http://schemas.microsoft.com/office/drawing/2014/main" id="{F5DC086A-5C3D-4F74-B875-038ACEA90FDA}"/>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180610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FB111C0-6AC9-42F2-9E0C-683DFE6FD8AF}"/>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214159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61E5A3-DFA9-471F-96C5-DF0E7009CF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35E856-E91E-4ED1-9C42-EE177D396F1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B93D9D6-A798-41B2-A301-1A84C2E1D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3E44B9F-20A6-413E-BFE6-778E61E03E06}"/>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188466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E21FA-489B-4372-86AD-60FE725F51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E28A6E7-DFEA-4D0A-AF52-192173F97F8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AA269FA-C82F-4B9E-939A-B870E101E6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F62BFE5A-36A5-4BAF-B773-54F04367F518}"/>
              </a:ext>
            </a:extLst>
          </p:cNvPr>
          <p:cNvSpPr>
            <a:spLocks noGrp="1"/>
          </p:cNvSpPr>
          <p:nvPr>
            <p:ph type="ftr" sz="quarter" idx="11"/>
          </p:nvPr>
        </p:nvSpPr>
        <p:spPr>
          <a:xfrm>
            <a:off x="838200" y="6623051"/>
            <a:ext cx="10515600" cy="282574"/>
          </a:xfrm>
          <a:prstGeom prst="rect">
            <a:avLst/>
          </a:prstGeom>
        </p:spPr>
        <p:txBody>
          <a:bodyPr/>
          <a:lstStyle/>
          <a:p>
            <a:endParaRPr lang="it-IT"/>
          </a:p>
        </p:txBody>
      </p:sp>
    </p:spTree>
    <p:extLst>
      <p:ext uri="{BB962C8B-B14F-4D97-AF65-F5344CB8AC3E}">
        <p14:creationId xmlns:p14="http://schemas.microsoft.com/office/powerpoint/2010/main" val="78368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23F7B77-70C8-FCEC-A8A6-0E74C386747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100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273056"/>
            <a:ext cx="117221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2" name="Title Placeholder 1"/>
          <p:cNvSpPr>
            <a:spLocks noGrp="1"/>
          </p:cNvSpPr>
          <p:nvPr>
            <p:ph type="title"/>
          </p:nvPr>
        </p:nvSpPr>
        <p:spPr>
          <a:xfrm>
            <a:off x="469900" y="321282"/>
            <a:ext cx="11252200" cy="821723"/>
          </a:xfrm>
          <a:prstGeom prst="rect">
            <a:avLst/>
          </a:prstGeom>
        </p:spPr>
        <p:txBody>
          <a:bodyPr vert="horz" lIns="0" tIns="36000" rIns="0" bIns="36000" rtlCol="0" anchor="b">
            <a:noAutofit/>
          </a:bodyPr>
          <a:lstStyle/>
          <a:p>
            <a:r>
              <a:rPr lang="de-DE"/>
              <a:t>Modifica il formato master del titolo cliccando su </a:t>
            </a:r>
            <a:endParaRPr lang="en-US"/>
          </a:p>
        </p:txBody>
      </p:sp>
      <p:sp>
        <p:nvSpPr>
          <p:cNvPr id="3" name="Text Placeholder 2"/>
          <p:cNvSpPr>
            <a:spLocks noGrp="1"/>
          </p:cNvSpPr>
          <p:nvPr>
            <p:ph type="body" idx="1"/>
          </p:nvPr>
        </p:nvSpPr>
        <p:spPr>
          <a:xfrm>
            <a:off x="469900" y="1581152"/>
            <a:ext cx="11252200" cy="4595813"/>
          </a:xfrm>
          <a:prstGeom prst="rect">
            <a:avLst/>
          </a:prstGeom>
        </p:spPr>
        <p:txBody>
          <a:bodyPr vert="horz" lIns="0" tIns="45720" rIns="0" bIns="45720" rtlCol="0">
            <a:noAutofit/>
          </a:bodyPr>
          <a:lstStyle/>
          <a:p>
            <a:pPr lvl="0"/>
            <a:r>
              <a:rPr lang="en-US"/>
              <a:t>Modifica degli stili di testo Master</a:t>
            </a:r>
          </a:p>
          <a:p>
            <a:pPr lvl="1"/>
            <a:r>
              <a:rPr lang="en-US"/>
              <a:t>Secondo livello</a:t>
            </a:r>
          </a:p>
          <a:p>
            <a:pPr lvl="2"/>
            <a:r>
              <a:rPr lang="en-US"/>
              <a:t>Terzo livello</a:t>
            </a:r>
          </a:p>
          <a:p>
            <a:pPr lvl="3"/>
            <a:r>
              <a:rPr lang="en-US"/>
              <a:t>Quarto livello</a:t>
            </a:r>
          </a:p>
          <a:p>
            <a:pPr lvl="4"/>
            <a:r>
              <a:rPr lang="en-US"/>
              <a:t>Quinto livello</a:t>
            </a:r>
          </a:p>
        </p:txBody>
      </p:sp>
      <p:sp>
        <p:nvSpPr>
          <p:cNvPr id="5" name="Rectangle 6">
            <a:extLst>
              <a:ext uri="{FF2B5EF4-FFF2-40B4-BE49-F238E27FC236}">
                <a16:creationId xmlns:a16="http://schemas.microsoft.com/office/drawing/2014/main" id="{6D0002AC-ACC8-4BDD-9CDC-9825D092790F}"/>
              </a:ext>
            </a:extLst>
          </p:cNvPr>
          <p:cNvSpPr/>
          <p:nvPr userDrawn="1"/>
        </p:nvSpPr>
        <p:spPr>
          <a:xfrm>
            <a:off x="-1" y="1273056"/>
            <a:ext cx="117221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
        <p:nvSpPr>
          <p:cNvPr id="8" name="Segnaposto piè di pagina 3">
            <a:extLst>
              <a:ext uri="{FF2B5EF4-FFF2-40B4-BE49-F238E27FC236}">
                <a16:creationId xmlns:a16="http://schemas.microsoft.com/office/drawing/2014/main" id="{DC58BCA6-9BEA-4CAB-BCED-823A5CE4C6E3}"/>
              </a:ext>
            </a:extLst>
          </p:cNvPr>
          <p:cNvSpPr txBox="1">
            <a:spLocks/>
          </p:cNvSpPr>
          <p:nvPr userDrawn="1"/>
        </p:nvSpPr>
        <p:spPr>
          <a:xfrm>
            <a:off x="261937" y="6486534"/>
            <a:ext cx="11668125"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ES">
                <a:solidFill>
                  <a:prstClr val="black">
                    <a:tint val="75000"/>
                  </a:prstClr>
                </a:solidFill>
                <a:latin typeface="Calibri" panose="020F0502020204030204"/>
              </a:rPr>
              <a:t>Material no promocional, para uso exclusivo de la Dirección Médica y a petición no solicitada del médico/farmacéutico del hospital MED/DERM/2021/001</a:t>
            </a:r>
          </a:p>
        </p:txBody>
      </p:sp>
    </p:spTree>
    <p:custDataLst>
      <p:tags r:id="rId14"/>
    </p:custDataLst>
    <p:extLst>
      <p:ext uri="{BB962C8B-B14F-4D97-AF65-F5344CB8AC3E}">
        <p14:creationId xmlns:p14="http://schemas.microsoft.com/office/powerpoint/2010/main" val="4102724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1793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1pPr>
      <a:lvl2pPr marL="444500" indent="-265113" algn="l" defTabSz="914400" rtl="0" eaLnBrk="1" latinLnBrk="0" hangingPunct="1">
        <a:lnSpc>
          <a:spcPct val="100000"/>
        </a:lnSpc>
        <a:spcBef>
          <a:spcPts val="0"/>
        </a:spcBef>
        <a:spcAft>
          <a:spcPts val="600"/>
        </a:spcAft>
        <a:buClr>
          <a:schemeClr val="accent2"/>
        </a:buClr>
        <a:buFont typeface="Arial" panose="020B0604020202020204" pitchFamily="34" charset="0"/>
        <a:buChar char="–"/>
        <a:tabLst/>
        <a:defRPr sz="2000" kern="1200">
          <a:solidFill>
            <a:schemeClr val="tx1"/>
          </a:solidFill>
          <a:latin typeface="+mn-lt"/>
          <a:ea typeface="+mn-ea"/>
          <a:cs typeface="+mn-cs"/>
        </a:defRPr>
      </a:lvl2pPr>
      <a:lvl3pPr marL="6238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809625" indent="-18573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989013"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cid:c4379618-2d88-484c-b0d6-bf6670448cd0@EURP195.PROD.OUTLOOK.COM" TargetMode="External"/><Relationship Id="rId7" Type="http://schemas.openxmlformats.org/officeDocument/2006/relationships/image" Target="cid:81b8697e-0b3c-4379-b846-80ca51818610@EURP195.PROD.OUTLOOK.COM"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cid:e808efd0-4bc8-42ab-aba9-2a19faea668b@EURP195.PROD.OUTLOOK.COM"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cid:c4379618-2d88-484c-b0d6-bf6670448cd0@EURP195.PROD.OUTLOOK.COM" TargetMode="External"/><Relationship Id="rId7" Type="http://schemas.openxmlformats.org/officeDocument/2006/relationships/image" Target="cid:e0427985-8f2a-4168-84c3-0206fd5981a9@EURP195.PROD.OUTLOOK.COM"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cid:81b8697e-0b3c-4379-b846-80ca51818610@EURP195.PROD.OUTLOOK.COM"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cid:841ab372-04ad-4548-8400-eb5ff3c873c0@EURP195.PROD.OUTLOOK.COM" TargetMode="External"/><Relationship Id="rId5" Type="http://schemas.openxmlformats.org/officeDocument/2006/relationships/image" Target="../media/image21.jpeg"/><Relationship Id="rId4" Type="http://schemas.openxmlformats.org/officeDocument/2006/relationships/image" Target="cid:68bcbbb3-c260-4674-b922-f11d888581e6@EURP195.PROD.OUTLOOK.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cid:4c564a2a-a695-4194-bad5-425166961223@EURP195.PROD.OUTLOOK.COM" TargetMode="External"/><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cid:57a7aa55-18fa-4266-8c04-00cd14b3f41c@EURP195.PROD.OUTLOOK.COM" TargetMode="Externa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4.sv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cid:e808efd0-4bc8-42ab-aba9-2a19faea668b@EURP195.PROD.OUTLOOK.COM" TargetMode="External"/><Relationship Id="rId7" Type="http://schemas.openxmlformats.org/officeDocument/2006/relationships/image" Target="cid:f1205e7e-d85d-45f8-aa48-69698108badc@EURP195.PROD.OUTLOOK.COM" TargetMode="External"/><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cid:8d0d8350-3a95-4c7e-9322-5b6689cc67bc@EURP195.PROD.OUTLOOK.COM" TargetMode="Externa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cid:375f6014-3156-41de-9d68-c0a263a3f2b7@EURP195.PROD.OUTLOOK.COM" TargetMode="External"/><Relationship Id="rId7" Type="http://schemas.openxmlformats.org/officeDocument/2006/relationships/image" Target="cid:1247c1f5-be00-4714-8749-b6d6ccad4097@EURP195.PROD.OUTLOOK.COM" TargetMode="External"/><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cid:1bc0c88b-7762-4338-a0a0-d2ca2d2f3e09@EURP195.PROD.OUTLOOK.COM" TargetMode="Externa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248BC8-03C4-41B9-D2FD-7F92E45147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0515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711D-440E-4F40-D050-E601C2DC6055}"/>
            </a:ext>
          </a:extLst>
        </p:cNvPr>
        <p:cNvGrpSpPr/>
        <p:nvPr/>
      </p:nvGrpSpPr>
      <p:grpSpPr>
        <a:xfrm>
          <a:off x="0" y="0"/>
          <a:ext cx="0" cy="0"/>
          <a:chOff x="0" y="0"/>
          <a:chExt cx="0" cy="0"/>
        </a:xfrm>
      </p:grpSpPr>
      <p:sp>
        <p:nvSpPr>
          <p:cNvPr id="31" name="Titel 4">
            <a:extLst>
              <a:ext uri="{FF2B5EF4-FFF2-40B4-BE49-F238E27FC236}">
                <a16:creationId xmlns:a16="http://schemas.microsoft.com/office/drawing/2014/main" id="{3FC0C7F8-C7E3-5F10-8727-A31F87929B0F}"/>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Índice</a:t>
            </a:r>
          </a:p>
        </p:txBody>
      </p:sp>
      <p:sp>
        <p:nvSpPr>
          <p:cNvPr id="32" name="Inhaltsplatzhalter 5">
            <a:extLst>
              <a:ext uri="{FF2B5EF4-FFF2-40B4-BE49-F238E27FC236}">
                <a16:creationId xmlns:a16="http://schemas.microsoft.com/office/drawing/2014/main" id="{CDA28737-648C-4548-0590-494F036DCDA1}"/>
              </a:ext>
            </a:extLst>
          </p:cNvPr>
          <p:cNvSpPr>
            <a:spLocks noGrp="1"/>
          </p:cNvSpPr>
          <p:nvPr>
            <p:ph type="subTitle" idx="1"/>
          </p:nvPr>
        </p:nvSpPr>
        <p:spPr>
          <a:xfrm>
            <a:off x="6950787" y="3389449"/>
            <a:ext cx="2583676" cy="276999"/>
          </a:xfrm>
        </p:spPr>
        <p:txBody>
          <a:bodyPr tIns="0" bIns="0" anchor="ctr"/>
          <a:lstStyle/>
          <a:p>
            <a:pPr marL="0" indent="0" algn="l">
              <a:buClr>
                <a:schemeClr val="tx1"/>
              </a:buClr>
              <a:buNone/>
            </a:pPr>
            <a:r>
              <a:rPr lang="es-ES" sz="1800" b="1" dirty="0">
                <a:solidFill>
                  <a:schemeClr val="tx1">
                    <a:lumMod val="50000"/>
                    <a:lumOff val="50000"/>
                  </a:schemeClr>
                </a:solidFill>
                <a:cs typeface="Arial"/>
              </a:rPr>
              <a:t>Casos que enseñan</a:t>
            </a:r>
          </a:p>
        </p:txBody>
      </p:sp>
      <p:sp>
        <p:nvSpPr>
          <p:cNvPr id="33" name="Ellipse 19">
            <a:extLst>
              <a:ext uri="{FF2B5EF4-FFF2-40B4-BE49-F238E27FC236}">
                <a16:creationId xmlns:a16="http://schemas.microsoft.com/office/drawing/2014/main" id="{0CF1D6B0-AAE2-BF38-0086-E6F8211E5AAC}"/>
              </a:ext>
            </a:extLst>
          </p:cNvPr>
          <p:cNvSpPr/>
          <p:nvPr/>
        </p:nvSpPr>
        <p:spPr>
          <a:xfrm>
            <a:off x="6190988"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5</a:t>
            </a:r>
          </a:p>
        </p:txBody>
      </p:sp>
      <p:sp>
        <p:nvSpPr>
          <p:cNvPr id="37" name="Ellipse 20">
            <a:extLst>
              <a:ext uri="{FF2B5EF4-FFF2-40B4-BE49-F238E27FC236}">
                <a16:creationId xmlns:a16="http://schemas.microsoft.com/office/drawing/2014/main" id="{728C6527-23E9-3D06-DCC0-2E1CAFC7DF14}"/>
              </a:ext>
            </a:extLst>
          </p:cNvPr>
          <p:cNvSpPr/>
          <p:nvPr/>
        </p:nvSpPr>
        <p:spPr>
          <a:xfrm>
            <a:off x="6190988" y="319737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6</a:t>
            </a:r>
          </a:p>
        </p:txBody>
      </p:sp>
      <p:sp>
        <p:nvSpPr>
          <p:cNvPr id="38" name="Rechteck 24">
            <a:extLst>
              <a:ext uri="{FF2B5EF4-FFF2-40B4-BE49-F238E27FC236}">
                <a16:creationId xmlns:a16="http://schemas.microsoft.com/office/drawing/2014/main" id="{3641F141-B7ED-7CF1-2239-DDE601F434A9}"/>
              </a:ext>
            </a:extLst>
          </p:cNvPr>
          <p:cNvSpPr/>
          <p:nvPr/>
        </p:nvSpPr>
        <p:spPr>
          <a:xfrm>
            <a:off x="1366879" y="1861226"/>
            <a:ext cx="387160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9" name="Textfeld 25">
            <a:extLst>
              <a:ext uri="{FF2B5EF4-FFF2-40B4-BE49-F238E27FC236}">
                <a16:creationId xmlns:a16="http://schemas.microsoft.com/office/drawing/2014/main" id="{7F6A5868-35FF-9B01-D62C-EC8274A30638}"/>
              </a:ext>
            </a:extLst>
          </p:cNvPr>
          <p:cNvSpPr txBox="1"/>
          <p:nvPr/>
        </p:nvSpPr>
        <p:spPr>
          <a:xfrm>
            <a:off x="1181164" y="2361969"/>
            <a:ext cx="4156953" cy="492443"/>
          </a:xfrm>
          <a:prstGeom prst="rect">
            <a:avLst/>
          </a:prstGeom>
          <a:noFill/>
        </p:spPr>
        <p:txBody>
          <a:bodyPr wrap="square" lIns="0" tIns="0" rIns="0" bIns="0" rtlCol="0" anchor="ctr">
            <a:spAutoFit/>
          </a:bodyPr>
          <a:lstStyle/>
          <a:p>
            <a:pPr lvl="0" defTabSz="457200">
              <a:defRPr/>
            </a:pPr>
            <a:r>
              <a:rPr lang="es-ES" b="1" dirty="0">
                <a:solidFill>
                  <a:schemeClr val="tx1">
                    <a:lumMod val="50000"/>
                    <a:lumOff val="50000"/>
                  </a:schemeClr>
                </a:solidFill>
              </a:rPr>
              <a:t>¿Es frecuente? </a:t>
            </a:r>
          </a:p>
          <a:p>
            <a:pPr lvl="0" defTabSz="457200">
              <a:defRPr/>
            </a:pPr>
            <a:r>
              <a:rPr lang="es-ES" sz="1400" dirty="0">
                <a:solidFill>
                  <a:schemeClr val="tx1">
                    <a:lumMod val="50000"/>
                    <a:lumOff val="50000"/>
                  </a:schemeClr>
                </a:solidFill>
              </a:rPr>
              <a:t>Epidemiología de la queratosis actínica</a:t>
            </a:r>
            <a:endParaRPr kumimoji="0" lang="es-ES" sz="14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0" name="Textfeld 26">
            <a:extLst>
              <a:ext uri="{FF2B5EF4-FFF2-40B4-BE49-F238E27FC236}">
                <a16:creationId xmlns:a16="http://schemas.microsoft.com/office/drawing/2014/main" id="{F0CB6947-7829-7A8E-07D8-8E6C2F391DFF}"/>
              </a:ext>
            </a:extLst>
          </p:cNvPr>
          <p:cNvSpPr txBox="1"/>
          <p:nvPr/>
        </p:nvSpPr>
        <p:spPr>
          <a:xfrm>
            <a:off x="1181164" y="3166628"/>
            <a:ext cx="4156953" cy="492443"/>
          </a:xfrm>
          <a:prstGeom prst="rect">
            <a:avLst/>
          </a:prstGeom>
          <a:noFill/>
        </p:spPr>
        <p:txBody>
          <a:bodyPr wrap="square" lIns="0" tIns="0" rIns="0" bIns="0" rtlCol="0" anchor="ctr">
            <a:spAutoFit/>
          </a:bodyPr>
          <a:lstStyle/>
          <a:p>
            <a:r>
              <a:rPr lang="es-ES" b="1" dirty="0">
                <a:solidFill>
                  <a:srgbClr val="EE8A1E"/>
                </a:solidFill>
              </a:rPr>
              <a:t>¿Por qué se produce? </a:t>
            </a:r>
          </a:p>
          <a:p>
            <a:r>
              <a:rPr lang="es-ES" sz="1400" dirty="0">
                <a:solidFill>
                  <a:srgbClr val="98368F"/>
                </a:solidFill>
              </a:rPr>
              <a:t>Aspectos etiopatogénicos clave y clínica</a:t>
            </a:r>
            <a:endParaRPr lang="es-ES" sz="1400" dirty="0">
              <a:solidFill>
                <a:srgbClr val="98368F"/>
              </a:solidFill>
              <a:cs typeface="Arial"/>
            </a:endParaRPr>
          </a:p>
        </p:txBody>
      </p:sp>
      <p:sp>
        <p:nvSpPr>
          <p:cNvPr id="41" name="Textfeld 27">
            <a:extLst>
              <a:ext uri="{FF2B5EF4-FFF2-40B4-BE49-F238E27FC236}">
                <a16:creationId xmlns:a16="http://schemas.microsoft.com/office/drawing/2014/main" id="{3BEA49FE-CC2E-6456-9D61-0821DF7AFC07}"/>
              </a:ext>
            </a:extLst>
          </p:cNvPr>
          <p:cNvSpPr txBox="1"/>
          <p:nvPr/>
        </p:nvSpPr>
        <p:spPr>
          <a:xfrm>
            <a:off x="1181164" y="3957430"/>
            <a:ext cx="4156953"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importante tratar? </a:t>
            </a:r>
          </a:p>
          <a:p>
            <a:pPr lvl="0" defTabSz="457200">
              <a:buClr>
                <a:srgbClr val="575756"/>
              </a:buClr>
              <a:defRPr/>
            </a:pPr>
            <a:r>
              <a:rPr lang="es-ES" sz="1400" dirty="0">
                <a:solidFill>
                  <a:schemeClr val="tx1">
                    <a:lumMod val="50000"/>
                    <a:lumOff val="50000"/>
                  </a:schemeClr>
                </a:solidFill>
              </a:rPr>
              <a:t>De la queratosis actínica al carcinoma epidermoide</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2" name="Textfeld 29">
            <a:extLst>
              <a:ext uri="{FF2B5EF4-FFF2-40B4-BE49-F238E27FC236}">
                <a16:creationId xmlns:a16="http://schemas.microsoft.com/office/drawing/2014/main" id="{8334F1E5-5309-741F-EB49-3D34C5558221}"/>
              </a:ext>
            </a:extLst>
          </p:cNvPr>
          <p:cNvSpPr txBox="1"/>
          <p:nvPr/>
        </p:nvSpPr>
        <p:spPr>
          <a:xfrm>
            <a:off x="6971335" y="2506259"/>
            <a:ext cx="5834062" cy="276999"/>
          </a:xfrm>
          <a:prstGeom prst="rect">
            <a:avLst/>
          </a:prstGeom>
          <a:noFill/>
        </p:spPr>
        <p:txBody>
          <a:bodyPr wrap="square" lIns="0" tIns="0" rIns="0" bIns="0" rtlCol="0" anchor="ctr">
            <a:spAutoFit/>
          </a:bodyPr>
          <a:lstStyle/>
          <a:p>
            <a:pPr lvl="0" defTabSz="457200">
              <a:buClr>
                <a:srgbClr val="354B54"/>
              </a:buClr>
              <a:defRPr/>
            </a:pPr>
            <a:r>
              <a:rPr lang="es-ES" b="1" dirty="0">
                <a:solidFill>
                  <a:schemeClr val="tx1">
                    <a:lumMod val="50000"/>
                    <a:lumOff val="50000"/>
                  </a:schemeClr>
                </a:solidFill>
              </a:rPr>
              <a:t>¿Qué opciones existen en el manejo de la QA?</a:t>
            </a:r>
          </a:p>
        </p:txBody>
      </p:sp>
      <p:sp>
        <p:nvSpPr>
          <p:cNvPr id="43" name="Ellipse 33">
            <a:extLst>
              <a:ext uri="{FF2B5EF4-FFF2-40B4-BE49-F238E27FC236}">
                <a16:creationId xmlns:a16="http://schemas.microsoft.com/office/drawing/2014/main" id="{07C6B1C6-2146-7230-B615-FFD97268E53D}"/>
              </a:ext>
            </a:extLst>
          </p:cNvPr>
          <p:cNvSpPr/>
          <p:nvPr/>
        </p:nvSpPr>
        <p:spPr>
          <a:xfrm>
            <a:off x="555053" y="3150242"/>
            <a:ext cx="504000" cy="504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bg1">
                    <a:lumMod val="95000"/>
                  </a:schemeClr>
                </a:solidFill>
                <a:effectLst/>
                <a:uLnTx/>
                <a:uFillTx/>
                <a:latin typeface="Arial" panose="020B0604020202020204"/>
                <a:ea typeface="+mn-ea"/>
                <a:cs typeface="+mn-cs"/>
              </a:rPr>
              <a:t>2</a:t>
            </a:r>
          </a:p>
        </p:txBody>
      </p:sp>
      <p:sp>
        <p:nvSpPr>
          <p:cNvPr id="44" name="Ellipse 34">
            <a:extLst>
              <a:ext uri="{FF2B5EF4-FFF2-40B4-BE49-F238E27FC236}">
                <a16:creationId xmlns:a16="http://schemas.microsoft.com/office/drawing/2014/main" id="{14F943C5-9AD2-C8AF-CE00-15D9959FDEE5}"/>
              </a:ext>
            </a:extLst>
          </p:cNvPr>
          <p:cNvSpPr/>
          <p:nvPr/>
        </p:nvSpPr>
        <p:spPr>
          <a:xfrm>
            <a:off x="555053" y="479991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4</a:t>
            </a:r>
          </a:p>
        </p:txBody>
      </p:sp>
      <p:sp>
        <p:nvSpPr>
          <p:cNvPr id="45" name="Ellipse 35">
            <a:extLst>
              <a:ext uri="{FF2B5EF4-FFF2-40B4-BE49-F238E27FC236}">
                <a16:creationId xmlns:a16="http://schemas.microsoft.com/office/drawing/2014/main" id="{B7C53E51-F381-605B-257E-98A58BBB7728}"/>
              </a:ext>
            </a:extLst>
          </p:cNvPr>
          <p:cNvSpPr/>
          <p:nvPr/>
        </p:nvSpPr>
        <p:spPr>
          <a:xfrm>
            <a:off x="555053" y="395165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3</a:t>
            </a:r>
          </a:p>
        </p:txBody>
      </p:sp>
      <p:sp>
        <p:nvSpPr>
          <p:cNvPr id="46" name="Ellipse 20">
            <a:extLst>
              <a:ext uri="{FF2B5EF4-FFF2-40B4-BE49-F238E27FC236}">
                <a16:creationId xmlns:a16="http://schemas.microsoft.com/office/drawing/2014/main" id="{597BECC7-99AD-4EC9-50E6-8BAEB4F5DB97}"/>
              </a:ext>
            </a:extLst>
          </p:cNvPr>
          <p:cNvSpPr/>
          <p:nvPr/>
        </p:nvSpPr>
        <p:spPr>
          <a:xfrm>
            <a:off x="6190988" y="4048020"/>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7</a:t>
            </a:r>
          </a:p>
        </p:txBody>
      </p:sp>
      <p:sp>
        <p:nvSpPr>
          <p:cNvPr id="47" name="Rectángulo 46">
            <a:extLst>
              <a:ext uri="{FF2B5EF4-FFF2-40B4-BE49-F238E27FC236}">
                <a16:creationId xmlns:a16="http://schemas.microsoft.com/office/drawing/2014/main" id="{80333DB0-8945-D133-8642-CAB330010869}"/>
              </a:ext>
            </a:extLst>
          </p:cNvPr>
          <p:cNvSpPr/>
          <p:nvPr/>
        </p:nvSpPr>
        <p:spPr>
          <a:xfrm>
            <a:off x="6971335" y="4109699"/>
            <a:ext cx="1430200" cy="369332"/>
          </a:xfrm>
          <a:prstGeom prst="rect">
            <a:avLst/>
          </a:prstGeom>
        </p:spPr>
        <p:txBody>
          <a:bodyPr wrap="none">
            <a:spAutoFit/>
          </a:bodyPr>
          <a:lstStyle/>
          <a:p>
            <a:r>
              <a:rPr lang="es-ES" b="1" dirty="0">
                <a:solidFill>
                  <a:schemeClr val="tx1">
                    <a:lumMod val="50000"/>
                    <a:lumOff val="50000"/>
                  </a:schemeClr>
                </a:solidFill>
              </a:rPr>
              <a:t>Conclusiones</a:t>
            </a:r>
            <a:endParaRPr lang="es-ES" dirty="0">
              <a:solidFill>
                <a:schemeClr val="tx1">
                  <a:lumMod val="50000"/>
                  <a:lumOff val="50000"/>
                </a:schemeClr>
              </a:solidFill>
            </a:endParaRPr>
          </a:p>
        </p:txBody>
      </p:sp>
      <p:sp>
        <p:nvSpPr>
          <p:cNvPr id="48" name="Ellipse 32">
            <a:extLst>
              <a:ext uri="{FF2B5EF4-FFF2-40B4-BE49-F238E27FC236}">
                <a16:creationId xmlns:a16="http://schemas.microsoft.com/office/drawing/2014/main" id="{27755316-B2CC-52DC-8ED4-DEB59541F058}"/>
              </a:ext>
            </a:extLst>
          </p:cNvPr>
          <p:cNvSpPr/>
          <p:nvPr/>
        </p:nvSpPr>
        <p:spPr>
          <a:xfrm>
            <a:off x="555053"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1</a:t>
            </a:r>
          </a:p>
        </p:txBody>
      </p:sp>
      <p:sp>
        <p:nvSpPr>
          <p:cNvPr id="49" name="Textfeld 27">
            <a:extLst>
              <a:ext uri="{FF2B5EF4-FFF2-40B4-BE49-F238E27FC236}">
                <a16:creationId xmlns:a16="http://schemas.microsoft.com/office/drawing/2014/main" id="{1773F16E-FDCF-7E69-F7D9-EB06835F61F9}"/>
              </a:ext>
            </a:extLst>
          </p:cNvPr>
          <p:cNvSpPr txBox="1"/>
          <p:nvPr/>
        </p:nvSpPr>
        <p:spPr>
          <a:xfrm>
            <a:off x="1181164" y="4799911"/>
            <a:ext cx="4592912"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la queratosis actínica una lesión localizada?</a:t>
            </a:r>
          </a:p>
          <a:p>
            <a:pPr lvl="0" defTabSz="457200">
              <a:buClr>
                <a:srgbClr val="575756"/>
              </a:buClr>
              <a:defRPr/>
            </a:pPr>
            <a:r>
              <a:rPr lang="es-ES" sz="1400" dirty="0">
                <a:solidFill>
                  <a:schemeClr val="tx1">
                    <a:lumMod val="50000"/>
                    <a:lumOff val="50000"/>
                  </a:schemeClr>
                </a:solidFill>
              </a:rPr>
              <a:t>Hacia el concepto de campo de cancerización</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50" name="Foliennummernplatzhalter 3">
            <a:extLst>
              <a:ext uri="{FF2B5EF4-FFF2-40B4-BE49-F238E27FC236}">
                <a16:creationId xmlns:a16="http://schemas.microsoft.com/office/drawing/2014/main" id="{C32A53C7-4A00-99CB-54C2-2358C1468051}"/>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1143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feld 25">
            <a:extLst>
              <a:ext uri="{FF2B5EF4-FFF2-40B4-BE49-F238E27FC236}">
                <a16:creationId xmlns:a16="http://schemas.microsoft.com/office/drawing/2014/main" id="{A515D172-A845-4198-B24D-85FC43B4B22E}"/>
              </a:ext>
            </a:extLst>
          </p:cNvPr>
          <p:cNvSpPr txBox="1"/>
          <p:nvPr/>
        </p:nvSpPr>
        <p:spPr>
          <a:xfrm>
            <a:off x="969962" y="2128841"/>
            <a:ext cx="7434263" cy="1846659"/>
          </a:xfrm>
          <a:prstGeom prst="rect">
            <a:avLst/>
          </a:prstGeom>
          <a:noFill/>
        </p:spPr>
        <p:txBody>
          <a:bodyPr wrap="square" lIns="0" tIns="0" rIns="0" bIns="0" rtlCol="0" anchor="ctr">
            <a:spAutoFit/>
          </a:bodyPr>
          <a:lstStyle/>
          <a:p>
            <a:pPr lvl="0" defTabSz="457200">
              <a:spcAft>
                <a:spcPts val="1200"/>
              </a:spcAft>
              <a:defRPr/>
            </a:pPr>
            <a:r>
              <a:rPr lang="es-ES" b="1" dirty="0">
                <a:solidFill>
                  <a:schemeClr val="tx1">
                    <a:lumMod val="50000"/>
                    <a:lumOff val="50000"/>
                  </a:schemeClr>
                </a:solidFill>
              </a:rPr>
              <a:t>Inicio de QA – proceso de difícil detección en fases precoces.</a:t>
            </a:r>
          </a:p>
          <a:p>
            <a:pPr lvl="0" defTabSz="457200">
              <a:spcAft>
                <a:spcPts val="1200"/>
              </a:spcAft>
              <a:defRPr/>
            </a:pPr>
            <a:r>
              <a:rPr lang="es-ES" b="1" dirty="0">
                <a:solidFill>
                  <a:schemeClr val="tx1">
                    <a:lumMod val="50000"/>
                    <a:lumOff val="50000"/>
                  </a:schemeClr>
                </a:solidFill>
              </a:rPr>
              <a:t>La exposición ambiental a UV inicia una cadena multifactorial de acontecimientos </a:t>
            </a:r>
            <a:r>
              <a:rPr lang="es-ES" dirty="0">
                <a:solidFill>
                  <a:schemeClr val="tx1">
                    <a:lumMod val="50000"/>
                    <a:lumOff val="50000"/>
                  </a:schemeClr>
                </a:solidFill>
              </a:rPr>
              <a:t>moleculares, celulares, virales, inmunológicos y genéticos.</a:t>
            </a:r>
          </a:p>
          <a:p>
            <a:pPr lvl="0" defTabSz="457200">
              <a:spcAft>
                <a:spcPts val="1200"/>
              </a:spcAft>
              <a:defRPr/>
            </a:pPr>
            <a:r>
              <a:rPr lang="es-ES" b="1" dirty="0">
                <a:solidFill>
                  <a:schemeClr val="tx1">
                    <a:lumMod val="50000"/>
                    <a:lumOff val="50000"/>
                  </a:schemeClr>
                </a:solidFill>
              </a:rPr>
              <a:t>La radiación UV se divide en tres partes:</a:t>
            </a:r>
          </a:p>
          <a:p>
            <a:pPr lvl="0" defTabSz="457200">
              <a:defRPr/>
            </a:pPr>
            <a:endParaRPr lang="es-ES" b="1" dirty="0">
              <a:solidFill>
                <a:srgbClr val="354B54"/>
              </a:solidFill>
            </a:endParaRPr>
          </a:p>
        </p:txBody>
      </p:sp>
      <p:sp>
        <p:nvSpPr>
          <p:cNvPr id="2" name="Rectángulo 1">
            <a:extLst>
              <a:ext uri="{FF2B5EF4-FFF2-40B4-BE49-F238E27FC236}">
                <a16:creationId xmlns:a16="http://schemas.microsoft.com/office/drawing/2014/main" id="{1E9A3184-0CFB-4566-B458-9C5ABFD629A0}"/>
              </a:ext>
            </a:extLst>
          </p:cNvPr>
          <p:cNvSpPr/>
          <p:nvPr/>
        </p:nvSpPr>
        <p:spPr>
          <a:xfrm>
            <a:off x="9085119" y="2288876"/>
            <a:ext cx="2598881" cy="923330"/>
          </a:xfrm>
          <a:prstGeom prst="rect">
            <a:avLst/>
          </a:prstGeom>
          <a:ln w="22225">
            <a:solidFill>
              <a:srgbClr val="EE8A1E"/>
            </a:solidFill>
          </a:ln>
        </p:spPr>
        <p:txBody>
          <a:bodyPr wrap="square" lIns="91440" tIns="45720" rIns="91440" bIns="45720" anchor="t">
            <a:spAutoFit/>
          </a:bodyPr>
          <a:lstStyle/>
          <a:p>
            <a:pPr lvl="0" algn="ctr" defTabSz="457200">
              <a:defRPr/>
            </a:pPr>
            <a:r>
              <a:rPr lang="es-ES" b="1" dirty="0">
                <a:solidFill>
                  <a:srgbClr val="EE8A1E"/>
                </a:solidFill>
              </a:rPr>
              <a:t>Determina el desarrollo de QA y su posible </a:t>
            </a:r>
            <a:r>
              <a:rPr lang="es-ES" b="1" dirty="0" err="1">
                <a:solidFill>
                  <a:srgbClr val="EE8A1E"/>
                </a:solidFill>
              </a:rPr>
              <a:t>malignización</a:t>
            </a:r>
            <a:endParaRPr lang="es-ES" b="1" dirty="0">
              <a:solidFill>
                <a:srgbClr val="EE8A1E"/>
              </a:solidFill>
              <a:cs typeface="Arial"/>
            </a:endParaRPr>
          </a:p>
        </p:txBody>
      </p:sp>
      <p:graphicFrame>
        <p:nvGraphicFramePr>
          <p:cNvPr id="6" name="Tabla 5">
            <a:extLst>
              <a:ext uri="{FF2B5EF4-FFF2-40B4-BE49-F238E27FC236}">
                <a16:creationId xmlns:a16="http://schemas.microsoft.com/office/drawing/2014/main" id="{75D0A886-3CE5-4200-997C-29160CBB13E3}"/>
              </a:ext>
            </a:extLst>
          </p:cNvPr>
          <p:cNvGraphicFramePr>
            <a:graphicFrameLocks noGrp="1"/>
          </p:cNvGraphicFramePr>
          <p:nvPr>
            <p:extLst>
              <p:ext uri="{D42A27DB-BD31-4B8C-83A1-F6EECF244321}">
                <p14:modId xmlns:p14="http://schemas.microsoft.com/office/powerpoint/2010/main" val="2265215674"/>
              </p:ext>
            </p:extLst>
          </p:nvPr>
        </p:nvGraphicFramePr>
        <p:xfrm>
          <a:off x="617579" y="3802094"/>
          <a:ext cx="11066421" cy="1920240"/>
        </p:xfrm>
        <a:graphic>
          <a:graphicData uri="http://schemas.openxmlformats.org/drawingml/2006/table">
            <a:tbl>
              <a:tblPr firstRow="1" bandRow="1">
                <a:tableStyleId>{18603FDC-E32A-4AB5-989C-0864C3EAD2B8}</a:tableStyleId>
              </a:tblPr>
              <a:tblGrid>
                <a:gridCol w="3382921">
                  <a:extLst>
                    <a:ext uri="{9D8B030D-6E8A-4147-A177-3AD203B41FA5}">
                      <a16:colId xmlns:a16="http://schemas.microsoft.com/office/drawing/2014/main" val="2872547965"/>
                    </a:ext>
                  </a:extLst>
                </a:gridCol>
                <a:gridCol w="2870200">
                  <a:extLst>
                    <a:ext uri="{9D8B030D-6E8A-4147-A177-3AD203B41FA5}">
                      <a16:colId xmlns:a16="http://schemas.microsoft.com/office/drawing/2014/main" val="2786115911"/>
                    </a:ext>
                  </a:extLst>
                </a:gridCol>
                <a:gridCol w="4813300">
                  <a:extLst>
                    <a:ext uri="{9D8B030D-6E8A-4147-A177-3AD203B41FA5}">
                      <a16:colId xmlns:a16="http://schemas.microsoft.com/office/drawing/2014/main" val="2676038532"/>
                    </a:ext>
                  </a:extLst>
                </a:gridCol>
              </a:tblGrid>
              <a:tr h="341281">
                <a:tc>
                  <a:txBody>
                    <a:bodyPr/>
                    <a:lstStyle/>
                    <a:p>
                      <a:pPr algn="ctr"/>
                      <a:r>
                        <a:rPr lang="en-US" dirty="0"/>
                        <a:t>UVA (largos)</a:t>
                      </a:r>
                    </a:p>
                  </a:txBody>
                  <a:tcPr/>
                </a:tc>
                <a:tc>
                  <a:txBody>
                    <a:bodyPr/>
                    <a:lstStyle/>
                    <a:p>
                      <a:pPr algn="ctr"/>
                      <a:r>
                        <a:rPr lang="en-US"/>
                        <a:t>UVB (medianos)</a:t>
                      </a:r>
                    </a:p>
                  </a:txBody>
                  <a:tcPr/>
                </a:tc>
                <a:tc>
                  <a:txBody>
                    <a:bodyPr/>
                    <a:lstStyle/>
                    <a:p>
                      <a:pPr algn="ctr"/>
                      <a:r>
                        <a:rPr lang="en-US" dirty="0"/>
                        <a:t>UVC (</a:t>
                      </a:r>
                      <a:r>
                        <a:rPr lang="en-US" dirty="0" err="1"/>
                        <a:t>cortos</a:t>
                      </a:r>
                      <a:r>
                        <a:rPr lang="en-US" dirty="0"/>
                        <a:t>)</a:t>
                      </a:r>
                    </a:p>
                  </a:txBody>
                  <a:tcPr/>
                </a:tc>
                <a:extLst>
                  <a:ext uri="{0D108BD9-81ED-4DB2-BD59-A6C34878D82A}">
                    <a16:rowId xmlns:a16="http://schemas.microsoft.com/office/drawing/2014/main" val="2763985404"/>
                  </a:ext>
                </a:extLst>
              </a:tr>
              <a:tr h="370840">
                <a:tc>
                  <a:txBody>
                    <a:bodyPr/>
                    <a:lstStyle/>
                    <a:p>
                      <a:pPr algn="ctr"/>
                      <a:r>
                        <a:rPr lang="es-ES_tradnl" noProof="0" dirty="0"/>
                        <a:t>No producen prácticamente eritema</a:t>
                      </a:r>
                    </a:p>
                  </a:txBody>
                  <a:tcPr/>
                </a:tc>
                <a:tc>
                  <a:txBody>
                    <a:bodyPr/>
                    <a:lstStyle/>
                    <a:p>
                      <a:pPr algn="ctr"/>
                      <a:r>
                        <a:rPr lang="es-ES_tradnl" noProof="0" dirty="0"/>
                        <a:t>Producen eritema (son los únicos responsables de las quemaduras)</a:t>
                      </a:r>
                    </a:p>
                  </a:txBody>
                  <a:tcPr/>
                </a:tc>
                <a:tc>
                  <a:txBody>
                    <a:bodyPr/>
                    <a:lstStyle/>
                    <a:p>
                      <a:pPr algn="ctr"/>
                      <a:r>
                        <a:rPr lang="es-ES_tradnl" noProof="0" dirty="0"/>
                        <a:t>No llegan prácticamente a la superficie terrestre (son absorbidos por las capas mas altas de la atmósfera)</a:t>
                      </a:r>
                    </a:p>
                  </a:txBody>
                  <a:tcPr/>
                </a:tc>
                <a:extLst>
                  <a:ext uri="{0D108BD9-81ED-4DB2-BD59-A6C34878D82A}">
                    <a16:rowId xmlns:a16="http://schemas.microsoft.com/office/drawing/2014/main" val="35157234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noProof="0" dirty="0"/>
                        <a:t>Poseen poder </a:t>
                      </a:r>
                      <a:r>
                        <a:rPr lang="es-ES_tradnl" noProof="0" dirty="0" err="1"/>
                        <a:t>pigmentógeno</a:t>
                      </a:r>
                      <a:r>
                        <a:rPr lang="es-ES_tradnl" noProof="0" dirty="0"/>
                        <a:t> (son los responsables del bronceado)</a:t>
                      </a:r>
                    </a:p>
                  </a:txBody>
                  <a:tcPr/>
                </a:tc>
                <a:tc>
                  <a:txBody>
                    <a:bodyPr/>
                    <a:lstStyle/>
                    <a:p>
                      <a:pPr algn="ctr"/>
                      <a:r>
                        <a:rPr lang="es-ES_tradnl" noProof="0"/>
                        <a:t>Pigmentación indirecta, apagada, grisácea</a:t>
                      </a:r>
                      <a:endParaRPr lang="es-ES_tradnl" noProof="0" err="1"/>
                    </a:p>
                  </a:txBody>
                  <a:tcPr/>
                </a:tc>
                <a:tc>
                  <a:txBody>
                    <a:bodyPr/>
                    <a:lstStyle/>
                    <a:p>
                      <a:pPr algn="ctr"/>
                      <a:endParaRPr lang="es-ES_tradnl" noProof="0" dirty="0"/>
                    </a:p>
                  </a:txBody>
                  <a:tcPr/>
                </a:tc>
                <a:extLst>
                  <a:ext uri="{0D108BD9-81ED-4DB2-BD59-A6C34878D82A}">
                    <a16:rowId xmlns:a16="http://schemas.microsoft.com/office/drawing/2014/main" val="1637537378"/>
                  </a:ext>
                </a:extLst>
              </a:tr>
            </a:tbl>
          </a:graphicData>
        </a:graphic>
      </p:graphicFrame>
      <p:sp>
        <p:nvSpPr>
          <p:cNvPr id="14" name="CuadroTexto 13">
            <a:extLst>
              <a:ext uri="{FF2B5EF4-FFF2-40B4-BE49-F238E27FC236}">
                <a16:creationId xmlns:a16="http://schemas.microsoft.com/office/drawing/2014/main" id="{ABC589D1-C0C3-008F-10FE-7E0F3F75B86C}"/>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5" name="Titel 4">
            <a:extLst>
              <a:ext uri="{FF2B5EF4-FFF2-40B4-BE49-F238E27FC236}">
                <a16:creationId xmlns:a16="http://schemas.microsoft.com/office/drawing/2014/main" id="{280A9BA0-F165-3F78-8C86-AEBFE79056BB}"/>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Aspectos etiopatogénicos clave </a:t>
            </a:r>
          </a:p>
        </p:txBody>
      </p:sp>
      <p:sp>
        <p:nvSpPr>
          <p:cNvPr id="16" name="Rectángulo 15">
            <a:extLst>
              <a:ext uri="{FF2B5EF4-FFF2-40B4-BE49-F238E27FC236}">
                <a16:creationId xmlns:a16="http://schemas.microsoft.com/office/drawing/2014/main" id="{53364747-F657-8EDE-DF52-A69C52A04E34}"/>
              </a:ext>
            </a:extLst>
          </p:cNvPr>
          <p:cNvSpPr/>
          <p:nvPr/>
        </p:nvSpPr>
        <p:spPr>
          <a:xfrm rot="18900000">
            <a:off x="654885" y="2198811"/>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FDBBBFA3-92AD-A754-2E6E-C4C30E663149}"/>
              </a:ext>
            </a:extLst>
          </p:cNvPr>
          <p:cNvSpPr/>
          <p:nvPr/>
        </p:nvSpPr>
        <p:spPr>
          <a:xfrm rot="18900000">
            <a:off x="654885" y="2619272"/>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19AA9A6-D387-A901-E2A4-BC18823E5EB2}"/>
              </a:ext>
            </a:extLst>
          </p:cNvPr>
          <p:cNvSpPr/>
          <p:nvPr/>
        </p:nvSpPr>
        <p:spPr>
          <a:xfrm rot="18900000">
            <a:off x="654885" y="3313235"/>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7">
            <a:extLst>
              <a:ext uri="{FF2B5EF4-FFF2-40B4-BE49-F238E27FC236}">
                <a16:creationId xmlns:a16="http://schemas.microsoft.com/office/drawing/2014/main" id="{E723C571-2B9F-8225-6D83-63FF8F164E80}"/>
              </a:ext>
            </a:extLst>
          </p:cNvPr>
          <p:cNvSpPr/>
          <p:nvPr/>
        </p:nvSpPr>
        <p:spPr>
          <a:xfrm>
            <a:off x="8317716" y="2605877"/>
            <a:ext cx="368297" cy="230832"/>
          </a:xfrm>
          <a:prstGeom prst="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iennummernplatzhalter 3">
            <a:extLst>
              <a:ext uri="{FF2B5EF4-FFF2-40B4-BE49-F238E27FC236}">
                <a16:creationId xmlns:a16="http://schemas.microsoft.com/office/drawing/2014/main" id="{56EE3CF3-7510-7DB8-5650-3AC52918F625}"/>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081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23B5FB8E-17B9-4D21-8DEF-3E53B5CEB09C}"/>
              </a:ext>
            </a:extLst>
          </p:cNvPr>
          <p:cNvGraphicFramePr/>
          <p:nvPr>
            <p:extLst>
              <p:ext uri="{D42A27DB-BD31-4B8C-83A1-F6EECF244321}">
                <p14:modId xmlns:p14="http://schemas.microsoft.com/office/powerpoint/2010/main" val="3733155106"/>
              </p:ext>
            </p:extLst>
          </p:nvPr>
        </p:nvGraphicFramePr>
        <p:xfrm>
          <a:off x="-682350" y="2141148"/>
          <a:ext cx="6623523" cy="3985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C568B46C-A12F-469C-A08C-04EE3FB2CAB5}"/>
              </a:ext>
            </a:extLst>
          </p:cNvPr>
          <p:cNvSpPr txBox="1"/>
          <p:nvPr/>
        </p:nvSpPr>
        <p:spPr>
          <a:xfrm>
            <a:off x="5143286" y="1979794"/>
            <a:ext cx="4973270" cy="1015663"/>
          </a:xfrm>
          <a:prstGeom prst="rect">
            <a:avLst/>
          </a:prstGeom>
          <a:noFill/>
        </p:spPr>
        <p:txBody>
          <a:bodyPr wrap="square" lIns="91440" tIns="45720" rIns="91440" bIns="45720" rtlCol="0" anchor="t">
            <a:spAutoFit/>
          </a:bodyPr>
          <a:lstStyle/>
          <a:p>
            <a:r>
              <a:rPr lang="es-ES" sz="2000" dirty="0">
                <a:solidFill>
                  <a:schemeClr val="tx1">
                    <a:lumMod val="50000"/>
                    <a:lumOff val="50000"/>
                  </a:schemeClr>
                </a:solidFill>
              </a:rPr>
              <a:t>Debido a los efectos de la radiación UV, esta juega un papel importante en la patogenia de la queratosis actínica. </a:t>
            </a:r>
            <a:endParaRPr lang="es-ES" sz="2000" dirty="0">
              <a:solidFill>
                <a:schemeClr val="tx1">
                  <a:lumMod val="50000"/>
                  <a:lumOff val="50000"/>
                </a:schemeClr>
              </a:solidFill>
              <a:cs typeface="Arial"/>
            </a:endParaRPr>
          </a:p>
        </p:txBody>
      </p:sp>
      <p:pic>
        <p:nvPicPr>
          <p:cNvPr id="9" name="Imagen 8">
            <a:extLst>
              <a:ext uri="{FF2B5EF4-FFF2-40B4-BE49-F238E27FC236}">
                <a16:creationId xmlns:a16="http://schemas.microsoft.com/office/drawing/2014/main" id="{A317A1EF-A93F-4A93-A495-996B092DE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3286" y="3156811"/>
            <a:ext cx="3947388" cy="3033783"/>
          </a:xfrm>
          <a:prstGeom prst="rect">
            <a:avLst/>
          </a:prstGeom>
        </p:spPr>
      </p:pic>
      <p:sp>
        <p:nvSpPr>
          <p:cNvPr id="11" name="Titel 4">
            <a:extLst>
              <a:ext uri="{FF2B5EF4-FFF2-40B4-BE49-F238E27FC236}">
                <a16:creationId xmlns:a16="http://schemas.microsoft.com/office/drawing/2014/main" id="{CE904CD3-5809-BCAA-BB74-596AF0D1AFB3}"/>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Aspectos etiopatogénicos clave</a:t>
            </a:r>
          </a:p>
        </p:txBody>
      </p:sp>
      <p:sp>
        <p:nvSpPr>
          <p:cNvPr id="12" name="CuadroTexto 11">
            <a:extLst>
              <a:ext uri="{FF2B5EF4-FFF2-40B4-BE49-F238E27FC236}">
                <a16:creationId xmlns:a16="http://schemas.microsoft.com/office/drawing/2014/main" id="{BBD7A3FD-432E-AFD0-9063-D880084F82EB}"/>
              </a:ext>
            </a:extLst>
          </p:cNvPr>
          <p:cNvSpPr txBox="1"/>
          <p:nvPr/>
        </p:nvSpPr>
        <p:spPr>
          <a:xfrm>
            <a:off x="9318668" y="5426403"/>
            <a:ext cx="2291194" cy="6104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ángulo 13">
            <a:extLst>
              <a:ext uri="{FF2B5EF4-FFF2-40B4-BE49-F238E27FC236}">
                <a16:creationId xmlns:a16="http://schemas.microsoft.com/office/drawing/2014/main" id="{FCAF9E9B-14E4-3DCA-9D06-F983772E6F5C}"/>
              </a:ext>
            </a:extLst>
          </p:cNvPr>
          <p:cNvSpPr/>
          <p:nvPr/>
        </p:nvSpPr>
        <p:spPr>
          <a:xfrm rot="18900000">
            <a:off x="4925850" y="2087069"/>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oliennummernplatzhalter 3">
            <a:extLst>
              <a:ext uri="{FF2B5EF4-FFF2-40B4-BE49-F238E27FC236}">
                <a16:creationId xmlns:a16="http://schemas.microsoft.com/office/drawing/2014/main" id="{C477B98E-CF83-0928-EBAA-3A3F6C3C8F94}"/>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606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7D745D5-F45B-B8B1-5CD9-CAA724B91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8" name="Marcador de contenido 7">
            <a:extLst>
              <a:ext uri="{FF2B5EF4-FFF2-40B4-BE49-F238E27FC236}">
                <a16:creationId xmlns:a16="http://schemas.microsoft.com/office/drawing/2014/main" id="{89A4DA51-C423-4129-B6C7-8C6802E18253}"/>
              </a:ext>
            </a:extLst>
          </p:cNvPr>
          <p:cNvGraphicFramePr>
            <a:graphicFrameLocks noGrp="1"/>
          </p:cNvGraphicFramePr>
          <p:nvPr>
            <p:ph idx="4294967295"/>
            <p:extLst>
              <p:ext uri="{D42A27DB-BD31-4B8C-83A1-F6EECF244321}">
                <p14:modId xmlns:p14="http://schemas.microsoft.com/office/powerpoint/2010/main" val="2744342929"/>
              </p:ext>
            </p:extLst>
          </p:nvPr>
        </p:nvGraphicFramePr>
        <p:xfrm>
          <a:off x="347621" y="2239374"/>
          <a:ext cx="10680286" cy="3596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el 4">
            <a:extLst>
              <a:ext uri="{FF2B5EF4-FFF2-40B4-BE49-F238E27FC236}">
                <a16:creationId xmlns:a16="http://schemas.microsoft.com/office/drawing/2014/main" id="{69D6CC6F-4F62-CBB6-DC88-6D378BB4A6DD}"/>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Aspectos etiopatogénicos clave</a:t>
            </a:r>
          </a:p>
        </p:txBody>
      </p:sp>
      <p:sp>
        <p:nvSpPr>
          <p:cNvPr id="17" name="CuadroTexto 16">
            <a:extLst>
              <a:ext uri="{FF2B5EF4-FFF2-40B4-BE49-F238E27FC236}">
                <a16:creationId xmlns:a16="http://schemas.microsoft.com/office/drawing/2014/main" id="{7C077000-CA1E-ACF9-931E-2C81AAED6129}"/>
              </a:ext>
            </a:extLst>
          </p:cNvPr>
          <p:cNvSpPr txBox="1"/>
          <p:nvPr/>
        </p:nvSpPr>
        <p:spPr>
          <a:xfrm>
            <a:off x="347621" y="1882529"/>
            <a:ext cx="6096000" cy="369332"/>
          </a:xfrm>
          <a:prstGeom prst="rect">
            <a:avLst/>
          </a:prstGeom>
          <a:noFill/>
        </p:spPr>
        <p:txBody>
          <a:bodyPr wrap="square">
            <a:spAutoFit/>
          </a:bodyPr>
          <a:lstStyle/>
          <a:p>
            <a:pPr marL="179070" lvl="1" indent="0" algn="l">
              <a:buNone/>
            </a:pPr>
            <a:r>
              <a:rPr lang="es-ES_tradnl" b="1" dirty="0">
                <a:solidFill>
                  <a:schemeClr val="tx1">
                    <a:lumMod val="50000"/>
                    <a:lumOff val="50000"/>
                  </a:schemeClr>
                </a:solidFill>
              </a:rPr>
              <a:t>Clínica</a:t>
            </a:r>
            <a:endParaRPr lang="es-ES_tradnl" b="1" dirty="0">
              <a:solidFill>
                <a:schemeClr val="tx1">
                  <a:lumMod val="50000"/>
                  <a:lumOff val="50000"/>
                </a:schemeClr>
              </a:solidFill>
              <a:cs typeface="Arial"/>
            </a:endParaRPr>
          </a:p>
        </p:txBody>
      </p:sp>
      <p:sp>
        <p:nvSpPr>
          <p:cNvPr id="19" name="Foliennummernplatzhalter 3">
            <a:extLst>
              <a:ext uri="{FF2B5EF4-FFF2-40B4-BE49-F238E27FC236}">
                <a16:creationId xmlns:a16="http://schemas.microsoft.com/office/drawing/2014/main" id="{D9B2004B-EDB9-4780-943D-BDCAF271F4F9}"/>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20" name="CuadroTexto 19">
            <a:extLst>
              <a:ext uri="{FF2B5EF4-FFF2-40B4-BE49-F238E27FC236}">
                <a16:creationId xmlns:a16="http://schemas.microsoft.com/office/drawing/2014/main" id="{BCE85A05-4D0E-44F0-8BDF-2350409AC873}"/>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395796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A58A655-EF59-6BA9-9194-1CD1824A8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Marcador de contenido 9">
            <a:extLst>
              <a:ext uri="{FF2B5EF4-FFF2-40B4-BE49-F238E27FC236}">
                <a16:creationId xmlns:a16="http://schemas.microsoft.com/office/drawing/2014/main" id="{474EB42D-9BFA-4B8C-9A98-3F49DCFAC2CD}"/>
              </a:ext>
            </a:extLst>
          </p:cNvPr>
          <p:cNvGraphicFramePr>
            <a:graphicFrameLocks noGrp="1"/>
          </p:cNvGraphicFramePr>
          <p:nvPr>
            <p:ph idx="4294967295"/>
            <p:extLst>
              <p:ext uri="{D42A27DB-BD31-4B8C-83A1-F6EECF244321}">
                <p14:modId xmlns:p14="http://schemas.microsoft.com/office/powerpoint/2010/main" val="4149514090"/>
              </p:ext>
            </p:extLst>
          </p:nvPr>
        </p:nvGraphicFramePr>
        <p:xfrm>
          <a:off x="666647" y="2483442"/>
          <a:ext cx="10807906" cy="3254131"/>
        </p:xfrm>
        <a:graphic>
          <a:graphicData uri="http://schemas.openxmlformats.org/drawingml/2006/table">
            <a:tbl>
              <a:tblPr firstRow="1" bandRow="1">
                <a:tableStyleId>{8A107856-5554-42FB-B03E-39F5DBC370BA}</a:tableStyleId>
              </a:tblPr>
              <a:tblGrid>
                <a:gridCol w="2511171">
                  <a:extLst>
                    <a:ext uri="{9D8B030D-6E8A-4147-A177-3AD203B41FA5}">
                      <a16:colId xmlns:a16="http://schemas.microsoft.com/office/drawing/2014/main" val="2559689498"/>
                    </a:ext>
                  </a:extLst>
                </a:gridCol>
                <a:gridCol w="8296735">
                  <a:extLst>
                    <a:ext uri="{9D8B030D-6E8A-4147-A177-3AD203B41FA5}">
                      <a16:colId xmlns:a16="http://schemas.microsoft.com/office/drawing/2014/main" val="1821478951"/>
                    </a:ext>
                  </a:extLst>
                </a:gridCol>
              </a:tblGrid>
              <a:tr h="709378">
                <a:tc>
                  <a:txBody>
                    <a:bodyPr/>
                    <a:lstStyle/>
                    <a:p>
                      <a:pPr algn="ctr"/>
                      <a:r>
                        <a:rPr lang="en-US" b="1" dirty="0">
                          <a:solidFill>
                            <a:schemeClr val="bg1"/>
                          </a:solidFill>
                        </a:rPr>
                        <a:t>QA </a:t>
                      </a:r>
                      <a:r>
                        <a:rPr lang="es-ES" b="1" noProof="0" dirty="0" err="1">
                          <a:solidFill>
                            <a:schemeClr val="bg1"/>
                          </a:solidFill>
                        </a:rPr>
                        <a:t>Hiperqueratósica</a:t>
                      </a:r>
                      <a:endParaRPr lang="es-ES" b="1" noProof="0" dirty="0">
                        <a:solidFill>
                          <a:schemeClr val="bg1"/>
                        </a:solidFill>
                      </a:endParaRPr>
                    </a:p>
                  </a:txBody>
                  <a:tcPr>
                    <a:solidFill>
                      <a:srgbClr val="EE8A1E">
                        <a:alpha val="72000"/>
                      </a:srgbClr>
                    </a:solidFill>
                  </a:tcPr>
                </a:tc>
                <a:tc>
                  <a:txBody>
                    <a:bodyPr/>
                    <a:lstStyle/>
                    <a:p>
                      <a:r>
                        <a:rPr lang="en-US" b="0" dirty="0" err="1">
                          <a:solidFill>
                            <a:schemeClr val="tx1">
                              <a:lumMod val="50000"/>
                              <a:lumOff val="50000"/>
                            </a:schemeClr>
                          </a:solidFill>
                        </a:rPr>
                        <a:t>Pápulas</a:t>
                      </a:r>
                      <a:r>
                        <a:rPr lang="en-US" b="0" dirty="0">
                          <a:solidFill>
                            <a:schemeClr val="tx1">
                              <a:lumMod val="50000"/>
                              <a:lumOff val="50000"/>
                            </a:schemeClr>
                          </a:solidFill>
                        </a:rPr>
                        <a:t>/</a:t>
                      </a:r>
                      <a:r>
                        <a:rPr lang="en-US" b="0" dirty="0" err="1">
                          <a:solidFill>
                            <a:schemeClr val="tx1">
                              <a:lumMod val="50000"/>
                              <a:lumOff val="50000"/>
                            </a:schemeClr>
                          </a:solidFill>
                        </a:rPr>
                        <a:t>placas</a:t>
                      </a:r>
                      <a:r>
                        <a:rPr lang="en-US" b="0" dirty="0">
                          <a:solidFill>
                            <a:schemeClr val="tx1">
                              <a:lumMod val="50000"/>
                              <a:lumOff val="50000"/>
                            </a:schemeClr>
                          </a:solidFill>
                        </a:rPr>
                        <a:t> con </a:t>
                      </a:r>
                      <a:r>
                        <a:rPr lang="es-ES" b="0" noProof="0" dirty="0">
                          <a:solidFill>
                            <a:schemeClr val="tx1">
                              <a:lumMod val="50000"/>
                              <a:lumOff val="50000"/>
                            </a:schemeClr>
                          </a:solidFill>
                        </a:rPr>
                        <a:t>una</a:t>
                      </a:r>
                      <a:r>
                        <a:rPr lang="en-US" b="0" dirty="0">
                          <a:solidFill>
                            <a:schemeClr val="tx1">
                              <a:lumMod val="50000"/>
                              <a:lumOff val="50000"/>
                            </a:schemeClr>
                          </a:solidFill>
                        </a:rPr>
                        <a:t> </a:t>
                      </a:r>
                      <a:r>
                        <a:rPr lang="es-ES" b="0" noProof="0" dirty="0">
                          <a:solidFill>
                            <a:schemeClr val="tx1">
                              <a:lumMod val="50000"/>
                              <a:lumOff val="50000"/>
                            </a:schemeClr>
                          </a:solidFill>
                        </a:rPr>
                        <a:t>escama</a:t>
                      </a:r>
                      <a:r>
                        <a:rPr lang="en-US" b="0" dirty="0">
                          <a:solidFill>
                            <a:schemeClr val="tx1">
                              <a:lumMod val="50000"/>
                              <a:lumOff val="50000"/>
                            </a:schemeClr>
                          </a:solidFill>
                        </a:rPr>
                        <a:t> </a:t>
                      </a:r>
                      <a:r>
                        <a:rPr lang="es-ES" b="0" noProof="0" dirty="0">
                          <a:solidFill>
                            <a:schemeClr val="tx1">
                              <a:lumMod val="50000"/>
                              <a:lumOff val="50000"/>
                            </a:schemeClr>
                          </a:solidFill>
                        </a:rPr>
                        <a:t>adherente</a:t>
                      </a:r>
                      <a:r>
                        <a:rPr lang="en-US" b="0" dirty="0">
                          <a:solidFill>
                            <a:schemeClr val="tx1">
                              <a:lumMod val="50000"/>
                              <a:lumOff val="50000"/>
                            </a:schemeClr>
                          </a:solidFill>
                        </a:rPr>
                        <a:t> </a:t>
                      </a:r>
                      <a:r>
                        <a:rPr lang="es-ES" b="0" noProof="0" dirty="0">
                          <a:solidFill>
                            <a:schemeClr val="tx1">
                              <a:lumMod val="50000"/>
                              <a:lumOff val="50000"/>
                            </a:schemeClr>
                          </a:solidFill>
                        </a:rPr>
                        <a:t>en</a:t>
                      </a:r>
                      <a:r>
                        <a:rPr lang="en-US" b="0" dirty="0">
                          <a:solidFill>
                            <a:schemeClr val="tx1">
                              <a:lumMod val="50000"/>
                              <a:lumOff val="50000"/>
                            </a:schemeClr>
                          </a:solidFill>
                        </a:rPr>
                        <a:t> </a:t>
                      </a:r>
                      <a:r>
                        <a:rPr lang="en-US" b="0" dirty="0" err="1">
                          <a:solidFill>
                            <a:schemeClr val="tx1">
                              <a:lumMod val="50000"/>
                              <a:lumOff val="50000"/>
                            </a:schemeClr>
                          </a:solidFill>
                        </a:rPr>
                        <a:t>superficie</a:t>
                      </a:r>
                      <a:r>
                        <a:rPr lang="en-US" b="0" dirty="0">
                          <a:solidFill>
                            <a:schemeClr val="tx1">
                              <a:lumMod val="50000"/>
                              <a:lumOff val="50000"/>
                            </a:schemeClr>
                          </a:solidFill>
                        </a:rPr>
                        <a:t> de color </a:t>
                      </a:r>
                      <a:r>
                        <a:rPr lang="es-ES" b="0" noProof="0" dirty="0">
                          <a:solidFill>
                            <a:schemeClr val="tx1">
                              <a:lumMod val="50000"/>
                              <a:lumOff val="50000"/>
                            </a:schemeClr>
                          </a:solidFill>
                        </a:rPr>
                        <a:t>blanquecino</a:t>
                      </a:r>
                      <a:r>
                        <a:rPr lang="en-US" b="0" dirty="0">
                          <a:solidFill>
                            <a:schemeClr val="tx1">
                              <a:lumMod val="50000"/>
                              <a:lumOff val="50000"/>
                            </a:schemeClr>
                          </a:solidFill>
                        </a:rPr>
                        <a:t> o </a:t>
                      </a:r>
                      <a:r>
                        <a:rPr lang="en-US" b="0" dirty="0" err="1">
                          <a:solidFill>
                            <a:schemeClr val="tx1">
                              <a:lumMod val="50000"/>
                              <a:lumOff val="50000"/>
                            </a:schemeClr>
                          </a:solidFill>
                        </a:rPr>
                        <a:t>amarillento</a:t>
                      </a:r>
                      <a:r>
                        <a:rPr lang="en-US" b="0" dirty="0">
                          <a:solidFill>
                            <a:schemeClr val="tx1">
                              <a:lumMod val="50000"/>
                              <a:lumOff val="50000"/>
                            </a:schemeClr>
                          </a:solidFill>
                        </a:rPr>
                        <a:t> y base </a:t>
                      </a:r>
                      <a:r>
                        <a:rPr lang="es-ES" b="0" noProof="0" dirty="0">
                          <a:solidFill>
                            <a:schemeClr val="tx1">
                              <a:lumMod val="50000"/>
                              <a:lumOff val="50000"/>
                            </a:schemeClr>
                          </a:solidFill>
                        </a:rPr>
                        <a:t>eritematosa</a:t>
                      </a:r>
                      <a:r>
                        <a:rPr lang="en-US" b="0" dirty="0">
                          <a:solidFill>
                            <a:schemeClr val="tx1">
                              <a:lumMod val="50000"/>
                              <a:lumOff val="50000"/>
                            </a:schemeClr>
                          </a:solidFill>
                        </a:rPr>
                        <a:t> (</a:t>
                      </a:r>
                      <a:r>
                        <a:rPr lang="es-ES" b="0" noProof="0" dirty="0">
                          <a:solidFill>
                            <a:schemeClr val="tx1">
                              <a:lumMod val="50000"/>
                              <a:lumOff val="50000"/>
                            </a:schemeClr>
                          </a:solidFill>
                        </a:rPr>
                        <a:t>sobre</a:t>
                      </a:r>
                      <a:r>
                        <a:rPr lang="en-US" b="0" dirty="0">
                          <a:solidFill>
                            <a:schemeClr val="tx1">
                              <a:lumMod val="50000"/>
                              <a:lumOff val="50000"/>
                            </a:schemeClr>
                          </a:solidFill>
                        </a:rPr>
                        <a:t> </a:t>
                      </a:r>
                      <a:r>
                        <a:rPr lang="es-ES" b="0" noProof="0" dirty="0">
                          <a:solidFill>
                            <a:schemeClr val="tx1">
                              <a:lumMod val="50000"/>
                              <a:lumOff val="50000"/>
                            </a:schemeClr>
                          </a:solidFill>
                        </a:rPr>
                        <a:t>estas</a:t>
                      </a:r>
                      <a:r>
                        <a:rPr lang="en-US" b="0" dirty="0">
                          <a:solidFill>
                            <a:schemeClr val="tx1">
                              <a:lumMod val="50000"/>
                              <a:lumOff val="50000"/>
                            </a:schemeClr>
                          </a:solidFill>
                        </a:rPr>
                        <a:t> </a:t>
                      </a:r>
                      <a:r>
                        <a:rPr lang="es-ES" b="0" noProof="0" dirty="0">
                          <a:solidFill>
                            <a:schemeClr val="tx1">
                              <a:lumMod val="50000"/>
                              <a:lumOff val="50000"/>
                            </a:schemeClr>
                          </a:solidFill>
                        </a:rPr>
                        <a:t>puede</a:t>
                      </a:r>
                      <a:r>
                        <a:rPr lang="en-US" b="0" dirty="0">
                          <a:solidFill>
                            <a:schemeClr val="tx1">
                              <a:lumMod val="50000"/>
                              <a:lumOff val="50000"/>
                            </a:schemeClr>
                          </a:solidFill>
                        </a:rPr>
                        <a:t> </a:t>
                      </a:r>
                      <a:r>
                        <a:rPr lang="es-ES" b="0" noProof="0" dirty="0">
                          <a:solidFill>
                            <a:schemeClr val="tx1">
                              <a:lumMod val="50000"/>
                              <a:lumOff val="50000"/>
                            </a:schemeClr>
                          </a:solidFill>
                        </a:rPr>
                        <a:t>aparecer</a:t>
                      </a:r>
                      <a:r>
                        <a:rPr lang="en-US" b="0" dirty="0">
                          <a:solidFill>
                            <a:schemeClr val="tx1">
                              <a:lumMod val="50000"/>
                              <a:lumOff val="50000"/>
                            </a:schemeClr>
                          </a:solidFill>
                        </a:rPr>
                        <a:t> </a:t>
                      </a:r>
                      <a:r>
                        <a:rPr lang="es-ES" b="0" noProof="0" dirty="0">
                          <a:solidFill>
                            <a:schemeClr val="tx1">
                              <a:lumMod val="50000"/>
                              <a:lumOff val="50000"/>
                            </a:schemeClr>
                          </a:solidFill>
                        </a:rPr>
                        <a:t>cuerno</a:t>
                      </a:r>
                      <a:r>
                        <a:rPr lang="en-US" b="0" dirty="0">
                          <a:solidFill>
                            <a:schemeClr val="tx1">
                              <a:lumMod val="50000"/>
                              <a:lumOff val="50000"/>
                            </a:schemeClr>
                          </a:solidFill>
                        </a:rPr>
                        <a:t> </a:t>
                      </a:r>
                      <a:r>
                        <a:rPr lang="es-ES" b="0" noProof="0" dirty="0">
                          <a:solidFill>
                            <a:schemeClr val="tx1">
                              <a:lumMod val="50000"/>
                              <a:lumOff val="50000"/>
                            </a:schemeClr>
                          </a:solidFill>
                        </a:rPr>
                        <a:t>cutáneo</a:t>
                      </a:r>
                      <a:r>
                        <a:rPr lang="en-US" b="0" dirty="0">
                          <a:solidFill>
                            <a:schemeClr val="tx1">
                              <a:lumMod val="50000"/>
                              <a:lumOff val="50000"/>
                            </a:schemeClr>
                          </a:solidFill>
                        </a:rPr>
                        <a:t>)</a:t>
                      </a:r>
                    </a:p>
                  </a:txBody>
                  <a:tcPr/>
                </a:tc>
                <a:extLst>
                  <a:ext uri="{0D108BD9-81ED-4DB2-BD59-A6C34878D82A}">
                    <a16:rowId xmlns:a16="http://schemas.microsoft.com/office/drawing/2014/main" val="1550574969"/>
                  </a:ext>
                </a:extLst>
              </a:tr>
              <a:tr h="410989">
                <a:tc>
                  <a:txBody>
                    <a:bodyPr/>
                    <a:lstStyle/>
                    <a:p>
                      <a:pPr algn="ctr"/>
                      <a:r>
                        <a:rPr lang="en-US" b="1" dirty="0">
                          <a:solidFill>
                            <a:schemeClr val="bg1"/>
                          </a:solidFill>
                        </a:rPr>
                        <a:t>QA </a:t>
                      </a:r>
                      <a:r>
                        <a:rPr lang="es-ES" b="1" noProof="0" dirty="0">
                          <a:solidFill>
                            <a:schemeClr val="bg1"/>
                          </a:solidFill>
                        </a:rPr>
                        <a:t>Pigmentada</a:t>
                      </a:r>
                    </a:p>
                  </a:txBody>
                  <a:tcPr>
                    <a:solidFill>
                      <a:srgbClr val="EE8A1E">
                        <a:alpha val="72000"/>
                      </a:srgbClr>
                    </a:solidFill>
                  </a:tcPr>
                </a:tc>
                <a:tc>
                  <a:txBody>
                    <a:bodyPr/>
                    <a:lstStyle/>
                    <a:p>
                      <a:r>
                        <a:rPr lang="es-ES" noProof="0" dirty="0">
                          <a:solidFill>
                            <a:schemeClr val="tx1">
                              <a:lumMod val="50000"/>
                              <a:lumOff val="50000"/>
                            </a:schemeClr>
                          </a:solidFill>
                        </a:rPr>
                        <a:t>Lesiones</a:t>
                      </a:r>
                      <a:r>
                        <a:rPr lang="en-US" dirty="0">
                          <a:solidFill>
                            <a:schemeClr val="tx1">
                              <a:lumMod val="50000"/>
                              <a:lumOff val="50000"/>
                            </a:schemeClr>
                          </a:solidFill>
                        </a:rPr>
                        <a:t> </a:t>
                      </a:r>
                      <a:r>
                        <a:rPr lang="es-ES" noProof="0" dirty="0">
                          <a:solidFill>
                            <a:schemeClr val="tx1">
                              <a:lumMod val="50000"/>
                              <a:lumOff val="50000"/>
                            </a:schemeClr>
                          </a:solidFill>
                        </a:rPr>
                        <a:t>pigmentadas</a:t>
                      </a:r>
                      <a:r>
                        <a:rPr lang="en-US" dirty="0">
                          <a:solidFill>
                            <a:schemeClr val="tx1">
                              <a:lumMod val="50000"/>
                              <a:lumOff val="50000"/>
                            </a:schemeClr>
                          </a:solidFill>
                        </a:rPr>
                        <a:t> que a la </a:t>
                      </a:r>
                      <a:r>
                        <a:rPr lang="es-ES" noProof="0" dirty="0">
                          <a:solidFill>
                            <a:schemeClr val="tx1">
                              <a:lumMod val="50000"/>
                              <a:lumOff val="50000"/>
                            </a:schemeClr>
                          </a:solidFill>
                        </a:rPr>
                        <a:t>palpación</a:t>
                      </a:r>
                      <a:r>
                        <a:rPr lang="en-US" dirty="0">
                          <a:solidFill>
                            <a:schemeClr val="tx1">
                              <a:lumMod val="50000"/>
                              <a:lumOff val="50000"/>
                            </a:schemeClr>
                          </a:solidFill>
                        </a:rPr>
                        <a:t> son </a:t>
                      </a:r>
                      <a:r>
                        <a:rPr lang="es-ES" noProof="0" dirty="0">
                          <a:solidFill>
                            <a:schemeClr val="tx1">
                              <a:lumMod val="50000"/>
                              <a:lumOff val="50000"/>
                            </a:schemeClr>
                          </a:solidFill>
                        </a:rPr>
                        <a:t>duras</a:t>
                      </a:r>
                      <a:r>
                        <a:rPr lang="en-US" dirty="0">
                          <a:solidFill>
                            <a:schemeClr val="tx1">
                              <a:lumMod val="50000"/>
                              <a:lumOff val="50000"/>
                            </a:schemeClr>
                          </a:solidFill>
                        </a:rPr>
                        <a:t> y rugosas</a:t>
                      </a:r>
                    </a:p>
                  </a:txBody>
                  <a:tcPr/>
                </a:tc>
                <a:extLst>
                  <a:ext uri="{0D108BD9-81ED-4DB2-BD59-A6C34878D82A}">
                    <a16:rowId xmlns:a16="http://schemas.microsoft.com/office/drawing/2014/main" val="236477288"/>
                  </a:ext>
                </a:extLst>
              </a:tr>
              <a:tr h="709378">
                <a:tc>
                  <a:txBody>
                    <a:bodyPr/>
                    <a:lstStyle/>
                    <a:p>
                      <a:pPr algn="ctr"/>
                      <a:r>
                        <a:rPr lang="en-US" b="1" dirty="0">
                          <a:solidFill>
                            <a:schemeClr val="bg1"/>
                          </a:solidFill>
                        </a:rPr>
                        <a:t>QA </a:t>
                      </a:r>
                      <a:r>
                        <a:rPr lang="en-US" b="1" dirty="0" err="1">
                          <a:solidFill>
                            <a:schemeClr val="bg1"/>
                          </a:solidFill>
                        </a:rPr>
                        <a:t>Liquenoide</a:t>
                      </a:r>
                      <a:endParaRPr lang="en-US" b="1" dirty="0">
                        <a:solidFill>
                          <a:schemeClr val="bg1"/>
                        </a:solidFill>
                      </a:endParaRPr>
                    </a:p>
                  </a:txBody>
                  <a:tcPr>
                    <a:solidFill>
                      <a:srgbClr val="EE8A1E">
                        <a:alpha val="72000"/>
                      </a:srgbClr>
                    </a:solidFill>
                  </a:tcPr>
                </a:tc>
                <a:tc>
                  <a:txBody>
                    <a:bodyPr/>
                    <a:lstStyle/>
                    <a:p>
                      <a:r>
                        <a:rPr lang="en-US" dirty="0" err="1">
                          <a:solidFill>
                            <a:schemeClr val="tx1">
                              <a:lumMod val="50000"/>
                              <a:lumOff val="50000"/>
                            </a:schemeClr>
                          </a:solidFill>
                        </a:rPr>
                        <a:t>Lesión</a:t>
                      </a:r>
                      <a:r>
                        <a:rPr lang="en-US" dirty="0">
                          <a:solidFill>
                            <a:schemeClr val="tx1">
                              <a:lumMod val="50000"/>
                              <a:lumOff val="50000"/>
                            </a:schemeClr>
                          </a:solidFill>
                        </a:rPr>
                        <a:t> de base </a:t>
                      </a:r>
                      <a:r>
                        <a:rPr lang="es-ES" noProof="0" dirty="0">
                          <a:solidFill>
                            <a:schemeClr val="tx1">
                              <a:lumMod val="50000"/>
                              <a:lumOff val="50000"/>
                            </a:schemeClr>
                          </a:solidFill>
                        </a:rPr>
                        <a:t>muy</a:t>
                      </a:r>
                      <a:r>
                        <a:rPr lang="en-US" dirty="0">
                          <a:solidFill>
                            <a:schemeClr val="tx1">
                              <a:lumMod val="50000"/>
                              <a:lumOff val="50000"/>
                            </a:schemeClr>
                          </a:solidFill>
                        </a:rPr>
                        <a:t> </a:t>
                      </a:r>
                      <a:r>
                        <a:rPr lang="es-ES" noProof="0" dirty="0">
                          <a:solidFill>
                            <a:schemeClr val="tx1">
                              <a:lumMod val="50000"/>
                              <a:lumOff val="50000"/>
                            </a:schemeClr>
                          </a:solidFill>
                        </a:rPr>
                        <a:t>eritematosa</a:t>
                      </a:r>
                      <a:r>
                        <a:rPr lang="en-US" dirty="0">
                          <a:solidFill>
                            <a:schemeClr val="tx1">
                              <a:lumMod val="50000"/>
                              <a:lumOff val="50000"/>
                            </a:schemeClr>
                          </a:solidFill>
                        </a:rPr>
                        <a:t> que produce </a:t>
                      </a:r>
                      <a:r>
                        <a:rPr lang="es-ES" noProof="0" dirty="0">
                          <a:solidFill>
                            <a:schemeClr val="tx1">
                              <a:lumMod val="50000"/>
                              <a:lumOff val="50000"/>
                            </a:schemeClr>
                          </a:solidFill>
                        </a:rPr>
                        <a:t>picor</a:t>
                      </a:r>
                      <a:r>
                        <a:rPr lang="en-US" dirty="0">
                          <a:solidFill>
                            <a:schemeClr val="tx1">
                              <a:lumMod val="50000"/>
                              <a:lumOff val="50000"/>
                            </a:schemeClr>
                          </a:solidFill>
                        </a:rPr>
                        <a:t> o dolor. </a:t>
                      </a:r>
                      <a:r>
                        <a:rPr lang="es-ES" noProof="0" dirty="0">
                          <a:solidFill>
                            <a:schemeClr val="tx1">
                              <a:lumMod val="50000"/>
                              <a:lumOff val="50000"/>
                            </a:schemeClr>
                          </a:solidFill>
                        </a:rPr>
                        <a:t>Histológicamente</a:t>
                      </a:r>
                      <a:r>
                        <a:rPr lang="en-US" dirty="0">
                          <a:solidFill>
                            <a:schemeClr val="tx1">
                              <a:lumMod val="50000"/>
                              <a:lumOff val="50000"/>
                            </a:schemeClr>
                          </a:solidFill>
                        </a:rPr>
                        <a:t> hay </a:t>
                      </a:r>
                      <a:r>
                        <a:rPr lang="es-ES" noProof="0" dirty="0">
                          <a:solidFill>
                            <a:schemeClr val="tx1">
                              <a:lumMod val="50000"/>
                              <a:lumOff val="50000"/>
                            </a:schemeClr>
                          </a:solidFill>
                        </a:rPr>
                        <a:t>infiltrado</a:t>
                      </a:r>
                      <a:r>
                        <a:rPr lang="en-US" dirty="0">
                          <a:solidFill>
                            <a:schemeClr val="tx1">
                              <a:lumMod val="50000"/>
                              <a:lumOff val="50000"/>
                            </a:schemeClr>
                          </a:solidFill>
                        </a:rPr>
                        <a:t> </a:t>
                      </a:r>
                      <a:r>
                        <a:rPr lang="es-ES" noProof="0" dirty="0">
                          <a:solidFill>
                            <a:schemeClr val="tx1">
                              <a:lumMod val="50000"/>
                              <a:lumOff val="50000"/>
                            </a:schemeClr>
                          </a:solidFill>
                        </a:rPr>
                        <a:t>linfocitario</a:t>
                      </a:r>
                      <a:r>
                        <a:rPr lang="en-US" dirty="0">
                          <a:solidFill>
                            <a:schemeClr val="tx1">
                              <a:lumMod val="50000"/>
                              <a:lumOff val="50000"/>
                            </a:schemeClr>
                          </a:solidFill>
                        </a:rPr>
                        <a:t> </a:t>
                      </a:r>
                      <a:r>
                        <a:rPr lang="es-ES" noProof="0" dirty="0">
                          <a:solidFill>
                            <a:schemeClr val="tx1">
                              <a:lumMod val="50000"/>
                              <a:lumOff val="50000"/>
                            </a:schemeClr>
                          </a:solidFill>
                        </a:rPr>
                        <a:t>en</a:t>
                      </a:r>
                      <a:r>
                        <a:rPr lang="en-US" dirty="0">
                          <a:solidFill>
                            <a:schemeClr val="tx1">
                              <a:lumMod val="50000"/>
                              <a:lumOff val="50000"/>
                            </a:schemeClr>
                          </a:solidFill>
                        </a:rPr>
                        <a:t> </a:t>
                      </a:r>
                      <a:r>
                        <a:rPr lang="es-ES" noProof="0" dirty="0">
                          <a:solidFill>
                            <a:schemeClr val="tx1">
                              <a:lumMod val="50000"/>
                              <a:lumOff val="50000"/>
                            </a:schemeClr>
                          </a:solidFill>
                        </a:rPr>
                        <a:t>banda</a:t>
                      </a:r>
                      <a:r>
                        <a:rPr lang="en-US" dirty="0">
                          <a:solidFill>
                            <a:schemeClr val="tx1">
                              <a:lumMod val="50000"/>
                              <a:lumOff val="50000"/>
                            </a:schemeClr>
                          </a:solidFill>
                        </a:rPr>
                        <a:t> </a:t>
                      </a:r>
                      <a:r>
                        <a:rPr lang="es-ES" noProof="0" dirty="0">
                          <a:solidFill>
                            <a:schemeClr val="tx1">
                              <a:lumMod val="50000"/>
                              <a:lumOff val="50000"/>
                            </a:schemeClr>
                          </a:solidFill>
                        </a:rPr>
                        <a:t>debajo</a:t>
                      </a:r>
                      <a:r>
                        <a:rPr lang="en-US" dirty="0">
                          <a:solidFill>
                            <a:schemeClr val="tx1">
                              <a:lumMod val="50000"/>
                              <a:lumOff val="50000"/>
                            </a:schemeClr>
                          </a:solidFill>
                        </a:rPr>
                        <a:t> de la </a:t>
                      </a:r>
                      <a:r>
                        <a:rPr lang="en-US" dirty="0" err="1">
                          <a:solidFill>
                            <a:schemeClr val="tx1">
                              <a:lumMod val="50000"/>
                              <a:lumOff val="50000"/>
                            </a:schemeClr>
                          </a:solidFill>
                        </a:rPr>
                        <a:t>disqueratosis</a:t>
                      </a:r>
                      <a:endParaRPr lang="en-US" dirty="0">
                        <a:solidFill>
                          <a:schemeClr val="tx1">
                            <a:lumMod val="50000"/>
                            <a:lumOff val="50000"/>
                          </a:schemeClr>
                        </a:solidFill>
                      </a:endParaRPr>
                    </a:p>
                  </a:txBody>
                  <a:tcPr/>
                </a:tc>
                <a:extLst>
                  <a:ext uri="{0D108BD9-81ED-4DB2-BD59-A6C34878D82A}">
                    <a16:rowId xmlns:a16="http://schemas.microsoft.com/office/drawing/2014/main" val="1755811690"/>
                  </a:ext>
                </a:extLst>
              </a:tr>
              <a:tr h="410989">
                <a:tc>
                  <a:txBody>
                    <a:bodyPr/>
                    <a:lstStyle/>
                    <a:p>
                      <a:pPr algn="ctr"/>
                      <a:r>
                        <a:rPr lang="en-US" b="1" dirty="0">
                          <a:solidFill>
                            <a:schemeClr val="bg1"/>
                          </a:solidFill>
                        </a:rPr>
                        <a:t>QA </a:t>
                      </a:r>
                      <a:r>
                        <a:rPr lang="en-US" b="1" dirty="0" err="1">
                          <a:solidFill>
                            <a:schemeClr val="bg1"/>
                          </a:solidFill>
                        </a:rPr>
                        <a:t>Atrófica</a:t>
                      </a:r>
                      <a:endParaRPr lang="en-US" b="1" dirty="0">
                        <a:solidFill>
                          <a:schemeClr val="bg1"/>
                        </a:solidFill>
                      </a:endParaRPr>
                    </a:p>
                  </a:txBody>
                  <a:tcPr>
                    <a:solidFill>
                      <a:srgbClr val="EE8A1E">
                        <a:alpha val="72000"/>
                      </a:srgbClr>
                    </a:solidFill>
                  </a:tcPr>
                </a:tc>
                <a:tc>
                  <a:txBody>
                    <a:bodyPr/>
                    <a:lstStyle/>
                    <a:p>
                      <a:r>
                        <a:rPr lang="es-ES" noProof="0" dirty="0">
                          <a:solidFill>
                            <a:schemeClr val="tx1">
                              <a:lumMod val="50000"/>
                              <a:lumOff val="50000"/>
                            </a:schemeClr>
                          </a:solidFill>
                        </a:rPr>
                        <a:t>Escasa</a:t>
                      </a:r>
                      <a:r>
                        <a:rPr lang="en-US" dirty="0">
                          <a:solidFill>
                            <a:schemeClr val="tx1">
                              <a:lumMod val="50000"/>
                              <a:lumOff val="50000"/>
                            </a:schemeClr>
                          </a:solidFill>
                        </a:rPr>
                        <a:t> </a:t>
                      </a:r>
                      <a:r>
                        <a:rPr lang="en-US" dirty="0" err="1">
                          <a:solidFill>
                            <a:schemeClr val="tx1">
                              <a:lumMod val="50000"/>
                              <a:lumOff val="50000"/>
                            </a:schemeClr>
                          </a:solidFill>
                        </a:rPr>
                        <a:t>dimensión</a:t>
                      </a:r>
                      <a:r>
                        <a:rPr lang="en-US" dirty="0">
                          <a:solidFill>
                            <a:schemeClr val="tx1">
                              <a:lumMod val="50000"/>
                              <a:lumOff val="50000"/>
                            </a:schemeClr>
                          </a:solidFill>
                        </a:rPr>
                        <a:t>, </a:t>
                      </a:r>
                      <a:r>
                        <a:rPr lang="es-ES" noProof="0" dirty="0">
                          <a:solidFill>
                            <a:schemeClr val="tx1">
                              <a:lumMod val="50000"/>
                              <a:lumOff val="50000"/>
                            </a:schemeClr>
                          </a:solidFill>
                        </a:rPr>
                        <a:t>histológicamente</a:t>
                      </a:r>
                      <a:r>
                        <a:rPr lang="en-US" dirty="0">
                          <a:solidFill>
                            <a:schemeClr val="tx1">
                              <a:lumMod val="50000"/>
                              <a:lumOff val="50000"/>
                            </a:schemeClr>
                          </a:solidFill>
                        </a:rPr>
                        <a:t> </a:t>
                      </a:r>
                      <a:r>
                        <a:rPr lang="es-ES" noProof="0" dirty="0">
                          <a:solidFill>
                            <a:schemeClr val="tx1">
                              <a:lumMod val="50000"/>
                              <a:lumOff val="50000"/>
                            </a:schemeClr>
                          </a:solidFill>
                        </a:rPr>
                        <a:t>muestra</a:t>
                      </a:r>
                      <a:r>
                        <a:rPr lang="en-US" dirty="0">
                          <a:solidFill>
                            <a:schemeClr val="tx1">
                              <a:lumMod val="50000"/>
                              <a:lumOff val="50000"/>
                            </a:schemeClr>
                          </a:solidFill>
                        </a:rPr>
                        <a:t> </a:t>
                      </a:r>
                      <a:r>
                        <a:rPr lang="en-US" dirty="0" err="1">
                          <a:solidFill>
                            <a:schemeClr val="tx1">
                              <a:lumMod val="50000"/>
                              <a:lumOff val="50000"/>
                            </a:schemeClr>
                          </a:solidFill>
                        </a:rPr>
                        <a:t>atrofia</a:t>
                      </a:r>
                      <a:r>
                        <a:rPr lang="en-US" dirty="0">
                          <a:solidFill>
                            <a:schemeClr val="tx1">
                              <a:lumMod val="50000"/>
                              <a:lumOff val="50000"/>
                            </a:schemeClr>
                          </a:solidFill>
                        </a:rPr>
                        <a:t> </a:t>
                      </a:r>
                      <a:r>
                        <a:rPr lang="es-ES" noProof="0" dirty="0">
                          <a:solidFill>
                            <a:schemeClr val="tx1">
                              <a:lumMod val="50000"/>
                              <a:lumOff val="50000"/>
                            </a:schemeClr>
                          </a:solidFill>
                        </a:rPr>
                        <a:t>epidérmica</a:t>
                      </a:r>
                    </a:p>
                  </a:txBody>
                  <a:tcPr/>
                </a:tc>
                <a:extLst>
                  <a:ext uri="{0D108BD9-81ED-4DB2-BD59-A6C34878D82A}">
                    <a16:rowId xmlns:a16="http://schemas.microsoft.com/office/drawing/2014/main" val="1696574824"/>
                  </a:ext>
                </a:extLst>
              </a:tr>
              <a:tr h="1013397">
                <a:tc>
                  <a:txBody>
                    <a:bodyPr/>
                    <a:lstStyle/>
                    <a:p>
                      <a:pPr algn="ctr"/>
                      <a:r>
                        <a:rPr lang="es-ES" b="1" noProof="0" dirty="0">
                          <a:solidFill>
                            <a:schemeClr val="bg1"/>
                          </a:solidFill>
                        </a:rPr>
                        <a:t>Queilitis</a:t>
                      </a:r>
                      <a:r>
                        <a:rPr lang="en-US" b="1" dirty="0">
                          <a:solidFill>
                            <a:schemeClr val="bg1"/>
                          </a:solidFill>
                        </a:rPr>
                        <a:t> </a:t>
                      </a:r>
                      <a:r>
                        <a:rPr lang="es-ES" b="1" noProof="0" dirty="0">
                          <a:solidFill>
                            <a:schemeClr val="bg1"/>
                          </a:solidFill>
                        </a:rPr>
                        <a:t>Actínica</a:t>
                      </a:r>
                    </a:p>
                  </a:txBody>
                  <a:tcPr>
                    <a:solidFill>
                      <a:srgbClr val="EE8A1E">
                        <a:alpha val="72000"/>
                      </a:srgbClr>
                    </a:solidFill>
                  </a:tcPr>
                </a:tc>
                <a:tc>
                  <a:txBody>
                    <a:bodyPr/>
                    <a:lstStyle/>
                    <a:p>
                      <a:r>
                        <a:rPr lang="es-ES" noProof="0" dirty="0">
                          <a:solidFill>
                            <a:schemeClr val="tx1">
                              <a:lumMod val="50000"/>
                              <a:lumOff val="50000"/>
                            </a:schemeClr>
                          </a:solidFill>
                        </a:rPr>
                        <a:t>Expresión</a:t>
                      </a:r>
                      <a:r>
                        <a:rPr lang="en-US" dirty="0">
                          <a:solidFill>
                            <a:schemeClr val="tx1">
                              <a:lumMod val="50000"/>
                              <a:lumOff val="50000"/>
                            </a:schemeClr>
                          </a:solidFill>
                        </a:rPr>
                        <a:t> QA </a:t>
                      </a:r>
                      <a:r>
                        <a:rPr lang="es-ES" noProof="0" dirty="0">
                          <a:solidFill>
                            <a:schemeClr val="tx1">
                              <a:lumMod val="50000"/>
                              <a:lumOff val="50000"/>
                            </a:schemeClr>
                          </a:solidFill>
                        </a:rPr>
                        <a:t>en</a:t>
                      </a:r>
                      <a:r>
                        <a:rPr lang="en-US" dirty="0">
                          <a:solidFill>
                            <a:schemeClr val="tx1">
                              <a:lumMod val="50000"/>
                              <a:lumOff val="50000"/>
                            </a:schemeClr>
                          </a:solidFill>
                        </a:rPr>
                        <a:t> la </a:t>
                      </a:r>
                      <a:r>
                        <a:rPr lang="es-ES" noProof="0" dirty="0">
                          <a:solidFill>
                            <a:schemeClr val="tx1">
                              <a:lumMod val="50000"/>
                              <a:lumOff val="50000"/>
                            </a:schemeClr>
                          </a:solidFill>
                        </a:rPr>
                        <a:t>porción</a:t>
                      </a:r>
                      <a:r>
                        <a:rPr lang="en-US" dirty="0">
                          <a:solidFill>
                            <a:schemeClr val="tx1">
                              <a:lumMod val="50000"/>
                              <a:lumOff val="50000"/>
                            </a:schemeClr>
                          </a:solidFill>
                        </a:rPr>
                        <a:t> </a:t>
                      </a:r>
                      <a:r>
                        <a:rPr lang="en-US" dirty="0" err="1">
                          <a:solidFill>
                            <a:schemeClr val="tx1">
                              <a:lumMod val="50000"/>
                              <a:lumOff val="50000"/>
                            </a:schemeClr>
                          </a:solidFill>
                        </a:rPr>
                        <a:t>cutánea</a:t>
                      </a:r>
                      <a:r>
                        <a:rPr lang="en-US" dirty="0">
                          <a:solidFill>
                            <a:schemeClr val="tx1">
                              <a:lumMod val="50000"/>
                              <a:lumOff val="50000"/>
                            </a:schemeClr>
                          </a:solidFill>
                        </a:rPr>
                        <a:t> de </a:t>
                      </a:r>
                      <a:r>
                        <a:rPr lang="es-ES_tradnl" noProof="0" dirty="0">
                          <a:solidFill>
                            <a:schemeClr val="tx1">
                              <a:lumMod val="50000"/>
                              <a:lumOff val="50000"/>
                            </a:schemeClr>
                          </a:solidFill>
                        </a:rPr>
                        <a:t>los</a:t>
                      </a:r>
                      <a:r>
                        <a:rPr lang="en-US" dirty="0">
                          <a:solidFill>
                            <a:schemeClr val="tx1">
                              <a:lumMod val="50000"/>
                              <a:lumOff val="50000"/>
                            </a:schemeClr>
                          </a:solidFill>
                        </a:rPr>
                        <a:t> </a:t>
                      </a:r>
                      <a:r>
                        <a:rPr lang="es-ES_tradnl" noProof="0" dirty="0">
                          <a:solidFill>
                            <a:schemeClr val="tx1">
                              <a:lumMod val="50000"/>
                              <a:lumOff val="50000"/>
                            </a:schemeClr>
                          </a:solidFill>
                        </a:rPr>
                        <a:t>labios</a:t>
                      </a:r>
                      <a:r>
                        <a:rPr lang="en-US" dirty="0">
                          <a:solidFill>
                            <a:schemeClr val="tx1">
                              <a:lumMod val="50000"/>
                              <a:lumOff val="50000"/>
                            </a:schemeClr>
                          </a:solidFill>
                        </a:rPr>
                        <a:t> (</a:t>
                      </a:r>
                      <a:r>
                        <a:rPr lang="es-ES_tradnl" noProof="0" dirty="0">
                          <a:solidFill>
                            <a:schemeClr val="tx1">
                              <a:lumMod val="50000"/>
                              <a:lumOff val="50000"/>
                            </a:schemeClr>
                          </a:solidFill>
                        </a:rPr>
                        <a:t>sobre</a:t>
                      </a:r>
                      <a:r>
                        <a:rPr lang="en-US" dirty="0">
                          <a:solidFill>
                            <a:schemeClr val="tx1">
                              <a:lumMod val="50000"/>
                              <a:lumOff val="50000"/>
                            </a:schemeClr>
                          </a:solidFill>
                        </a:rPr>
                        <a:t> </a:t>
                      </a:r>
                      <a:r>
                        <a:rPr lang="es-ES" noProof="0" dirty="0">
                          <a:solidFill>
                            <a:schemeClr val="tx1">
                              <a:lumMod val="50000"/>
                              <a:lumOff val="50000"/>
                            </a:schemeClr>
                          </a:solidFill>
                        </a:rPr>
                        <a:t>todo</a:t>
                      </a:r>
                      <a:r>
                        <a:rPr lang="en-US" dirty="0">
                          <a:solidFill>
                            <a:schemeClr val="tx1">
                              <a:lumMod val="50000"/>
                              <a:lumOff val="50000"/>
                            </a:schemeClr>
                          </a:solidFill>
                        </a:rPr>
                        <a:t> </a:t>
                      </a:r>
                      <a:r>
                        <a:rPr lang="es-ES" noProof="0" dirty="0" err="1">
                          <a:solidFill>
                            <a:schemeClr val="tx1">
                              <a:lumMod val="50000"/>
                              <a:lumOff val="50000"/>
                            </a:schemeClr>
                          </a:solidFill>
                        </a:rPr>
                        <a:t>hemilabio</a:t>
                      </a:r>
                      <a:r>
                        <a:rPr lang="en-US" dirty="0">
                          <a:solidFill>
                            <a:schemeClr val="tx1">
                              <a:lumMod val="50000"/>
                              <a:lumOff val="50000"/>
                            </a:schemeClr>
                          </a:solidFill>
                        </a:rPr>
                        <a:t> inferior). </a:t>
                      </a:r>
                      <a:r>
                        <a:rPr lang="en-US" dirty="0" err="1">
                          <a:solidFill>
                            <a:schemeClr val="tx1">
                              <a:lumMod val="50000"/>
                              <a:lumOff val="50000"/>
                            </a:schemeClr>
                          </a:solidFill>
                        </a:rPr>
                        <a:t>Lesión</a:t>
                      </a:r>
                      <a:r>
                        <a:rPr lang="en-US" dirty="0">
                          <a:solidFill>
                            <a:schemeClr val="tx1">
                              <a:lumMod val="50000"/>
                              <a:lumOff val="50000"/>
                            </a:schemeClr>
                          </a:solidFill>
                        </a:rPr>
                        <a:t> </a:t>
                      </a:r>
                      <a:r>
                        <a:rPr lang="es-ES_tradnl" noProof="0" dirty="0">
                          <a:solidFill>
                            <a:schemeClr val="tx1">
                              <a:lumMod val="50000"/>
                              <a:lumOff val="50000"/>
                            </a:schemeClr>
                          </a:solidFill>
                        </a:rPr>
                        <a:t>costrosa</a:t>
                      </a:r>
                      <a:r>
                        <a:rPr lang="en-US" dirty="0">
                          <a:solidFill>
                            <a:schemeClr val="tx1">
                              <a:lumMod val="50000"/>
                              <a:lumOff val="50000"/>
                            </a:schemeClr>
                          </a:solidFill>
                        </a:rPr>
                        <a:t> o </a:t>
                      </a:r>
                      <a:r>
                        <a:rPr lang="es-ES_tradnl" noProof="0" dirty="0">
                          <a:solidFill>
                            <a:schemeClr val="tx1">
                              <a:lumMod val="50000"/>
                              <a:lumOff val="50000"/>
                            </a:schemeClr>
                          </a:solidFill>
                        </a:rPr>
                        <a:t>descamativa</a:t>
                      </a:r>
                      <a:r>
                        <a:rPr lang="en-US" dirty="0">
                          <a:solidFill>
                            <a:schemeClr val="tx1">
                              <a:lumMod val="50000"/>
                              <a:lumOff val="50000"/>
                            </a:schemeClr>
                          </a:solidFill>
                        </a:rPr>
                        <a:t> que </a:t>
                      </a:r>
                      <a:r>
                        <a:rPr lang="es-ES" noProof="0" dirty="0">
                          <a:solidFill>
                            <a:schemeClr val="tx1">
                              <a:lumMod val="50000"/>
                              <a:lumOff val="50000"/>
                            </a:schemeClr>
                          </a:solidFill>
                        </a:rPr>
                        <a:t>se suele acompañar de unos labios eritematosos, descamativos y agrietados</a:t>
                      </a:r>
                    </a:p>
                  </a:txBody>
                  <a:tcPr/>
                </a:tc>
                <a:extLst>
                  <a:ext uri="{0D108BD9-81ED-4DB2-BD59-A6C34878D82A}">
                    <a16:rowId xmlns:a16="http://schemas.microsoft.com/office/drawing/2014/main" val="1055672011"/>
                  </a:ext>
                </a:extLst>
              </a:tr>
            </a:tbl>
          </a:graphicData>
        </a:graphic>
      </p:graphicFrame>
      <p:sp>
        <p:nvSpPr>
          <p:cNvPr id="12" name="CuadroTexto 11">
            <a:extLst>
              <a:ext uri="{FF2B5EF4-FFF2-40B4-BE49-F238E27FC236}">
                <a16:creationId xmlns:a16="http://schemas.microsoft.com/office/drawing/2014/main" id="{EF0A56B8-3D7A-43EB-B5C0-1AE3A87D2E22}"/>
              </a:ext>
            </a:extLst>
          </p:cNvPr>
          <p:cNvSpPr txBox="1"/>
          <p:nvPr/>
        </p:nvSpPr>
        <p:spPr>
          <a:xfrm>
            <a:off x="546100" y="1929894"/>
            <a:ext cx="2972673" cy="400110"/>
          </a:xfrm>
          <a:prstGeom prst="rect">
            <a:avLst/>
          </a:prstGeom>
          <a:noFill/>
        </p:spPr>
        <p:txBody>
          <a:bodyPr wrap="none" lIns="91440" tIns="45720" rIns="91440" bIns="45720" rtlCol="0" anchor="t">
            <a:spAutoFit/>
          </a:bodyPr>
          <a:lstStyle/>
          <a:p>
            <a:r>
              <a:rPr lang="es-ES" sz="2000" b="1" dirty="0">
                <a:solidFill>
                  <a:schemeClr val="tx1">
                    <a:lumMod val="50000"/>
                    <a:lumOff val="50000"/>
                  </a:schemeClr>
                </a:solidFill>
              </a:rPr>
              <a:t>Clasificación</a:t>
            </a:r>
            <a:r>
              <a:rPr lang="en-US" sz="2000" b="1" dirty="0">
                <a:solidFill>
                  <a:schemeClr val="tx1">
                    <a:lumMod val="50000"/>
                    <a:lumOff val="50000"/>
                  </a:schemeClr>
                </a:solidFill>
              </a:rPr>
              <a:t> </a:t>
            </a:r>
            <a:r>
              <a:rPr lang="es-ES" sz="2000" b="1" dirty="0">
                <a:solidFill>
                  <a:schemeClr val="tx1">
                    <a:lumMod val="50000"/>
                    <a:lumOff val="50000"/>
                  </a:schemeClr>
                </a:solidFill>
              </a:rPr>
              <a:t>clínica</a:t>
            </a:r>
            <a:r>
              <a:rPr lang="en-US" sz="2000" b="1" dirty="0">
                <a:solidFill>
                  <a:schemeClr val="tx1">
                    <a:lumMod val="50000"/>
                    <a:lumOff val="50000"/>
                  </a:schemeClr>
                </a:solidFill>
              </a:rPr>
              <a:t> </a:t>
            </a:r>
            <a:r>
              <a:rPr lang="es-ES" sz="2000" b="1" dirty="0">
                <a:solidFill>
                  <a:schemeClr val="tx1">
                    <a:lumMod val="50000"/>
                    <a:lumOff val="50000"/>
                  </a:schemeClr>
                </a:solidFill>
              </a:rPr>
              <a:t>clásica</a:t>
            </a:r>
            <a:endParaRPr lang="es-ES" sz="2000" b="1" dirty="0">
              <a:solidFill>
                <a:schemeClr val="tx1">
                  <a:lumMod val="50000"/>
                  <a:lumOff val="50000"/>
                </a:schemeClr>
              </a:solidFill>
              <a:cs typeface="Arial"/>
            </a:endParaRPr>
          </a:p>
        </p:txBody>
      </p:sp>
      <p:sp>
        <p:nvSpPr>
          <p:cNvPr id="13" name="Titel 4">
            <a:extLst>
              <a:ext uri="{FF2B5EF4-FFF2-40B4-BE49-F238E27FC236}">
                <a16:creationId xmlns:a16="http://schemas.microsoft.com/office/drawing/2014/main" id="{686C3CBF-6B7E-A0D3-6779-5EC5C7B3ED82}"/>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Aspectos etiopatogénicos clave</a:t>
            </a:r>
          </a:p>
        </p:txBody>
      </p:sp>
      <p:sp>
        <p:nvSpPr>
          <p:cNvPr id="14" name="CuadroTexto 13">
            <a:extLst>
              <a:ext uri="{FF2B5EF4-FFF2-40B4-BE49-F238E27FC236}">
                <a16:creationId xmlns:a16="http://schemas.microsoft.com/office/drawing/2014/main" id="{DF98D93F-10B7-AFAD-C34F-53308702CF86}"/>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5" name="Foliennummernplatzhalter 3">
            <a:extLst>
              <a:ext uri="{FF2B5EF4-FFF2-40B4-BE49-F238E27FC236}">
                <a16:creationId xmlns:a16="http://schemas.microsoft.com/office/drawing/2014/main" id="{4521FABC-FF84-9780-F4CB-0D76F5F3787D}"/>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260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BC0143-E423-538D-7E6F-96899ECF59DB}"/>
              </a:ext>
            </a:extLst>
          </p:cNvPr>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rot="5400000">
            <a:off x="435767" y="1949452"/>
            <a:ext cx="3357565" cy="2959100"/>
          </a:xfrm>
          <a:prstGeom prst="rect">
            <a:avLst/>
          </a:prstGeom>
          <a:noFill/>
          <a:ln>
            <a:noFill/>
          </a:ln>
        </p:spPr>
      </p:pic>
      <p:pic>
        <p:nvPicPr>
          <p:cNvPr id="6" name="Imagen 5">
            <a:extLst>
              <a:ext uri="{FF2B5EF4-FFF2-40B4-BE49-F238E27FC236}">
                <a16:creationId xmlns:a16="http://schemas.microsoft.com/office/drawing/2014/main" id="{72B2C6F0-16CF-6E8A-0B4F-CED2DA0096E1}"/>
              </a:ext>
            </a:extLst>
          </p:cNvPr>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rot="10800000">
            <a:off x="8161016" y="1750216"/>
            <a:ext cx="3116580" cy="3526631"/>
          </a:xfrm>
          <a:prstGeom prst="rect">
            <a:avLst/>
          </a:prstGeom>
          <a:noFill/>
          <a:ln>
            <a:noFill/>
          </a:ln>
        </p:spPr>
      </p:pic>
      <p:pic>
        <p:nvPicPr>
          <p:cNvPr id="8" name="Imagen 7">
            <a:extLst>
              <a:ext uri="{FF2B5EF4-FFF2-40B4-BE49-F238E27FC236}">
                <a16:creationId xmlns:a16="http://schemas.microsoft.com/office/drawing/2014/main" id="{C570ED95-85A4-4B2A-33B1-65014CC5F017}"/>
              </a:ext>
            </a:extLst>
          </p:cNvPr>
          <p:cNvPicPr/>
          <p:nvPr/>
        </p:nvPicPr>
        <p:blipFill rotWithShape="1">
          <a:blip r:embed="rId6" r:link="rId7" cstate="screen">
            <a:extLst>
              <a:ext uri="{28A0092B-C50C-407E-A947-70E740481C1C}">
                <a14:useLocalDpi xmlns:a14="http://schemas.microsoft.com/office/drawing/2010/main"/>
              </a:ext>
            </a:extLst>
          </a:blip>
          <a:srcRect/>
          <a:stretch>
            <a:fillRect/>
          </a:stretch>
        </p:blipFill>
        <p:spPr bwMode="auto">
          <a:xfrm rot="10800000">
            <a:off x="4288780" y="1750214"/>
            <a:ext cx="3116581" cy="3526633"/>
          </a:xfrm>
          <a:prstGeom prst="rect">
            <a:avLst/>
          </a:prstGeom>
          <a:noFill/>
          <a:ln>
            <a:noFill/>
          </a:ln>
        </p:spPr>
      </p:pic>
      <p:sp>
        <p:nvSpPr>
          <p:cNvPr id="10" name="CuadroTexto 9">
            <a:extLst>
              <a:ext uri="{FF2B5EF4-FFF2-40B4-BE49-F238E27FC236}">
                <a16:creationId xmlns:a16="http://schemas.microsoft.com/office/drawing/2014/main" id="{31F7F4CD-B4B6-B846-195A-CC25B3F6F91E}"/>
              </a:ext>
            </a:extLst>
          </p:cNvPr>
          <p:cNvSpPr txBox="1"/>
          <p:nvPr/>
        </p:nvSpPr>
        <p:spPr>
          <a:xfrm>
            <a:off x="985513" y="5276848"/>
            <a:ext cx="6096000" cy="369332"/>
          </a:xfrm>
          <a:prstGeom prst="rect">
            <a:avLst/>
          </a:prstGeom>
          <a:noFill/>
        </p:spPr>
        <p:txBody>
          <a:bodyPr wrap="square">
            <a:spAutoFit/>
          </a:bodyPr>
          <a:lstStyle/>
          <a:p>
            <a:r>
              <a:rPr lang="en-US" b="1" dirty="0">
                <a:solidFill>
                  <a:schemeClr val="tx1">
                    <a:lumMod val="50000"/>
                    <a:lumOff val="50000"/>
                  </a:schemeClr>
                </a:solidFill>
              </a:rPr>
              <a:t>QA </a:t>
            </a:r>
            <a:r>
              <a:rPr lang="en-US" b="1" dirty="0" err="1">
                <a:solidFill>
                  <a:schemeClr val="tx1">
                    <a:lumMod val="50000"/>
                    <a:lumOff val="50000"/>
                  </a:schemeClr>
                </a:solidFill>
              </a:rPr>
              <a:t>Hiperqueratósica</a:t>
            </a:r>
            <a:endParaRPr lang="en-US" b="1" dirty="0">
              <a:solidFill>
                <a:schemeClr val="tx1">
                  <a:lumMod val="50000"/>
                  <a:lumOff val="50000"/>
                </a:schemeClr>
              </a:solidFill>
            </a:endParaRPr>
          </a:p>
        </p:txBody>
      </p:sp>
      <p:sp>
        <p:nvSpPr>
          <p:cNvPr id="11" name="CuadroTexto 10">
            <a:extLst>
              <a:ext uri="{FF2B5EF4-FFF2-40B4-BE49-F238E27FC236}">
                <a16:creationId xmlns:a16="http://schemas.microsoft.com/office/drawing/2014/main" id="{D39EC7FF-7257-1E60-C697-28C7AE1A4E30}"/>
              </a:ext>
            </a:extLst>
          </p:cNvPr>
          <p:cNvSpPr txBox="1"/>
          <p:nvPr/>
        </p:nvSpPr>
        <p:spPr>
          <a:xfrm>
            <a:off x="4542777" y="5345662"/>
            <a:ext cx="6096000" cy="369332"/>
          </a:xfrm>
          <a:prstGeom prst="rect">
            <a:avLst/>
          </a:prstGeom>
          <a:noFill/>
        </p:spPr>
        <p:txBody>
          <a:bodyPr wrap="square">
            <a:spAutoFit/>
          </a:bodyPr>
          <a:lstStyle/>
          <a:p>
            <a:r>
              <a:rPr lang="en-US" b="1" dirty="0">
                <a:solidFill>
                  <a:schemeClr val="tx1">
                    <a:lumMod val="50000"/>
                    <a:lumOff val="50000"/>
                  </a:schemeClr>
                </a:solidFill>
              </a:rPr>
              <a:t>QA </a:t>
            </a:r>
            <a:r>
              <a:rPr lang="en-US" b="1" dirty="0" err="1">
                <a:solidFill>
                  <a:schemeClr val="tx1">
                    <a:lumMod val="50000"/>
                    <a:lumOff val="50000"/>
                  </a:schemeClr>
                </a:solidFill>
              </a:rPr>
              <a:t>Hiperqueratósica</a:t>
            </a:r>
            <a:endParaRPr lang="en-US" b="1" dirty="0">
              <a:solidFill>
                <a:schemeClr val="tx1">
                  <a:lumMod val="50000"/>
                  <a:lumOff val="50000"/>
                </a:schemeClr>
              </a:solidFill>
            </a:endParaRPr>
          </a:p>
        </p:txBody>
      </p:sp>
      <p:sp>
        <p:nvSpPr>
          <p:cNvPr id="12" name="CuadroTexto 11">
            <a:extLst>
              <a:ext uri="{FF2B5EF4-FFF2-40B4-BE49-F238E27FC236}">
                <a16:creationId xmlns:a16="http://schemas.microsoft.com/office/drawing/2014/main" id="{296076E3-FCB0-4220-A4E8-AF5E04229A37}"/>
              </a:ext>
            </a:extLst>
          </p:cNvPr>
          <p:cNvSpPr txBox="1"/>
          <p:nvPr/>
        </p:nvSpPr>
        <p:spPr>
          <a:xfrm>
            <a:off x="8475987" y="5362320"/>
            <a:ext cx="6096000" cy="369332"/>
          </a:xfrm>
          <a:prstGeom prst="rect">
            <a:avLst/>
          </a:prstGeom>
          <a:noFill/>
        </p:spPr>
        <p:txBody>
          <a:bodyPr wrap="square">
            <a:spAutoFit/>
          </a:bodyPr>
          <a:lstStyle/>
          <a:p>
            <a:r>
              <a:rPr lang="en-US" b="1" dirty="0">
                <a:solidFill>
                  <a:schemeClr val="tx1">
                    <a:lumMod val="50000"/>
                    <a:lumOff val="50000"/>
                  </a:schemeClr>
                </a:solidFill>
              </a:rPr>
              <a:t>QA </a:t>
            </a:r>
            <a:r>
              <a:rPr lang="en-US" b="1" dirty="0" err="1">
                <a:solidFill>
                  <a:schemeClr val="tx1">
                    <a:lumMod val="50000"/>
                    <a:lumOff val="50000"/>
                  </a:schemeClr>
                </a:solidFill>
              </a:rPr>
              <a:t>Liquenoide</a:t>
            </a:r>
            <a:endParaRPr lang="en-US" b="1" dirty="0">
              <a:solidFill>
                <a:schemeClr val="tx1">
                  <a:lumMod val="50000"/>
                  <a:lumOff val="50000"/>
                </a:schemeClr>
              </a:solidFill>
            </a:endParaRPr>
          </a:p>
        </p:txBody>
      </p:sp>
      <p:sp>
        <p:nvSpPr>
          <p:cNvPr id="13" name="CuadroTexto 12">
            <a:extLst>
              <a:ext uri="{FF2B5EF4-FFF2-40B4-BE49-F238E27FC236}">
                <a16:creationId xmlns:a16="http://schemas.microsoft.com/office/drawing/2014/main" id="{84865A02-88B8-BE3E-D880-CEC56A6A30FB}"/>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Fotos cedidas por el Dr. Martorell.</a:t>
            </a:r>
          </a:p>
        </p:txBody>
      </p:sp>
      <p:sp>
        <p:nvSpPr>
          <p:cNvPr id="14" name="Foliennummernplatzhalter 3">
            <a:extLst>
              <a:ext uri="{FF2B5EF4-FFF2-40B4-BE49-F238E27FC236}">
                <a16:creationId xmlns:a16="http://schemas.microsoft.com/office/drawing/2014/main" id="{372FAD00-13C3-6791-1536-A5EC4C4C7DC0}"/>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003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596697B-9062-C1E4-6F39-D85BEE10A7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Marcador de contenido 9">
            <a:extLst>
              <a:ext uri="{FF2B5EF4-FFF2-40B4-BE49-F238E27FC236}">
                <a16:creationId xmlns:a16="http://schemas.microsoft.com/office/drawing/2014/main" id="{474EB42D-9BFA-4B8C-9A98-3F49DCFAC2CD}"/>
              </a:ext>
            </a:extLst>
          </p:cNvPr>
          <p:cNvGraphicFramePr>
            <a:graphicFrameLocks noGrp="1"/>
          </p:cNvGraphicFramePr>
          <p:nvPr>
            <p:ph idx="4294967295"/>
            <p:extLst>
              <p:ext uri="{D42A27DB-BD31-4B8C-83A1-F6EECF244321}">
                <p14:modId xmlns:p14="http://schemas.microsoft.com/office/powerpoint/2010/main" val="3670554737"/>
              </p:ext>
            </p:extLst>
          </p:nvPr>
        </p:nvGraphicFramePr>
        <p:xfrm>
          <a:off x="617579" y="3589339"/>
          <a:ext cx="10444121" cy="1107440"/>
        </p:xfrm>
        <a:graphic>
          <a:graphicData uri="http://schemas.openxmlformats.org/drawingml/2006/table">
            <a:tbl>
              <a:tblPr firstRow="1" bandRow="1">
                <a:tableStyleId>{8A107856-5554-42FB-B03E-39F5DBC370BA}</a:tableStyleId>
              </a:tblPr>
              <a:tblGrid>
                <a:gridCol w="1829911">
                  <a:extLst>
                    <a:ext uri="{9D8B030D-6E8A-4147-A177-3AD203B41FA5}">
                      <a16:colId xmlns:a16="http://schemas.microsoft.com/office/drawing/2014/main" val="2559689498"/>
                    </a:ext>
                  </a:extLst>
                </a:gridCol>
                <a:gridCol w="8614210">
                  <a:extLst>
                    <a:ext uri="{9D8B030D-6E8A-4147-A177-3AD203B41FA5}">
                      <a16:colId xmlns:a16="http://schemas.microsoft.com/office/drawing/2014/main" val="1821478951"/>
                    </a:ext>
                  </a:extLst>
                </a:gridCol>
              </a:tblGrid>
              <a:tr h="0">
                <a:tc>
                  <a:txBody>
                    <a:bodyPr/>
                    <a:lstStyle/>
                    <a:p>
                      <a:pPr algn="l"/>
                      <a:r>
                        <a:rPr lang="en-US" b="1" dirty="0">
                          <a:solidFill>
                            <a:schemeClr val="bg1"/>
                          </a:solidFill>
                        </a:rPr>
                        <a:t>QA Grado I</a:t>
                      </a:r>
                    </a:p>
                  </a:txBody>
                  <a:tcPr>
                    <a:solidFill>
                      <a:srgbClr val="EE8A1E">
                        <a:alpha val="72000"/>
                      </a:srgbClr>
                    </a:solidFill>
                  </a:tcPr>
                </a:tc>
                <a:tc>
                  <a:txBody>
                    <a:bodyPr/>
                    <a:lstStyle/>
                    <a:p>
                      <a:r>
                        <a:rPr lang="es-ES_tradnl" b="0" noProof="0" dirty="0">
                          <a:solidFill>
                            <a:schemeClr val="tx1">
                              <a:lumMod val="50000"/>
                              <a:lumOff val="50000"/>
                            </a:schemeClr>
                          </a:solidFill>
                        </a:rPr>
                        <a:t>Delgadas. Se palpan pero no son visibles.</a:t>
                      </a:r>
                    </a:p>
                  </a:txBody>
                  <a:tcPr/>
                </a:tc>
                <a:extLst>
                  <a:ext uri="{0D108BD9-81ED-4DB2-BD59-A6C34878D82A}">
                    <a16:rowId xmlns:a16="http://schemas.microsoft.com/office/drawing/2014/main" val="1550574969"/>
                  </a:ext>
                </a:extLst>
              </a:tr>
              <a:tr h="370840">
                <a:tc>
                  <a:txBody>
                    <a:bodyPr/>
                    <a:lstStyle/>
                    <a:p>
                      <a:pPr algn="l"/>
                      <a:r>
                        <a:rPr lang="en-US" b="1" dirty="0">
                          <a:solidFill>
                            <a:schemeClr val="bg1"/>
                          </a:solidFill>
                        </a:rPr>
                        <a:t>QA Grado II</a:t>
                      </a:r>
                    </a:p>
                  </a:txBody>
                  <a:tcPr>
                    <a:solidFill>
                      <a:srgbClr val="EE8A1E">
                        <a:alpha val="72000"/>
                      </a:srgbClr>
                    </a:solidFill>
                  </a:tcPr>
                </a:tc>
                <a:tc>
                  <a:txBody>
                    <a:bodyPr/>
                    <a:lstStyle/>
                    <a:p>
                      <a:r>
                        <a:rPr lang="es-ES_tradnl" noProof="0" dirty="0">
                          <a:solidFill>
                            <a:schemeClr val="tx1">
                              <a:lumMod val="50000"/>
                              <a:lumOff val="50000"/>
                            </a:schemeClr>
                          </a:solidFill>
                        </a:rPr>
                        <a:t>Espesor moderado. Se ven y se palpan.</a:t>
                      </a:r>
                    </a:p>
                  </a:txBody>
                  <a:tcPr/>
                </a:tc>
                <a:extLst>
                  <a:ext uri="{0D108BD9-81ED-4DB2-BD59-A6C34878D82A}">
                    <a16:rowId xmlns:a16="http://schemas.microsoft.com/office/drawing/2014/main" val="236477288"/>
                  </a:ext>
                </a:extLst>
              </a:tr>
              <a:tr h="370840">
                <a:tc>
                  <a:txBody>
                    <a:bodyPr/>
                    <a:lstStyle/>
                    <a:p>
                      <a:pPr algn="l"/>
                      <a:r>
                        <a:rPr lang="en-US" b="1" dirty="0">
                          <a:solidFill>
                            <a:schemeClr val="bg1"/>
                          </a:solidFill>
                        </a:rPr>
                        <a:t>QA Grado III</a:t>
                      </a:r>
                    </a:p>
                  </a:txBody>
                  <a:tcPr>
                    <a:solidFill>
                      <a:srgbClr val="EE8A1E">
                        <a:alpha val="72000"/>
                      </a:srgbClr>
                    </a:solidFill>
                  </a:tcPr>
                </a:tc>
                <a:tc>
                  <a:txBody>
                    <a:bodyPr/>
                    <a:lstStyle/>
                    <a:p>
                      <a:r>
                        <a:rPr lang="es-ES_tradnl" noProof="0" dirty="0">
                          <a:solidFill>
                            <a:schemeClr val="tx1">
                              <a:lumMod val="50000"/>
                              <a:lumOff val="50000"/>
                            </a:schemeClr>
                          </a:solidFill>
                        </a:rPr>
                        <a:t>Gran espesor o gruesas, </a:t>
                      </a:r>
                      <a:r>
                        <a:rPr lang="es-ES_tradnl" noProof="0" dirty="0" err="1">
                          <a:solidFill>
                            <a:schemeClr val="tx1">
                              <a:lumMod val="50000"/>
                              <a:lumOff val="50000"/>
                            </a:schemeClr>
                          </a:solidFill>
                        </a:rPr>
                        <a:t>hiperqueratósicas</a:t>
                      </a:r>
                      <a:r>
                        <a:rPr lang="es-ES_tradnl" noProof="0" dirty="0">
                          <a:solidFill>
                            <a:schemeClr val="tx1">
                              <a:lumMod val="50000"/>
                              <a:lumOff val="50000"/>
                            </a:schemeClr>
                          </a:solidFill>
                        </a:rPr>
                        <a:t>.</a:t>
                      </a:r>
                    </a:p>
                  </a:txBody>
                  <a:tcPr/>
                </a:tc>
                <a:extLst>
                  <a:ext uri="{0D108BD9-81ED-4DB2-BD59-A6C34878D82A}">
                    <a16:rowId xmlns:a16="http://schemas.microsoft.com/office/drawing/2014/main" val="1755811690"/>
                  </a:ext>
                </a:extLst>
              </a:tr>
            </a:tbl>
          </a:graphicData>
        </a:graphic>
      </p:graphicFrame>
      <p:sp>
        <p:nvSpPr>
          <p:cNvPr id="3" name="CuadroTexto 2">
            <a:extLst>
              <a:ext uri="{FF2B5EF4-FFF2-40B4-BE49-F238E27FC236}">
                <a16:creationId xmlns:a16="http://schemas.microsoft.com/office/drawing/2014/main" id="{93A7C8AF-F93B-45A7-B199-7C96688F8364}"/>
              </a:ext>
            </a:extLst>
          </p:cNvPr>
          <p:cNvSpPr txBox="1"/>
          <p:nvPr/>
        </p:nvSpPr>
        <p:spPr>
          <a:xfrm>
            <a:off x="571500" y="2868552"/>
            <a:ext cx="5730736" cy="400110"/>
          </a:xfrm>
          <a:prstGeom prst="rect">
            <a:avLst/>
          </a:prstGeom>
          <a:noFill/>
        </p:spPr>
        <p:txBody>
          <a:bodyPr wrap="none" lIns="91440" tIns="45720" rIns="91440" bIns="45720" rtlCol="0" anchor="t">
            <a:spAutoFit/>
          </a:bodyPr>
          <a:lstStyle/>
          <a:p>
            <a:r>
              <a:rPr lang="es-ES_tradnl" sz="2000" b="1" dirty="0">
                <a:solidFill>
                  <a:schemeClr val="tx1">
                    <a:lumMod val="50000"/>
                    <a:lumOff val="50000"/>
                  </a:schemeClr>
                </a:solidFill>
              </a:rPr>
              <a:t>Clasificación clínica según</a:t>
            </a:r>
            <a:r>
              <a:rPr lang="en-US" sz="2000" b="1" dirty="0">
                <a:solidFill>
                  <a:schemeClr val="tx1">
                    <a:lumMod val="50000"/>
                    <a:lumOff val="50000"/>
                  </a:schemeClr>
                </a:solidFill>
              </a:rPr>
              <a:t> </a:t>
            </a:r>
            <a:r>
              <a:rPr lang="en-US" sz="2000" b="1" dirty="0" err="1">
                <a:solidFill>
                  <a:schemeClr val="tx1">
                    <a:lumMod val="50000"/>
                    <a:lumOff val="50000"/>
                  </a:schemeClr>
                </a:solidFill>
              </a:rPr>
              <a:t>Rowert</a:t>
            </a:r>
            <a:r>
              <a:rPr lang="en-US" sz="2000" b="1" dirty="0">
                <a:solidFill>
                  <a:schemeClr val="tx1">
                    <a:lumMod val="50000"/>
                    <a:lumOff val="50000"/>
                  </a:schemeClr>
                </a:solidFill>
              </a:rPr>
              <a:t>-Huber et al (2007)</a:t>
            </a:r>
          </a:p>
        </p:txBody>
      </p:sp>
      <p:sp>
        <p:nvSpPr>
          <p:cNvPr id="11" name="Titel 4">
            <a:extLst>
              <a:ext uri="{FF2B5EF4-FFF2-40B4-BE49-F238E27FC236}">
                <a16:creationId xmlns:a16="http://schemas.microsoft.com/office/drawing/2014/main" id="{FA07CDE3-08F2-F46F-5098-9279F3A14767}"/>
              </a:ext>
            </a:extLst>
          </p:cNvPr>
          <p:cNvSpPr txBox="1">
            <a:spLocks/>
          </p:cNvSpPr>
          <p:nvPr/>
        </p:nvSpPr>
        <p:spPr>
          <a:xfrm>
            <a:off x="617579" y="2096942"/>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Aspectos etiopatogénicos clave</a:t>
            </a:r>
          </a:p>
        </p:txBody>
      </p:sp>
      <p:sp>
        <p:nvSpPr>
          <p:cNvPr id="12" name="CuadroTexto 11">
            <a:extLst>
              <a:ext uri="{FF2B5EF4-FFF2-40B4-BE49-F238E27FC236}">
                <a16:creationId xmlns:a16="http://schemas.microsoft.com/office/drawing/2014/main" id="{724DD2BA-B5C5-5032-BFB1-5C62B6DC1E7F}"/>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3" name="Foliennummernplatzhalter 3">
            <a:extLst>
              <a:ext uri="{FF2B5EF4-FFF2-40B4-BE49-F238E27FC236}">
                <a16:creationId xmlns:a16="http://schemas.microsoft.com/office/drawing/2014/main" id="{543EEF9A-FEEC-FD66-D99C-0A80D042B980}"/>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858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8012A-EC41-F3BA-CDDB-7470CEC6BC12}"/>
              </a:ext>
            </a:extLst>
          </p:cNvPr>
          <p:cNvSpPr>
            <a:spLocks noGrp="1"/>
          </p:cNvSpPr>
          <p:nvPr>
            <p:ph type="ctrTitle"/>
          </p:nvPr>
        </p:nvSpPr>
        <p:spPr/>
        <p:txBody>
          <a:bodyPr/>
          <a:lstStyle/>
          <a:p>
            <a:r>
              <a:rPr lang="es-ES"/>
              <a:t>Grado I</a:t>
            </a:r>
          </a:p>
        </p:txBody>
      </p:sp>
      <p:pic>
        <p:nvPicPr>
          <p:cNvPr id="4" name="Imagen 3">
            <a:extLst>
              <a:ext uri="{FF2B5EF4-FFF2-40B4-BE49-F238E27FC236}">
                <a16:creationId xmlns:a16="http://schemas.microsoft.com/office/drawing/2014/main" id="{705E3DE3-7239-3A5B-441A-EE73A920EB02}"/>
              </a:ext>
            </a:extLst>
          </p:cNvPr>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rot="5400000">
            <a:off x="495458" y="1949452"/>
            <a:ext cx="3357565" cy="2959100"/>
          </a:xfrm>
          <a:prstGeom prst="rect">
            <a:avLst/>
          </a:prstGeom>
          <a:noFill/>
          <a:ln>
            <a:noFill/>
          </a:ln>
        </p:spPr>
      </p:pic>
      <p:pic>
        <p:nvPicPr>
          <p:cNvPr id="5" name="Imagen 4">
            <a:extLst>
              <a:ext uri="{FF2B5EF4-FFF2-40B4-BE49-F238E27FC236}">
                <a16:creationId xmlns:a16="http://schemas.microsoft.com/office/drawing/2014/main" id="{657F4767-55E4-5A9F-3DEB-C18B00A4D8FC}"/>
              </a:ext>
            </a:extLst>
          </p:cNvPr>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rot="10800000">
            <a:off x="8468992" y="1665683"/>
            <a:ext cx="3116581" cy="3526633"/>
          </a:xfrm>
          <a:prstGeom prst="rect">
            <a:avLst/>
          </a:prstGeom>
          <a:noFill/>
          <a:ln>
            <a:noFill/>
          </a:ln>
        </p:spPr>
      </p:pic>
      <p:pic>
        <p:nvPicPr>
          <p:cNvPr id="6" name="Imagen 5">
            <a:extLst>
              <a:ext uri="{FF2B5EF4-FFF2-40B4-BE49-F238E27FC236}">
                <a16:creationId xmlns:a16="http://schemas.microsoft.com/office/drawing/2014/main" id="{2708E75E-8BF7-385A-FD7C-3FB7245C8C67}"/>
              </a:ext>
            </a:extLst>
          </p:cNvPr>
          <p:cNvPicPr/>
          <p:nvPr/>
        </p:nvPicPr>
        <p:blipFill rotWithShape="1">
          <a:blip r:embed="rId6" r:link="rId7" cstate="screen">
            <a:extLst>
              <a:ext uri="{28A0092B-C50C-407E-A947-70E740481C1C}">
                <a14:useLocalDpi xmlns:a14="http://schemas.microsoft.com/office/drawing/2010/main"/>
              </a:ext>
            </a:extLst>
          </a:blip>
          <a:srcRect/>
          <a:stretch>
            <a:fillRect/>
          </a:stretch>
        </p:blipFill>
        <p:spPr bwMode="auto">
          <a:xfrm rot="5400000">
            <a:off x="4382607" y="1836977"/>
            <a:ext cx="3357567" cy="3116580"/>
          </a:xfrm>
          <a:prstGeom prst="rect">
            <a:avLst/>
          </a:prstGeom>
          <a:noFill/>
          <a:ln>
            <a:noFill/>
          </a:ln>
        </p:spPr>
      </p:pic>
      <p:sp>
        <p:nvSpPr>
          <p:cNvPr id="7" name="Título 1">
            <a:extLst>
              <a:ext uri="{FF2B5EF4-FFF2-40B4-BE49-F238E27FC236}">
                <a16:creationId xmlns:a16="http://schemas.microsoft.com/office/drawing/2014/main" id="{84FF8A42-7C25-1819-A00A-8B089B454B2C}"/>
              </a:ext>
            </a:extLst>
          </p:cNvPr>
          <p:cNvSpPr txBox="1">
            <a:spLocks/>
          </p:cNvSpPr>
          <p:nvPr/>
        </p:nvSpPr>
        <p:spPr>
          <a:xfrm>
            <a:off x="5354318" y="4751690"/>
            <a:ext cx="1816100" cy="1050318"/>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s-ES" dirty="0">
                <a:solidFill>
                  <a:schemeClr val="tx1">
                    <a:lumMod val="50000"/>
                    <a:lumOff val="50000"/>
                  </a:schemeClr>
                </a:solidFill>
              </a:rPr>
              <a:t>Grado II</a:t>
            </a:r>
          </a:p>
        </p:txBody>
      </p:sp>
      <p:sp>
        <p:nvSpPr>
          <p:cNvPr id="8" name="Título 1">
            <a:extLst>
              <a:ext uri="{FF2B5EF4-FFF2-40B4-BE49-F238E27FC236}">
                <a16:creationId xmlns:a16="http://schemas.microsoft.com/office/drawing/2014/main" id="{66D5B530-2253-3580-65E5-75AB31C617FC}"/>
              </a:ext>
            </a:extLst>
          </p:cNvPr>
          <p:cNvSpPr txBox="1">
            <a:spLocks/>
          </p:cNvSpPr>
          <p:nvPr/>
        </p:nvSpPr>
        <p:spPr>
          <a:xfrm>
            <a:off x="9451337" y="4751689"/>
            <a:ext cx="1816100" cy="1050318"/>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s-ES" dirty="0">
                <a:solidFill>
                  <a:schemeClr val="tx1">
                    <a:lumMod val="50000"/>
                    <a:lumOff val="50000"/>
                  </a:schemeClr>
                </a:solidFill>
              </a:rPr>
              <a:t>Grado III</a:t>
            </a:r>
          </a:p>
        </p:txBody>
      </p:sp>
      <p:sp>
        <p:nvSpPr>
          <p:cNvPr id="10" name="Título 1">
            <a:extLst>
              <a:ext uri="{FF2B5EF4-FFF2-40B4-BE49-F238E27FC236}">
                <a16:creationId xmlns:a16="http://schemas.microsoft.com/office/drawing/2014/main" id="{D6D89C6E-2ABA-0E12-C4E6-164CC96679C8}"/>
              </a:ext>
            </a:extLst>
          </p:cNvPr>
          <p:cNvSpPr txBox="1">
            <a:spLocks/>
          </p:cNvSpPr>
          <p:nvPr/>
        </p:nvSpPr>
        <p:spPr>
          <a:xfrm>
            <a:off x="1676082" y="4751689"/>
            <a:ext cx="1816100" cy="1050318"/>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s-ES" dirty="0">
                <a:solidFill>
                  <a:schemeClr val="tx1">
                    <a:lumMod val="50000"/>
                    <a:lumOff val="50000"/>
                  </a:schemeClr>
                </a:solidFill>
              </a:rPr>
              <a:t>Grado I</a:t>
            </a:r>
          </a:p>
        </p:txBody>
      </p:sp>
      <p:sp>
        <p:nvSpPr>
          <p:cNvPr id="11" name="CuadroTexto 10">
            <a:extLst>
              <a:ext uri="{FF2B5EF4-FFF2-40B4-BE49-F238E27FC236}">
                <a16:creationId xmlns:a16="http://schemas.microsoft.com/office/drawing/2014/main" id="{26896219-C53E-81A4-2FDA-3D4FEF5E57A4}"/>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Fotos cedidas por el Dr. Martorell.</a:t>
            </a:r>
          </a:p>
        </p:txBody>
      </p:sp>
      <p:sp>
        <p:nvSpPr>
          <p:cNvPr id="12" name="Foliennummernplatzhalter 3">
            <a:extLst>
              <a:ext uri="{FF2B5EF4-FFF2-40B4-BE49-F238E27FC236}">
                <a16:creationId xmlns:a16="http://schemas.microsoft.com/office/drawing/2014/main" id="{05767CF2-D2AF-BD4C-39E8-CFE890E70BD1}"/>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07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98BD0534-E9B3-0568-EDAE-0EE2F0C17C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 name="Inhaltsplatzhalter 9">
            <a:extLst>
              <a:ext uri="{FF2B5EF4-FFF2-40B4-BE49-F238E27FC236}">
                <a16:creationId xmlns:a16="http://schemas.microsoft.com/office/drawing/2014/main" id="{C9F76B27-9F8B-5E42-2051-3AE0C84BF5BE}"/>
              </a:ext>
            </a:extLst>
          </p:cNvPr>
          <p:cNvSpPr txBox="1">
            <a:spLocks/>
          </p:cNvSpPr>
          <p:nvPr/>
        </p:nvSpPr>
        <p:spPr>
          <a:xfrm>
            <a:off x="1040410" y="3020495"/>
            <a:ext cx="4319850" cy="317406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endParaRPr lang="de-DE" sz="1800" b="1" dirty="0"/>
          </a:p>
          <a:p>
            <a:pPr algn="l">
              <a:buClr>
                <a:schemeClr val="tx1"/>
              </a:buClr>
            </a:pPr>
            <a:r>
              <a:rPr lang="es-ES" sz="1800" b="1" dirty="0">
                <a:solidFill>
                  <a:srgbClr val="EE8A1E"/>
                </a:solidFill>
              </a:rPr>
              <a:t>Carcinoma de células escamosas</a:t>
            </a:r>
          </a:p>
          <a:p>
            <a:pPr lvl="1" algn="l">
              <a:buClr>
                <a:schemeClr val="tx1"/>
              </a:buClr>
            </a:pPr>
            <a:r>
              <a:rPr lang="es-ES" sz="1800" dirty="0">
                <a:solidFill>
                  <a:schemeClr val="tx1">
                    <a:lumMod val="50000"/>
                    <a:lumOff val="50000"/>
                  </a:schemeClr>
                </a:solidFill>
              </a:rPr>
              <a:t>Riesgo de progresión de lesiones individuales de QA a carcinoma de células escamosas: 0,025-16% al año.</a:t>
            </a:r>
          </a:p>
          <a:p>
            <a:pPr marL="179387" lvl="1">
              <a:buClr>
                <a:schemeClr val="tx1"/>
              </a:buClr>
            </a:pPr>
            <a:endParaRPr lang="de-DE" sz="1800" dirty="0">
              <a:solidFill>
                <a:schemeClr val="tx1">
                  <a:lumMod val="50000"/>
                  <a:lumOff val="50000"/>
                </a:schemeClr>
              </a:solidFill>
            </a:endParaRPr>
          </a:p>
          <a:p>
            <a:pPr>
              <a:buClr>
                <a:schemeClr val="tx1"/>
              </a:buClr>
            </a:pPr>
            <a:endParaRPr lang="de-DE" sz="2200" dirty="0"/>
          </a:p>
        </p:txBody>
      </p:sp>
      <p:sp>
        <p:nvSpPr>
          <p:cNvPr id="28" name="Rectangle : coins arrondis 10">
            <a:extLst>
              <a:ext uri="{FF2B5EF4-FFF2-40B4-BE49-F238E27FC236}">
                <a16:creationId xmlns:a16="http://schemas.microsoft.com/office/drawing/2014/main" id="{E2F211B4-6591-551B-0C72-EF719E089650}"/>
              </a:ext>
            </a:extLst>
          </p:cNvPr>
          <p:cNvSpPr/>
          <p:nvPr/>
        </p:nvSpPr>
        <p:spPr>
          <a:xfrm>
            <a:off x="470999" y="1926415"/>
            <a:ext cx="11340000" cy="433878"/>
          </a:xfrm>
          <a:prstGeom prst="roundRect">
            <a:avLst/>
          </a:prstGeom>
          <a:noFill/>
          <a:ln w="19050">
            <a:noFill/>
          </a:ln>
        </p:spPr>
        <p:txBody>
          <a:bodyPr wrap="square">
            <a:spAutoFit/>
          </a:bodyPr>
          <a:lstStyle/>
          <a:p>
            <a:pPr marL="0" marR="0" lvl="0" indent="0" defTabSz="457200" rtl="0" eaLnBrk="1" fontAlgn="auto" latinLnBrk="0" hangingPunct="1">
              <a:lnSpc>
                <a:spcPct val="115000"/>
              </a:lnSpc>
              <a:spcBef>
                <a:spcPts val="0"/>
              </a:spcBef>
              <a:spcAft>
                <a:spcPts val="800"/>
              </a:spcAft>
              <a:buClrTx/>
              <a:buSzTx/>
              <a:buFontTx/>
              <a:buNone/>
              <a:tabLst/>
              <a:defRPr/>
            </a:pPr>
            <a:r>
              <a:rPr kumimoji="0" lang="es-ES" sz="1800" b="1" i="0" u="none" strike="noStrike" kern="1200" cap="none" spc="0" normalizeH="0" baseline="0" dirty="0">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Si no se trata, la QA puede progresar a un carcinoma de células escamosas</a:t>
            </a:r>
          </a:p>
        </p:txBody>
      </p:sp>
      <p:sp>
        <p:nvSpPr>
          <p:cNvPr id="29" name="Rectangle 3">
            <a:extLst>
              <a:ext uri="{FF2B5EF4-FFF2-40B4-BE49-F238E27FC236}">
                <a16:creationId xmlns:a16="http://schemas.microsoft.com/office/drawing/2014/main" id="{69C8DE8A-64B7-01A5-44BC-BEC5ABE770BF}"/>
              </a:ext>
            </a:extLst>
          </p:cNvPr>
          <p:cNvSpPr>
            <a:spLocks noChangeArrowheads="1"/>
          </p:cNvSpPr>
          <p:nvPr/>
        </p:nvSpPr>
        <p:spPr bwMode="auto">
          <a:xfrm>
            <a:off x="5852766" y="2424789"/>
            <a:ext cx="611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dirty="0" bmk="_Toc1909064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Progresión de la QA y cancerización del campo</a:t>
            </a:r>
          </a:p>
        </p:txBody>
      </p:sp>
      <p:grpSp>
        <p:nvGrpSpPr>
          <p:cNvPr id="30" name="Gruppieren 2">
            <a:extLst>
              <a:ext uri="{FF2B5EF4-FFF2-40B4-BE49-F238E27FC236}">
                <a16:creationId xmlns:a16="http://schemas.microsoft.com/office/drawing/2014/main" id="{64A8BA7D-8322-4061-497F-728EA4D7A818}"/>
              </a:ext>
            </a:extLst>
          </p:cNvPr>
          <p:cNvGrpSpPr/>
          <p:nvPr/>
        </p:nvGrpSpPr>
        <p:grpSpPr>
          <a:xfrm>
            <a:off x="6355297" y="2817964"/>
            <a:ext cx="5105401" cy="3180723"/>
            <a:chOff x="6102000" y="2511208"/>
            <a:chExt cx="5633998" cy="3510045"/>
          </a:xfrm>
        </p:grpSpPr>
        <p:pic>
          <p:nvPicPr>
            <p:cNvPr id="38" name="Grafik 18">
              <a:extLst>
                <a:ext uri="{FF2B5EF4-FFF2-40B4-BE49-F238E27FC236}">
                  <a16:creationId xmlns:a16="http://schemas.microsoft.com/office/drawing/2014/main" id="{ACE21650-0779-83AA-EE18-CCAFCEFDF0ED}"/>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207" r="2971"/>
            <a:stretch/>
          </p:blipFill>
          <p:spPr>
            <a:xfrm>
              <a:off x="6102000" y="2511208"/>
              <a:ext cx="5633998" cy="3502702"/>
            </a:xfrm>
            <a:prstGeom prst="rect">
              <a:avLst/>
            </a:prstGeom>
          </p:spPr>
        </p:pic>
        <p:cxnSp>
          <p:nvCxnSpPr>
            <p:cNvPr id="39" name="Gerade Verbindung mit Pfeil 30">
              <a:extLst>
                <a:ext uri="{FF2B5EF4-FFF2-40B4-BE49-F238E27FC236}">
                  <a16:creationId xmlns:a16="http://schemas.microsoft.com/office/drawing/2014/main" id="{1C7DFF8D-BB50-0DCC-ED0A-D16E0AB5941F}"/>
                </a:ext>
              </a:extLst>
            </p:cNvPr>
            <p:cNvCxnSpPr>
              <a:cxnSpLocks/>
              <a:stCxn id="43" idx="0"/>
            </p:cNvCxnSpPr>
            <p:nvPr/>
          </p:nvCxnSpPr>
          <p:spPr>
            <a:xfrm flipV="1">
              <a:off x="11053321" y="5557584"/>
              <a:ext cx="0" cy="15589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feld 31">
              <a:extLst>
                <a:ext uri="{FF2B5EF4-FFF2-40B4-BE49-F238E27FC236}">
                  <a16:creationId xmlns:a16="http://schemas.microsoft.com/office/drawing/2014/main" id="{A3C55CF5-4E9F-3F25-511A-E5E51AC1930B}"/>
                </a:ext>
              </a:extLst>
            </p:cNvPr>
            <p:cNvSpPr txBox="1"/>
            <p:nvPr/>
          </p:nvSpPr>
          <p:spPr>
            <a:xfrm>
              <a:off x="8709031" y="2623555"/>
              <a:ext cx="6096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a:ln>
                    <a:noFill/>
                  </a:ln>
                  <a:solidFill>
                    <a:srgbClr val="575756"/>
                  </a:solidFill>
                  <a:effectLst/>
                  <a:uLnTx/>
                  <a:uFillTx/>
                  <a:latin typeface="Arial" panose="020B0604020202020204"/>
                  <a:ea typeface="+mn-ea"/>
                  <a:cs typeface="+mn-cs"/>
                </a:rPr>
                <a:t>UV</a:t>
              </a:r>
            </a:p>
          </p:txBody>
        </p:sp>
        <p:cxnSp>
          <p:nvCxnSpPr>
            <p:cNvPr id="41" name="Gerade Verbindung mit Pfeil 32">
              <a:extLst>
                <a:ext uri="{FF2B5EF4-FFF2-40B4-BE49-F238E27FC236}">
                  <a16:creationId xmlns:a16="http://schemas.microsoft.com/office/drawing/2014/main" id="{D0D6466F-1B6E-6B5C-5836-34DB69E48492}"/>
                </a:ext>
              </a:extLst>
            </p:cNvPr>
            <p:cNvCxnSpPr>
              <a:cxnSpLocks/>
            </p:cNvCxnSpPr>
            <p:nvPr/>
          </p:nvCxnSpPr>
          <p:spPr>
            <a:xfrm flipV="1">
              <a:off x="8599291" y="4963611"/>
              <a:ext cx="0" cy="20602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33">
              <a:extLst>
                <a:ext uri="{FF2B5EF4-FFF2-40B4-BE49-F238E27FC236}">
                  <a16:creationId xmlns:a16="http://schemas.microsoft.com/office/drawing/2014/main" id="{CAC9CBE5-188D-020E-C407-D1ECBE7E63FC}"/>
                </a:ext>
              </a:extLst>
            </p:cNvPr>
            <p:cNvCxnSpPr>
              <a:cxnSpLocks/>
            </p:cNvCxnSpPr>
            <p:nvPr/>
          </p:nvCxnSpPr>
          <p:spPr>
            <a:xfrm flipV="1">
              <a:off x="7029049" y="5315305"/>
              <a:ext cx="163473" cy="16694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34">
              <a:extLst>
                <a:ext uri="{FF2B5EF4-FFF2-40B4-BE49-F238E27FC236}">
                  <a16:creationId xmlns:a16="http://schemas.microsoft.com/office/drawing/2014/main" id="{DB04B6B9-05B5-76C9-5346-0BF26B9D4219}"/>
                </a:ext>
              </a:extLst>
            </p:cNvPr>
            <p:cNvSpPr txBox="1"/>
            <p:nvPr/>
          </p:nvSpPr>
          <p:spPr>
            <a:xfrm>
              <a:off x="10744613" y="5713476"/>
              <a:ext cx="61741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prstClr val="white"/>
                  </a:solidFill>
                  <a:effectLst/>
                  <a:uLnTx/>
                  <a:uFillTx/>
                  <a:latin typeface="Arial" panose="020B0604020202020204"/>
                  <a:ea typeface="+mn-ea"/>
                  <a:cs typeface="+mn-cs"/>
                </a:rPr>
                <a:t>CCE</a:t>
              </a:r>
            </a:p>
          </p:txBody>
        </p:sp>
        <p:sp>
          <p:nvSpPr>
            <p:cNvPr id="44" name="Textfeld 35">
              <a:extLst>
                <a:ext uri="{FF2B5EF4-FFF2-40B4-BE49-F238E27FC236}">
                  <a16:creationId xmlns:a16="http://schemas.microsoft.com/office/drawing/2014/main" id="{0E171DD7-3440-D19C-4194-311F6EF384BC}"/>
                </a:ext>
              </a:extLst>
            </p:cNvPr>
            <p:cNvSpPr txBox="1"/>
            <p:nvPr/>
          </p:nvSpPr>
          <p:spPr>
            <a:xfrm>
              <a:off x="8290583" y="5135858"/>
              <a:ext cx="61741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prstClr val="white"/>
                  </a:solidFill>
                  <a:effectLst/>
                  <a:uLnTx/>
                  <a:uFillTx/>
                  <a:latin typeface="Arial" panose="020B0604020202020204"/>
                  <a:ea typeface="+mn-ea"/>
                  <a:cs typeface="+mn-cs"/>
                </a:rPr>
                <a:t>QA</a:t>
              </a:r>
            </a:p>
          </p:txBody>
        </p:sp>
        <p:sp>
          <p:nvSpPr>
            <p:cNvPr id="45" name="Textfeld 36">
              <a:extLst>
                <a:ext uri="{FF2B5EF4-FFF2-40B4-BE49-F238E27FC236}">
                  <a16:creationId xmlns:a16="http://schemas.microsoft.com/office/drawing/2014/main" id="{0134E998-9293-BEBE-EEED-BD3E66D02640}"/>
                </a:ext>
              </a:extLst>
            </p:cNvPr>
            <p:cNvSpPr txBox="1"/>
            <p:nvPr/>
          </p:nvSpPr>
          <p:spPr>
            <a:xfrm>
              <a:off x="6309342" y="5471460"/>
              <a:ext cx="136443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a:ln>
                    <a:noFill/>
                  </a:ln>
                  <a:solidFill>
                    <a:prstClr val="white"/>
                  </a:solidFill>
                  <a:effectLst/>
                  <a:uLnTx/>
                  <a:uFillTx/>
                  <a:latin typeface="Arial" panose="020B0604020202020204"/>
                  <a:ea typeface="+mn-ea"/>
                  <a:cs typeface="+mn-cs"/>
                </a:rPr>
                <a:t>QA en primera etapa</a:t>
              </a:r>
            </a:p>
          </p:txBody>
        </p:sp>
      </p:grpSp>
      <p:sp>
        <p:nvSpPr>
          <p:cNvPr id="46" name="Titel 4">
            <a:extLst>
              <a:ext uri="{FF2B5EF4-FFF2-40B4-BE49-F238E27FC236}">
                <a16:creationId xmlns:a16="http://schemas.microsoft.com/office/drawing/2014/main" id="{73968613-82AB-EA50-7B47-2394FAD984D7}"/>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Aspectos etiopatogénicos clave</a:t>
            </a:r>
          </a:p>
        </p:txBody>
      </p:sp>
      <p:sp>
        <p:nvSpPr>
          <p:cNvPr id="47" name="Rectángulo 46">
            <a:extLst>
              <a:ext uri="{FF2B5EF4-FFF2-40B4-BE49-F238E27FC236}">
                <a16:creationId xmlns:a16="http://schemas.microsoft.com/office/drawing/2014/main" id="{83B5D310-C467-13F2-9519-5755ECA4F57E}"/>
              </a:ext>
            </a:extLst>
          </p:cNvPr>
          <p:cNvSpPr/>
          <p:nvPr/>
        </p:nvSpPr>
        <p:spPr>
          <a:xfrm rot="18900000">
            <a:off x="1206256" y="377569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Foliennummernplatzhalter 3">
            <a:extLst>
              <a:ext uri="{FF2B5EF4-FFF2-40B4-BE49-F238E27FC236}">
                <a16:creationId xmlns:a16="http://schemas.microsoft.com/office/drawing/2014/main" id="{6DC1AA7D-1756-4447-1BF7-9667134DD2FF}"/>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49" name="CuadroTexto 48">
            <a:extLst>
              <a:ext uri="{FF2B5EF4-FFF2-40B4-BE49-F238E27FC236}">
                <a16:creationId xmlns:a16="http://schemas.microsoft.com/office/drawing/2014/main" id="{D4324AC6-90F7-B383-758E-23C5951FDDC1}"/>
              </a:ext>
            </a:extLst>
          </p:cNvPr>
          <p:cNvSpPr txBox="1"/>
          <p:nvPr/>
        </p:nvSpPr>
        <p:spPr>
          <a:xfrm>
            <a:off x="617580" y="5807367"/>
            <a:ext cx="5398834" cy="369332"/>
          </a:xfrm>
          <a:prstGeom prst="rect">
            <a:avLst/>
          </a:prstGeom>
          <a:noFill/>
        </p:spPr>
        <p:txBody>
          <a:bodyPr wrap="square">
            <a:spAutoFit/>
          </a:bodyPr>
          <a:lstStyle/>
          <a:p>
            <a:pPr marL="0" indent="0" algn="l" rtl="0" eaLnBrk="1" latinLnBrk="0" hangingPunct="1">
              <a:spcBef>
                <a:spcPts val="0"/>
              </a:spcBef>
              <a:spcAft>
                <a:spcPts val="600"/>
              </a:spcAft>
            </a:pPr>
            <a:r>
              <a:rPr lang="en-GB" sz="900" dirty="0" err="1">
                <a:solidFill>
                  <a:schemeClr val="tx1">
                    <a:lumMod val="50000"/>
                    <a:lumOff val="50000"/>
                  </a:schemeClr>
                </a:solidFill>
                <a:latin typeface="Calibri" panose="020F0502020204030204" pitchFamily="34" charset="0"/>
                <a:cs typeface="Calibri" panose="020F0502020204030204" pitchFamily="34" charset="0"/>
              </a:rPr>
              <a:t>Stockfleth</a:t>
            </a:r>
            <a:r>
              <a:rPr lang="en-GB" sz="900" dirty="0">
                <a:solidFill>
                  <a:schemeClr val="tx1">
                    <a:lumMod val="50000"/>
                    <a:lumOff val="50000"/>
                  </a:schemeClr>
                </a:solidFill>
                <a:latin typeface="Calibri" panose="020F0502020204030204" pitchFamily="34" charset="0"/>
                <a:cs typeface="Calibri" panose="020F0502020204030204" pitchFamily="34" charset="0"/>
              </a:rPr>
              <a:t> E. The importance of treating the field in actinic keratosis. J </a:t>
            </a:r>
            <a:r>
              <a:rPr lang="en-GB" sz="900" dirty="0" err="1">
                <a:solidFill>
                  <a:schemeClr val="tx1">
                    <a:lumMod val="50000"/>
                    <a:lumOff val="50000"/>
                  </a:schemeClr>
                </a:solidFill>
                <a:latin typeface="Calibri" panose="020F0502020204030204" pitchFamily="34" charset="0"/>
                <a:cs typeface="Calibri" panose="020F0502020204030204" pitchFamily="34" charset="0"/>
              </a:rPr>
              <a:t>Eur</a:t>
            </a:r>
            <a:r>
              <a:rPr lang="en-GB" sz="900" dirty="0">
                <a:solidFill>
                  <a:schemeClr val="tx1">
                    <a:lumMod val="50000"/>
                    <a:lumOff val="50000"/>
                  </a:schemeClr>
                </a:solidFill>
                <a:latin typeface="Calibri" panose="020F0502020204030204" pitchFamily="34" charset="0"/>
                <a:cs typeface="Calibri" panose="020F0502020204030204" pitchFamily="34" charset="0"/>
              </a:rPr>
              <a:t> </a:t>
            </a:r>
            <a:r>
              <a:rPr lang="en-GB" sz="900" dirty="0" err="1">
                <a:solidFill>
                  <a:schemeClr val="tx1">
                    <a:lumMod val="50000"/>
                    <a:lumOff val="50000"/>
                  </a:schemeClr>
                </a:solidFill>
                <a:latin typeface="Calibri" panose="020F0502020204030204" pitchFamily="34" charset="0"/>
                <a:cs typeface="Calibri" panose="020F0502020204030204" pitchFamily="34" charset="0"/>
              </a:rPr>
              <a:t>Acad</a:t>
            </a:r>
            <a:r>
              <a:rPr lang="en-GB" sz="900" dirty="0">
                <a:solidFill>
                  <a:schemeClr val="tx1">
                    <a:lumMod val="50000"/>
                    <a:lumOff val="50000"/>
                  </a:schemeClr>
                </a:solidFill>
                <a:latin typeface="Calibri" panose="020F0502020204030204" pitchFamily="34" charset="0"/>
                <a:cs typeface="Calibri" panose="020F0502020204030204" pitchFamily="34" charset="0"/>
              </a:rPr>
              <a:t> Dermatol </a:t>
            </a:r>
            <a:r>
              <a:rPr lang="en-GB" sz="900" dirty="0" err="1">
                <a:solidFill>
                  <a:schemeClr val="tx1">
                    <a:lumMod val="50000"/>
                    <a:lumOff val="50000"/>
                  </a:schemeClr>
                </a:solidFill>
                <a:latin typeface="Calibri" panose="020F0502020204030204" pitchFamily="34" charset="0"/>
                <a:cs typeface="Calibri" panose="020F0502020204030204" pitchFamily="34" charset="0"/>
              </a:rPr>
              <a:t>Venereol</a:t>
            </a:r>
            <a:r>
              <a:rPr lang="en-GB" sz="900" dirty="0">
                <a:solidFill>
                  <a:schemeClr val="tx1">
                    <a:lumMod val="50000"/>
                    <a:lumOff val="50000"/>
                  </a:schemeClr>
                </a:solidFill>
                <a:latin typeface="Calibri" panose="020F0502020204030204" pitchFamily="34" charset="0"/>
                <a:cs typeface="Calibri" panose="020F0502020204030204" pitchFamily="34" charset="0"/>
              </a:rPr>
              <a:t> 2017 Mar;31 </a:t>
            </a:r>
            <a:r>
              <a:rPr lang="en-GB" sz="900" dirty="0" err="1">
                <a:solidFill>
                  <a:schemeClr val="tx1">
                    <a:lumMod val="50000"/>
                    <a:lumOff val="50000"/>
                  </a:schemeClr>
                </a:solidFill>
                <a:latin typeface="Calibri" panose="020F0502020204030204" pitchFamily="34" charset="0"/>
                <a:cs typeface="Calibri" panose="020F0502020204030204" pitchFamily="34" charset="0"/>
              </a:rPr>
              <a:t>Suppl</a:t>
            </a:r>
            <a:r>
              <a:rPr lang="en-GB" sz="900" dirty="0">
                <a:solidFill>
                  <a:schemeClr val="tx1">
                    <a:lumMod val="50000"/>
                    <a:lumOff val="50000"/>
                  </a:schemeClr>
                </a:solidFill>
                <a:latin typeface="Calibri" panose="020F0502020204030204" pitchFamily="34" charset="0"/>
                <a:cs typeface="Calibri" panose="020F0502020204030204" pitchFamily="34" charset="0"/>
              </a:rPr>
              <a:t> 2:8-11. </a:t>
            </a:r>
            <a:r>
              <a:rPr lang="es-ES" sz="900" dirty="0">
                <a:solidFill>
                  <a:schemeClr val="tx1">
                    <a:lumMod val="50000"/>
                    <a:lumOff val="50000"/>
                  </a:schemeClr>
                </a:solidFill>
                <a:latin typeface="Calibri" panose="020F0502020204030204" pitchFamily="34" charset="0"/>
                <a:cs typeface="Calibri" panose="020F0502020204030204" pitchFamily="34" charset="0"/>
              </a:rPr>
              <a:t>(Figura creada a partir de </a:t>
            </a:r>
            <a:r>
              <a:rPr lang="es-ES" sz="900" dirty="0" err="1">
                <a:solidFill>
                  <a:schemeClr val="tx1">
                    <a:lumMod val="50000"/>
                    <a:lumOff val="50000"/>
                  </a:schemeClr>
                </a:solidFill>
                <a:latin typeface="Calibri" panose="020F0502020204030204" pitchFamily="34" charset="0"/>
                <a:cs typeface="Calibri" panose="020F0502020204030204" pitchFamily="34" charset="0"/>
              </a:rPr>
              <a:t>Stockfleth</a:t>
            </a:r>
            <a:r>
              <a:rPr lang="es-ES" sz="900" dirty="0">
                <a:solidFill>
                  <a:schemeClr val="tx1">
                    <a:lumMod val="50000"/>
                    <a:lumOff val="50000"/>
                  </a:schemeClr>
                </a:solidFill>
                <a:latin typeface="Calibri" panose="020F0502020204030204" pitchFamily="34" charset="0"/>
                <a:cs typeface="Calibri" panose="020F0502020204030204" pitchFamily="34" charset="0"/>
              </a:rPr>
              <a:t> E et al. 2011). </a:t>
            </a:r>
          </a:p>
        </p:txBody>
      </p:sp>
      <p:sp>
        <p:nvSpPr>
          <p:cNvPr id="50" name="CuadroTexto 49">
            <a:extLst>
              <a:ext uri="{FF2B5EF4-FFF2-40B4-BE49-F238E27FC236}">
                <a16:creationId xmlns:a16="http://schemas.microsoft.com/office/drawing/2014/main" id="{D39B7B2B-B8F8-B6E6-561E-2BDB4B5C5C48}"/>
              </a:ext>
            </a:extLst>
          </p:cNvPr>
          <p:cNvSpPr txBox="1"/>
          <p:nvPr/>
        </p:nvSpPr>
        <p:spPr>
          <a:xfrm>
            <a:off x="617580" y="5356793"/>
            <a:ext cx="5398834" cy="492443"/>
          </a:xfrm>
          <a:prstGeom prst="rect">
            <a:avLst/>
          </a:prstGeom>
          <a:noFill/>
        </p:spPr>
        <p:txBody>
          <a:bodyPr wrap="square">
            <a:spAutoFit/>
          </a:bodyPr>
          <a:lstStyle/>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CCE: </a:t>
            </a:r>
            <a:r>
              <a:rPr lang="en-GB" sz="1200" kern="1200" dirty="0">
                <a:solidFill>
                  <a:srgbClr val="575756"/>
                </a:solidFill>
                <a:effectLst/>
                <a:latin typeface="Calibri" panose="020F0502020204030204" pitchFamily="34" charset="0"/>
                <a:cs typeface="Calibri" panose="020F0502020204030204" pitchFamily="34" charset="0"/>
              </a:rPr>
              <a:t>carcinoma de </a:t>
            </a:r>
            <a:r>
              <a:rPr lang="en-GB" sz="1200" kern="1200" dirty="0" err="1">
                <a:solidFill>
                  <a:srgbClr val="575756"/>
                </a:solidFill>
                <a:effectLst/>
                <a:latin typeface="Calibri" panose="020F0502020204030204" pitchFamily="34" charset="0"/>
                <a:cs typeface="Calibri" panose="020F0502020204030204" pitchFamily="34" charset="0"/>
              </a:rPr>
              <a:t>células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escamosas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b="1" kern="1200" dirty="0">
                <a:solidFill>
                  <a:srgbClr val="EE8A1E"/>
                </a:solidFill>
                <a:effectLst/>
                <a:latin typeface="Calibri" panose="020F0502020204030204" pitchFamily="34" charset="0"/>
                <a:cs typeface="Calibri" panose="020F0502020204030204" pitchFamily="34" charset="0"/>
              </a:rPr>
              <a:t>QA: </a:t>
            </a:r>
            <a:r>
              <a:rPr lang="en-GB" sz="1200" kern="1200" dirty="0" err="1">
                <a:solidFill>
                  <a:srgbClr val="575756"/>
                </a:solidFill>
                <a:effectLst/>
                <a:latin typeface="Calibri" panose="020F0502020204030204" pitchFamily="34" charset="0"/>
                <a:cs typeface="Calibri" panose="020F0502020204030204" pitchFamily="34" charset="0"/>
              </a:rPr>
              <a:t>queratosis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actínica</a:t>
            </a:r>
            <a:r>
              <a:rPr lang="en-GB" sz="1200" kern="1200" dirty="0">
                <a:solidFill>
                  <a:srgbClr val="575756"/>
                </a:solidFill>
                <a:effectLst/>
                <a:latin typeface="Calibri" panose="020F0502020204030204" pitchFamily="34" charset="0"/>
                <a:cs typeface="Calibri" panose="020F0502020204030204" pitchFamily="34" charset="0"/>
              </a:rPr>
              <a:t>; </a:t>
            </a:r>
            <a:r>
              <a:rPr lang="en-GB" sz="1200" b="1" kern="1200" dirty="0">
                <a:solidFill>
                  <a:srgbClr val="EE8A1E"/>
                </a:solidFill>
                <a:effectLst/>
                <a:latin typeface="Calibri" panose="020F0502020204030204" pitchFamily="34" charset="0"/>
                <a:cs typeface="Calibri" panose="020F0502020204030204" pitchFamily="34" charset="0"/>
              </a:rPr>
              <a:t>UV: </a:t>
            </a:r>
            <a:r>
              <a:rPr lang="en-GB" sz="1200" kern="1200" dirty="0" err="1">
                <a:solidFill>
                  <a:srgbClr val="575756"/>
                </a:solidFill>
                <a:effectLst/>
                <a:latin typeface="Calibri" panose="020F0502020204030204" pitchFamily="34" charset="0"/>
                <a:cs typeface="Calibri" panose="020F0502020204030204" pitchFamily="34" charset="0"/>
              </a:rPr>
              <a:t>ultravioleta</a:t>
            </a:r>
            <a:endParaRPr lang="en-GB" sz="1200" kern="1200" dirty="0">
              <a:solidFill>
                <a:srgbClr val="575756"/>
              </a:solidFill>
              <a:effectLst/>
              <a:latin typeface="Calibri" panose="020F0502020204030204" pitchFamily="34" charset="0"/>
              <a:cs typeface="Calibri" panose="020F0502020204030204" pitchFamily="34" charset="0"/>
            </a:endParaRPr>
          </a:p>
          <a:p>
            <a:pPr marL="0" indent="0" algn="l" rtl="0" eaLnBrk="1" latinLnBrk="0" hangingPunct="1">
              <a:spcBef>
                <a:spcPts val="0"/>
              </a:spcBef>
              <a:spcAft>
                <a:spcPts val="600"/>
              </a:spcAft>
            </a:pPr>
            <a:endParaRPr lang="en-GB" sz="900" kern="1200" dirty="0" err="1">
              <a:solidFill>
                <a:srgbClr val="575756"/>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198082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704B-FD72-6BE9-0E5E-8D9D6C5A0890}"/>
            </a:ext>
          </a:extLst>
        </p:cNvPr>
        <p:cNvGrpSpPr/>
        <p:nvPr/>
      </p:nvGrpSpPr>
      <p:grpSpPr>
        <a:xfrm>
          <a:off x="0" y="0"/>
          <a:ext cx="0" cy="0"/>
          <a:chOff x="0" y="0"/>
          <a:chExt cx="0" cy="0"/>
        </a:xfrm>
      </p:grpSpPr>
      <p:sp>
        <p:nvSpPr>
          <p:cNvPr id="31" name="Titel 4">
            <a:extLst>
              <a:ext uri="{FF2B5EF4-FFF2-40B4-BE49-F238E27FC236}">
                <a16:creationId xmlns:a16="http://schemas.microsoft.com/office/drawing/2014/main" id="{57FC2E11-54F6-FE6F-D0E2-17A31814E02D}"/>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Índice</a:t>
            </a:r>
          </a:p>
        </p:txBody>
      </p:sp>
      <p:sp>
        <p:nvSpPr>
          <p:cNvPr id="32" name="Inhaltsplatzhalter 5">
            <a:extLst>
              <a:ext uri="{FF2B5EF4-FFF2-40B4-BE49-F238E27FC236}">
                <a16:creationId xmlns:a16="http://schemas.microsoft.com/office/drawing/2014/main" id="{95D80DA0-C200-8D5C-1018-0C0959D8F5F6}"/>
              </a:ext>
            </a:extLst>
          </p:cNvPr>
          <p:cNvSpPr>
            <a:spLocks noGrp="1"/>
          </p:cNvSpPr>
          <p:nvPr>
            <p:ph type="subTitle" idx="1"/>
          </p:nvPr>
        </p:nvSpPr>
        <p:spPr>
          <a:xfrm>
            <a:off x="6950787" y="3389449"/>
            <a:ext cx="2583676" cy="276999"/>
          </a:xfrm>
        </p:spPr>
        <p:txBody>
          <a:bodyPr tIns="0" bIns="0" anchor="ctr"/>
          <a:lstStyle/>
          <a:p>
            <a:pPr marL="0" indent="0" algn="l">
              <a:buClr>
                <a:schemeClr val="tx1"/>
              </a:buClr>
              <a:buNone/>
            </a:pPr>
            <a:r>
              <a:rPr lang="es-ES" sz="1800" b="1" dirty="0">
                <a:solidFill>
                  <a:schemeClr val="tx1">
                    <a:lumMod val="50000"/>
                    <a:lumOff val="50000"/>
                  </a:schemeClr>
                </a:solidFill>
                <a:cs typeface="Arial"/>
              </a:rPr>
              <a:t>Casos que enseñan</a:t>
            </a:r>
          </a:p>
        </p:txBody>
      </p:sp>
      <p:sp>
        <p:nvSpPr>
          <p:cNvPr id="33" name="Ellipse 19">
            <a:extLst>
              <a:ext uri="{FF2B5EF4-FFF2-40B4-BE49-F238E27FC236}">
                <a16:creationId xmlns:a16="http://schemas.microsoft.com/office/drawing/2014/main" id="{9FD770FA-EF50-F41A-B208-ADD89FCB4458}"/>
              </a:ext>
            </a:extLst>
          </p:cNvPr>
          <p:cNvSpPr/>
          <p:nvPr/>
        </p:nvSpPr>
        <p:spPr>
          <a:xfrm>
            <a:off x="6190988"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5</a:t>
            </a:r>
          </a:p>
        </p:txBody>
      </p:sp>
      <p:sp>
        <p:nvSpPr>
          <p:cNvPr id="37" name="Ellipse 20">
            <a:extLst>
              <a:ext uri="{FF2B5EF4-FFF2-40B4-BE49-F238E27FC236}">
                <a16:creationId xmlns:a16="http://schemas.microsoft.com/office/drawing/2014/main" id="{A2D39357-6790-BFBF-DB86-65D6767FD7D8}"/>
              </a:ext>
            </a:extLst>
          </p:cNvPr>
          <p:cNvSpPr/>
          <p:nvPr/>
        </p:nvSpPr>
        <p:spPr>
          <a:xfrm>
            <a:off x="6190988" y="319737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6</a:t>
            </a:r>
          </a:p>
        </p:txBody>
      </p:sp>
      <p:sp>
        <p:nvSpPr>
          <p:cNvPr id="38" name="Rechteck 24">
            <a:extLst>
              <a:ext uri="{FF2B5EF4-FFF2-40B4-BE49-F238E27FC236}">
                <a16:creationId xmlns:a16="http://schemas.microsoft.com/office/drawing/2014/main" id="{6DE51274-01CC-D453-6D0A-AD54D50A1B0A}"/>
              </a:ext>
            </a:extLst>
          </p:cNvPr>
          <p:cNvSpPr/>
          <p:nvPr/>
        </p:nvSpPr>
        <p:spPr>
          <a:xfrm>
            <a:off x="1366879" y="1861226"/>
            <a:ext cx="387160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9" name="Textfeld 25">
            <a:extLst>
              <a:ext uri="{FF2B5EF4-FFF2-40B4-BE49-F238E27FC236}">
                <a16:creationId xmlns:a16="http://schemas.microsoft.com/office/drawing/2014/main" id="{2D2950C4-9A57-907E-B009-0AC21FD04F63}"/>
              </a:ext>
            </a:extLst>
          </p:cNvPr>
          <p:cNvSpPr txBox="1"/>
          <p:nvPr/>
        </p:nvSpPr>
        <p:spPr>
          <a:xfrm>
            <a:off x="1181164" y="2361969"/>
            <a:ext cx="4156953" cy="492443"/>
          </a:xfrm>
          <a:prstGeom prst="rect">
            <a:avLst/>
          </a:prstGeom>
          <a:noFill/>
        </p:spPr>
        <p:txBody>
          <a:bodyPr wrap="square" lIns="0" tIns="0" rIns="0" bIns="0" rtlCol="0" anchor="ctr">
            <a:spAutoFit/>
          </a:bodyPr>
          <a:lstStyle/>
          <a:p>
            <a:pPr lvl="0" defTabSz="457200">
              <a:defRPr/>
            </a:pPr>
            <a:r>
              <a:rPr lang="es-ES" b="1" dirty="0">
                <a:solidFill>
                  <a:schemeClr val="tx1">
                    <a:lumMod val="50000"/>
                    <a:lumOff val="50000"/>
                  </a:schemeClr>
                </a:solidFill>
              </a:rPr>
              <a:t>¿Es frecuente? </a:t>
            </a:r>
          </a:p>
          <a:p>
            <a:pPr lvl="0" defTabSz="457200">
              <a:defRPr/>
            </a:pPr>
            <a:r>
              <a:rPr lang="es-ES" sz="1400" dirty="0">
                <a:solidFill>
                  <a:schemeClr val="tx1">
                    <a:lumMod val="50000"/>
                    <a:lumOff val="50000"/>
                  </a:schemeClr>
                </a:solidFill>
              </a:rPr>
              <a:t>Epidemiología de la queratosis actínica</a:t>
            </a:r>
            <a:endParaRPr kumimoji="0" lang="es-ES" sz="14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0" name="Textfeld 26">
            <a:extLst>
              <a:ext uri="{FF2B5EF4-FFF2-40B4-BE49-F238E27FC236}">
                <a16:creationId xmlns:a16="http://schemas.microsoft.com/office/drawing/2014/main" id="{D43F9F49-80E2-4191-A189-D02421D7FB54}"/>
              </a:ext>
            </a:extLst>
          </p:cNvPr>
          <p:cNvSpPr txBox="1"/>
          <p:nvPr/>
        </p:nvSpPr>
        <p:spPr>
          <a:xfrm>
            <a:off x="1181164" y="3166628"/>
            <a:ext cx="4156953" cy="492443"/>
          </a:xfrm>
          <a:prstGeom prst="rect">
            <a:avLst/>
          </a:prstGeom>
          <a:noFill/>
        </p:spPr>
        <p:txBody>
          <a:bodyPr wrap="square" lIns="0" tIns="0" rIns="0" bIns="0" rtlCol="0" anchor="ctr">
            <a:spAutoFit/>
          </a:bodyPr>
          <a:lstStyle/>
          <a:p>
            <a:r>
              <a:rPr lang="es-ES" b="1" dirty="0">
                <a:solidFill>
                  <a:schemeClr val="tx1">
                    <a:lumMod val="50000"/>
                    <a:lumOff val="50000"/>
                  </a:schemeClr>
                </a:solidFill>
              </a:rPr>
              <a:t>¿Por qué se produce? </a:t>
            </a:r>
          </a:p>
          <a:p>
            <a:r>
              <a:rPr lang="es-ES" sz="1400" dirty="0">
                <a:solidFill>
                  <a:schemeClr val="tx1">
                    <a:lumMod val="50000"/>
                    <a:lumOff val="50000"/>
                  </a:schemeClr>
                </a:solidFill>
              </a:rPr>
              <a:t>Aspectos etiopatogénicos clave y clínica</a:t>
            </a:r>
            <a:endParaRPr lang="es-ES" sz="1400" dirty="0">
              <a:solidFill>
                <a:schemeClr val="tx1">
                  <a:lumMod val="50000"/>
                  <a:lumOff val="50000"/>
                </a:schemeClr>
              </a:solidFill>
              <a:cs typeface="Arial"/>
            </a:endParaRPr>
          </a:p>
        </p:txBody>
      </p:sp>
      <p:sp>
        <p:nvSpPr>
          <p:cNvPr id="41" name="Textfeld 27">
            <a:extLst>
              <a:ext uri="{FF2B5EF4-FFF2-40B4-BE49-F238E27FC236}">
                <a16:creationId xmlns:a16="http://schemas.microsoft.com/office/drawing/2014/main" id="{26B30172-7BD4-B426-C352-9145770EAF8E}"/>
              </a:ext>
            </a:extLst>
          </p:cNvPr>
          <p:cNvSpPr txBox="1"/>
          <p:nvPr/>
        </p:nvSpPr>
        <p:spPr>
          <a:xfrm>
            <a:off x="1181164" y="3957430"/>
            <a:ext cx="4156953" cy="492443"/>
          </a:xfrm>
          <a:prstGeom prst="rect">
            <a:avLst/>
          </a:prstGeom>
          <a:noFill/>
        </p:spPr>
        <p:txBody>
          <a:bodyPr wrap="square" lIns="0" tIns="0" rIns="0" bIns="0" rtlCol="0" anchor="ctr">
            <a:spAutoFit/>
          </a:bodyPr>
          <a:lstStyle/>
          <a:p>
            <a:pPr lvl="0" defTabSz="457200">
              <a:buClr>
                <a:srgbClr val="575756"/>
              </a:buClr>
              <a:defRPr/>
            </a:pPr>
            <a:r>
              <a:rPr lang="es-ES" b="1" dirty="0">
                <a:solidFill>
                  <a:srgbClr val="EE8A1E"/>
                </a:solidFill>
              </a:rPr>
              <a:t>¿Es importante tratar? </a:t>
            </a:r>
          </a:p>
          <a:p>
            <a:pPr lvl="0" defTabSz="457200">
              <a:buClr>
                <a:srgbClr val="575756"/>
              </a:buClr>
              <a:defRPr/>
            </a:pPr>
            <a:r>
              <a:rPr lang="es-ES" sz="1400" dirty="0">
                <a:solidFill>
                  <a:srgbClr val="98368F"/>
                </a:solidFill>
              </a:rPr>
              <a:t>De la queratosis actínica al carcinoma epidermoide</a:t>
            </a:r>
            <a:endParaRPr kumimoji="0" lang="es-ES" sz="1400" strike="noStrike" kern="1200" cap="none" spc="0" normalizeH="0" baseline="0" dirty="0">
              <a:ln>
                <a:noFill/>
              </a:ln>
              <a:solidFill>
                <a:srgbClr val="98368F"/>
              </a:solidFill>
              <a:effectLst/>
              <a:uLnTx/>
              <a:uFillTx/>
              <a:latin typeface="Arial" panose="020B0604020202020204"/>
              <a:ea typeface="+mn-ea"/>
              <a:cs typeface="+mn-cs"/>
            </a:endParaRPr>
          </a:p>
        </p:txBody>
      </p:sp>
      <p:sp>
        <p:nvSpPr>
          <p:cNvPr id="42" name="Ellipse 33">
            <a:extLst>
              <a:ext uri="{FF2B5EF4-FFF2-40B4-BE49-F238E27FC236}">
                <a16:creationId xmlns:a16="http://schemas.microsoft.com/office/drawing/2014/main" id="{001DEC1C-1E23-DCE1-32E8-7C20FCA018A8}"/>
              </a:ext>
            </a:extLst>
          </p:cNvPr>
          <p:cNvSpPr/>
          <p:nvPr/>
        </p:nvSpPr>
        <p:spPr>
          <a:xfrm>
            <a:off x="555053" y="315024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2</a:t>
            </a:r>
          </a:p>
        </p:txBody>
      </p:sp>
      <p:sp>
        <p:nvSpPr>
          <p:cNvPr id="43" name="Ellipse 34">
            <a:extLst>
              <a:ext uri="{FF2B5EF4-FFF2-40B4-BE49-F238E27FC236}">
                <a16:creationId xmlns:a16="http://schemas.microsoft.com/office/drawing/2014/main" id="{9848EB48-994C-D112-5757-F865F035E2E6}"/>
              </a:ext>
            </a:extLst>
          </p:cNvPr>
          <p:cNvSpPr/>
          <p:nvPr/>
        </p:nvSpPr>
        <p:spPr>
          <a:xfrm>
            <a:off x="555053" y="479991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4</a:t>
            </a:r>
          </a:p>
        </p:txBody>
      </p:sp>
      <p:sp>
        <p:nvSpPr>
          <p:cNvPr id="44" name="Ellipse 35">
            <a:extLst>
              <a:ext uri="{FF2B5EF4-FFF2-40B4-BE49-F238E27FC236}">
                <a16:creationId xmlns:a16="http://schemas.microsoft.com/office/drawing/2014/main" id="{96C64B5F-BB45-3B76-53FB-4560A8D1D52A}"/>
              </a:ext>
            </a:extLst>
          </p:cNvPr>
          <p:cNvSpPr/>
          <p:nvPr/>
        </p:nvSpPr>
        <p:spPr>
          <a:xfrm>
            <a:off x="555053" y="3951652"/>
            <a:ext cx="504000" cy="504000"/>
          </a:xfrm>
          <a:prstGeom prst="ellipse">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bg1"/>
                </a:solidFill>
                <a:effectLst/>
                <a:uLnTx/>
                <a:uFillTx/>
                <a:latin typeface="Arial" panose="020B0604020202020204"/>
                <a:ea typeface="+mn-ea"/>
                <a:cs typeface="+mn-cs"/>
              </a:rPr>
              <a:t>3</a:t>
            </a:r>
          </a:p>
        </p:txBody>
      </p:sp>
      <p:sp>
        <p:nvSpPr>
          <p:cNvPr id="45" name="Ellipse 20">
            <a:extLst>
              <a:ext uri="{FF2B5EF4-FFF2-40B4-BE49-F238E27FC236}">
                <a16:creationId xmlns:a16="http://schemas.microsoft.com/office/drawing/2014/main" id="{D4AFE39D-BF43-BF6B-AEA5-12613E3F0757}"/>
              </a:ext>
            </a:extLst>
          </p:cNvPr>
          <p:cNvSpPr/>
          <p:nvPr/>
        </p:nvSpPr>
        <p:spPr>
          <a:xfrm>
            <a:off x="6190988" y="4048020"/>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7</a:t>
            </a:r>
          </a:p>
        </p:txBody>
      </p:sp>
      <p:sp>
        <p:nvSpPr>
          <p:cNvPr id="46" name="Rectángulo 45">
            <a:extLst>
              <a:ext uri="{FF2B5EF4-FFF2-40B4-BE49-F238E27FC236}">
                <a16:creationId xmlns:a16="http://schemas.microsoft.com/office/drawing/2014/main" id="{98ADF6DC-D79A-C5F9-EEAC-AC81467892DF}"/>
              </a:ext>
            </a:extLst>
          </p:cNvPr>
          <p:cNvSpPr/>
          <p:nvPr/>
        </p:nvSpPr>
        <p:spPr>
          <a:xfrm>
            <a:off x="6971335" y="4109699"/>
            <a:ext cx="1430200" cy="369332"/>
          </a:xfrm>
          <a:prstGeom prst="rect">
            <a:avLst/>
          </a:prstGeom>
        </p:spPr>
        <p:txBody>
          <a:bodyPr wrap="none">
            <a:spAutoFit/>
          </a:bodyPr>
          <a:lstStyle/>
          <a:p>
            <a:r>
              <a:rPr lang="es-ES" b="1" dirty="0">
                <a:solidFill>
                  <a:schemeClr val="tx1">
                    <a:lumMod val="50000"/>
                    <a:lumOff val="50000"/>
                  </a:schemeClr>
                </a:solidFill>
              </a:rPr>
              <a:t>Conclusiones</a:t>
            </a:r>
            <a:endParaRPr lang="es-ES" dirty="0">
              <a:solidFill>
                <a:schemeClr val="tx1">
                  <a:lumMod val="50000"/>
                  <a:lumOff val="50000"/>
                </a:schemeClr>
              </a:solidFill>
            </a:endParaRPr>
          </a:p>
        </p:txBody>
      </p:sp>
      <p:sp>
        <p:nvSpPr>
          <p:cNvPr id="47" name="Ellipse 32">
            <a:extLst>
              <a:ext uri="{FF2B5EF4-FFF2-40B4-BE49-F238E27FC236}">
                <a16:creationId xmlns:a16="http://schemas.microsoft.com/office/drawing/2014/main" id="{20B5DD5F-CE4D-238B-C489-408E8870C412}"/>
              </a:ext>
            </a:extLst>
          </p:cNvPr>
          <p:cNvSpPr/>
          <p:nvPr/>
        </p:nvSpPr>
        <p:spPr>
          <a:xfrm>
            <a:off x="555053"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1</a:t>
            </a:r>
          </a:p>
        </p:txBody>
      </p:sp>
      <p:sp>
        <p:nvSpPr>
          <p:cNvPr id="48" name="Textfeld 27">
            <a:extLst>
              <a:ext uri="{FF2B5EF4-FFF2-40B4-BE49-F238E27FC236}">
                <a16:creationId xmlns:a16="http://schemas.microsoft.com/office/drawing/2014/main" id="{3857DE0D-F9D7-70C4-F3AB-CB32EB81AE6F}"/>
              </a:ext>
            </a:extLst>
          </p:cNvPr>
          <p:cNvSpPr txBox="1"/>
          <p:nvPr/>
        </p:nvSpPr>
        <p:spPr>
          <a:xfrm>
            <a:off x="1181164" y="4799911"/>
            <a:ext cx="4592912"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la queratosis actínica una lesión localizada?</a:t>
            </a:r>
          </a:p>
          <a:p>
            <a:pPr lvl="0" defTabSz="457200">
              <a:buClr>
                <a:srgbClr val="575756"/>
              </a:buClr>
              <a:defRPr/>
            </a:pPr>
            <a:r>
              <a:rPr lang="es-ES" sz="1400" dirty="0">
                <a:solidFill>
                  <a:schemeClr val="tx1">
                    <a:lumMod val="50000"/>
                    <a:lumOff val="50000"/>
                  </a:schemeClr>
                </a:solidFill>
              </a:rPr>
              <a:t>Hacia el concepto de campo de cancerización</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9" name="Textfeld 29">
            <a:extLst>
              <a:ext uri="{FF2B5EF4-FFF2-40B4-BE49-F238E27FC236}">
                <a16:creationId xmlns:a16="http://schemas.microsoft.com/office/drawing/2014/main" id="{7A1A9D41-E6F3-14CF-D6E3-4E7FE1A3BE3C}"/>
              </a:ext>
            </a:extLst>
          </p:cNvPr>
          <p:cNvSpPr txBox="1"/>
          <p:nvPr/>
        </p:nvSpPr>
        <p:spPr>
          <a:xfrm>
            <a:off x="6971335" y="2506259"/>
            <a:ext cx="5834062" cy="276999"/>
          </a:xfrm>
          <a:prstGeom prst="rect">
            <a:avLst/>
          </a:prstGeom>
          <a:noFill/>
        </p:spPr>
        <p:txBody>
          <a:bodyPr wrap="square" lIns="0" tIns="0" rIns="0" bIns="0" rtlCol="0" anchor="ctr">
            <a:spAutoFit/>
          </a:bodyPr>
          <a:lstStyle/>
          <a:p>
            <a:pPr lvl="0" defTabSz="457200">
              <a:buClr>
                <a:srgbClr val="354B54"/>
              </a:buClr>
              <a:defRPr/>
            </a:pPr>
            <a:r>
              <a:rPr lang="es-ES" b="1" dirty="0">
                <a:solidFill>
                  <a:schemeClr val="tx1">
                    <a:lumMod val="50000"/>
                    <a:lumOff val="50000"/>
                  </a:schemeClr>
                </a:solidFill>
              </a:rPr>
              <a:t>¿Qué opciones existen en el manejo de la QA?</a:t>
            </a:r>
          </a:p>
        </p:txBody>
      </p:sp>
      <p:sp>
        <p:nvSpPr>
          <p:cNvPr id="50" name="Foliennummernplatzhalter 3">
            <a:extLst>
              <a:ext uri="{FF2B5EF4-FFF2-40B4-BE49-F238E27FC236}">
                <a16:creationId xmlns:a16="http://schemas.microsoft.com/office/drawing/2014/main" id="{02B66B08-D8AE-0CC5-140B-B46ACDF2B265}"/>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681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4">
            <a:extLst>
              <a:ext uri="{FF2B5EF4-FFF2-40B4-BE49-F238E27FC236}">
                <a16:creationId xmlns:a16="http://schemas.microsoft.com/office/drawing/2014/main" id="{394B25BF-2EEF-4C9D-B222-AF9DA3DA1771}"/>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Índice</a:t>
            </a:r>
          </a:p>
        </p:txBody>
      </p:sp>
      <p:sp>
        <p:nvSpPr>
          <p:cNvPr id="17" name="Inhaltsplatzhalter 5">
            <a:extLst>
              <a:ext uri="{FF2B5EF4-FFF2-40B4-BE49-F238E27FC236}">
                <a16:creationId xmlns:a16="http://schemas.microsoft.com/office/drawing/2014/main" id="{522792C3-DB2E-407C-B357-FAE53B1ACDA4}"/>
              </a:ext>
            </a:extLst>
          </p:cNvPr>
          <p:cNvSpPr>
            <a:spLocks noGrp="1"/>
          </p:cNvSpPr>
          <p:nvPr>
            <p:ph type="subTitle" idx="1"/>
          </p:nvPr>
        </p:nvSpPr>
        <p:spPr>
          <a:xfrm>
            <a:off x="6950787" y="3389449"/>
            <a:ext cx="2583676" cy="276999"/>
          </a:xfrm>
        </p:spPr>
        <p:txBody>
          <a:bodyPr tIns="0" bIns="0" anchor="ctr"/>
          <a:lstStyle/>
          <a:p>
            <a:pPr marL="0" indent="0" algn="l">
              <a:buClr>
                <a:schemeClr val="tx1"/>
              </a:buClr>
              <a:buNone/>
            </a:pPr>
            <a:r>
              <a:rPr lang="es-ES" sz="1800" b="1" dirty="0">
                <a:solidFill>
                  <a:schemeClr val="tx1">
                    <a:lumMod val="50000"/>
                    <a:lumOff val="50000"/>
                  </a:schemeClr>
                </a:solidFill>
                <a:cs typeface="Arial"/>
              </a:rPr>
              <a:t>Casos que enseñan</a:t>
            </a:r>
          </a:p>
        </p:txBody>
      </p:sp>
      <p:sp>
        <p:nvSpPr>
          <p:cNvPr id="20" name="Ellipse 19">
            <a:extLst>
              <a:ext uri="{FF2B5EF4-FFF2-40B4-BE49-F238E27FC236}">
                <a16:creationId xmlns:a16="http://schemas.microsoft.com/office/drawing/2014/main" id="{A0E5BF7C-83E4-4084-8823-6D60A354C258}"/>
              </a:ext>
            </a:extLst>
          </p:cNvPr>
          <p:cNvSpPr/>
          <p:nvPr/>
        </p:nvSpPr>
        <p:spPr>
          <a:xfrm>
            <a:off x="6190988"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5</a:t>
            </a:r>
          </a:p>
        </p:txBody>
      </p:sp>
      <p:sp>
        <p:nvSpPr>
          <p:cNvPr id="21" name="Ellipse 20">
            <a:extLst>
              <a:ext uri="{FF2B5EF4-FFF2-40B4-BE49-F238E27FC236}">
                <a16:creationId xmlns:a16="http://schemas.microsoft.com/office/drawing/2014/main" id="{88209554-8BB6-45BE-9E0E-5AD5A8B1232D}"/>
              </a:ext>
            </a:extLst>
          </p:cNvPr>
          <p:cNvSpPr/>
          <p:nvPr/>
        </p:nvSpPr>
        <p:spPr>
          <a:xfrm>
            <a:off x="6190988" y="319737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6</a:t>
            </a:r>
          </a:p>
        </p:txBody>
      </p:sp>
      <p:sp>
        <p:nvSpPr>
          <p:cNvPr id="25" name="Rechteck 24">
            <a:extLst>
              <a:ext uri="{FF2B5EF4-FFF2-40B4-BE49-F238E27FC236}">
                <a16:creationId xmlns:a16="http://schemas.microsoft.com/office/drawing/2014/main" id="{BD3E9658-689A-4380-A895-18F224AC68CC}"/>
              </a:ext>
            </a:extLst>
          </p:cNvPr>
          <p:cNvSpPr/>
          <p:nvPr/>
        </p:nvSpPr>
        <p:spPr>
          <a:xfrm>
            <a:off x="1366879" y="1861226"/>
            <a:ext cx="387160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6" name="Textfeld 25">
            <a:extLst>
              <a:ext uri="{FF2B5EF4-FFF2-40B4-BE49-F238E27FC236}">
                <a16:creationId xmlns:a16="http://schemas.microsoft.com/office/drawing/2014/main" id="{A515D172-A845-4198-B24D-85FC43B4B22E}"/>
              </a:ext>
            </a:extLst>
          </p:cNvPr>
          <p:cNvSpPr txBox="1"/>
          <p:nvPr/>
        </p:nvSpPr>
        <p:spPr>
          <a:xfrm>
            <a:off x="1181164" y="2361969"/>
            <a:ext cx="4156953" cy="492443"/>
          </a:xfrm>
          <a:prstGeom prst="rect">
            <a:avLst/>
          </a:prstGeom>
          <a:noFill/>
        </p:spPr>
        <p:txBody>
          <a:bodyPr wrap="square" lIns="0" tIns="0" rIns="0" bIns="0" rtlCol="0" anchor="ctr">
            <a:spAutoFit/>
          </a:bodyPr>
          <a:lstStyle/>
          <a:p>
            <a:pPr lvl="0" defTabSz="457200">
              <a:defRPr/>
            </a:pPr>
            <a:r>
              <a:rPr lang="es-ES" b="1" dirty="0">
                <a:solidFill>
                  <a:srgbClr val="EE8A1E"/>
                </a:solidFill>
              </a:rPr>
              <a:t>¿Es frecuente? </a:t>
            </a:r>
          </a:p>
          <a:p>
            <a:pPr lvl="0" defTabSz="457200">
              <a:defRPr/>
            </a:pPr>
            <a:r>
              <a:rPr lang="es-ES" sz="1400" dirty="0">
                <a:solidFill>
                  <a:srgbClr val="98368F"/>
                </a:solidFill>
              </a:rPr>
              <a:t>Epidemiología de la queratosis actínica</a:t>
            </a:r>
            <a:endParaRPr kumimoji="0" lang="es-ES" sz="1400" b="0" i="0" u="none" strike="noStrike" kern="1200" cap="none" spc="0" normalizeH="0" baseline="0" dirty="0">
              <a:ln>
                <a:noFill/>
              </a:ln>
              <a:solidFill>
                <a:srgbClr val="98368F"/>
              </a:solidFill>
              <a:effectLst/>
              <a:uLnTx/>
              <a:uFillTx/>
              <a:latin typeface="Arial" panose="020B0604020202020204"/>
              <a:ea typeface="+mn-ea"/>
              <a:cs typeface="+mn-cs"/>
            </a:endParaRPr>
          </a:p>
        </p:txBody>
      </p:sp>
      <p:sp>
        <p:nvSpPr>
          <p:cNvPr id="27" name="Textfeld 26">
            <a:extLst>
              <a:ext uri="{FF2B5EF4-FFF2-40B4-BE49-F238E27FC236}">
                <a16:creationId xmlns:a16="http://schemas.microsoft.com/office/drawing/2014/main" id="{AA18A8A6-9DAB-4FFA-A206-6CE5725F9592}"/>
              </a:ext>
            </a:extLst>
          </p:cNvPr>
          <p:cNvSpPr txBox="1"/>
          <p:nvPr/>
        </p:nvSpPr>
        <p:spPr>
          <a:xfrm>
            <a:off x="1181164" y="3166628"/>
            <a:ext cx="4156953" cy="492443"/>
          </a:xfrm>
          <a:prstGeom prst="rect">
            <a:avLst/>
          </a:prstGeom>
          <a:noFill/>
        </p:spPr>
        <p:txBody>
          <a:bodyPr wrap="square" lIns="0" tIns="0" rIns="0" bIns="0" rtlCol="0" anchor="ctr">
            <a:spAutoFit/>
          </a:bodyPr>
          <a:lstStyle/>
          <a:p>
            <a:r>
              <a:rPr lang="es-ES" b="1" dirty="0">
                <a:solidFill>
                  <a:schemeClr val="tx1">
                    <a:lumMod val="50000"/>
                    <a:lumOff val="50000"/>
                  </a:schemeClr>
                </a:solidFill>
              </a:rPr>
              <a:t>¿Por qué se produce? </a:t>
            </a:r>
          </a:p>
          <a:p>
            <a:r>
              <a:rPr lang="es-ES" sz="1400" dirty="0">
                <a:solidFill>
                  <a:schemeClr val="tx1">
                    <a:lumMod val="50000"/>
                    <a:lumOff val="50000"/>
                  </a:schemeClr>
                </a:solidFill>
              </a:rPr>
              <a:t>Aspectos etiopatogénicos clave y clínica</a:t>
            </a:r>
            <a:endParaRPr lang="es-ES" sz="1400" dirty="0">
              <a:solidFill>
                <a:schemeClr val="tx1">
                  <a:lumMod val="50000"/>
                  <a:lumOff val="50000"/>
                </a:schemeClr>
              </a:solidFill>
              <a:cs typeface="Arial"/>
            </a:endParaRPr>
          </a:p>
        </p:txBody>
      </p:sp>
      <p:sp>
        <p:nvSpPr>
          <p:cNvPr id="28" name="Textfeld 27">
            <a:extLst>
              <a:ext uri="{FF2B5EF4-FFF2-40B4-BE49-F238E27FC236}">
                <a16:creationId xmlns:a16="http://schemas.microsoft.com/office/drawing/2014/main" id="{C43ED7A4-5F42-47C8-9246-8DD6C23406B5}"/>
              </a:ext>
            </a:extLst>
          </p:cNvPr>
          <p:cNvSpPr txBox="1"/>
          <p:nvPr/>
        </p:nvSpPr>
        <p:spPr>
          <a:xfrm>
            <a:off x="1181164" y="3957430"/>
            <a:ext cx="4156953"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importante tratar? </a:t>
            </a:r>
          </a:p>
          <a:p>
            <a:pPr lvl="0" defTabSz="457200">
              <a:buClr>
                <a:srgbClr val="575756"/>
              </a:buClr>
              <a:defRPr/>
            </a:pPr>
            <a:r>
              <a:rPr lang="es-ES" sz="1400" dirty="0">
                <a:solidFill>
                  <a:schemeClr val="tx1">
                    <a:lumMod val="50000"/>
                    <a:lumOff val="50000"/>
                  </a:schemeClr>
                </a:solidFill>
              </a:rPr>
              <a:t>De la queratosis actínica al carcinoma epidermoide</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30" name="Textfeld 29">
            <a:extLst>
              <a:ext uri="{FF2B5EF4-FFF2-40B4-BE49-F238E27FC236}">
                <a16:creationId xmlns:a16="http://schemas.microsoft.com/office/drawing/2014/main" id="{51D320E1-79DB-49AD-A25C-BD26738C883A}"/>
              </a:ext>
            </a:extLst>
          </p:cNvPr>
          <p:cNvSpPr txBox="1"/>
          <p:nvPr/>
        </p:nvSpPr>
        <p:spPr>
          <a:xfrm>
            <a:off x="6971335" y="2506259"/>
            <a:ext cx="5834062" cy="276999"/>
          </a:xfrm>
          <a:prstGeom prst="rect">
            <a:avLst/>
          </a:prstGeom>
          <a:noFill/>
        </p:spPr>
        <p:txBody>
          <a:bodyPr wrap="square" lIns="0" tIns="0" rIns="0" bIns="0" rtlCol="0" anchor="ctr">
            <a:spAutoFit/>
          </a:bodyPr>
          <a:lstStyle/>
          <a:p>
            <a:pPr lvl="0" defTabSz="457200">
              <a:buClr>
                <a:srgbClr val="354B54"/>
              </a:buClr>
              <a:defRPr/>
            </a:pPr>
            <a:r>
              <a:rPr lang="es-ES" b="1" dirty="0">
                <a:solidFill>
                  <a:schemeClr val="tx1">
                    <a:lumMod val="50000"/>
                    <a:lumOff val="50000"/>
                  </a:schemeClr>
                </a:solidFill>
              </a:rPr>
              <a:t>¿Qué opciones existen en el manejo de la QA?</a:t>
            </a:r>
          </a:p>
        </p:txBody>
      </p:sp>
      <p:sp>
        <p:nvSpPr>
          <p:cNvPr id="34" name="Ellipse 33">
            <a:extLst>
              <a:ext uri="{FF2B5EF4-FFF2-40B4-BE49-F238E27FC236}">
                <a16:creationId xmlns:a16="http://schemas.microsoft.com/office/drawing/2014/main" id="{C1499BCE-BC18-41CB-B99A-D454453B5688}"/>
              </a:ext>
            </a:extLst>
          </p:cNvPr>
          <p:cNvSpPr/>
          <p:nvPr/>
        </p:nvSpPr>
        <p:spPr>
          <a:xfrm>
            <a:off x="555053" y="315024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2</a:t>
            </a:r>
          </a:p>
        </p:txBody>
      </p:sp>
      <p:sp>
        <p:nvSpPr>
          <p:cNvPr id="35" name="Ellipse 34">
            <a:extLst>
              <a:ext uri="{FF2B5EF4-FFF2-40B4-BE49-F238E27FC236}">
                <a16:creationId xmlns:a16="http://schemas.microsoft.com/office/drawing/2014/main" id="{FF6AE92C-7B25-4E0F-8E3B-9FC5AC7BE5F3}"/>
              </a:ext>
            </a:extLst>
          </p:cNvPr>
          <p:cNvSpPr/>
          <p:nvPr/>
        </p:nvSpPr>
        <p:spPr>
          <a:xfrm>
            <a:off x="555053" y="479991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4</a:t>
            </a:r>
          </a:p>
        </p:txBody>
      </p:sp>
      <p:sp>
        <p:nvSpPr>
          <p:cNvPr id="36" name="Ellipse 35">
            <a:extLst>
              <a:ext uri="{FF2B5EF4-FFF2-40B4-BE49-F238E27FC236}">
                <a16:creationId xmlns:a16="http://schemas.microsoft.com/office/drawing/2014/main" id="{1C1C85D2-A1EE-43C2-9D0B-D3CF76C55245}"/>
              </a:ext>
            </a:extLst>
          </p:cNvPr>
          <p:cNvSpPr/>
          <p:nvPr/>
        </p:nvSpPr>
        <p:spPr>
          <a:xfrm>
            <a:off x="555053" y="395165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3</a:t>
            </a:r>
          </a:p>
        </p:txBody>
      </p:sp>
      <p:sp>
        <p:nvSpPr>
          <p:cNvPr id="22" name="Ellipse 20">
            <a:extLst>
              <a:ext uri="{FF2B5EF4-FFF2-40B4-BE49-F238E27FC236}">
                <a16:creationId xmlns:a16="http://schemas.microsoft.com/office/drawing/2014/main" id="{C30B08C3-7B2D-48DA-B7A5-82A48AF1C0A3}"/>
              </a:ext>
            </a:extLst>
          </p:cNvPr>
          <p:cNvSpPr/>
          <p:nvPr/>
        </p:nvSpPr>
        <p:spPr>
          <a:xfrm>
            <a:off x="6190988" y="4048020"/>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7</a:t>
            </a:r>
          </a:p>
        </p:txBody>
      </p:sp>
      <p:sp>
        <p:nvSpPr>
          <p:cNvPr id="2" name="Rectángulo 1">
            <a:extLst>
              <a:ext uri="{FF2B5EF4-FFF2-40B4-BE49-F238E27FC236}">
                <a16:creationId xmlns:a16="http://schemas.microsoft.com/office/drawing/2014/main" id="{7CF98B75-7B52-45DF-87E7-B31A7FE53021}"/>
              </a:ext>
            </a:extLst>
          </p:cNvPr>
          <p:cNvSpPr/>
          <p:nvPr/>
        </p:nvSpPr>
        <p:spPr>
          <a:xfrm>
            <a:off x="6971335" y="4109699"/>
            <a:ext cx="1430200" cy="369332"/>
          </a:xfrm>
          <a:prstGeom prst="rect">
            <a:avLst/>
          </a:prstGeom>
        </p:spPr>
        <p:txBody>
          <a:bodyPr wrap="none">
            <a:spAutoFit/>
          </a:bodyPr>
          <a:lstStyle/>
          <a:p>
            <a:r>
              <a:rPr lang="es-ES" b="1" dirty="0">
                <a:solidFill>
                  <a:schemeClr val="tx1">
                    <a:lumMod val="50000"/>
                    <a:lumOff val="50000"/>
                  </a:schemeClr>
                </a:solidFill>
              </a:rPr>
              <a:t>Conclusiones</a:t>
            </a:r>
            <a:endParaRPr lang="es-ES" dirty="0">
              <a:solidFill>
                <a:schemeClr val="tx1">
                  <a:lumMod val="50000"/>
                  <a:lumOff val="50000"/>
                </a:schemeClr>
              </a:solidFill>
            </a:endParaRPr>
          </a:p>
        </p:txBody>
      </p:sp>
      <p:sp>
        <p:nvSpPr>
          <p:cNvPr id="23" name="Ellipse 32">
            <a:extLst>
              <a:ext uri="{FF2B5EF4-FFF2-40B4-BE49-F238E27FC236}">
                <a16:creationId xmlns:a16="http://schemas.microsoft.com/office/drawing/2014/main" id="{74D2B2CA-CC52-44E0-A38F-353264741523}"/>
              </a:ext>
            </a:extLst>
          </p:cNvPr>
          <p:cNvSpPr/>
          <p:nvPr/>
        </p:nvSpPr>
        <p:spPr>
          <a:xfrm>
            <a:off x="555053" y="2383354"/>
            <a:ext cx="504000" cy="504000"/>
          </a:xfrm>
          <a:prstGeom prst="ellipse">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prstClr val="white"/>
                </a:solidFill>
                <a:effectLst/>
                <a:uLnTx/>
                <a:uFillTx/>
                <a:latin typeface="Arial" panose="020B0604020202020204"/>
                <a:ea typeface="+mn-ea"/>
                <a:cs typeface="+mn-cs"/>
              </a:rPr>
              <a:t>1</a:t>
            </a:r>
          </a:p>
        </p:txBody>
      </p:sp>
      <p:sp>
        <p:nvSpPr>
          <p:cNvPr id="24" name="Textfeld 27">
            <a:extLst>
              <a:ext uri="{FF2B5EF4-FFF2-40B4-BE49-F238E27FC236}">
                <a16:creationId xmlns:a16="http://schemas.microsoft.com/office/drawing/2014/main" id="{39A54E23-2EB4-6D41-CAA3-6F464324082B}"/>
              </a:ext>
            </a:extLst>
          </p:cNvPr>
          <p:cNvSpPr txBox="1"/>
          <p:nvPr/>
        </p:nvSpPr>
        <p:spPr>
          <a:xfrm>
            <a:off x="1181164" y="4799911"/>
            <a:ext cx="4592912"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la queratosis actínica una lesión localizada?</a:t>
            </a:r>
          </a:p>
          <a:p>
            <a:pPr lvl="0" defTabSz="457200">
              <a:buClr>
                <a:srgbClr val="575756"/>
              </a:buClr>
              <a:defRPr/>
            </a:pPr>
            <a:r>
              <a:rPr lang="es-ES" sz="1400" dirty="0">
                <a:solidFill>
                  <a:schemeClr val="tx1">
                    <a:lumMod val="50000"/>
                    <a:lumOff val="50000"/>
                  </a:schemeClr>
                </a:solidFill>
              </a:rPr>
              <a:t>Hacia el concepto de campo de cancerización</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18" name="Foliennummernplatzhalter 3">
            <a:extLst>
              <a:ext uri="{FF2B5EF4-FFF2-40B4-BE49-F238E27FC236}">
                <a16:creationId xmlns:a16="http://schemas.microsoft.com/office/drawing/2014/main" id="{C9CD2B82-40E0-BFB4-6E5D-FE62347AD6C9}"/>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203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E71F589D-26FB-330A-03B8-8AD886FD18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Foliennummernplatzhalter 3">
            <a:extLst>
              <a:ext uri="{FF2B5EF4-FFF2-40B4-BE49-F238E27FC236}">
                <a16:creationId xmlns:a16="http://schemas.microsoft.com/office/drawing/2014/main" id="{9B05E0DB-8E69-6939-823E-44189931FC8D}"/>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20" name="Titel 4">
            <a:extLst>
              <a:ext uri="{FF2B5EF4-FFF2-40B4-BE49-F238E27FC236}">
                <a16:creationId xmlns:a16="http://schemas.microsoft.com/office/drawing/2014/main" id="{A82C6765-D8D9-9C13-73FE-853341BF6145}"/>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De la queratosis actínica al carcinoma epidermoide</a:t>
            </a:r>
          </a:p>
        </p:txBody>
      </p:sp>
      <p:sp>
        <p:nvSpPr>
          <p:cNvPr id="21" name="Rectangle : coins arrondis 10">
            <a:extLst>
              <a:ext uri="{FF2B5EF4-FFF2-40B4-BE49-F238E27FC236}">
                <a16:creationId xmlns:a16="http://schemas.microsoft.com/office/drawing/2014/main" id="{667A7A0D-339D-3481-BE07-01ABFF350DB0}"/>
              </a:ext>
            </a:extLst>
          </p:cNvPr>
          <p:cNvSpPr/>
          <p:nvPr/>
        </p:nvSpPr>
        <p:spPr>
          <a:xfrm>
            <a:off x="529779" y="1926415"/>
            <a:ext cx="11340000" cy="433878"/>
          </a:xfrm>
          <a:prstGeom prst="roundRect">
            <a:avLst/>
          </a:prstGeom>
          <a:noFill/>
          <a:ln w="19050">
            <a:noFill/>
          </a:ln>
        </p:spPr>
        <p:txBody>
          <a:bodyPr wrap="square">
            <a:spAutoFit/>
          </a:bodyPr>
          <a:lstStyle/>
          <a:p>
            <a:pPr marL="0" marR="0" lvl="0" indent="0" defTabSz="457200" rtl="0" eaLnBrk="1" fontAlgn="auto" latinLnBrk="0" hangingPunct="1">
              <a:lnSpc>
                <a:spcPct val="115000"/>
              </a:lnSpc>
              <a:spcBef>
                <a:spcPts val="0"/>
              </a:spcBef>
              <a:spcAft>
                <a:spcPts val="800"/>
              </a:spcAft>
              <a:buClrTx/>
              <a:buSzTx/>
              <a:buFontTx/>
              <a:buNone/>
              <a:tabLst/>
              <a:defRPr/>
            </a:pPr>
            <a:r>
              <a:rPr kumimoji="0" lang="es-ES" sz="1800" b="1" i="0" u="none" strike="noStrike" kern="1200" cap="none" spc="0" normalizeH="0" baseline="0" dirty="0">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El diagnóstico de la QA se realiza de forma clínica</a:t>
            </a:r>
          </a:p>
        </p:txBody>
      </p:sp>
      <p:sp>
        <p:nvSpPr>
          <p:cNvPr id="22" name="Rectangle 17">
            <a:extLst>
              <a:ext uri="{FF2B5EF4-FFF2-40B4-BE49-F238E27FC236}">
                <a16:creationId xmlns:a16="http://schemas.microsoft.com/office/drawing/2014/main" id="{1F88D6FA-667F-0C17-78E4-26DC48EDCE26}"/>
              </a:ext>
            </a:extLst>
          </p:cNvPr>
          <p:cNvSpPr/>
          <p:nvPr/>
        </p:nvSpPr>
        <p:spPr>
          <a:xfrm>
            <a:off x="617579" y="2394956"/>
            <a:ext cx="8120059" cy="646331"/>
          </a:xfrm>
          <a:prstGeom prst="rect">
            <a:avLst/>
          </a:prstGeom>
        </p:spPr>
        <p:txBody>
          <a:bodyPr wrap="square">
            <a:spAutoFit/>
          </a:bodyPr>
          <a:lstStyle/>
          <a:p>
            <a:pPr marL="371475" marR="0" lvl="1" algn="l" defTabSz="742950" rtl="0" eaLnBrk="1" fontAlgn="auto" latinLnBrk="0" hangingPunct="1">
              <a:lnSpc>
                <a:spcPct val="100000"/>
              </a:lnSpc>
              <a:spcBef>
                <a:spcPts val="0"/>
              </a:spcBef>
              <a:spcAft>
                <a:spcPts val="0"/>
              </a:spcAft>
              <a:buClrTx/>
              <a:buSzTx/>
              <a:tabLst/>
              <a:defRPr/>
            </a:pP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Mediante exploración física</a:t>
            </a:r>
          </a:p>
          <a:p>
            <a:pPr marL="371475" marR="0" lvl="1" algn="l" defTabSz="742950" rtl="0" eaLnBrk="1" fontAlgn="auto" latinLnBrk="0" hangingPunct="1">
              <a:lnSpc>
                <a:spcPct val="100000"/>
              </a:lnSpc>
              <a:spcBef>
                <a:spcPts val="0"/>
              </a:spcBef>
              <a:spcAft>
                <a:spcPts val="0"/>
              </a:spcAft>
              <a:buClrTx/>
              <a:buSzTx/>
              <a:tabLst/>
              <a:defRPr/>
            </a:pP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Inspección</a:t>
            </a:r>
            <a:endParaRPr kumimoji="0" lang="es-ES" sz="18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Rectángulo 22">
            <a:extLst>
              <a:ext uri="{FF2B5EF4-FFF2-40B4-BE49-F238E27FC236}">
                <a16:creationId xmlns:a16="http://schemas.microsoft.com/office/drawing/2014/main" id="{FD172175-004C-B2E3-F93B-0FE2C241B397}"/>
              </a:ext>
            </a:extLst>
          </p:cNvPr>
          <p:cNvSpPr/>
          <p:nvPr/>
        </p:nvSpPr>
        <p:spPr>
          <a:xfrm rot="18900000">
            <a:off x="654885" y="2484452"/>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BCB7A9E8-8D83-E286-71CB-0251ADC659FA}"/>
              </a:ext>
            </a:extLst>
          </p:cNvPr>
          <p:cNvSpPr/>
          <p:nvPr/>
        </p:nvSpPr>
        <p:spPr>
          <a:xfrm rot="18900000">
            <a:off x="654886" y="2787448"/>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E11A6BE1-FC29-3963-FC88-D77D8C0D204E}"/>
              </a:ext>
            </a:extLst>
          </p:cNvPr>
          <p:cNvSpPr txBox="1"/>
          <p:nvPr/>
        </p:nvSpPr>
        <p:spPr>
          <a:xfrm>
            <a:off x="152400" y="3231956"/>
            <a:ext cx="9359900" cy="369332"/>
          </a:xfrm>
          <a:prstGeom prst="rect">
            <a:avLst/>
          </a:prstGeom>
          <a:noFill/>
        </p:spPr>
        <p:txBody>
          <a:bodyPr wrap="square">
            <a:spAutoFit/>
          </a:bodyPr>
          <a:lstStyle/>
          <a:p>
            <a:pPr marR="0" lvl="1" algn="l" defTabSz="742950" rtl="0" eaLnBrk="1" fontAlgn="auto" latinLnBrk="0" hangingPunct="1">
              <a:lnSpc>
                <a:spcPct val="100000"/>
              </a:lnSpc>
              <a:spcBef>
                <a:spcPts val="0"/>
              </a:spcBef>
              <a:spcAft>
                <a:spcPts val="0"/>
              </a:spcAft>
              <a:buClrTx/>
              <a:buSzTx/>
              <a:tabLst/>
              <a:defRPr/>
            </a:pP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En caso de duda: confirmación histológica mediante </a:t>
            </a:r>
            <a:r>
              <a:rPr kumimoji="0" lang="es-ES" sz="18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biopsia</a:t>
            </a:r>
          </a:p>
        </p:txBody>
      </p:sp>
      <p:pic>
        <p:nvPicPr>
          <p:cNvPr id="27" name="Picture 2" descr="Image associée">
            <a:extLst>
              <a:ext uri="{FF2B5EF4-FFF2-40B4-BE49-F238E27FC236}">
                <a16:creationId xmlns:a16="http://schemas.microsoft.com/office/drawing/2014/main" id="{B51BB179-F9B4-EC4C-BC0A-53F5606231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5423" y="3773251"/>
            <a:ext cx="1813135" cy="1204524"/>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28" name="Rectangle 19">
            <a:extLst>
              <a:ext uri="{FF2B5EF4-FFF2-40B4-BE49-F238E27FC236}">
                <a16:creationId xmlns:a16="http://schemas.microsoft.com/office/drawing/2014/main" id="{3702E9AB-54D8-AAA9-9440-5B1148690CDE}"/>
              </a:ext>
            </a:extLst>
          </p:cNvPr>
          <p:cNvSpPr/>
          <p:nvPr/>
        </p:nvSpPr>
        <p:spPr>
          <a:xfrm>
            <a:off x="892845" y="5003057"/>
            <a:ext cx="1478290" cy="307777"/>
          </a:xfrm>
          <a:prstGeom prst="rect">
            <a:avLst/>
          </a:prstGeom>
          <a:effectLst/>
        </p:spPr>
        <p:txBody>
          <a:bodyPr wrap="non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s-ES" sz="1400" b="1" i="1" u="none" strike="noStrike" kern="1200" cap="none" spc="0" normalizeH="0" baseline="0">
                <a:ln>
                  <a:noFill/>
                </a:ln>
                <a:solidFill>
                  <a:srgbClr val="575756"/>
                </a:solidFill>
                <a:effectLst/>
                <a:uLnTx/>
                <a:uFillTx/>
                <a:latin typeface="Arial" panose="020B0604020202020204"/>
                <a:ea typeface="Calibri" panose="020F0502020204030204" pitchFamily="34" charset="0"/>
                <a:cs typeface="Times New Roman" panose="02020603050405020304" pitchFamily="18" charset="0"/>
              </a:rPr>
              <a:t>Dermatoscopia</a:t>
            </a:r>
          </a:p>
        </p:txBody>
      </p:sp>
      <p:pic>
        <p:nvPicPr>
          <p:cNvPr id="29" name="Image 22">
            <a:extLst>
              <a:ext uri="{FF2B5EF4-FFF2-40B4-BE49-F238E27FC236}">
                <a16:creationId xmlns:a16="http://schemas.microsoft.com/office/drawing/2014/main" id="{AE704238-B2F5-0740-32AD-F04DD0C1FA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7724" y="4176735"/>
            <a:ext cx="1658129" cy="114890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30" name="Rectangle 23">
            <a:extLst>
              <a:ext uri="{FF2B5EF4-FFF2-40B4-BE49-F238E27FC236}">
                <a16:creationId xmlns:a16="http://schemas.microsoft.com/office/drawing/2014/main" id="{9B9550FE-9A5D-7492-91AD-D23ED1048196}"/>
              </a:ext>
            </a:extLst>
          </p:cNvPr>
          <p:cNvSpPr/>
          <p:nvPr/>
        </p:nvSpPr>
        <p:spPr>
          <a:xfrm>
            <a:off x="1758332" y="5377081"/>
            <a:ext cx="2898550" cy="307777"/>
          </a:xfrm>
          <a:prstGeom prst="rect">
            <a:avLst/>
          </a:prstGeom>
          <a:effectLst/>
        </p:spPr>
        <p:txBody>
          <a:bodyPr wrap="non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s-ES" sz="1400" b="1" i="1" u="none" strike="noStrike" kern="1200" cap="none" spc="0" normalizeH="0" baseline="0" dirty="0">
                <a:ln>
                  <a:noFill/>
                </a:ln>
                <a:solidFill>
                  <a:srgbClr val="575756"/>
                </a:solidFill>
                <a:effectLst/>
                <a:uLnTx/>
                <a:uFillTx/>
                <a:latin typeface="Arial" panose="020B0604020202020204"/>
                <a:ea typeface="Calibri" panose="020F0502020204030204" pitchFamily="34" charset="0"/>
                <a:cs typeface="Times New Roman" panose="02020603050405020304" pitchFamily="18" charset="0"/>
              </a:rPr>
              <a:t>Tomografía de coherencia óptica</a:t>
            </a:r>
          </a:p>
        </p:txBody>
      </p:sp>
      <p:sp>
        <p:nvSpPr>
          <p:cNvPr id="31" name="Rectangle 16">
            <a:extLst>
              <a:ext uri="{FF2B5EF4-FFF2-40B4-BE49-F238E27FC236}">
                <a16:creationId xmlns:a16="http://schemas.microsoft.com/office/drawing/2014/main" id="{52F9A1E7-EE4D-EC86-69D7-4CBD813F3AF6}"/>
              </a:ext>
            </a:extLst>
          </p:cNvPr>
          <p:cNvSpPr/>
          <p:nvPr/>
        </p:nvSpPr>
        <p:spPr>
          <a:xfrm>
            <a:off x="5034834" y="3750520"/>
            <a:ext cx="6834945" cy="1477328"/>
          </a:xfrm>
          <a:prstGeom prst="rect">
            <a:avLst/>
          </a:prstGeom>
        </p:spPr>
        <p:txBody>
          <a:bodyPr wrap="square">
            <a:spAutoFit/>
          </a:bodyPr>
          <a:lstStyle/>
          <a:p>
            <a:pPr marR="0" lvl="0" algn="l" defTabSz="742950" rtl="0" eaLnBrk="1" fontAlgn="auto" latinLnBrk="0" hangingPunct="1">
              <a:lnSpc>
                <a:spcPct val="100000"/>
              </a:lnSpc>
              <a:spcBef>
                <a:spcPts val="0"/>
              </a:spcBef>
              <a:spcAft>
                <a:spcPts val="0"/>
              </a:spcAft>
              <a:buClrTx/>
              <a:buSzTx/>
              <a:tabLst/>
              <a:defRPr/>
            </a:pP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La </a:t>
            </a:r>
            <a:r>
              <a:rPr kumimoji="0" lang="es-ES" sz="18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dermatoscopia</a:t>
            </a: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la </a:t>
            </a:r>
            <a:r>
              <a:rPr kumimoji="0" lang="es-ES" sz="18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microscopía láser </a:t>
            </a:r>
            <a:r>
              <a:rPr kumimoji="0" lang="es-ES" sz="1800" b="1"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confocal</a:t>
            </a:r>
            <a:r>
              <a:rPr kumimoji="0" lang="es-ES" sz="18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y la </a:t>
            </a:r>
            <a:r>
              <a:rPr kumimoji="0" lang="es-ES" sz="18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tomografía de coherencia óptica </a:t>
            </a: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son técnicas que se pueden utilizar para diagnosticar la QA en observaciones clínicamente poco claras</a:t>
            </a:r>
            <a:br>
              <a:rPr kumimoji="0" lang="en-US" sz="18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R="0" lvl="0" algn="l" defTabSz="742950" rtl="0" eaLnBrk="1" fontAlgn="auto" latinLnBrk="0" hangingPunct="1">
              <a:lnSpc>
                <a:spcPct val="100000"/>
              </a:lnSpc>
              <a:spcBef>
                <a:spcPts val="0"/>
              </a:spcBef>
              <a:spcAft>
                <a:spcPts val="0"/>
              </a:spcAft>
              <a:buClrTx/>
              <a:buSzTx/>
              <a:tabLst/>
              <a:defRPr/>
            </a:pPr>
            <a:r>
              <a:rPr kumimoji="0" lang="es-ES" sz="18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Otras técnicas: </a:t>
            </a:r>
            <a:r>
              <a:rPr kumimoji="0" lang="es-ES" sz="18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ecografía de alta frecuencia</a:t>
            </a:r>
          </a:p>
        </p:txBody>
      </p:sp>
      <p:sp>
        <p:nvSpPr>
          <p:cNvPr id="32" name="Rectángulo 31">
            <a:extLst>
              <a:ext uri="{FF2B5EF4-FFF2-40B4-BE49-F238E27FC236}">
                <a16:creationId xmlns:a16="http://schemas.microsoft.com/office/drawing/2014/main" id="{81ADDB39-F0A2-C0DE-A7A3-4216584D6519}"/>
              </a:ext>
            </a:extLst>
          </p:cNvPr>
          <p:cNvSpPr/>
          <p:nvPr/>
        </p:nvSpPr>
        <p:spPr>
          <a:xfrm rot="18900000">
            <a:off x="4782385" y="385552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15FBE8B3-67E0-9EC4-434E-D888633D9F14}"/>
              </a:ext>
            </a:extLst>
          </p:cNvPr>
          <p:cNvSpPr/>
          <p:nvPr/>
        </p:nvSpPr>
        <p:spPr>
          <a:xfrm rot="18900000">
            <a:off x="4782385" y="493502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a:extLst>
              <a:ext uri="{FF2B5EF4-FFF2-40B4-BE49-F238E27FC236}">
                <a16:creationId xmlns:a16="http://schemas.microsoft.com/office/drawing/2014/main" id="{CABF29BF-8DAB-D788-D543-E8C9D8273812}"/>
              </a:ext>
            </a:extLst>
          </p:cNvPr>
          <p:cNvSpPr txBox="1"/>
          <p:nvPr/>
        </p:nvSpPr>
        <p:spPr>
          <a:xfrm>
            <a:off x="617579" y="5836135"/>
            <a:ext cx="10355221" cy="507831"/>
          </a:xfrm>
          <a:prstGeom prst="rect">
            <a:avLst/>
          </a:prstGeom>
          <a:noFill/>
        </p:spPr>
        <p:txBody>
          <a:bodyPr wrap="square">
            <a:spAutoFit/>
          </a:bodyPr>
          <a:lstStyle/>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AWMF. Directrices S3 Queratosis actínica y carcinoma de células escamosas de la piel. https://</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www.awmf.org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uploads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tx_szleitlinien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/032-022OLl_S3_Aktinische_Keratosen-Plattenepithelkarzinom-SCC_2020-04.pdf.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Stato</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2020. [Consultado en Marzo 2022]; AWMF. Directrices para el tratamiento de la queratosis actínica. http://</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www.escf-network.eu</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fileadmin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user_upload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/Files/Leitlinie_AK_K5_Ds.pdf. Estado: diciembre de 2011. [Consultado en Marzo 2022]</a:t>
            </a:r>
          </a:p>
        </p:txBody>
      </p:sp>
      <p:sp>
        <p:nvSpPr>
          <p:cNvPr id="35" name="CuadroTexto 34">
            <a:extLst>
              <a:ext uri="{FF2B5EF4-FFF2-40B4-BE49-F238E27FC236}">
                <a16:creationId xmlns:a16="http://schemas.microsoft.com/office/drawing/2014/main" id="{A81C7B95-DF76-49E5-8BEA-A9064661B637}"/>
              </a:ext>
            </a:extLst>
          </p:cNvPr>
          <p:cNvSpPr txBox="1"/>
          <p:nvPr/>
        </p:nvSpPr>
        <p:spPr>
          <a:xfrm>
            <a:off x="5034834" y="5356793"/>
            <a:ext cx="5398834" cy="492443"/>
          </a:xfrm>
          <a:prstGeom prst="rect">
            <a:avLst/>
          </a:prstGeom>
          <a:noFill/>
        </p:spPr>
        <p:txBody>
          <a:bodyPr wrap="square">
            <a:spAutoFit/>
          </a:bodyPr>
          <a:lstStyle/>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QA: </a:t>
            </a:r>
            <a:r>
              <a:rPr lang="en-GB" sz="1200" kern="1200" dirty="0" err="1">
                <a:solidFill>
                  <a:srgbClr val="575756"/>
                </a:solidFill>
                <a:effectLst/>
                <a:latin typeface="Calibri" panose="020F0502020204030204" pitchFamily="34" charset="0"/>
                <a:cs typeface="Calibri" panose="020F0502020204030204" pitchFamily="34" charset="0"/>
              </a:rPr>
              <a:t>queratosis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actínica</a:t>
            </a:r>
            <a:endParaRPr lang="en-GB" sz="1200" kern="1200" dirty="0">
              <a:solidFill>
                <a:srgbClr val="575756"/>
              </a:solidFill>
              <a:effectLst/>
              <a:latin typeface="Calibri" panose="020F0502020204030204" pitchFamily="34" charset="0"/>
              <a:cs typeface="Calibri" panose="020F0502020204030204" pitchFamily="34" charset="0"/>
            </a:endParaRPr>
          </a:p>
          <a:p>
            <a:pPr marL="0" indent="0" algn="l" rtl="0" eaLnBrk="1" latinLnBrk="0" hangingPunct="1">
              <a:spcBef>
                <a:spcPts val="0"/>
              </a:spcBef>
              <a:spcAft>
                <a:spcPts val="600"/>
              </a:spcAft>
            </a:pPr>
            <a:endParaRPr lang="en-GB" sz="900" kern="1200" dirty="0" err="1">
              <a:solidFill>
                <a:srgbClr val="575756"/>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83309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D455382-B8B0-9728-537B-FD09973AC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Foliennummernplatzhalter 3">
            <a:extLst>
              <a:ext uri="{FF2B5EF4-FFF2-40B4-BE49-F238E27FC236}">
                <a16:creationId xmlns:a16="http://schemas.microsoft.com/office/drawing/2014/main" id="{24A1B528-8D40-8206-BD90-E167006BEB1C}"/>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11" name="Titel 4">
            <a:extLst>
              <a:ext uri="{FF2B5EF4-FFF2-40B4-BE49-F238E27FC236}">
                <a16:creationId xmlns:a16="http://schemas.microsoft.com/office/drawing/2014/main" id="{D3C5E61E-15B0-B3A5-FC65-41CD645D9E35}"/>
              </a:ext>
            </a:extLst>
          </p:cNvPr>
          <p:cNvSpPr txBox="1">
            <a:spLocks/>
          </p:cNvSpPr>
          <p:nvPr/>
        </p:nvSpPr>
        <p:spPr>
          <a:xfrm>
            <a:off x="617579" y="2389417"/>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De la queratosis actínica al carcinoma epidermoide</a:t>
            </a:r>
          </a:p>
        </p:txBody>
      </p:sp>
      <p:graphicFrame>
        <p:nvGraphicFramePr>
          <p:cNvPr id="12" name="Diagrama 11">
            <a:extLst>
              <a:ext uri="{FF2B5EF4-FFF2-40B4-BE49-F238E27FC236}">
                <a16:creationId xmlns:a16="http://schemas.microsoft.com/office/drawing/2014/main" id="{A8F603D5-9F18-31B6-52D7-64DF7B9315DA}"/>
              </a:ext>
            </a:extLst>
          </p:cNvPr>
          <p:cNvGraphicFramePr/>
          <p:nvPr>
            <p:extLst>
              <p:ext uri="{D42A27DB-BD31-4B8C-83A1-F6EECF244321}">
                <p14:modId xmlns:p14="http://schemas.microsoft.com/office/powerpoint/2010/main" val="2727044972"/>
              </p:ext>
            </p:extLst>
          </p:nvPr>
        </p:nvGraphicFramePr>
        <p:xfrm>
          <a:off x="676468" y="2790698"/>
          <a:ext cx="10950575" cy="2702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ángulo 12">
            <a:extLst>
              <a:ext uri="{FF2B5EF4-FFF2-40B4-BE49-F238E27FC236}">
                <a16:creationId xmlns:a16="http://schemas.microsoft.com/office/drawing/2014/main" id="{DBD6B706-52BB-A664-4B85-0B81B20D241E}"/>
              </a:ext>
            </a:extLst>
          </p:cNvPr>
          <p:cNvSpPr/>
          <p:nvPr/>
        </p:nvSpPr>
        <p:spPr>
          <a:xfrm rot="18900000">
            <a:off x="713774" y="4130389"/>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05ABDEC7-EC1A-6251-B084-8EF6624A1B3F}"/>
              </a:ext>
            </a:extLst>
          </p:cNvPr>
          <p:cNvSpPr/>
          <p:nvPr/>
        </p:nvSpPr>
        <p:spPr>
          <a:xfrm rot="18900000">
            <a:off x="713774" y="4540089"/>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64B919BC-2E66-6967-FFAE-A94B291832ED}"/>
              </a:ext>
            </a:extLst>
          </p:cNvPr>
          <p:cNvSpPr/>
          <p:nvPr/>
        </p:nvSpPr>
        <p:spPr>
          <a:xfrm rot="18900000">
            <a:off x="713774" y="4949787"/>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188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85A4E5-FE82-3FD0-E4DC-A410B5C388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el 4">
            <a:extLst>
              <a:ext uri="{FF2B5EF4-FFF2-40B4-BE49-F238E27FC236}">
                <a16:creationId xmlns:a16="http://schemas.microsoft.com/office/drawing/2014/main" id="{08C8C739-A01D-97B0-3B4D-FA3CA24A8D45}"/>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De la queratosis actínica al carcinoma epidermoide</a:t>
            </a:r>
          </a:p>
        </p:txBody>
      </p:sp>
      <p:sp>
        <p:nvSpPr>
          <p:cNvPr id="15" name="CuadroTexto 14">
            <a:extLst>
              <a:ext uri="{FF2B5EF4-FFF2-40B4-BE49-F238E27FC236}">
                <a16:creationId xmlns:a16="http://schemas.microsoft.com/office/drawing/2014/main" id="{40CCB084-416B-2F5C-9802-AFCE1611A040}"/>
              </a:ext>
            </a:extLst>
          </p:cNvPr>
          <p:cNvSpPr txBox="1"/>
          <p:nvPr/>
        </p:nvSpPr>
        <p:spPr>
          <a:xfrm>
            <a:off x="520595" y="2123161"/>
            <a:ext cx="7958388" cy="3934410"/>
          </a:xfrm>
          <a:prstGeom prst="rect">
            <a:avLst/>
          </a:prstGeom>
          <a:noFill/>
        </p:spPr>
        <p:txBody>
          <a:bodyPr wrap="square" lIns="91440" tIns="45720" rIns="91440" bIns="45720" rtlCol="0" anchor="t">
            <a:spAutoFit/>
          </a:bodyPr>
          <a:lstStyle/>
          <a:p>
            <a:r>
              <a:rPr lang="es-ES" sz="2400" b="1" dirty="0">
                <a:solidFill>
                  <a:schemeClr val="tx1">
                    <a:lumMod val="50000"/>
                    <a:lumOff val="50000"/>
                  </a:schemeClr>
                </a:solidFill>
              </a:rPr>
              <a:t>Carcinoma epidermoide cutáneo (CEC):</a:t>
            </a:r>
            <a:endParaRPr lang="es-ES" sz="2400" b="1" dirty="0">
              <a:solidFill>
                <a:schemeClr val="tx1">
                  <a:lumMod val="50000"/>
                  <a:lumOff val="50000"/>
                </a:schemeClr>
              </a:solidFill>
              <a:cs typeface="Arial"/>
            </a:endParaRPr>
          </a:p>
          <a:p>
            <a:endParaRPr lang="es-ES" sz="2000" dirty="0">
              <a:cs typeface="Arial"/>
            </a:endParaRPr>
          </a:p>
          <a:p>
            <a:pPr marL="285750" indent="-285750">
              <a:spcAft>
                <a:spcPts val="1000"/>
              </a:spcAft>
              <a:buFont typeface="Arial" panose="020B0604020202020204" pitchFamily="34" charset="0"/>
              <a:buChar char="•"/>
            </a:pPr>
            <a:r>
              <a:rPr lang="es-ES" dirty="0">
                <a:solidFill>
                  <a:schemeClr val="tx1">
                    <a:lumMod val="50000"/>
                    <a:lumOff val="50000"/>
                  </a:schemeClr>
                </a:solidFill>
              </a:rPr>
              <a:t>Segundo cáncer de piel no melanocítico más frecuente, de incidencia creciente. </a:t>
            </a:r>
            <a:endParaRPr lang="es-ES" dirty="0">
              <a:solidFill>
                <a:schemeClr val="tx1">
                  <a:lumMod val="50000"/>
                  <a:lumOff val="50000"/>
                </a:schemeClr>
              </a:solidFill>
              <a:cs typeface="Arial"/>
            </a:endParaRPr>
          </a:p>
          <a:p>
            <a:pPr marL="285750" indent="-285750">
              <a:spcAft>
                <a:spcPts val="1000"/>
              </a:spcAft>
              <a:buFont typeface="Arial" panose="020B0604020202020204" pitchFamily="34" charset="0"/>
              <a:buChar char="•"/>
            </a:pPr>
            <a:r>
              <a:rPr lang="es-ES" dirty="0">
                <a:solidFill>
                  <a:schemeClr val="tx1">
                    <a:lumMod val="50000"/>
                    <a:lumOff val="50000"/>
                  </a:schemeClr>
                </a:solidFill>
              </a:rPr>
              <a:t>La mayoría tienen un buen comportamiento clínico y se resuelve fácilmente con cirugía.</a:t>
            </a:r>
            <a:endParaRPr lang="es-ES" dirty="0">
              <a:solidFill>
                <a:schemeClr val="tx1">
                  <a:lumMod val="50000"/>
                  <a:lumOff val="50000"/>
                </a:schemeClr>
              </a:solidFill>
              <a:cs typeface="Arial"/>
            </a:endParaRPr>
          </a:p>
          <a:p>
            <a:pPr marL="285750" indent="-285750">
              <a:spcAft>
                <a:spcPts val="1000"/>
              </a:spcAft>
              <a:buFont typeface="Arial" panose="020B0604020202020204" pitchFamily="34" charset="0"/>
              <a:buChar char="•"/>
            </a:pPr>
            <a:r>
              <a:rPr lang="es-ES" dirty="0">
                <a:solidFill>
                  <a:schemeClr val="tx1">
                    <a:lumMod val="50000"/>
                    <a:lumOff val="50000"/>
                  </a:schemeClr>
                </a:solidFill>
              </a:rPr>
              <a:t>Algunos casos pueden dar lugar a metástasis (CECAR). </a:t>
            </a:r>
            <a:endParaRPr lang="es-ES" dirty="0">
              <a:solidFill>
                <a:schemeClr val="tx1">
                  <a:lumMod val="50000"/>
                  <a:lumOff val="50000"/>
                </a:schemeClr>
              </a:solidFill>
              <a:cs typeface="Arial"/>
            </a:endParaRPr>
          </a:p>
          <a:p>
            <a:pPr marL="285750" indent="-285750">
              <a:spcAft>
                <a:spcPts val="1000"/>
              </a:spcAft>
              <a:buFont typeface="Arial" panose="020B0604020202020204" pitchFamily="34" charset="0"/>
              <a:buChar char="•"/>
            </a:pPr>
            <a:r>
              <a:rPr lang="es-ES" dirty="0">
                <a:solidFill>
                  <a:schemeClr val="tx1">
                    <a:lumMod val="50000"/>
                    <a:lumOff val="50000"/>
                  </a:schemeClr>
                </a:solidFill>
                <a:cs typeface="Arial"/>
              </a:rPr>
              <a:t>El riesgo de transformación de cada lesión de forma individual oscila entre el 0,24 – 1% durante el primer año al 2,57% a los 4 años de seguimiento.</a:t>
            </a:r>
          </a:p>
          <a:p>
            <a:pPr marL="285750" indent="-285750">
              <a:spcAft>
                <a:spcPts val="1000"/>
              </a:spcAft>
              <a:buFont typeface="Arial" panose="020B0604020202020204" pitchFamily="34" charset="0"/>
              <a:buChar char="•"/>
            </a:pPr>
            <a:r>
              <a:rPr lang="es-ES" dirty="0">
                <a:solidFill>
                  <a:schemeClr val="tx1">
                    <a:lumMod val="50000"/>
                    <a:lumOff val="50000"/>
                  </a:schemeClr>
                </a:solidFill>
              </a:rPr>
              <a:t>Hay diferentes clasificaciones de estadificación, pero se suelen utilizar más los factores de riesgo del tumor y el paciente que el estadio T propiamente dicho.</a:t>
            </a:r>
            <a:endParaRPr lang="es-ES" dirty="0">
              <a:solidFill>
                <a:schemeClr val="tx1">
                  <a:lumMod val="50000"/>
                  <a:lumOff val="50000"/>
                </a:schemeClr>
              </a:solidFill>
              <a:cs typeface="Arial"/>
            </a:endParaRPr>
          </a:p>
          <a:p>
            <a:pPr marL="285750" indent="-285750">
              <a:buFont typeface="Arial" panose="020B0604020202020204" pitchFamily="34" charset="0"/>
              <a:buChar char="•"/>
            </a:pPr>
            <a:endParaRPr lang="es-ES" sz="2000" dirty="0">
              <a:cs typeface="Arial"/>
            </a:endParaRPr>
          </a:p>
        </p:txBody>
      </p:sp>
      <p:sp>
        <p:nvSpPr>
          <p:cNvPr id="16" name="CuadroTexto 15">
            <a:extLst>
              <a:ext uri="{FF2B5EF4-FFF2-40B4-BE49-F238E27FC236}">
                <a16:creationId xmlns:a16="http://schemas.microsoft.com/office/drawing/2014/main" id="{0A3F81FA-D5CF-934A-4BF8-D29B5531618F}"/>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7" name="Flecha: a la derecha 7">
            <a:extLst>
              <a:ext uri="{FF2B5EF4-FFF2-40B4-BE49-F238E27FC236}">
                <a16:creationId xmlns:a16="http://schemas.microsoft.com/office/drawing/2014/main" id="{B061981F-F1C9-28A3-A78C-35EA0EEE68A6}"/>
              </a:ext>
            </a:extLst>
          </p:cNvPr>
          <p:cNvSpPr/>
          <p:nvPr/>
        </p:nvSpPr>
        <p:spPr>
          <a:xfrm>
            <a:off x="8420630" y="4710132"/>
            <a:ext cx="368297" cy="230832"/>
          </a:xfrm>
          <a:prstGeom prst="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a:extLst>
              <a:ext uri="{FF2B5EF4-FFF2-40B4-BE49-F238E27FC236}">
                <a16:creationId xmlns:a16="http://schemas.microsoft.com/office/drawing/2014/main" id="{7B38EE86-0C6F-6191-33DA-23DFE5865318}"/>
              </a:ext>
            </a:extLst>
          </p:cNvPr>
          <p:cNvSpPr txBox="1"/>
          <p:nvPr/>
        </p:nvSpPr>
        <p:spPr>
          <a:xfrm>
            <a:off x="8999578" y="4225383"/>
            <a:ext cx="2528654" cy="1200329"/>
          </a:xfrm>
          <a:prstGeom prst="rect">
            <a:avLst/>
          </a:prstGeom>
          <a:noFill/>
          <a:ln w="22225">
            <a:solidFill>
              <a:srgbClr val="EE8A1E"/>
            </a:solidFill>
          </a:ln>
        </p:spPr>
        <p:txBody>
          <a:bodyPr wrap="square" lIns="91440" tIns="45720" rIns="91440" bIns="45720" rtlCol="0" anchor="t">
            <a:spAutoFit/>
          </a:bodyPr>
          <a:lstStyle/>
          <a:p>
            <a:pPr algn="ctr"/>
            <a:r>
              <a:rPr lang="es-ES_tradnl" dirty="0">
                <a:solidFill>
                  <a:schemeClr val="tx1">
                    <a:lumMod val="50000"/>
                    <a:lumOff val="50000"/>
                  </a:schemeClr>
                </a:solidFill>
              </a:rPr>
              <a:t>Un manejo individualizado de los CECAR permitirá reducir la mortalidad  </a:t>
            </a:r>
            <a:endParaRPr lang="es-ES_tradnl" dirty="0">
              <a:solidFill>
                <a:schemeClr val="tx1">
                  <a:lumMod val="50000"/>
                  <a:lumOff val="50000"/>
                </a:schemeClr>
              </a:solidFill>
              <a:cs typeface="Arial"/>
            </a:endParaRPr>
          </a:p>
        </p:txBody>
      </p:sp>
      <p:sp>
        <p:nvSpPr>
          <p:cNvPr id="19" name="Rectángulo 18">
            <a:extLst>
              <a:ext uri="{FF2B5EF4-FFF2-40B4-BE49-F238E27FC236}">
                <a16:creationId xmlns:a16="http://schemas.microsoft.com/office/drawing/2014/main" id="{8DEEDFB1-32C9-91A8-CF76-CBB2F6937D2F}"/>
              </a:ext>
            </a:extLst>
          </p:cNvPr>
          <p:cNvSpPr/>
          <p:nvPr/>
        </p:nvSpPr>
        <p:spPr>
          <a:xfrm rot="18900000">
            <a:off x="586476" y="2885896"/>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FAC44741-1D3E-5CA3-3215-210482CE53DC}"/>
              </a:ext>
            </a:extLst>
          </p:cNvPr>
          <p:cNvSpPr/>
          <p:nvPr/>
        </p:nvSpPr>
        <p:spPr>
          <a:xfrm rot="18900000">
            <a:off x="586477" y="3302578"/>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82146D9F-6726-E385-92A5-CA60E2D02992}"/>
              </a:ext>
            </a:extLst>
          </p:cNvPr>
          <p:cNvSpPr/>
          <p:nvPr/>
        </p:nvSpPr>
        <p:spPr>
          <a:xfrm rot="18900000">
            <a:off x="586477" y="396744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ED1AA068-0DBE-738C-1E35-02EF3D5610AE}"/>
              </a:ext>
            </a:extLst>
          </p:cNvPr>
          <p:cNvSpPr/>
          <p:nvPr/>
        </p:nvSpPr>
        <p:spPr>
          <a:xfrm rot="18900000">
            <a:off x="586477" y="4377559"/>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E88513B0-19D4-D927-F3F6-DEB412DB1E85}"/>
              </a:ext>
            </a:extLst>
          </p:cNvPr>
          <p:cNvSpPr/>
          <p:nvPr/>
        </p:nvSpPr>
        <p:spPr>
          <a:xfrm rot="18900000">
            <a:off x="586478" y="5060987"/>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oliennummernplatzhalter 3">
            <a:extLst>
              <a:ext uri="{FF2B5EF4-FFF2-40B4-BE49-F238E27FC236}">
                <a16:creationId xmlns:a16="http://schemas.microsoft.com/office/drawing/2014/main" id="{B67D4298-3403-EA99-CE4D-7CB688F688C3}"/>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3641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9D957A-1181-4333-90A6-22494171552C}"/>
              </a:ext>
            </a:extLst>
          </p:cNvPr>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41685" y="1420635"/>
            <a:ext cx="4940854" cy="4450232"/>
          </a:xfrm>
          <a:prstGeom prst="rect">
            <a:avLst/>
          </a:prstGeom>
          <a:noFill/>
          <a:ln>
            <a:noFill/>
          </a:ln>
        </p:spPr>
      </p:pic>
      <p:pic>
        <p:nvPicPr>
          <p:cNvPr id="5" name="Imagen 4">
            <a:extLst>
              <a:ext uri="{FF2B5EF4-FFF2-40B4-BE49-F238E27FC236}">
                <a16:creationId xmlns:a16="http://schemas.microsoft.com/office/drawing/2014/main" id="{586A0E23-3C7E-EEF9-5231-0CA5AE67B6A4}"/>
              </a:ext>
            </a:extLst>
          </p:cNvPr>
          <p:cNvPicPr/>
          <p:nvPr/>
        </p:nvPicPr>
        <p:blipFill rotWithShape="1">
          <a:blip r:embed="rId5" r:link="rId6" cstate="screen">
            <a:extLst>
              <a:ext uri="{28A0092B-C50C-407E-A947-70E740481C1C}">
                <a14:useLocalDpi xmlns:a14="http://schemas.microsoft.com/office/drawing/2010/main"/>
              </a:ext>
            </a:extLst>
          </a:blip>
          <a:srcRect r="-55"/>
          <a:stretch>
            <a:fillRect/>
          </a:stretch>
        </p:blipFill>
        <p:spPr bwMode="auto">
          <a:xfrm rot="5400000">
            <a:off x="5706099" y="1798337"/>
            <a:ext cx="4462432" cy="3682631"/>
          </a:xfrm>
          <a:prstGeom prst="rect">
            <a:avLst/>
          </a:prstGeom>
          <a:noFill/>
          <a:ln>
            <a:noFill/>
          </a:ln>
        </p:spPr>
      </p:pic>
      <p:sp>
        <p:nvSpPr>
          <p:cNvPr id="9" name="CuadroTexto 8">
            <a:extLst>
              <a:ext uri="{FF2B5EF4-FFF2-40B4-BE49-F238E27FC236}">
                <a16:creationId xmlns:a16="http://schemas.microsoft.com/office/drawing/2014/main" id="{FE6673ED-4D7C-2BCB-248D-36DDCF2AFA3B}"/>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Fotos cedidas por el Dr. Martorell.</a:t>
            </a:r>
          </a:p>
        </p:txBody>
      </p:sp>
      <p:sp>
        <p:nvSpPr>
          <p:cNvPr id="10" name="Foliennummernplatzhalter 3">
            <a:extLst>
              <a:ext uri="{FF2B5EF4-FFF2-40B4-BE49-F238E27FC236}">
                <a16:creationId xmlns:a16="http://schemas.microsoft.com/office/drawing/2014/main" id="{48A1339D-33D5-9439-CB14-8926456BF5BC}"/>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02487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ECD74-A945-4D0A-E7AA-9F03F308572C}"/>
            </a:ext>
          </a:extLst>
        </p:cNvPr>
        <p:cNvGrpSpPr/>
        <p:nvPr/>
      </p:nvGrpSpPr>
      <p:grpSpPr>
        <a:xfrm>
          <a:off x="0" y="0"/>
          <a:ext cx="0" cy="0"/>
          <a:chOff x="0" y="0"/>
          <a:chExt cx="0" cy="0"/>
        </a:xfrm>
      </p:grpSpPr>
      <p:sp>
        <p:nvSpPr>
          <p:cNvPr id="48" name="Titel 4">
            <a:extLst>
              <a:ext uri="{FF2B5EF4-FFF2-40B4-BE49-F238E27FC236}">
                <a16:creationId xmlns:a16="http://schemas.microsoft.com/office/drawing/2014/main" id="{6346793E-D5ED-64C9-76FA-C5F6AE093907}"/>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Índice</a:t>
            </a:r>
          </a:p>
        </p:txBody>
      </p:sp>
      <p:sp>
        <p:nvSpPr>
          <p:cNvPr id="49" name="Inhaltsplatzhalter 5">
            <a:extLst>
              <a:ext uri="{FF2B5EF4-FFF2-40B4-BE49-F238E27FC236}">
                <a16:creationId xmlns:a16="http://schemas.microsoft.com/office/drawing/2014/main" id="{3A988F68-8E86-7CEA-2701-A439644EAEFB}"/>
              </a:ext>
            </a:extLst>
          </p:cNvPr>
          <p:cNvSpPr>
            <a:spLocks noGrp="1"/>
          </p:cNvSpPr>
          <p:nvPr>
            <p:ph type="subTitle" idx="1"/>
          </p:nvPr>
        </p:nvSpPr>
        <p:spPr>
          <a:xfrm>
            <a:off x="6950787" y="3389449"/>
            <a:ext cx="2583676" cy="276999"/>
          </a:xfrm>
        </p:spPr>
        <p:txBody>
          <a:bodyPr tIns="0" bIns="0" anchor="ctr"/>
          <a:lstStyle/>
          <a:p>
            <a:pPr marL="0" indent="0" algn="l">
              <a:buClr>
                <a:schemeClr val="tx1"/>
              </a:buClr>
              <a:buNone/>
            </a:pPr>
            <a:r>
              <a:rPr lang="es-ES" sz="1800" b="1" dirty="0">
                <a:solidFill>
                  <a:schemeClr val="tx1">
                    <a:lumMod val="50000"/>
                    <a:lumOff val="50000"/>
                  </a:schemeClr>
                </a:solidFill>
                <a:cs typeface="Arial"/>
              </a:rPr>
              <a:t>Casos que enseñan</a:t>
            </a:r>
          </a:p>
        </p:txBody>
      </p:sp>
      <p:sp>
        <p:nvSpPr>
          <p:cNvPr id="50" name="Ellipse 19">
            <a:extLst>
              <a:ext uri="{FF2B5EF4-FFF2-40B4-BE49-F238E27FC236}">
                <a16:creationId xmlns:a16="http://schemas.microsoft.com/office/drawing/2014/main" id="{1D9178EB-44DB-4296-C5F3-80216D01822E}"/>
              </a:ext>
            </a:extLst>
          </p:cNvPr>
          <p:cNvSpPr/>
          <p:nvPr/>
        </p:nvSpPr>
        <p:spPr>
          <a:xfrm>
            <a:off x="6190988"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5</a:t>
            </a:r>
          </a:p>
        </p:txBody>
      </p:sp>
      <p:sp>
        <p:nvSpPr>
          <p:cNvPr id="51" name="Ellipse 20">
            <a:extLst>
              <a:ext uri="{FF2B5EF4-FFF2-40B4-BE49-F238E27FC236}">
                <a16:creationId xmlns:a16="http://schemas.microsoft.com/office/drawing/2014/main" id="{B03B203A-2E06-14B0-4F70-206927A3FA78}"/>
              </a:ext>
            </a:extLst>
          </p:cNvPr>
          <p:cNvSpPr/>
          <p:nvPr/>
        </p:nvSpPr>
        <p:spPr>
          <a:xfrm>
            <a:off x="6190988" y="319737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6</a:t>
            </a:r>
          </a:p>
        </p:txBody>
      </p:sp>
      <p:sp>
        <p:nvSpPr>
          <p:cNvPr id="52" name="Rechteck 24">
            <a:extLst>
              <a:ext uri="{FF2B5EF4-FFF2-40B4-BE49-F238E27FC236}">
                <a16:creationId xmlns:a16="http://schemas.microsoft.com/office/drawing/2014/main" id="{B40BD2C3-1C03-202E-2822-99176931D59B}"/>
              </a:ext>
            </a:extLst>
          </p:cNvPr>
          <p:cNvSpPr/>
          <p:nvPr/>
        </p:nvSpPr>
        <p:spPr>
          <a:xfrm>
            <a:off x="1366879" y="1861226"/>
            <a:ext cx="387160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53" name="Textfeld 25">
            <a:extLst>
              <a:ext uri="{FF2B5EF4-FFF2-40B4-BE49-F238E27FC236}">
                <a16:creationId xmlns:a16="http://schemas.microsoft.com/office/drawing/2014/main" id="{BAC7E2B4-0F48-CAE8-846E-7A06F55E81A7}"/>
              </a:ext>
            </a:extLst>
          </p:cNvPr>
          <p:cNvSpPr txBox="1"/>
          <p:nvPr/>
        </p:nvSpPr>
        <p:spPr>
          <a:xfrm>
            <a:off x="1181164" y="2361969"/>
            <a:ext cx="4156953" cy="492443"/>
          </a:xfrm>
          <a:prstGeom prst="rect">
            <a:avLst/>
          </a:prstGeom>
          <a:noFill/>
        </p:spPr>
        <p:txBody>
          <a:bodyPr wrap="square" lIns="0" tIns="0" rIns="0" bIns="0" rtlCol="0" anchor="ctr">
            <a:spAutoFit/>
          </a:bodyPr>
          <a:lstStyle/>
          <a:p>
            <a:pPr lvl="0" defTabSz="457200">
              <a:defRPr/>
            </a:pPr>
            <a:r>
              <a:rPr lang="es-ES" b="1" dirty="0">
                <a:solidFill>
                  <a:schemeClr val="tx1">
                    <a:lumMod val="50000"/>
                    <a:lumOff val="50000"/>
                  </a:schemeClr>
                </a:solidFill>
              </a:rPr>
              <a:t>¿Es frecuente? </a:t>
            </a:r>
          </a:p>
          <a:p>
            <a:pPr lvl="0" defTabSz="457200">
              <a:defRPr/>
            </a:pPr>
            <a:r>
              <a:rPr lang="es-ES" sz="1400" dirty="0">
                <a:solidFill>
                  <a:schemeClr val="tx1">
                    <a:lumMod val="50000"/>
                    <a:lumOff val="50000"/>
                  </a:schemeClr>
                </a:solidFill>
              </a:rPr>
              <a:t>Epidemiología de la queratosis actínica</a:t>
            </a:r>
            <a:endParaRPr kumimoji="0" lang="es-ES" sz="14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54" name="Textfeld 26">
            <a:extLst>
              <a:ext uri="{FF2B5EF4-FFF2-40B4-BE49-F238E27FC236}">
                <a16:creationId xmlns:a16="http://schemas.microsoft.com/office/drawing/2014/main" id="{6D2D7267-1E00-7B4B-0E7B-DA7CDF9E87B4}"/>
              </a:ext>
            </a:extLst>
          </p:cNvPr>
          <p:cNvSpPr txBox="1"/>
          <p:nvPr/>
        </p:nvSpPr>
        <p:spPr>
          <a:xfrm>
            <a:off x="1181164" y="3166628"/>
            <a:ext cx="4156953" cy="492443"/>
          </a:xfrm>
          <a:prstGeom prst="rect">
            <a:avLst/>
          </a:prstGeom>
          <a:noFill/>
        </p:spPr>
        <p:txBody>
          <a:bodyPr wrap="square" lIns="0" tIns="0" rIns="0" bIns="0" rtlCol="0" anchor="ctr">
            <a:spAutoFit/>
          </a:bodyPr>
          <a:lstStyle/>
          <a:p>
            <a:r>
              <a:rPr lang="es-ES" b="1" dirty="0">
                <a:solidFill>
                  <a:schemeClr val="tx1">
                    <a:lumMod val="50000"/>
                    <a:lumOff val="50000"/>
                  </a:schemeClr>
                </a:solidFill>
              </a:rPr>
              <a:t>¿Por qué se produce? </a:t>
            </a:r>
          </a:p>
          <a:p>
            <a:r>
              <a:rPr lang="es-ES" sz="1400" dirty="0">
                <a:solidFill>
                  <a:schemeClr val="tx1">
                    <a:lumMod val="50000"/>
                    <a:lumOff val="50000"/>
                  </a:schemeClr>
                </a:solidFill>
              </a:rPr>
              <a:t>Aspectos etiopatogénicos clave y clínica</a:t>
            </a:r>
            <a:endParaRPr lang="es-ES" sz="1400" dirty="0">
              <a:solidFill>
                <a:schemeClr val="tx1">
                  <a:lumMod val="50000"/>
                  <a:lumOff val="50000"/>
                </a:schemeClr>
              </a:solidFill>
              <a:cs typeface="Arial"/>
            </a:endParaRPr>
          </a:p>
        </p:txBody>
      </p:sp>
      <p:sp>
        <p:nvSpPr>
          <p:cNvPr id="55" name="Textfeld 27">
            <a:extLst>
              <a:ext uri="{FF2B5EF4-FFF2-40B4-BE49-F238E27FC236}">
                <a16:creationId xmlns:a16="http://schemas.microsoft.com/office/drawing/2014/main" id="{4163C198-D768-BC30-AC8A-4BA0609E5789}"/>
              </a:ext>
            </a:extLst>
          </p:cNvPr>
          <p:cNvSpPr txBox="1"/>
          <p:nvPr/>
        </p:nvSpPr>
        <p:spPr>
          <a:xfrm>
            <a:off x="1181164" y="3957430"/>
            <a:ext cx="4156953"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importante tratar? </a:t>
            </a:r>
          </a:p>
          <a:p>
            <a:pPr lvl="0" defTabSz="457200">
              <a:buClr>
                <a:srgbClr val="575756"/>
              </a:buClr>
              <a:defRPr/>
            </a:pPr>
            <a:r>
              <a:rPr lang="es-ES" sz="1400" dirty="0">
                <a:solidFill>
                  <a:schemeClr val="tx1">
                    <a:lumMod val="50000"/>
                    <a:lumOff val="50000"/>
                  </a:schemeClr>
                </a:solidFill>
              </a:rPr>
              <a:t>De la queratosis actínica al carcinoma epidermoide</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56" name="Textfeld 29">
            <a:extLst>
              <a:ext uri="{FF2B5EF4-FFF2-40B4-BE49-F238E27FC236}">
                <a16:creationId xmlns:a16="http://schemas.microsoft.com/office/drawing/2014/main" id="{46CDB696-BCC4-5708-10B8-E99385964C52}"/>
              </a:ext>
            </a:extLst>
          </p:cNvPr>
          <p:cNvSpPr txBox="1"/>
          <p:nvPr/>
        </p:nvSpPr>
        <p:spPr>
          <a:xfrm>
            <a:off x="6971335" y="2506259"/>
            <a:ext cx="5834062" cy="276999"/>
          </a:xfrm>
          <a:prstGeom prst="rect">
            <a:avLst/>
          </a:prstGeom>
          <a:noFill/>
        </p:spPr>
        <p:txBody>
          <a:bodyPr wrap="square" lIns="0" tIns="0" rIns="0" bIns="0" rtlCol="0" anchor="ctr">
            <a:spAutoFit/>
          </a:bodyPr>
          <a:lstStyle/>
          <a:p>
            <a:pPr lvl="0" defTabSz="457200">
              <a:buClr>
                <a:srgbClr val="354B54"/>
              </a:buClr>
              <a:defRPr/>
            </a:pPr>
            <a:r>
              <a:rPr lang="es-ES" b="1" dirty="0">
                <a:solidFill>
                  <a:schemeClr val="tx1">
                    <a:lumMod val="50000"/>
                    <a:lumOff val="50000"/>
                  </a:schemeClr>
                </a:solidFill>
              </a:rPr>
              <a:t>¿Qué opciones existen en el manejo de la QA?</a:t>
            </a:r>
          </a:p>
        </p:txBody>
      </p:sp>
      <p:sp>
        <p:nvSpPr>
          <p:cNvPr id="57" name="Ellipse 33">
            <a:extLst>
              <a:ext uri="{FF2B5EF4-FFF2-40B4-BE49-F238E27FC236}">
                <a16:creationId xmlns:a16="http://schemas.microsoft.com/office/drawing/2014/main" id="{F87CE21F-3614-3A2B-CFD8-17AEBD18EB29}"/>
              </a:ext>
            </a:extLst>
          </p:cNvPr>
          <p:cNvSpPr/>
          <p:nvPr/>
        </p:nvSpPr>
        <p:spPr>
          <a:xfrm>
            <a:off x="555053" y="315024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2</a:t>
            </a:r>
          </a:p>
        </p:txBody>
      </p:sp>
      <p:sp>
        <p:nvSpPr>
          <p:cNvPr id="58" name="Ellipse 34">
            <a:extLst>
              <a:ext uri="{FF2B5EF4-FFF2-40B4-BE49-F238E27FC236}">
                <a16:creationId xmlns:a16="http://schemas.microsoft.com/office/drawing/2014/main" id="{1D86D9F3-EFC3-8B9A-E83C-8CAF2060AD08}"/>
              </a:ext>
            </a:extLst>
          </p:cNvPr>
          <p:cNvSpPr/>
          <p:nvPr/>
        </p:nvSpPr>
        <p:spPr>
          <a:xfrm>
            <a:off x="555053" y="4799911"/>
            <a:ext cx="504000" cy="504000"/>
          </a:xfrm>
          <a:prstGeom prst="ellipse">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bg1"/>
                </a:solidFill>
                <a:effectLst/>
                <a:uLnTx/>
                <a:uFillTx/>
                <a:latin typeface="Arial" panose="020B0604020202020204"/>
                <a:ea typeface="+mn-ea"/>
                <a:cs typeface="+mn-cs"/>
              </a:rPr>
              <a:t>4</a:t>
            </a:r>
          </a:p>
        </p:txBody>
      </p:sp>
      <p:sp>
        <p:nvSpPr>
          <p:cNvPr id="59" name="Ellipse 35">
            <a:extLst>
              <a:ext uri="{FF2B5EF4-FFF2-40B4-BE49-F238E27FC236}">
                <a16:creationId xmlns:a16="http://schemas.microsoft.com/office/drawing/2014/main" id="{819A3D6E-CD08-B727-B887-4A78D72F127D}"/>
              </a:ext>
            </a:extLst>
          </p:cNvPr>
          <p:cNvSpPr/>
          <p:nvPr/>
        </p:nvSpPr>
        <p:spPr>
          <a:xfrm>
            <a:off x="555053" y="395165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3</a:t>
            </a:r>
          </a:p>
        </p:txBody>
      </p:sp>
      <p:sp>
        <p:nvSpPr>
          <p:cNvPr id="60" name="Ellipse 20">
            <a:extLst>
              <a:ext uri="{FF2B5EF4-FFF2-40B4-BE49-F238E27FC236}">
                <a16:creationId xmlns:a16="http://schemas.microsoft.com/office/drawing/2014/main" id="{E34A3A1F-2F38-C9D8-E14B-3A27DCDE76F6}"/>
              </a:ext>
            </a:extLst>
          </p:cNvPr>
          <p:cNvSpPr/>
          <p:nvPr/>
        </p:nvSpPr>
        <p:spPr>
          <a:xfrm>
            <a:off x="6190988" y="4048020"/>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7</a:t>
            </a:r>
          </a:p>
        </p:txBody>
      </p:sp>
      <p:sp>
        <p:nvSpPr>
          <p:cNvPr id="61" name="Rectángulo 60">
            <a:extLst>
              <a:ext uri="{FF2B5EF4-FFF2-40B4-BE49-F238E27FC236}">
                <a16:creationId xmlns:a16="http://schemas.microsoft.com/office/drawing/2014/main" id="{A79D847D-8D82-8A5E-4DF4-B9EA06C727BB}"/>
              </a:ext>
            </a:extLst>
          </p:cNvPr>
          <p:cNvSpPr/>
          <p:nvPr/>
        </p:nvSpPr>
        <p:spPr>
          <a:xfrm>
            <a:off x="6971335" y="4109699"/>
            <a:ext cx="1430200" cy="369332"/>
          </a:xfrm>
          <a:prstGeom prst="rect">
            <a:avLst/>
          </a:prstGeom>
        </p:spPr>
        <p:txBody>
          <a:bodyPr wrap="none">
            <a:spAutoFit/>
          </a:bodyPr>
          <a:lstStyle/>
          <a:p>
            <a:r>
              <a:rPr lang="es-ES" b="1" dirty="0">
                <a:solidFill>
                  <a:schemeClr val="tx1">
                    <a:lumMod val="50000"/>
                    <a:lumOff val="50000"/>
                  </a:schemeClr>
                </a:solidFill>
              </a:rPr>
              <a:t>Conclusiones</a:t>
            </a:r>
            <a:endParaRPr lang="es-ES" dirty="0">
              <a:solidFill>
                <a:schemeClr val="tx1">
                  <a:lumMod val="50000"/>
                  <a:lumOff val="50000"/>
                </a:schemeClr>
              </a:solidFill>
            </a:endParaRPr>
          </a:p>
        </p:txBody>
      </p:sp>
      <p:sp>
        <p:nvSpPr>
          <p:cNvPr id="62" name="Ellipse 32">
            <a:extLst>
              <a:ext uri="{FF2B5EF4-FFF2-40B4-BE49-F238E27FC236}">
                <a16:creationId xmlns:a16="http://schemas.microsoft.com/office/drawing/2014/main" id="{1012270A-C6A0-26CD-A3E8-F24F8C5975E0}"/>
              </a:ext>
            </a:extLst>
          </p:cNvPr>
          <p:cNvSpPr/>
          <p:nvPr/>
        </p:nvSpPr>
        <p:spPr>
          <a:xfrm>
            <a:off x="555053"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1</a:t>
            </a:r>
          </a:p>
        </p:txBody>
      </p:sp>
      <p:sp>
        <p:nvSpPr>
          <p:cNvPr id="63" name="Textfeld 27">
            <a:extLst>
              <a:ext uri="{FF2B5EF4-FFF2-40B4-BE49-F238E27FC236}">
                <a16:creationId xmlns:a16="http://schemas.microsoft.com/office/drawing/2014/main" id="{15C3FEC8-5A16-9D3B-B2A8-DB37A68C2055}"/>
              </a:ext>
            </a:extLst>
          </p:cNvPr>
          <p:cNvSpPr txBox="1"/>
          <p:nvPr/>
        </p:nvSpPr>
        <p:spPr>
          <a:xfrm>
            <a:off x="1181164" y="4799911"/>
            <a:ext cx="4592912" cy="492443"/>
          </a:xfrm>
          <a:prstGeom prst="rect">
            <a:avLst/>
          </a:prstGeom>
          <a:noFill/>
        </p:spPr>
        <p:txBody>
          <a:bodyPr wrap="square" lIns="0" tIns="0" rIns="0" bIns="0" rtlCol="0" anchor="ctr">
            <a:spAutoFit/>
          </a:bodyPr>
          <a:lstStyle/>
          <a:p>
            <a:pPr lvl="0" defTabSz="457200">
              <a:buClr>
                <a:srgbClr val="575756"/>
              </a:buClr>
              <a:defRPr/>
            </a:pPr>
            <a:r>
              <a:rPr lang="es-ES" b="1" dirty="0">
                <a:solidFill>
                  <a:srgbClr val="EE8A1E"/>
                </a:solidFill>
              </a:rPr>
              <a:t>¿Es la queratosis actínica una lesión localizada?</a:t>
            </a:r>
          </a:p>
          <a:p>
            <a:pPr lvl="0" defTabSz="457200">
              <a:buClr>
                <a:srgbClr val="575756"/>
              </a:buClr>
              <a:defRPr/>
            </a:pPr>
            <a:r>
              <a:rPr lang="es-ES" sz="1400" dirty="0">
                <a:solidFill>
                  <a:srgbClr val="98368F"/>
                </a:solidFill>
              </a:rPr>
              <a:t>Hacia el concepto de campo de cancerización</a:t>
            </a:r>
            <a:endParaRPr kumimoji="0" lang="es-ES" sz="1400" strike="noStrike" kern="1200" cap="none" spc="0" normalizeH="0" baseline="0" dirty="0">
              <a:ln>
                <a:noFill/>
              </a:ln>
              <a:solidFill>
                <a:srgbClr val="98368F"/>
              </a:solidFill>
              <a:effectLst/>
              <a:uLnTx/>
              <a:uFillTx/>
              <a:latin typeface="Arial" panose="020B0604020202020204"/>
              <a:ea typeface="+mn-ea"/>
              <a:cs typeface="+mn-cs"/>
            </a:endParaRPr>
          </a:p>
        </p:txBody>
      </p:sp>
      <p:sp>
        <p:nvSpPr>
          <p:cNvPr id="64" name="Foliennummernplatzhalter 3">
            <a:extLst>
              <a:ext uri="{FF2B5EF4-FFF2-40B4-BE49-F238E27FC236}">
                <a16:creationId xmlns:a16="http://schemas.microsoft.com/office/drawing/2014/main" id="{C14B8F53-A326-CC89-58C9-D2C689757F24}"/>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490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4">
            <a:extLst>
              <a:ext uri="{FF2B5EF4-FFF2-40B4-BE49-F238E27FC236}">
                <a16:creationId xmlns:a16="http://schemas.microsoft.com/office/drawing/2014/main" id="{4CD7031B-AF70-E286-CA3C-FB8A8BCB1D95}"/>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Hacia el concepto de campo de cancerización</a:t>
            </a:r>
          </a:p>
        </p:txBody>
      </p:sp>
      <p:sp>
        <p:nvSpPr>
          <p:cNvPr id="15" name="Inhaltsplatzhalter 2">
            <a:extLst>
              <a:ext uri="{FF2B5EF4-FFF2-40B4-BE49-F238E27FC236}">
                <a16:creationId xmlns:a16="http://schemas.microsoft.com/office/drawing/2014/main" id="{95DF8382-030F-3344-DCA8-DC572FC474DA}"/>
              </a:ext>
            </a:extLst>
          </p:cNvPr>
          <p:cNvSpPr txBox="1">
            <a:spLocks/>
          </p:cNvSpPr>
          <p:nvPr/>
        </p:nvSpPr>
        <p:spPr>
          <a:xfrm>
            <a:off x="893458" y="2193530"/>
            <a:ext cx="6290546" cy="634087"/>
          </a:xfrm>
          <a:prstGeom prst="rect">
            <a:avLst/>
          </a:prstGeom>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s-ES" sz="2000" dirty="0">
                <a:solidFill>
                  <a:schemeClr val="tx1">
                    <a:lumMod val="50000"/>
                    <a:lumOff val="50000"/>
                  </a:schemeClr>
                </a:solidFill>
                <a:latin typeface="Calibri" panose="020F0502020204030204" pitchFamily="34" charset="0"/>
                <a:cs typeface="Calibri" panose="020F0502020204030204" pitchFamily="34" charset="0"/>
              </a:rPr>
              <a:t>En los últimos años el concepto de tratamiento de la QA como una </a:t>
            </a:r>
            <a:r>
              <a:rPr lang="es-ES" sz="2000" b="1" dirty="0">
                <a:solidFill>
                  <a:schemeClr val="tx1">
                    <a:lumMod val="50000"/>
                    <a:lumOff val="50000"/>
                  </a:schemeClr>
                </a:solidFill>
                <a:latin typeface="Calibri" panose="020F0502020204030204" pitchFamily="34" charset="0"/>
                <a:cs typeface="Calibri" panose="020F0502020204030204" pitchFamily="34" charset="0"/>
              </a:rPr>
              <a:t>lesión individualizada</a:t>
            </a:r>
            <a:r>
              <a:rPr lang="es-ES" sz="2000" dirty="0">
                <a:solidFill>
                  <a:schemeClr val="tx1">
                    <a:lumMod val="50000"/>
                    <a:lumOff val="50000"/>
                  </a:schemeClr>
                </a:solidFill>
                <a:latin typeface="Calibri" panose="020F0502020204030204" pitchFamily="34" charset="0"/>
                <a:cs typeface="Calibri" panose="020F0502020204030204" pitchFamily="34" charset="0"/>
              </a:rPr>
              <a:t> se ha sustituido.</a:t>
            </a:r>
          </a:p>
        </p:txBody>
      </p:sp>
      <p:sp>
        <p:nvSpPr>
          <p:cNvPr id="17" name="Rectángulo 16">
            <a:extLst>
              <a:ext uri="{FF2B5EF4-FFF2-40B4-BE49-F238E27FC236}">
                <a16:creationId xmlns:a16="http://schemas.microsoft.com/office/drawing/2014/main" id="{B3369C3B-C2C7-ED69-F65A-FFA50FEE5837}"/>
              </a:ext>
            </a:extLst>
          </p:cNvPr>
          <p:cNvSpPr/>
          <p:nvPr/>
        </p:nvSpPr>
        <p:spPr>
          <a:xfrm rot="18900000">
            <a:off x="586476" y="2286377"/>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7">
            <a:extLst>
              <a:ext uri="{FF2B5EF4-FFF2-40B4-BE49-F238E27FC236}">
                <a16:creationId xmlns:a16="http://schemas.microsoft.com/office/drawing/2014/main" id="{C3A23C24-DFCF-6AE2-9C4B-54C5684855A3}"/>
              </a:ext>
            </a:extLst>
          </p:cNvPr>
          <p:cNvSpPr/>
          <p:nvPr/>
        </p:nvSpPr>
        <p:spPr>
          <a:xfrm rot="5400000">
            <a:off x="2265157" y="2999668"/>
            <a:ext cx="368297" cy="230832"/>
          </a:xfrm>
          <a:prstGeom prst="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a:extLst>
              <a:ext uri="{FF2B5EF4-FFF2-40B4-BE49-F238E27FC236}">
                <a16:creationId xmlns:a16="http://schemas.microsoft.com/office/drawing/2014/main" id="{2F115FB7-D5D4-960E-6B9B-9B7CB4CDF41F}"/>
              </a:ext>
            </a:extLst>
          </p:cNvPr>
          <p:cNvSpPr/>
          <p:nvPr/>
        </p:nvSpPr>
        <p:spPr>
          <a:xfrm>
            <a:off x="1017295" y="3450833"/>
            <a:ext cx="2864020" cy="369332"/>
          </a:xfrm>
          <a:prstGeom prst="rect">
            <a:avLst/>
          </a:prstGeom>
          <a:solidFill>
            <a:srgbClr val="EE8A1E"/>
          </a:solidFill>
          <a:ln>
            <a:noFill/>
          </a:ln>
          <a:effectLst/>
        </p:spPr>
        <p:txBody>
          <a:bodyPr wrap="square" lIns="91440" tIns="45720" rIns="91440" bIns="45720" anchor="t">
            <a:spAutoFit/>
          </a:bodyPr>
          <a:lstStyle/>
          <a:p>
            <a:pPr algn="ctr"/>
            <a:r>
              <a:rPr lang="es-ES" b="1" dirty="0">
                <a:solidFill>
                  <a:schemeClr val="bg1"/>
                </a:solidFill>
              </a:rPr>
              <a:t>Campo de cancerización</a:t>
            </a:r>
            <a:endParaRPr lang="en-US" dirty="0">
              <a:solidFill>
                <a:schemeClr val="bg1"/>
              </a:solidFill>
            </a:endParaRPr>
          </a:p>
        </p:txBody>
      </p:sp>
      <p:sp>
        <p:nvSpPr>
          <p:cNvPr id="20" name="Flecha: doblada hacia arriba 11">
            <a:extLst>
              <a:ext uri="{FF2B5EF4-FFF2-40B4-BE49-F238E27FC236}">
                <a16:creationId xmlns:a16="http://schemas.microsoft.com/office/drawing/2014/main" id="{21C40D51-07DD-8812-A402-3BFA5625CE31}"/>
              </a:ext>
            </a:extLst>
          </p:cNvPr>
          <p:cNvSpPr/>
          <p:nvPr/>
        </p:nvSpPr>
        <p:spPr>
          <a:xfrm rot="5400000">
            <a:off x="2144545" y="4210857"/>
            <a:ext cx="907260" cy="429078"/>
          </a:xfrm>
          <a:prstGeom prst="bentUpArrow">
            <a:avLst>
              <a:gd name="adj1" fmla="val 28288"/>
              <a:gd name="adj2" fmla="val 31216"/>
              <a:gd name="adj3" fmla="val 35510"/>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haltsplatzhalter 2">
            <a:extLst>
              <a:ext uri="{FF2B5EF4-FFF2-40B4-BE49-F238E27FC236}">
                <a16:creationId xmlns:a16="http://schemas.microsoft.com/office/drawing/2014/main" id="{4CF0A79F-AD8A-E17E-5D92-11125C75F631}"/>
              </a:ext>
            </a:extLst>
          </p:cNvPr>
          <p:cNvSpPr txBox="1">
            <a:spLocks/>
          </p:cNvSpPr>
          <p:nvPr/>
        </p:nvSpPr>
        <p:spPr>
          <a:xfrm>
            <a:off x="3405796" y="4009643"/>
            <a:ext cx="7556415" cy="1826492"/>
          </a:xfrm>
          <a:prstGeom prst="rect">
            <a:avLst/>
          </a:prstGeom>
          <a:ln>
            <a:noFill/>
          </a:ln>
        </p:spPr>
        <p:txBody>
          <a:bodyPr vert="horz" lIns="0" tIns="45720" rIns="0" bIns="45720" rtlCol="0" anchor="t">
            <a:noAutofit/>
          </a:bodyPr>
          <a:lstStyle>
            <a:lvl1pPr marL="1793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1pPr>
            <a:lvl2pPr marL="444500" indent="-265113" algn="l" defTabSz="914400" rtl="0" eaLnBrk="1" latinLnBrk="0" hangingPunct="1">
              <a:lnSpc>
                <a:spcPct val="100000"/>
              </a:lnSpc>
              <a:spcBef>
                <a:spcPts val="0"/>
              </a:spcBef>
              <a:spcAft>
                <a:spcPts val="600"/>
              </a:spcAft>
              <a:buClr>
                <a:schemeClr val="accent2"/>
              </a:buClr>
              <a:buFont typeface="Arial" panose="020B0604020202020204" pitchFamily="34" charset="0"/>
              <a:buChar char="–"/>
              <a:tabLst/>
              <a:defRPr sz="2000" kern="1200">
                <a:solidFill>
                  <a:schemeClr val="tx1"/>
                </a:solidFill>
                <a:latin typeface="+mn-lt"/>
                <a:ea typeface="+mn-ea"/>
                <a:cs typeface="+mn-cs"/>
              </a:defRPr>
            </a:lvl2pPr>
            <a:lvl3pPr marL="6238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809625" indent="-18573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989013"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s-ES" sz="1600" dirty="0">
                <a:solidFill>
                  <a:schemeClr val="tx1">
                    <a:lumMod val="50000"/>
                    <a:lumOff val="50000"/>
                  </a:schemeClr>
                </a:solidFill>
                <a:latin typeface="Calibri" panose="020F0502020204030204" pitchFamily="34" charset="0"/>
                <a:cs typeface="Calibri" panose="020F0502020204030204" pitchFamily="34" charset="0"/>
              </a:rPr>
              <a:t>Desarrollo de múltiples lesiones que surgen de la acumulación de cambios preneoplásicos sobre una superficie epidérmica tras una larga exposición a agentes carcinogénicos.</a:t>
            </a:r>
          </a:p>
          <a:p>
            <a:pPr marL="0" indent="0">
              <a:buNone/>
              <a:defRPr/>
            </a:pPr>
            <a:r>
              <a:rPr lang="es-ES" sz="1600" dirty="0">
                <a:solidFill>
                  <a:schemeClr val="tx1">
                    <a:lumMod val="50000"/>
                    <a:lumOff val="50000"/>
                  </a:schemeClr>
                </a:solidFill>
                <a:latin typeface="Calibri" panose="020F0502020204030204" pitchFamily="34" charset="0"/>
                <a:cs typeface="Calibri" panose="020F0502020204030204" pitchFamily="34" charset="0"/>
              </a:rPr>
              <a:t>Áreas de epitelio muestran inestabilidad cromosómica y están predispuestas a un crecimiento irregular.</a:t>
            </a:r>
          </a:p>
          <a:p>
            <a:pPr marL="0" indent="0">
              <a:buNone/>
              <a:defRPr/>
            </a:pPr>
            <a:r>
              <a:rPr lang="es-ES" sz="1600" dirty="0">
                <a:solidFill>
                  <a:schemeClr val="tx1">
                    <a:lumMod val="50000"/>
                    <a:lumOff val="50000"/>
                  </a:schemeClr>
                </a:solidFill>
                <a:latin typeface="Calibri" panose="020F0502020204030204" pitchFamily="34" charset="0"/>
                <a:cs typeface="Calibri" panose="020F0502020204030204" pitchFamily="34" charset="0"/>
              </a:rPr>
              <a:t>Las alteraciones moleculares características de lesiones cancerosas han sido identificadas en la piel clínicamente sana adyacente a tumores.</a:t>
            </a:r>
          </a:p>
          <a:p>
            <a:pPr algn="ctr">
              <a:defRPr/>
            </a:pPr>
            <a:endParaRPr lang="es-ES" sz="2000" dirty="0">
              <a:latin typeface="+mj-lt"/>
            </a:endParaRPr>
          </a:p>
        </p:txBody>
      </p:sp>
      <p:sp>
        <p:nvSpPr>
          <p:cNvPr id="22" name="Rectángulo 21">
            <a:extLst>
              <a:ext uri="{FF2B5EF4-FFF2-40B4-BE49-F238E27FC236}">
                <a16:creationId xmlns:a16="http://schemas.microsoft.com/office/drawing/2014/main" id="{2D39D0BF-3F91-1E37-C462-6251A866EB24}"/>
              </a:ext>
            </a:extLst>
          </p:cNvPr>
          <p:cNvSpPr/>
          <p:nvPr/>
        </p:nvSpPr>
        <p:spPr>
          <a:xfrm rot="18900000">
            <a:off x="2972837" y="4092875"/>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5630C068-E4D5-14F5-161A-25393002FFAC}"/>
              </a:ext>
            </a:extLst>
          </p:cNvPr>
          <p:cNvSpPr/>
          <p:nvPr/>
        </p:nvSpPr>
        <p:spPr>
          <a:xfrm rot="18900000">
            <a:off x="2972837" y="4661587"/>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D5B386E1-C927-A22B-DB37-2011C9F9C4F9}"/>
              </a:ext>
            </a:extLst>
          </p:cNvPr>
          <p:cNvSpPr/>
          <p:nvPr/>
        </p:nvSpPr>
        <p:spPr>
          <a:xfrm rot="18900000">
            <a:off x="2972837" y="5219148"/>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27B61398-7C2F-0ACF-1045-D696548B3CC5}"/>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8" name="Foliennummernplatzhalter 3">
            <a:extLst>
              <a:ext uri="{FF2B5EF4-FFF2-40B4-BE49-F238E27FC236}">
                <a16:creationId xmlns:a16="http://schemas.microsoft.com/office/drawing/2014/main" id="{EC3118F7-B701-915C-3F77-371F2AB68706}"/>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7078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7DE0DE8-88B4-FBB3-39F4-6E5AE1F9A587}"/>
              </a:ext>
            </a:extLst>
          </p:cNvPr>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rot="16200000">
            <a:off x="475274" y="2165934"/>
            <a:ext cx="3776571" cy="3452037"/>
          </a:xfrm>
          <a:prstGeom prst="rect">
            <a:avLst/>
          </a:prstGeom>
          <a:noFill/>
          <a:ln>
            <a:noFill/>
          </a:ln>
        </p:spPr>
      </p:pic>
      <p:pic>
        <p:nvPicPr>
          <p:cNvPr id="5" name="Imagen 4">
            <a:extLst>
              <a:ext uri="{FF2B5EF4-FFF2-40B4-BE49-F238E27FC236}">
                <a16:creationId xmlns:a16="http://schemas.microsoft.com/office/drawing/2014/main" id="{424802EF-7BDE-D8E9-9950-EFAC2136DADB}"/>
              </a:ext>
            </a:extLst>
          </p:cNvPr>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4516299" y="2003669"/>
            <a:ext cx="4196188" cy="3776570"/>
          </a:xfrm>
          <a:prstGeom prst="rect">
            <a:avLst/>
          </a:prstGeom>
          <a:noFill/>
          <a:ln>
            <a:noFill/>
          </a:ln>
        </p:spPr>
      </p:pic>
      <p:sp>
        <p:nvSpPr>
          <p:cNvPr id="10" name="Titel 4">
            <a:extLst>
              <a:ext uri="{FF2B5EF4-FFF2-40B4-BE49-F238E27FC236}">
                <a16:creationId xmlns:a16="http://schemas.microsoft.com/office/drawing/2014/main" id="{F884DFBE-A4B7-37A0-7C5B-EED6D1071468}"/>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De las queratosis actínicas aisladas y localizadas…</a:t>
            </a:r>
          </a:p>
        </p:txBody>
      </p:sp>
      <p:sp>
        <p:nvSpPr>
          <p:cNvPr id="12" name="CuadroTexto 11">
            <a:extLst>
              <a:ext uri="{FF2B5EF4-FFF2-40B4-BE49-F238E27FC236}">
                <a16:creationId xmlns:a16="http://schemas.microsoft.com/office/drawing/2014/main" id="{7E36C1AF-021B-914D-0D7D-9CF8257E91C8}"/>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Fotos cedidas por el Dr. Martorell.</a:t>
            </a:r>
          </a:p>
        </p:txBody>
      </p:sp>
      <p:sp>
        <p:nvSpPr>
          <p:cNvPr id="13" name="Foliennummernplatzhalter 3">
            <a:extLst>
              <a:ext uri="{FF2B5EF4-FFF2-40B4-BE49-F238E27FC236}">
                <a16:creationId xmlns:a16="http://schemas.microsoft.com/office/drawing/2014/main" id="{B459DA6D-550B-3440-53CB-B8280D3E50A0}"/>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004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4110DFF8-CF41-B41B-1F0E-F844F034A8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el 4">
            <a:extLst>
              <a:ext uri="{FF2B5EF4-FFF2-40B4-BE49-F238E27FC236}">
                <a16:creationId xmlns:a16="http://schemas.microsoft.com/office/drawing/2014/main" id="{A668524E-0720-FCCC-FE75-F06D2CD56931}"/>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…hacia el concepto de campo de cancerización</a:t>
            </a:r>
          </a:p>
        </p:txBody>
      </p:sp>
      <p:sp>
        <p:nvSpPr>
          <p:cNvPr id="31" name="Rechteck: abgerundete Ecken 6">
            <a:extLst>
              <a:ext uri="{FF2B5EF4-FFF2-40B4-BE49-F238E27FC236}">
                <a16:creationId xmlns:a16="http://schemas.microsoft.com/office/drawing/2014/main" id="{5C33A709-7AF5-8A6B-37B0-07838C7F001B}"/>
              </a:ext>
            </a:extLst>
          </p:cNvPr>
          <p:cNvSpPr/>
          <p:nvPr/>
        </p:nvSpPr>
        <p:spPr>
          <a:xfrm>
            <a:off x="617578" y="4058914"/>
            <a:ext cx="5478421" cy="1430933"/>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40" normalizeH="0" dirty="0">
                <a:ln>
                  <a:noFill/>
                </a:ln>
                <a:solidFill>
                  <a:schemeClr val="bg1"/>
                </a:solidFill>
                <a:effectLst/>
                <a:uLnTx/>
                <a:uFillTx/>
                <a:latin typeface="Calibri" panose="020F0502020204030204" pitchFamily="34" charset="0"/>
                <a:cs typeface="Calibri" panose="020F0502020204030204" pitchFamily="34" charset="0"/>
              </a:rPr>
              <a:t>«El </a:t>
            </a:r>
            <a:r>
              <a:rPr kumimoji="0" lang="es-ES" sz="1800" b="1" i="1" u="none" strike="noStrike" kern="1200" cap="none" spc="-40" normalizeH="0" dirty="0">
                <a:ln>
                  <a:noFill/>
                </a:ln>
                <a:solidFill>
                  <a:schemeClr val="bg1"/>
                </a:solidFill>
                <a:effectLst/>
                <a:uLnTx/>
                <a:uFillTx/>
                <a:latin typeface="Calibri" panose="020F0502020204030204" pitchFamily="34" charset="0"/>
                <a:cs typeface="Calibri" panose="020F0502020204030204" pitchFamily="34" charset="0"/>
              </a:rPr>
              <a:t>objetivo del tratamiento </a:t>
            </a:r>
            <a:r>
              <a:rPr kumimoji="0" lang="es-ES" sz="1800" b="0" i="1" u="none" strike="noStrike" kern="1200" cap="none" spc="-40" normalizeH="0" dirty="0">
                <a:ln>
                  <a:noFill/>
                </a:ln>
                <a:solidFill>
                  <a:schemeClr val="bg1"/>
                </a:solidFill>
                <a:effectLst/>
                <a:uLnTx/>
                <a:uFillTx/>
                <a:latin typeface="Calibri" panose="020F0502020204030204" pitchFamily="34" charset="0"/>
                <a:cs typeface="Calibri" panose="020F0502020204030204" pitchFamily="34" charset="0"/>
              </a:rPr>
              <a:t>no debe ser solo eliminar las lesiones visibles, sino también </a:t>
            </a:r>
            <a:r>
              <a:rPr kumimoji="0" lang="es-ES" sz="1800" b="1" i="1" u="none" strike="noStrike" kern="1200" cap="none" spc="-40" normalizeH="0" dirty="0">
                <a:ln>
                  <a:noFill/>
                </a:ln>
                <a:solidFill>
                  <a:schemeClr val="bg1"/>
                </a:solidFill>
                <a:effectLst/>
                <a:uLnTx/>
                <a:uFillTx/>
                <a:latin typeface="Calibri" panose="020F0502020204030204" pitchFamily="34" charset="0"/>
                <a:cs typeface="Calibri" panose="020F0502020204030204" pitchFamily="34" charset="0"/>
              </a:rPr>
              <a:t>tratar las QA subclínicas </a:t>
            </a:r>
            <a:r>
              <a:rPr kumimoji="0" lang="es-ES" sz="1800" b="0" i="1" u="none" strike="noStrike" kern="1200" cap="none" spc="-40" normalizeH="0" dirty="0">
                <a:ln>
                  <a:noFill/>
                </a:ln>
                <a:solidFill>
                  <a:schemeClr val="bg1"/>
                </a:solidFill>
                <a:effectLst/>
                <a:uLnTx/>
                <a:uFillTx/>
                <a:latin typeface="Calibri" panose="020F0502020204030204" pitchFamily="34" charset="0"/>
                <a:cs typeface="Calibri" panose="020F0502020204030204" pitchFamily="34" charset="0"/>
              </a:rPr>
              <a:t>y, por lo tanto, </a:t>
            </a:r>
            <a:r>
              <a:rPr kumimoji="0" lang="es-ES" sz="1800" b="1" i="1" u="none" strike="noStrike" kern="1200" cap="none" spc="-40" normalizeH="0" dirty="0">
                <a:ln>
                  <a:noFill/>
                </a:ln>
                <a:solidFill>
                  <a:schemeClr val="bg1"/>
                </a:solidFill>
                <a:effectLst/>
                <a:uLnTx/>
                <a:uFillTx/>
                <a:latin typeface="Calibri" panose="020F0502020204030204" pitchFamily="34" charset="0"/>
                <a:cs typeface="Calibri" panose="020F0502020204030204" pitchFamily="34" charset="0"/>
              </a:rPr>
              <a:t>minimizar el riesgo de progresión a CCE</a:t>
            </a:r>
            <a:r>
              <a:rPr kumimoji="0" lang="es-ES" sz="1800" b="0" i="1" u="none" strike="noStrike" kern="1200" cap="none" spc="-40" normalizeH="0" dirty="0">
                <a:ln>
                  <a:noFill/>
                </a:ln>
                <a:solidFill>
                  <a:schemeClr val="bg1"/>
                </a:solidFill>
                <a:effectLst/>
                <a:uLnTx/>
                <a:uFillTx/>
                <a:latin typeface="Calibri" panose="020F0502020204030204" pitchFamily="34" charset="0"/>
                <a:cs typeface="Calibri" panose="020F05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a:t>
            </a:r>
            <a:r>
              <a:rPr kumimoji="0" lang="es-ES" sz="1800" b="0" i="1" u="none" strike="noStrike" kern="120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Stockfleth</a:t>
            </a:r>
            <a:r>
              <a:rPr kumimoji="0" lang="es-ES" sz="1800" b="0" i="1"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 E., JEADV 2017)</a:t>
            </a:r>
          </a:p>
        </p:txBody>
      </p:sp>
      <p:sp>
        <p:nvSpPr>
          <p:cNvPr id="32" name="Inhaltsplatzhalter 2">
            <a:extLst>
              <a:ext uri="{FF2B5EF4-FFF2-40B4-BE49-F238E27FC236}">
                <a16:creationId xmlns:a16="http://schemas.microsoft.com/office/drawing/2014/main" id="{00B22C32-FE83-C8FF-4D11-2A6D171191FF}"/>
              </a:ext>
            </a:extLst>
          </p:cNvPr>
          <p:cNvSpPr txBox="1">
            <a:spLocks/>
          </p:cNvSpPr>
          <p:nvPr/>
        </p:nvSpPr>
        <p:spPr>
          <a:xfrm>
            <a:off x="396000" y="2876148"/>
            <a:ext cx="5826991" cy="1105703"/>
          </a:xfrm>
          <a:prstGeom prst="rect">
            <a:avLst/>
          </a:prstGeom>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s-ES" sz="1800" dirty="0">
                <a:solidFill>
                  <a:schemeClr val="tx1">
                    <a:lumMod val="50000"/>
                    <a:lumOff val="50000"/>
                  </a:schemeClr>
                </a:solidFill>
                <a:latin typeface="Calibri" panose="020F0502020204030204" pitchFamily="34" charset="0"/>
                <a:cs typeface="Calibri" panose="020F0502020204030204" pitchFamily="34" charset="0"/>
              </a:rPr>
              <a:t>Un área de daño solar incluso subclínico (no visible) en la periferia de las lesiones visibles de QA, que contiene las mismas alteraciones genéticas que las de las propias lesiones visibles.</a:t>
            </a:r>
          </a:p>
        </p:txBody>
      </p:sp>
      <p:sp>
        <p:nvSpPr>
          <p:cNvPr id="34" name="Rectangle : coins arrondis 10">
            <a:extLst>
              <a:ext uri="{FF2B5EF4-FFF2-40B4-BE49-F238E27FC236}">
                <a16:creationId xmlns:a16="http://schemas.microsoft.com/office/drawing/2014/main" id="{0229D00F-F6EC-5935-7D1B-47ED56C13F22}"/>
              </a:ext>
            </a:extLst>
          </p:cNvPr>
          <p:cNvSpPr/>
          <p:nvPr/>
        </p:nvSpPr>
        <p:spPr>
          <a:xfrm>
            <a:off x="530979" y="1865161"/>
            <a:ext cx="11338800" cy="851297"/>
          </a:xfrm>
          <a:prstGeom prst="roundRect">
            <a:avLst/>
          </a:prstGeom>
          <a:noFill/>
          <a:ln w="19050">
            <a:noFill/>
          </a:ln>
        </p:spPr>
        <p:txBody>
          <a:bodyPr wrap="square">
            <a:spAutoFit/>
          </a:bodyPr>
          <a:lstStyle/>
          <a:p>
            <a:pPr marL="0" marR="0" lvl="0" indent="0" defTabSz="457200" rtl="0" eaLnBrk="1" fontAlgn="auto" latinLnBrk="0" hangingPunct="1">
              <a:spcBef>
                <a:spcPts val="0"/>
              </a:spcBef>
              <a:spcAft>
                <a:spcPts val="0"/>
              </a:spcAft>
              <a:buClrTx/>
              <a:buSzTx/>
              <a:buFontTx/>
              <a:buNone/>
              <a:tabLst/>
              <a:defRPr/>
            </a:pPr>
            <a:r>
              <a:rPr kumimoji="0" lang="es-ES" sz="22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La cancerización del campo implica un área de la piel con múltiples lesiones de QA de diferentes «estadios de progresión». </a:t>
            </a:r>
          </a:p>
        </p:txBody>
      </p:sp>
      <p:grpSp>
        <p:nvGrpSpPr>
          <p:cNvPr id="36" name="Gruppieren 44">
            <a:extLst>
              <a:ext uri="{FF2B5EF4-FFF2-40B4-BE49-F238E27FC236}">
                <a16:creationId xmlns:a16="http://schemas.microsoft.com/office/drawing/2014/main" id="{6A3BC6A4-1E77-BBCC-9169-8AAC7F3F11CF}"/>
              </a:ext>
            </a:extLst>
          </p:cNvPr>
          <p:cNvGrpSpPr/>
          <p:nvPr/>
        </p:nvGrpSpPr>
        <p:grpSpPr>
          <a:xfrm>
            <a:off x="6618991" y="2568249"/>
            <a:ext cx="4457322" cy="3190823"/>
            <a:chOff x="6961632" y="2628000"/>
            <a:chExt cx="4803965" cy="3438971"/>
          </a:xfrm>
        </p:grpSpPr>
        <p:pic>
          <p:nvPicPr>
            <p:cNvPr id="38" name="Espace réservé pour une image  5" descr="Folie 1 - Adobe Acrobat Pro DC">
              <a:extLst>
                <a:ext uri="{FF2B5EF4-FFF2-40B4-BE49-F238E27FC236}">
                  <a16:creationId xmlns:a16="http://schemas.microsoft.com/office/drawing/2014/main" id="{5E26D95A-55CD-238E-5C55-CC0F1AA544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1632" y="2628000"/>
              <a:ext cx="4803965" cy="3438971"/>
            </a:xfrm>
            <a:prstGeom prst="rect">
              <a:avLst/>
            </a:prstGeom>
          </p:spPr>
        </p:pic>
        <p:grpSp>
          <p:nvGrpSpPr>
            <p:cNvPr id="40" name="Gruppieren 43">
              <a:extLst>
                <a:ext uri="{FF2B5EF4-FFF2-40B4-BE49-F238E27FC236}">
                  <a16:creationId xmlns:a16="http://schemas.microsoft.com/office/drawing/2014/main" id="{F4E7E068-D16E-3735-ABA6-7BE199378DEF}"/>
                </a:ext>
              </a:extLst>
            </p:cNvPr>
            <p:cNvGrpSpPr/>
            <p:nvPr/>
          </p:nvGrpSpPr>
          <p:grpSpPr>
            <a:xfrm>
              <a:off x="8096249" y="5048744"/>
              <a:ext cx="2286001" cy="997043"/>
              <a:chOff x="8096249" y="5048744"/>
              <a:chExt cx="2286001" cy="997043"/>
            </a:xfrm>
          </p:grpSpPr>
          <p:pic>
            <p:nvPicPr>
              <p:cNvPr id="41" name="Grafik 19">
                <a:extLst>
                  <a:ext uri="{FF2B5EF4-FFF2-40B4-BE49-F238E27FC236}">
                    <a16:creationId xmlns:a16="http://schemas.microsoft.com/office/drawing/2014/main" id="{931D2EA5-8DAB-004B-4B4F-11DB3D06F8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6249" y="5069928"/>
                <a:ext cx="2286001" cy="975859"/>
              </a:xfrm>
              <a:prstGeom prst="rect">
                <a:avLst/>
              </a:prstGeom>
            </p:spPr>
          </p:pic>
          <p:cxnSp>
            <p:nvCxnSpPr>
              <p:cNvPr id="42" name="Gerader Verbinder 21">
                <a:extLst>
                  <a:ext uri="{FF2B5EF4-FFF2-40B4-BE49-F238E27FC236}">
                    <a16:creationId xmlns:a16="http://schemas.microsoft.com/office/drawing/2014/main" id="{43CACBEB-DDA5-330B-31A7-3C3477E604F5}"/>
                  </a:ext>
                </a:extLst>
              </p:cNvPr>
              <p:cNvCxnSpPr/>
              <p:nvPr/>
            </p:nvCxnSpPr>
            <p:spPr>
              <a:xfrm>
                <a:off x="8305800" y="5069053"/>
                <a:ext cx="185738" cy="436397"/>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22">
                <a:extLst>
                  <a:ext uri="{FF2B5EF4-FFF2-40B4-BE49-F238E27FC236}">
                    <a16:creationId xmlns:a16="http://schemas.microsoft.com/office/drawing/2014/main" id="{F852072A-D3E3-E628-99D0-AED3ACD01FF8}"/>
                  </a:ext>
                </a:extLst>
              </p:cNvPr>
              <p:cNvCxnSpPr>
                <a:cxnSpLocks/>
              </p:cNvCxnSpPr>
              <p:nvPr/>
            </p:nvCxnSpPr>
            <p:spPr>
              <a:xfrm>
                <a:off x="8417719" y="5069053"/>
                <a:ext cx="92869" cy="436397"/>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24">
                <a:extLst>
                  <a:ext uri="{FF2B5EF4-FFF2-40B4-BE49-F238E27FC236}">
                    <a16:creationId xmlns:a16="http://schemas.microsoft.com/office/drawing/2014/main" id="{27B86884-458D-39FE-64BB-B8B10E1D8197}"/>
                  </a:ext>
                </a:extLst>
              </p:cNvPr>
              <p:cNvCxnSpPr>
                <a:cxnSpLocks/>
              </p:cNvCxnSpPr>
              <p:nvPr/>
            </p:nvCxnSpPr>
            <p:spPr>
              <a:xfrm>
                <a:off x="8491538" y="5069053"/>
                <a:ext cx="19050" cy="436397"/>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26">
                <a:extLst>
                  <a:ext uri="{FF2B5EF4-FFF2-40B4-BE49-F238E27FC236}">
                    <a16:creationId xmlns:a16="http://schemas.microsoft.com/office/drawing/2014/main" id="{4585A861-65B7-64FE-18B2-582883B08014}"/>
                  </a:ext>
                </a:extLst>
              </p:cNvPr>
              <p:cNvCxnSpPr>
                <a:cxnSpLocks/>
              </p:cNvCxnSpPr>
              <p:nvPr/>
            </p:nvCxnSpPr>
            <p:spPr>
              <a:xfrm flipH="1">
                <a:off x="8510588" y="5069053"/>
                <a:ext cx="35719" cy="436397"/>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28">
                <a:extLst>
                  <a:ext uri="{FF2B5EF4-FFF2-40B4-BE49-F238E27FC236}">
                    <a16:creationId xmlns:a16="http://schemas.microsoft.com/office/drawing/2014/main" id="{6758212E-8F8D-2AEC-3172-2DE8CDD43405}"/>
                  </a:ext>
                </a:extLst>
              </p:cNvPr>
              <p:cNvCxnSpPr>
                <a:cxnSpLocks/>
              </p:cNvCxnSpPr>
              <p:nvPr/>
            </p:nvCxnSpPr>
            <p:spPr>
              <a:xfrm>
                <a:off x="9104630" y="5069052"/>
                <a:ext cx="55245" cy="488805"/>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32">
                <a:extLst>
                  <a:ext uri="{FF2B5EF4-FFF2-40B4-BE49-F238E27FC236}">
                    <a16:creationId xmlns:a16="http://schemas.microsoft.com/office/drawing/2014/main" id="{6414E6C8-FCBC-A35E-E766-7B13724FEE55}"/>
                  </a:ext>
                </a:extLst>
              </p:cNvPr>
              <p:cNvCxnSpPr>
                <a:cxnSpLocks/>
              </p:cNvCxnSpPr>
              <p:nvPr/>
            </p:nvCxnSpPr>
            <p:spPr>
              <a:xfrm>
                <a:off x="9198407" y="5069052"/>
                <a:ext cx="0" cy="488805"/>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34">
                <a:extLst>
                  <a:ext uri="{FF2B5EF4-FFF2-40B4-BE49-F238E27FC236}">
                    <a16:creationId xmlns:a16="http://schemas.microsoft.com/office/drawing/2014/main" id="{B81BE3A4-640D-BF6A-9BE7-0FB1D966C3D5}"/>
                  </a:ext>
                </a:extLst>
              </p:cNvPr>
              <p:cNvCxnSpPr>
                <a:cxnSpLocks/>
              </p:cNvCxnSpPr>
              <p:nvPr/>
            </p:nvCxnSpPr>
            <p:spPr>
              <a:xfrm flipH="1">
                <a:off x="9070975" y="5069052"/>
                <a:ext cx="165531" cy="461798"/>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36">
                <a:extLst>
                  <a:ext uri="{FF2B5EF4-FFF2-40B4-BE49-F238E27FC236}">
                    <a16:creationId xmlns:a16="http://schemas.microsoft.com/office/drawing/2014/main" id="{224C4F57-3E98-C3A6-57BC-E40586B8BE18}"/>
                  </a:ext>
                </a:extLst>
              </p:cNvPr>
              <p:cNvCxnSpPr>
                <a:cxnSpLocks/>
              </p:cNvCxnSpPr>
              <p:nvPr/>
            </p:nvCxnSpPr>
            <p:spPr>
              <a:xfrm flipH="1">
                <a:off x="9016206" y="5048744"/>
                <a:ext cx="328406" cy="452732"/>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38">
                <a:extLst>
                  <a:ext uri="{FF2B5EF4-FFF2-40B4-BE49-F238E27FC236}">
                    <a16:creationId xmlns:a16="http://schemas.microsoft.com/office/drawing/2014/main" id="{0EE4A790-CF88-C63C-37BE-B7F03EE75C95}"/>
                  </a:ext>
                </a:extLst>
              </p:cNvPr>
              <p:cNvCxnSpPr>
                <a:cxnSpLocks/>
              </p:cNvCxnSpPr>
              <p:nvPr/>
            </p:nvCxnSpPr>
            <p:spPr>
              <a:xfrm>
                <a:off x="9928180" y="5061280"/>
                <a:ext cx="46967" cy="440196"/>
              </a:xfrm>
              <a:prstGeom prst="line">
                <a:avLst/>
              </a:prstGeom>
              <a:ln w="222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3" name="CuadroTexto 52">
            <a:extLst>
              <a:ext uri="{FF2B5EF4-FFF2-40B4-BE49-F238E27FC236}">
                <a16:creationId xmlns:a16="http://schemas.microsoft.com/office/drawing/2014/main" id="{8544F4FC-FB17-462C-BBE3-F1613DE37B0E}"/>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Stockfleth</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E.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importance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treating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field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in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actinic</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keratosis.J</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Eur</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Acad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Dermatol</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Venereol</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2017;31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Suppl</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2:8-11; Figura modificada por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Stockfleth</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E et al 2011.</a:t>
            </a:r>
          </a:p>
        </p:txBody>
      </p:sp>
      <p:sp>
        <p:nvSpPr>
          <p:cNvPr id="55" name="Foliennummernplatzhalter 3">
            <a:extLst>
              <a:ext uri="{FF2B5EF4-FFF2-40B4-BE49-F238E27FC236}">
                <a16:creationId xmlns:a16="http://schemas.microsoft.com/office/drawing/2014/main" id="{7CA8282E-8F6F-397F-2C71-78FFF31681CA}"/>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56" name="CuadroTexto 55">
            <a:extLst>
              <a:ext uri="{FF2B5EF4-FFF2-40B4-BE49-F238E27FC236}">
                <a16:creationId xmlns:a16="http://schemas.microsoft.com/office/drawing/2014/main" id="{990AA1CA-DBC0-3F61-0712-75AD7FD793AC}"/>
              </a:ext>
            </a:extLst>
          </p:cNvPr>
          <p:cNvSpPr txBox="1"/>
          <p:nvPr/>
        </p:nvSpPr>
        <p:spPr>
          <a:xfrm>
            <a:off x="610078" y="5626338"/>
            <a:ext cx="5398834" cy="492443"/>
          </a:xfrm>
          <a:prstGeom prst="rect">
            <a:avLst/>
          </a:prstGeom>
          <a:noFill/>
        </p:spPr>
        <p:txBody>
          <a:bodyPr wrap="square">
            <a:spAutoFit/>
          </a:bodyPr>
          <a:lstStyle/>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CCE: </a:t>
            </a:r>
            <a:r>
              <a:rPr lang="en-GB" sz="1200" kern="1200" dirty="0">
                <a:solidFill>
                  <a:srgbClr val="575756"/>
                </a:solidFill>
                <a:effectLst/>
                <a:latin typeface="Calibri" panose="020F0502020204030204" pitchFamily="34" charset="0"/>
                <a:cs typeface="Calibri" panose="020F0502020204030204" pitchFamily="34" charset="0"/>
              </a:rPr>
              <a:t>carcinoma de </a:t>
            </a:r>
            <a:r>
              <a:rPr lang="en-GB" sz="1200" kern="1200" dirty="0" err="1">
                <a:solidFill>
                  <a:srgbClr val="575756"/>
                </a:solidFill>
                <a:effectLst/>
                <a:latin typeface="Calibri" panose="020F0502020204030204" pitchFamily="34" charset="0"/>
                <a:cs typeface="Calibri" panose="020F0502020204030204" pitchFamily="34" charset="0"/>
              </a:rPr>
              <a:t>células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escamosas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b="1" kern="1200" dirty="0">
                <a:solidFill>
                  <a:srgbClr val="EE8A1E"/>
                </a:solidFill>
                <a:effectLst/>
                <a:latin typeface="Calibri" panose="020F0502020204030204" pitchFamily="34" charset="0"/>
                <a:cs typeface="Calibri" panose="020F0502020204030204" pitchFamily="34" charset="0"/>
              </a:rPr>
              <a:t>QA: </a:t>
            </a:r>
            <a:r>
              <a:rPr lang="en-GB" sz="1200" kern="1200" dirty="0" err="1">
                <a:solidFill>
                  <a:srgbClr val="575756"/>
                </a:solidFill>
                <a:effectLst/>
                <a:latin typeface="Calibri" panose="020F0502020204030204" pitchFamily="34" charset="0"/>
                <a:cs typeface="Calibri" panose="020F0502020204030204" pitchFamily="34" charset="0"/>
              </a:rPr>
              <a:t>queratosis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actínica</a:t>
            </a:r>
            <a:endParaRPr lang="en-GB" sz="1200" kern="1200" dirty="0">
              <a:solidFill>
                <a:srgbClr val="575756"/>
              </a:solidFill>
              <a:effectLst/>
              <a:latin typeface="Calibri" panose="020F0502020204030204" pitchFamily="34" charset="0"/>
              <a:cs typeface="Calibri" panose="020F0502020204030204" pitchFamily="34" charset="0"/>
            </a:endParaRPr>
          </a:p>
          <a:p>
            <a:pPr marL="0" indent="0" algn="l" rtl="0" eaLnBrk="1" latinLnBrk="0" hangingPunct="1">
              <a:spcBef>
                <a:spcPts val="0"/>
              </a:spcBef>
              <a:spcAft>
                <a:spcPts val="600"/>
              </a:spcAft>
            </a:pPr>
            <a:endParaRPr lang="en-GB" sz="900" kern="1200" dirty="0" err="1">
              <a:solidFill>
                <a:srgbClr val="575756"/>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47122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Users\fffit\AppData\Local\Temp\notesD6A6C3\Campo di cancerizzazione.jpg" descr="C:\Users\fffit\AppData\Local\Temp\notesD6A6C3\Campo di cancerizzazione.jpg">
            <a:extLst>
              <a:ext uri="{FF2B5EF4-FFF2-40B4-BE49-F238E27FC236}">
                <a16:creationId xmlns:a16="http://schemas.microsoft.com/office/drawing/2014/main" id="{9F9C002F-E57E-4AD6-B28C-60302F53FFCB}"/>
              </a:ext>
            </a:extLst>
          </p:cNvPr>
          <p:cNvPicPr>
            <a:picLocks noGrp="1" noChangeAspect="1"/>
          </p:cNvPicPr>
          <p:nvPr>
            <p:ph idx="4294967295"/>
          </p:nvPr>
        </p:nvPicPr>
        <p:blipFill>
          <a:blip r:embed="rId3"/>
          <a:stretch>
            <a:fillRect/>
          </a:stretch>
        </p:blipFill>
        <p:spPr>
          <a:xfrm>
            <a:off x="709019" y="2099987"/>
            <a:ext cx="6399993" cy="3605990"/>
          </a:xfrm>
          <a:prstGeom prst="rect">
            <a:avLst/>
          </a:prstGeom>
          <a:ln w="12700">
            <a:miter lim="400000"/>
          </a:ln>
        </p:spPr>
      </p:pic>
      <p:sp>
        <p:nvSpPr>
          <p:cNvPr id="10" name="CasellaDiTesto 9">
            <a:extLst>
              <a:ext uri="{FF2B5EF4-FFF2-40B4-BE49-F238E27FC236}">
                <a16:creationId xmlns:a16="http://schemas.microsoft.com/office/drawing/2014/main" id="{6E1CCAF3-C155-4F3A-B4A6-529690599C69}"/>
              </a:ext>
            </a:extLst>
          </p:cNvPr>
          <p:cNvSpPr txBox="1"/>
          <p:nvPr/>
        </p:nvSpPr>
        <p:spPr>
          <a:xfrm>
            <a:off x="7931217" y="2933486"/>
            <a:ext cx="326136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SE ESTIMA QUE POR CADA LESIÓN CLÍNICA VISIBLE HAY 10 LESIONES SUBCLÍNICAS NO VISIBLES</a:t>
            </a:r>
          </a:p>
        </p:txBody>
      </p:sp>
      <p:sp>
        <p:nvSpPr>
          <p:cNvPr id="13" name="Titel 4">
            <a:extLst>
              <a:ext uri="{FF2B5EF4-FFF2-40B4-BE49-F238E27FC236}">
                <a16:creationId xmlns:a16="http://schemas.microsoft.com/office/drawing/2014/main" id="{8F5721FE-59BA-E643-A34B-023F48B93878}"/>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Hacia el concepto de campo de cancerización</a:t>
            </a:r>
          </a:p>
        </p:txBody>
      </p:sp>
      <p:sp>
        <p:nvSpPr>
          <p:cNvPr id="14" name="CuadroTexto 13">
            <a:extLst>
              <a:ext uri="{FF2B5EF4-FFF2-40B4-BE49-F238E27FC236}">
                <a16:creationId xmlns:a16="http://schemas.microsoft.com/office/drawing/2014/main" id="{D742153F-01B4-AC1E-27C4-C7D42792B34F}"/>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Berman B.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Pharmacotherapy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actinic</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keratosis.Exp</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Opin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Pharmacother</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2009;10(18):3015-31</a:t>
            </a:r>
          </a:p>
        </p:txBody>
      </p:sp>
      <p:sp>
        <p:nvSpPr>
          <p:cNvPr id="15" name="Foliennummernplatzhalter 3">
            <a:extLst>
              <a:ext uri="{FF2B5EF4-FFF2-40B4-BE49-F238E27FC236}">
                <a16:creationId xmlns:a16="http://schemas.microsoft.com/office/drawing/2014/main" id="{DB9B5838-4C42-598B-2BBB-64CB0FFD99E7}"/>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16" name="Rectángulo 15">
            <a:extLst>
              <a:ext uri="{FF2B5EF4-FFF2-40B4-BE49-F238E27FC236}">
                <a16:creationId xmlns:a16="http://schemas.microsoft.com/office/drawing/2014/main" id="{AE72C7EC-A0C9-B1C2-2D1F-3F00F9B4D053}"/>
              </a:ext>
            </a:extLst>
          </p:cNvPr>
          <p:cNvSpPr/>
          <p:nvPr/>
        </p:nvSpPr>
        <p:spPr>
          <a:xfrm rot="18900000">
            <a:off x="7713781" y="308810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8744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8277E6D-17F2-4D78-8B7F-37C0A2C7DCEE}"/>
              </a:ext>
            </a:extLst>
          </p:cNvPr>
          <p:cNvSpPr>
            <a:spLocks noGrp="1"/>
          </p:cNvSpPr>
          <p:nvPr>
            <p:ph type="subTitle" idx="1"/>
          </p:nvPr>
        </p:nvSpPr>
        <p:spPr>
          <a:xfrm>
            <a:off x="1524000" y="3215958"/>
            <a:ext cx="9144000" cy="1655762"/>
          </a:xfrm>
          <a:ln>
            <a:noFill/>
          </a:ln>
        </p:spPr>
        <p:txBody>
          <a:bodyPr vert="horz" lIns="0" tIns="45720" rIns="0" bIns="45720" rtlCol="0" anchor="t">
            <a:noAutofit/>
          </a:bodyPr>
          <a:lstStyle/>
          <a:p>
            <a:pPr marL="0" indent="0" algn="ctr">
              <a:buNone/>
              <a:defRPr/>
            </a:pPr>
            <a:r>
              <a:rPr lang="es-ES" dirty="0">
                <a:solidFill>
                  <a:schemeClr val="tx1">
                    <a:lumMod val="50000"/>
                    <a:lumOff val="50000"/>
                  </a:schemeClr>
                </a:solidFill>
                <a:latin typeface="Calibri" panose="020F0502020204030204" pitchFamily="34" charset="0"/>
                <a:cs typeface="Calibri" panose="020F0502020204030204" pitchFamily="34" charset="0"/>
              </a:rPr>
              <a:t>El futuro manejo de la QA pasa por el tratamiento del </a:t>
            </a:r>
            <a:r>
              <a:rPr lang="es-ES" b="1" dirty="0">
                <a:solidFill>
                  <a:srgbClr val="EE8A1E"/>
                </a:solidFill>
                <a:latin typeface="Calibri" panose="020F0502020204030204" pitchFamily="34" charset="0"/>
                <a:cs typeface="Calibri" panose="020F0502020204030204" pitchFamily="34" charset="0"/>
              </a:rPr>
              <a:t>lecho tumoral con alteraciones moleculares subclínicas,</a:t>
            </a:r>
            <a:r>
              <a:rPr lang="es-ES" dirty="0">
                <a:solidFill>
                  <a:srgbClr val="EE8A1E"/>
                </a:solidFill>
                <a:latin typeface="Calibri" panose="020F0502020204030204" pitchFamily="34" charset="0"/>
                <a:cs typeface="Calibri" panose="020F0502020204030204" pitchFamily="34" charset="0"/>
              </a:rPr>
              <a:t> </a:t>
            </a:r>
            <a:r>
              <a:rPr lang="es-ES" dirty="0">
                <a:solidFill>
                  <a:schemeClr val="tx1">
                    <a:lumMod val="50000"/>
                    <a:lumOff val="50000"/>
                  </a:schemeClr>
                </a:solidFill>
                <a:latin typeface="Calibri" panose="020F0502020204030204" pitchFamily="34" charset="0"/>
                <a:cs typeface="Calibri" panose="020F0502020204030204" pitchFamily="34" charset="0"/>
              </a:rPr>
              <a:t>que permitirá eliminar tanto lesiones presentes como reducir el porcentaje de recurrencias y de nuevas lesiones precancerosas en territorio adyacente. </a:t>
            </a:r>
          </a:p>
        </p:txBody>
      </p:sp>
      <p:sp>
        <p:nvSpPr>
          <p:cNvPr id="8" name="Titel 4">
            <a:extLst>
              <a:ext uri="{FF2B5EF4-FFF2-40B4-BE49-F238E27FC236}">
                <a16:creationId xmlns:a16="http://schemas.microsoft.com/office/drawing/2014/main" id="{97A2B60D-972E-A8C4-29AE-0BC1C989239B}"/>
              </a:ext>
            </a:extLst>
          </p:cNvPr>
          <p:cNvSpPr txBox="1">
            <a:spLocks/>
          </p:cNvSpPr>
          <p:nvPr/>
        </p:nvSpPr>
        <p:spPr>
          <a:xfrm>
            <a:off x="0" y="2086916"/>
            <a:ext cx="12191999"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Hacia el concepto de campo de cancerización</a:t>
            </a:r>
          </a:p>
        </p:txBody>
      </p:sp>
      <p:sp>
        <p:nvSpPr>
          <p:cNvPr id="9" name="Foliennummernplatzhalter 3">
            <a:extLst>
              <a:ext uri="{FF2B5EF4-FFF2-40B4-BE49-F238E27FC236}">
                <a16:creationId xmlns:a16="http://schemas.microsoft.com/office/drawing/2014/main" id="{8810E869-9FC1-C542-6D95-1A1ACDAEFDAE}"/>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993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C9CCBC-5855-FD73-F99C-965B49EB38A7}"/>
              </a:ext>
            </a:extLst>
          </p:cNvPr>
          <p:cNvSpPr>
            <a:spLocks noGrp="1"/>
          </p:cNvSpPr>
          <p:nvPr>
            <p:ph type="subTitle" idx="1"/>
          </p:nvPr>
        </p:nvSpPr>
        <p:spPr>
          <a:xfrm>
            <a:off x="912844" y="2191184"/>
            <a:ext cx="10529856" cy="3702888"/>
          </a:xfrm>
        </p:spPr>
        <p:txBody>
          <a:bodyPr/>
          <a:lstStyle/>
          <a:p>
            <a:pPr algn="just">
              <a:lnSpc>
                <a:spcPct val="100000"/>
              </a:lnSpc>
              <a:spcAft>
                <a:spcPts val="300"/>
              </a:spcAft>
            </a:pPr>
            <a:r>
              <a:rPr lang="es-ES" sz="1400" dirty="0">
                <a:solidFill>
                  <a:schemeClr val="tx1">
                    <a:lumMod val="50000"/>
                    <a:lumOff val="50000"/>
                  </a:schemeClr>
                </a:solidFill>
                <a:effectLst/>
                <a:latin typeface="Calibri" panose="020F0502020204030204" pitchFamily="34" charset="0"/>
                <a:ea typeface="MS Mincho" panose="02020609040205080304" pitchFamily="49" charset="-128"/>
                <a:cs typeface="Calibri" panose="020F0502020204030204" pitchFamily="34" charset="0"/>
              </a:rPr>
              <a:t>El envejecimiento poblacional, fenómeno dominante en el siglo XXI. </a:t>
            </a:r>
          </a:p>
          <a:p>
            <a:pPr algn="just">
              <a:lnSpc>
                <a:spcPct val="100000"/>
              </a:lnSpc>
              <a:spcAft>
                <a:spcPts val="300"/>
              </a:spcAft>
            </a:pPr>
            <a:r>
              <a:rPr lang="es-ES" sz="1400" dirty="0">
                <a:solidFill>
                  <a:schemeClr val="tx1">
                    <a:lumMod val="50000"/>
                    <a:lumOff val="50000"/>
                  </a:schemeClr>
                </a:solidFill>
                <a:effectLst/>
                <a:latin typeface="Calibri" panose="020F0502020204030204" pitchFamily="34" charset="0"/>
                <a:ea typeface="MS Mincho" panose="02020609040205080304" pitchFamily="49" charset="-128"/>
                <a:cs typeface="Calibri" panose="020F0502020204030204" pitchFamily="34" charset="0"/>
              </a:rPr>
              <a:t>La reducción de la fertilidad, unido al incremento en la longevidad suponen un reto para el futuro sanitario.</a:t>
            </a:r>
          </a:p>
          <a:p>
            <a:pPr algn="just">
              <a:lnSpc>
                <a:spcPct val="100000"/>
              </a:lnSpc>
              <a:spcAft>
                <a:spcPts val="300"/>
              </a:spcAft>
            </a:pPr>
            <a:r>
              <a:rPr lang="es-ES" sz="1400" dirty="0">
                <a:solidFill>
                  <a:schemeClr val="tx1">
                    <a:lumMod val="50000"/>
                    <a:lumOff val="50000"/>
                  </a:schemeClr>
                </a:solidFill>
                <a:effectLst/>
                <a:latin typeface="Calibri" panose="020F0502020204030204" pitchFamily="34" charset="0"/>
                <a:ea typeface="MS Mincho" panose="02020609040205080304" pitchFamily="49" charset="-128"/>
                <a:cs typeface="Calibri" panose="020F0502020204030204" pitchFamily="34" charset="0"/>
              </a:rPr>
              <a:t>Los últimos datos de la Organización Mundial de la Salud (OMS) vaticinan que, en 2030, una de cada seis personas en el mundo estará por encima de los 60 años o más. </a:t>
            </a:r>
          </a:p>
          <a:p>
            <a:pPr lvl="1" algn="just">
              <a:lnSpc>
                <a:spcPct val="100000"/>
              </a:lnSpc>
              <a:spcAft>
                <a:spcPts val="300"/>
              </a:spcAft>
            </a:pPr>
            <a:r>
              <a:rPr lang="es-ES" sz="1400" dirty="0">
                <a:solidFill>
                  <a:schemeClr val="tx1">
                    <a:lumMod val="50000"/>
                    <a:lumOff val="50000"/>
                  </a:schemeClr>
                </a:solidFill>
                <a:effectLst/>
                <a:latin typeface="Calibri" panose="020F0502020204030204" pitchFamily="34" charset="0"/>
                <a:ea typeface="MS Mincho" panose="02020609040205080304" pitchFamily="49" charset="-128"/>
                <a:cs typeface="Calibri" panose="020F0502020204030204" pitchFamily="34" charset="0"/>
              </a:rPr>
              <a:t>- Grupo de población de 60 años o más habrá subido de 1.000 millones en 2020 a 1.400 millones. </a:t>
            </a:r>
          </a:p>
          <a:p>
            <a:pPr lvl="1" algn="just">
              <a:lnSpc>
                <a:spcPct val="100000"/>
              </a:lnSpc>
              <a:spcAft>
                <a:spcPts val="300"/>
              </a:spcAft>
            </a:pPr>
            <a:r>
              <a:rPr lang="es-ES" sz="1400" dirty="0">
                <a:solidFill>
                  <a:schemeClr val="tx1">
                    <a:lumMod val="50000"/>
                    <a:lumOff val="50000"/>
                  </a:schemeClr>
                </a:solidFill>
                <a:effectLst/>
                <a:latin typeface="Calibri" panose="020F0502020204030204" pitchFamily="34" charset="0"/>
                <a:ea typeface="MS Mincho" panose="02020609040205080304" pitchFamily="49" charset="-128"/>
                <a:cs typeface="Calibri" panose="020F0502020204030204" pitchFamily="34" charset="0"/>
              </a:rPr>
              <a:t>- En 2050, la población mundial de personas de 60 años o más se habrá duplicado (2.100 millones).</a:t>
            </a:r>
          </a:p>
          <a:p>
            <a:pPr algn="just">
              <a:lnSpc>
                <a:spcPct val="100000"/>
              </a:lnSpc>
              <a:spcAft>
                <a:spcPts val="300"/>
              </a:spcAft>
            </a:pPr>
            <a:r>
              <a:rPr lang="es-ES" sz="14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Recientemente el Comité Regional para Europa de la OMS aprobó en 1998 el marco político de salud para todos en el siglo XXI.</a:t>
            </a:r>
          </a:p>
          <a:p>
            <a:pPr algn="just">
              <a:lnSpc>
                <a:spcPct val="100000"/>
              </a:lnSpc>
              <a:spcAft>
                <a:spcPts val="300"/>
              </a:spcAft>
            </a:pPr>
            <a:r>
              <a:rPr lang="es-ES" sz="14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Entre sus 21 objetivos incluyeron como el 5º el “envejecer en buena salud”. La consecución de este objetivo que pasa por una promoción de la salud y una prevención de la enfermedad será clave para modificar la tendencia hacia un inexorable incremento de enfermedades crónicas, de larga duración y progresión lenta en el medio plazo.</a:t>
            </a:r>
            <a:endParaRPr lang="es-ES" sz="1400" dirty="0">
              <a:solidFill>
                <a:schemeClr val="tx1">
                  <a:lumMod val="50000"/>
                  <a:lumOff val="50000"/>
                </a:schemeClr>
              </a:solidFill>
              <a:effectLst/>
              <a:latin typeface="Calibri" panose="020F0502020204030204" pitchFamily="34" charset="0"/>
              <a:ea typeface="MS Mincho" panose="02020609040205080304" pitchFamily="49" charset="-128"/>
              <a:cs typeface="Calibri" panose="020F0502020204030204" pitchFamily="34" charset="0"/>
            </a:endParaRPr>
          </a:p>
          <a:p>
            <a:endParaRPr lang="es-ES" dirty="0"/>
          </a:p>
        </p:txBody>
      </p:sp>
      <p:sp>
        <p:nvSpPr>
          <p:cNvPr id="5" name="CuadroTexto 4">
            <a:extLst>
              <a:ext uri="{FF2B5EF4-FFF2-40B4-BE49-F238E27FC236}">
                <a16:creationId xmlns:a16="http://schemas.microsoft.com/office/drawing/2014/main" id="{C66CEA51-9217-C03E-0FD7-14C85E72B9B1}"/>
              </a:ext>
            </a:extLst>
          </p:cNvPr>
          <p:cNvSpPr txBox="1"/>
          <p:nvPr/>
        </p:nvSpPr>
        <p:spPr>
          <a:xfrm>
            <a:off x="617579" y="5519611"/>
            <a:ext cx="10355221" cy="748923"/>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Global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Demography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aging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Facts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explanations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future DEBLLTHCH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E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PA (2016).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Global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Demography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aging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Facts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explanations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future D E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BloomD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LucaHarvard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T H Chan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Handbook</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Economics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Population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Aging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(2016). 2.The Global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Demography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aging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Facts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explanations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future D E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BloomD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LucaHarvard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T H Chan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Handbook</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Economics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Population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Aging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(2016). 2021; </a:t>
            </a:r>
            <a:r>
              <a:rPr lang="es-ES" sz="900" dirty="0">
                <a:solidFill>
                  <a:schemeClr val="tx1">
                    <a:lumMod val="50000"/>
                    <a:lumOff val="50000"/>
                  </a:schemeClr>
                </a:solidFill>
                <a:latin typeface="Calibri" panose="020F0502020204030204" pitchFamily="34" charset="0"/>
                <a:ea typeface="MS Mincho" panose="02020609040205080304" pitchFamily="49" charset="-128"/>
                <a:cs typeface="Calibri" panose="020F0502020204030204" pitchFamily="34" charset="0"/>
              </a:rPr>
              <a:t>3.</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United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Nations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Department</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Economic</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and Social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Affairs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Population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Division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(2022).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World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Population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Prospects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2022: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Summary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Results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UN DESA/POP/2022/TR/NO.</a:t>
            </a:r>
            <a:endParaRPr lang="es-ES" sz="900" dirty="0">
              <a:solidFill>
                <a:schemeClr val="tx1">
                  <a:lumMod val="50000"/>
                  <a:lumOff val="50000"/>
                </a:schemeClr>
              </a:solidFill>
              <a:effectLst/>
              <a:latin typeface="Calibri" panose="020F0502020204030204" pitchFamily="34" charset="0"/>
              <a:ea typeface="MS Mincho" panose="02020609040205080304" pitchFamily="49" charset="-128"/>
              <a:cs typeface="Calibri" panose="020F0502020204030204" pitchFamily="34" charset="0"/>
            </a:endParaRPr>
          </a:p>
        </p:txBody>
      </p:sp>
      <p:sp>
        <p:nvSpPr>
          <p:cNvPr id="6" name="Titel 4">
            <a:extLst>
              <a:ext uri="{FF2B5EF4-FFF2-40B4-BE49-F238E27FC236}">
                <a16:creationId xmlns:a16="http://schemas.microsoft.com/office/drawing/2014/main" id="{38F7FB35-CC01-F02D-B9BA-A6EFB6749F9D}"/>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Hacia una población </a:t>
            </a:r>
            <a:r>
              <a:rPr kumimoji="0" lang="es-ES" sz="2800" b="1" i="0" u="none" strike="noStrike" kern="1200" cap="none" spc="0" normalizeH="0" baseline="0" dirty="0" err="1">
                <a:ln>
                  <a:noFill/>
                </a:ln>
                <a:solidFill>
                  <a:srgbClr val="EE8A1E"/>
                </a:solidFill>
                <a:effectLst/>
                <a:uLnTx/>
                <a:uFillTx/>
                <a:latin typeface="Arial" panose="020B0604020202020204"/>
                <a:ea typeface="+mj-ea"/>
                <a:cs typeface="+mj-cs"/>
              </a:rPr>
              <a:t>fotoenvejecida</a:t>
            </a:r>
            <a:endParaRPr kumimoji="0" lang="es-ES" sz="2800" b="1" i="0" u="none" strike="noStrike" kern="1200" cap="none" spc="0" normalizeH="0" baseline="0" dirty="0">
              <a:ln>
                <a:noFill/>
              </a:ln>
              <a:solidFill>
                <a:srgbClr val="EE8A1E"/>
              </a:solidFill>
              <a:effectLst/>
              <a:uLnTx/>
              <a:uFillTx/>
              <a:latin typeface="Arial" panose="020B0604020202020204"/>
              <a:ea typeface="+mj-ea"/>
              <a:cs typeface="+mj-cs"/>
            </a:endParaRPr>
          </a:p>
        </p:txBody>
      </p:sp>
      <p:sp>
        <p:nvSpPr>
          <p:cNvPr id="8" name="Rectángulo 7">
            <a:extLst>
              <a:ext uri="{FF2B5EF4-FFF2-40B4-BE49-F238E27FC236}">
                <a16:creationId xmlns:a16="http://schemas.microsoft.com/office/drawing/2014/main" id="{A73AE233-CD83-CB76-B30B-51F1A1F07731}"/>
              </a:ext>
            </a:extLst>
          </p:cNvPr>
          <p:cNvSpPr/>
          <p:nvPr/>
        </p:nvSpPr>
        <p:spPr>
          <a:xfrm rot="18900000">
            <a:off x="695407" y="2251738"/>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7DD9AA53-D64D-FB39-26A3-1A7D0B960196}"/>
              </a:ext>
            </a:extLst>
          </p:cNvPr>
          <p:cNvSpPr/>
          <p:nvPr/>
        </p:nvSpPr>
        <p:spPr>
          <a:xfrm rot="18900000">
            <a:off x="695407" y="2607338"/>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F513EE70-CC84-2D57-4AE6-D5391C12FF7D}"/>
              </a:ext>
            </a:extLst>
          </p:cNvPr>
          <p:cNvSpPr/>
          <p:nvPr/>
        </p:nvSpPr>
        <p:spPr>
          <a:xfrm rot="18900000">
            <a:off x="695407" y="3013738"/>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967A652C-71CA-1A9E-181B-E357130647D2}"/>
              </a:ext>
            </a:extLst>
          </p:cNvPr>
          <p:cNvSpPr/>
          <p:nvPr/>
        </p:nvSpPr>
        <p:spPr>
          <a:xfrm rot="18900000">
            <a:off x="695407" y="4236411"/>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FDC02AC-8197-4380-4AAF-B2B6FEB5F67E}"/>
              </a:ext>
            </a:extLst>
          </p:cNvPr>
          <p:cNvSpPr/>
          <p:nvPr/>
        </p:nvSpPr>
        <p:spPr>
          <a:xfrm rot="18900000">
            <a:off x="695407" y="4613936"/>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oliennummernplatzhalter 3">
            <a:extLst>
              <a:ext uri="{FF2B5EF4-FFF2-40B4-BE49-F238E27FC236}">
                <a16:creationId xmlns:a16="http://schemas.microsoft.com/office/drawing/2014/main" id="{3DE44DD5-39F7-19A1-49DF-6E79BEF8A231}"/>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54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F575-BCCD-9F8E-5CCA-C6BFB4FB8D53}"/>
            </a:ext>
          </a:extLst>
        </p:cNvPr>
        <p:cNvGrpSpPr/>
        <p:nvPr/>
      </p:nvGrpSpPr>
      <p:grpSpPr>
        <a:xfrm>
          <a:off x="0" y="0"/>
          <a:ext cx="0" cy="0"/>
          <a:chOff x="0" y="0"/>
          <a:chExt cx="0" cy="0"/>
        </a:xfrm>
      </p:grpSpPr>
      <p:sp>
        <p:nvSpPr>
          <p:cNvPr id="31" name="Titel 4">
            <a:extLst>
              <a:ext uri="{FF2B5EF4-FFF2-40B4-BE49-F238E27FC236}">
                <a16:creationId xmlns:a16="http://schemas.microsoft.com/office/drawing/2014/main" id="{44BC3159-539A-8F27-66E0-8CABEAAF02AD}"/>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Índice</a:t>
            </a:r>
          </a:p>
        </p:txBody>
      </p:sp>
      <p:sp>
        <p:nvSpPr>
          <p:cNvPr id="32" name="Inhaltsplatzhalter 5">
            <a:extLst>
              <a:ext uri="{FF2B5EF4-FFF2-40B4-BE49-F238E27FC236}">
                <a16:creationId xmlns:a16="http://schemas.microsoft.com/office/drawing/2014/main" id="{29C7B725-7BA7-39FA-DA1F-C325CE4A4D0B}"/>
              </a:ext>
            </a:extLst>
          </p:cNvPr>
          <p:cNvSpPr>
            <a:spLocks noGrp="1"/>
          </p:cNvSpPr>
          <p:nvPr>
            <p:ph type="subTitle" idx="1"/>
          </p:nvPr>
        </p:nvSpPr>
        <p:spPr>
          <a:xfrm>
            <a:off x="6950787" y="3389449"/>
            <a:ext cx="2583676" cy="276999"/>
          </a:xfrm>
        </p:spPr>
        <p:txBody>
          <a:bodyPr tIns="0" bIns="0" anchor="ctr"/>
          <a:lstStyle/>
          <a:p>
            <a:pPr marL="0" indent="0" algn="l">
              <a:buClr>
                <a:schemeClr val="tx1"/>
              </a:buClr>
              <a:buNone/>
            </a:pPr>
            <a:r>
              <a:rPr lang="es-ES" sz="1800" b="1" dirty="0">
                <a:solidFill>
                  <a:schemeClr val="tx1">
                    <a:lumMod val="50000"/>
                    <a:lumOff val="50000"/>
                  </a:schemeClr>
                </a:solidFill>
                <a:cs typeface="Arial"/>
              </a:rPr>
              <a:t>Casos que enseñan</a:t>
            </a:r>
          </a:p>
        </p:txBody>
      </p:sp>
      <p:sp>
        <p:nvSpPr>
          <p:cNvPr id="33" name="Ellipse 19">
            <a:extLst>
              <a:ext uri="{FF2B5EF4-FFF2-40B4-BE49-F238E27FC236}">
                <a16:creationId xmlns:a16="http://schemas.microsoft.com/office/drawing/2014/main" id="{C3F416D5-5B25-7588-EC89-EC336045CBD1}"/>
              </a:ext>
            </a:extLst>
          </p:cNvPr>
          <p:cNvSpPr/>
          <p:nvPr/>
        </p:nvSpPr>
        <p:spPr>
          <a:xfrm>
            <a:off x="6190988" y="2383354"/>
            <a:ext cx="504000" cy="504000"/>
          </a:xfrm>
          <a:prstGeom prst="ellipse">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bg1"/>
                </a:solidFill>
                <a:effectLst/>
                <a:uLnTx/>
                <a:uFillTx/>
                <a:latin typeface="Arial" panose="020B0604020202020204"/>
                <a:ea typeface="+mn-ea"/>
                <a:cs typeface="+mn-cs"/>
              </a:rPr>
              <a:t>5</a:t>
            </a:r>
          </a:p>
        </p:txBody>
      </p:sp>
      <p:sp>
        <p:nvSpPr>
          <p:cNvPr id="37" name="Ellipse 20">
            <a:extLst>
              <a:ext uri="{FF2B5EF4-FFF2-40B4-BE49-F238E27FC236}">
                <a16:creationId xmlns:a16="http://schemas.microsoft.com/office/drawing/2014/main" id="{3922E8E6-0E66-2434-20CB-ACC85F40D7DD}"/>
              </a:ext>
            </a:extLst>
          </p:cNvPr>
          <p:cNvSpPr/>
          <p:nvPr/>
        </p:nvSpPr>
        <p:spPr>
          <a:xfrm>
            <a:off x="6190988" y="319737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6</a:t>
            </a:r>
          </a:p>
        </p:txBody>
      </p:sp>
      <p:sp>
        <p:nvSpPr>
          <p:cNvPr id="38" name="Rechteck 24">
            <a:extLst>
              <a:ext uri="{FF2B5EF4-FFF2-40B4-BE49-F238E27FC236}">
                <a16:creationId xmlns:a16="http://schemas.microsoft.com/office/drawing/2014/main" id="{82FBF011-D39E-6BCA-DC99-AFEDEB82E28B}"/>
              </a:ext>
            </a:extLst>
          </p:cNvPr>
          <p:cNvSpPr/>
          <p:nvPr/>
        </p:nvSpPr>
        <p:spPr>
          <a:xfrm>
            <a:off x="1366879" y="1861226"/>
            <a:ext cx="387160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9" name="Textfeld 25">
            <a:extLst>
              <a:ext uri="{FF2B5EF4-FFF2-40B4-BE49-F238E27FC236}">
                <a16:creationId xmlns:a16="http://schemas.microsoft.com/office/drawing/2014/main" id="{9823A94D-1A08-00B0-BB29-EFFFDFA2B76F}"/>
              </a:ext>
            </a:extLst>
          </p:cNvPr>
          <p:cNvSpPr txBox="1"/>
          <p:nvPr/>
        </p:nvSpPr>
        <p:spPr>
          <a:xfrm>
            <a:off x="1181164" y="2361969"/>
            <a:ext cx="4156953" cy="492443"/>
          </a:xfrm>
          <a:prstGeom prst="rect">
            <a:avLst/>
          </a:prstGeom>
          <a:noFill/>
        </p:spPr>
        <p:txBody>
          <a:bodyPr wrap="square" lIns="0" tIns="0" rIns="0" bIns="0" rtlCol="0" anchor="ctr">
            <a:spAutoFit/>
          </a:bodyPr>
          <a:lstStyle/>
          <a:p>
            <a:pPr lvl="0" defTabSz="457200">
              <a:defRPr/>
            </a:pPr>
            <a:r>
              <a:rPr lang="es-ES" b="1" dirty="0">
                <a:solidFill>
                  <a:schemeClr val="tx1">
                    <a:lumMod val="50000"/>
                    <a:lumOff val="50000"/>
                  </a:schemeClr>
                </a:solidFill>
              </a:rPr>
              <a:t>¿Es frecuente? </a:t>
            </a:r>
          </a:p>
          <a:p>
            <a:pPr lvl="0" defTabSz="457200">
              <a:defRPr/>
            </a:pPr>
            <a:r>
              <a:rPr lang="es-ES" sz="1400" dirty="0">
                <a:solidFill>
                  <a:schemeClr val="tx1">
                    <a:lumMod val="50000"/>
                    <a:lumOff val="50000"/>
                  </a:schemeClr>
                </a:solidFill>
              </a:rPr>
              <a:t>Epidemiología de la queratosis actínica</a:t>
            </a:r>
            <a:endParaRPr kumimoji="0" lang="es-ES" sz="14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0" name="Textfeld 26">
            <a:extLst>
              <a:ext uri="{FF2B5EF4-FFF2-40B4-BE49-F238E27FC236}">
                <a16:creationId xmlns:a16="http://schemas.microsoft.com/office/drawing/2014/main" id="{93CB947E-F071-5B2D-8B22-D7E03311FA80}"/>
              </a:ext>
            </a:extLst>
          </p:cNvPr>
          <p:cNvSpPr txBox="1"/>
          <p:nvPr/>
        </p:nvSpPr>
        <p:spPr>
          <a:xfrm>
            <a:off x="1181164" y="3166628"/>
            <a:ext cx="4156953" cy="492443"/>
          </a:xfrm>
          <a:prstGeom prst="rect">
            <a:avLst/>
          </a:prstGeom>
          <a:noFill/>
        </p:spPr>
        <p:txBody>
          <a:bodyPr wrap="square" lIns="0" tIns="0" rIns="0" bIns="0" rtlCol="0" anchor="ctr">
            <a:spAutoFit/>
          </a:bodyPr>
          <a:lstStyle/>
          <a:p>
            <a:r>
              <a:rPr lang="es-ES" b="1" dirty="0">
                <a:solidFill>
                  <a:schemeClr val="tx1">
                    <a:lumMod val="50000"/>
                    <a:lumOff val="50000"/>
                  </a:schemeClr>
                </a:solidFill>
              </a:rPr>
              <a:t>¿Por qué se produce? </a:t>
            </a:r>
          </a:p>
          <a:p>
            <a:r>
              <a:rPr lang="es-ES" sz="1400" dirty="0">
                <a:solidFill>
                  <a:schemeClr val="tx1">
                    <a:lumMod val="50000"/>
                    <a:lumOff val="50000"/>
                  </a:schemeClr>
                </a:solidFill>
              </a:rPr>
              <a:t>Aspectos etiopatogénicos clave y clínica</a:t>
            </a:r>
            <a:endParaRPr lang="es-ES" sz="1400" dirty="0">
              <a:solidFill>
                <a:schemeClr val="tx1">
                  <a:lumMod val="50000"/>
                  <a:lumOff val="50000"/>
                </a:schemeClr>
              </a:solidFill>
              <a:cs typeface="Arial"/>
            </a:endParaRPr>
          </a:p>
        </p:txBody>
      </p:sp>
      <p:sp>
        <p:nvSpPr>
          <p:cNvPr id="41" name="Textfeld 27">
            <a:extLst>
              <a:ext uri="{FF2B5EF4-FFF2-40B4-BE49-F238E27FC236}">
                <a16:creationId xmlns:a16="http://schemas.microsoft.com/office/drawing/2014/main" id="{2E12DA10-2F77-6143-1743-DA87EE91355B}"/>
              </a:ext>
            </a:extLst>
          </p:cNvPr>
          <p:cNvSpPr txBox="1"/>
          <p:nvPr/>
        </p:nvSpPr>
        <p:spPr>
          <a:xfrm>
            <a:off x="1181164" y="3957430"/>
            <a:ext cx="4156953"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importante tratar? </a:t>
            </a:r>
          </a:p>
          <a:p>
            <a:pPr lvl="0" defTabSz="457200">
              <a:buClr>
                <a:srgbClr val="575756"/>
              </a:buClr>
              <a:defRPr/>
            </a:pPr>
            <a:r>
              <a:rPr lang="es-ES" sz="1400" dirty="0">
                <a:solidFill>
                  <a:schemeClr val="tx1">
                    <a:lumMod val="50000"/>
                    <a:lumOff val="50000"/>
                  </a:schemeClr>
                </a:solidFill>
              </a:rPr>
              <a:t>De la queratosis actínica al carcinoma epidermoide</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2" name="Textfeld 29">
            <a:extLst>
              <a:ext uri="{FF2B5EF4-FFF2-40B4-BE49-F238E27FC236}">
                <a16:creationId xmlns:a16="http://schemas.microsoft.com/office/drawing/2014/main" id="{6A91B23F-746D-B606-1DCA-C8F9BCFC77B4}"/>
              </a:ext>
            </a:extLst>
          </p:cNvPr>
          <p:cNvSpPr txBox="1"/>
          <p:nvPr/>
        </p:nvSpPr>
        <p:spPr>
          <a:xfrm>
            <a:off x="6971335" y="2506259"/>
            <a:ext cx="5834062" cy="276999"/>
          </a:xfrm>
          <a:prstGeom prst="rect">
            <a:avLst/>
          </a:prstGeom>
          <a:noFill/>
        </p:spPr>
        <p:txBody>
          <a:bodyPr wrap="square" lIns="0" tIns="0" rIns="0" bIns="0" rtlCol="0" anchor="ctr">
            <a:spAutoFit/>
          </a:bodyPr>
          <a:lstStyle/>
          <a:p>
            <a:pPr lvl="0" defTabSz="457200">
              <a:buClr>
                <a:srgbClr val="354B54"/>
              </a:buClr>
              <a:defRPr/>
            </a:pPr>
            <a:r>
              <a:rPr lang="es-ES" b="1" dirty="0">
                <a:solidFill>
                  <a:srgbClr val="EE8A1E"/>
                </a:solidFill>
              </a:rPr>
              <a:t>¿Qué opciones existen en el manejo de la QA?</a:t>
            </a:r>
          </a:p>
        </p:txBody>
      </p:sp>
      <p:sp>
        <p:nvSpPr>
          <p:cNvPr id="43" name="Ellipse 33">
            <a:extLst>
              <a:ext uri="{FF2B5EF4-FFF2-40B4-BE49-F238E27FC236}">
                <a16:creationId xmlns:a16="http://schemas.microsoft.com/office/drawing/2014/main" id="{E867ED1D-B884-B5AD-AD88-7D05390F40DF}"/>
              </a:ext>
            </a:extLst>
          </p:cNvPr>
          <p:cNvSpPr/>
          <p:nvPr/>
        </p:nvSpPr>
        <p:spPr>
          <a:xfrm>
            <a:off x="555053" y="315024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2</a:t>
            </a:r>
          </a:p>
        </p:txBody>
      </p:sp>
      <p:sp>
        <p:nvSpPr>
          <p:cNvPr id="44" name="Ellipse 34">
            <a:extLst>
              <a:ext uri="{FF2B5EF4-FFF2-40B4-BE49-F238E27FC236}">
                <a16:creationId xmlns:a16="http://schemas.microsoft.com/office/drawing/2014/main" id="{16A58BEA-824B-1201-7FD3-FB609F98E969}"/>
              </a:ext>
            </a:extLst>
          </p:cNvPr>
          <p:cNvSpPr/>
          <p:nvPr/>
        </p:nvSpPr>
        <p:spPr>
          <a:xfrm>
            <a:off x="555053" y="479991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4</a:t>
            </a:r>
          </a:p>
        </p:txBody>
      </p:sp>
      <p:sp>
        <p:nvSpPr>
          <p:cNvPr id="45" name="Ellipse 35">
            <a:extLst>
              <a:ext uri="{FF2B5EF4-FFF2-40B4-BE49-F238E27FC236}">
                <a16:creationId xmlns:a16="http://schemas.microsoft.com/office/drawing/2014/main" id="{E07211ED-6A79-E407-2A91-99795D79ABF6}"/>
              </a:ext>
            </a:extLst>
          </p:cNvPr>
          <p:cNvSpPr/>
          <p:nvPr/>
        </p:nvSpPr>
        <p:spPr>
          <a:xfrm>
            <a:off x="555053" y="395165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3</a:t>
            </a:r>
          </a:p>
        </p:txBody>
      </p:sp>
      <p:sp>
        <p:nvSpPr>
          <p:cNvPr id="46" name="Ellipse 20">
            <a:extLst>
              <a:ext uri="{FF2B5EF4-FFF2-40B4-BE49-F238E27FC236}">
                <a16:creationId xmlns:a16="http://schemas.microsoft.com/office/drawing/2014/main" id="{0625CAC2-3610-F7CF-AC16-073E2BEE92C3}"/>
              </a:ext>
            </a:extLst>
          </p:cNvPr>
          <p:cNvSpPr/>
          <p:nvPr/>
        </p:nvSpPr>
        <p:spPr>
          <a:xfrm>
            <a:off x="6190988" y="4048020"/>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7</a:t>
            </a:r>
          </a:p>
        </p:txBody>
      </p:sp>
      <p:sp>
        <p:nvSpPr>
          <p:cNvPr id="47" name="Rectángulo 46">
            <a:extLst>
              <a:ext uri="{FF2B5EF4-FFF2-40B4-BE49-F238E27FC236}">
                <a16:creationId xmlns:a16="http://schemas.microsoft.com/office/drawing/2014/main" id="{F85F593E-A957-A23E-87B1-F7F569ED331E}"/>
              </a:ext>
            </a:extLst>
          </p:cNvPr>
          <p:cNvSpPr/>
          <p:nvPr/>
        </p:nvSpPr>
        <p:spPr>
          <a:xfrm>
            <a:off x="6971335" y="4109699"/>
            <a:ext cx="1430200" cy="369332"/>
          </a:xfrm>
          <a:prstGeom prst="rect">
            <a:avLst/>
          </a:prstGeom>
        </p:spPr>
        <p:txBody>
          <a:bodyPr wrap="none">
            <a:spAutoFit/>
          </a:bodyPr>
          <a:lstStyle/>
          <a:p>
            <a:r>
              <a:rPr lang="es-ES" b="1" dirty="0">
                <a:solidFill>
                  <a:schemeClr val="tx1">
                    <a:lumMod val="50000"/>
                    <a:lumOff val="50000"/>
                  </a:schemeClr>
                </a:solidFill>
              </a:rPr>
              <a:t>Conclusiones</a:t>
            </a:r>
            <a:endParaRPr lang="es-ES" dirty="0">
              <a:solidFill>
                <a:schemeClr val="tx1">
                  <a:lumMod val="50000"/>
                  <a:lumOff val="50000"/>
                </a:schemeClr>
              </a:solidFill>
            </a:endParaRPr>
          </a:p>
        </p:txBody>
      </p:sp>
      <p:sp>
        <p:nvSpPr>
          <p:cNvPr id="48" name="Ellipse 32">
            <a:extLst>
              <a:ext uri="{FF2B5EF4-FFF2-40B4-BE49-F238E27FC236}">
                <a16:creationId xmlns:a16="http://schemas.microsoft.com/office/drawing/2014/main" id="{79C2F512-3D4D-0F55-891E-44441EAA2AE3}"/>
              </a:ext>
            </a:extLst>
          </p:cNvPr>
          <p:cNvSpPr/>
          <p:nvPr/>
        </p:nvSpPr>
        <p:spPr>
          <a:xfrm>
            <a:off x="555053"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1</a:t>
            </a:r>
          </a:p>
        </p:txBody>
      </p:sp>
      <p:sp>
        <p:nvSpPr>
          <p:cNvPr id="49" name="Textfeld 27">
            <a:extLst>
              <a:ext uri="{FF2B5EF4-FFF2-40B4-BE49-F238E27FC236}">
                <a16:creationId xmlns:a16="http://schemas.microsoft.com/office/drawing/2014/main" id="{D1CE50AB-054A-15C3-BCE5-E1F6FBDAD7BB}"/>
              </a:ext>
            </a:extLst>
          </p:cNvPr>
          <p:cNvSpPr txBox="1"/>
          <p:nvPr/>
        </p:nvSpPr>
        <p:spPr>
          <a:xfrm>
            <a:off x="1181164" y="4799911"/>
            <a:ext cx="4592912"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la queratosis actínica una lesión localizada?</a:t>
            </a:r>
          </a:p>
          <a:p>
            <a:pPr lvl="0" defTabSz="457200">
              <a:buClr>
                <a:srgbClr val="575756"/>
              </a:buClr>
              <a:defRPr/>
            </a:pPr>
            <a:r>
              <a:rPr lang="es-ES" sz="1400" dirty="0">
                <a:solidFill>
                  <a:schemeClr val="tx1">
                    <a:lumMod val="50000"/>
                    <a:lumOff val="50000"/>
                  </a:schemeClr>
                </a:solidFill>
              </a:rPr>
              <a:t>Hacia el concepto de campo de cancerización</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50" name="Foliennummernplatzhalter 3">
            <a:extLst>
              <a:ext uri="{FF2B5EF4-FFF2-40B4-BE49-F238E27FC236}">
                <a16:creationId xmlns:a16="http://schemas.microsoft.com/office/drawing/2014/main" id="{87EE2B21-9302-D9F1-23EC-91573E23C09A}"/>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766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E6BAAAF-F718-E4C9-B0A7-8D905CB26E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oliennummernplatzhalter 3">
            <a:extLst>
              <a:ext uri="{FF2B5EF4-FFF2-40B4-BE49-F238E27FC236}">
                <a16:creationId xmlns:a16="http://schemas.microsoft.com/office/drawing/2014/main" id="{88BB94B7-0BAA-0799-A2B4-0BF963B2058D}"/>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16" name="Titel 4">
            <a:extLst>
              <a:ext uri="{FF2B5EF4-FFF2-40B4-BE49-F238E27FC236}">
                <a16:creationId xmlns:a16="http://schemas.microsoft.com/office/drawing/2014/main" id="{8AD695B0-28A8-C5C8-783E-97EA2BB9A64F}"/>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¿Qué opciones existen en el manejo de la QA?</a:t>
            </a:r>
          </a:p>
        </p:txBody>
      </p:sp>
      <p:sp>
        <p:nvSpPr>
          <p:cNvPr id="17" name="Inhaltsplatzhalter 2">
            <a:extLst>
              <a:ext uri="{FF2B5EF4-FFF2-40B4-BE49-F238E27FC236}">
                <a16:creationId xmlns:a16="http://schemas.microsoft.com/office/drawing/2014/main" id="{268FD92B-6780-3C4A-869E-A0772F5B9AC2}"/>
              </a:ext>
            </a:extLst>
          </p:cNvPr>
          <p:cNvSpPr txBox="1">
            <a:spLocks/>
          </p:cNvSpPr>
          <p:nvPr/>
        </p:nvSpPr>
        <p:spPr>
          <a:xfrm>
            <a:off x="617579" y="2072358"/>
            <a:ext cx="6880501" cy="45958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s-ES" sz="20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Procedimientos ablativos</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Criocirugía</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Procedimientos quirúrgicos</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Exfoliaciones químicas</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Dermoabrasión</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Tratamiento láser</a:t>
            </a:r>
          </a:p>
          <a:p>
            <a:pPr algn="l">
              <a:buClr>
                <a:schemeClr val="tx1"/>
              </a:buClr>
            </a:pPr>
            <a:r>
              <a:rPr lang="es-ES" sz="20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Procedimientos tópicos con medicamentos</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Crema de 5-fluorouracilo</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Diclofenaco sódico en gel de ácido hialurónico</a:t>
            </a:r>
          </a:p>
          <a:p>
            <a:pPr marL="742950" lvl="1" indent="-285750" algn="l">
              <a:buClr>
                <a:schemeClr val="tx1"/>
              </a:buClr>
              <a:buFont typeface="Arial" panose="020B0604020202020204" pitchFamily="34" charset="0"/>
              <a:buChar char="•"/>
            </a:pPr>
            <a:r>
              <a:rPr lang="es-ES" sz="1600" i="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Gel de </a:t>
            </a:r>
            <a:r>
              <a:rPr lang="es-ES" sz="1600" i="1" dirty="0" err="1">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ingenol</a:t>
            </a:r>
            <a:r>
              <a:rPr lang="es-ES" sz="1600" i="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r>
              <a:rPr lang="es-ES" sz="1600" i="1" dirty="0" err="1">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mebutato</a:t>
            </a:r>
            <a:r>
              <a:rPr lang="es-ES" sz="1600" i="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r>
              <a:rPr lang="es-ES" sz="1600" i="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autorización de comercialización suspendida (no para distribución)</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Crema de </a:t>
            </a:r>
            <a:r>
              <a:rPr lang="es-ES" sz="1600" dirty="0" err="1">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imiquimod</a:t>
            </a: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Terapia fotodinámica (TFD-ALA, TFD-MAL)</a:t>
            </a:r>
          </a:p>
          <a:p>
            <a:pPr marL="742950" lvl="1" indent="-285750" algn="l">
              <a:buClr>
                <a:schemeClr val="tx1"/>
              </a:buClr>
              <a:buFont typeface="Arial" panose="020B0604020202020204" pitchFamily="34" charset="0"/>
              <a:buChar char="•"/>
            </a:pPr>
            <a:r>
              <a:rPr lang="es-ES" sz="16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Otros productos tópicos</a:t>
            </a:r>
          </a:p>
        </p:txBody>
      </p:sp>
      <p:pic>
        <p:nvPicPr>
          <p:cNvPr id="18" name="Grafik 13" descr="Ein Bild, das Person, schließen enthält.&#10;&#10;Automatisch generierte Beschreibung">
            <a:extLst>
              <a:ext uri="{FF2B5EF4-FFF2-40B4-BE49-F238E27FC236}">
                <a16:creationId xmlns:a16="http://schemas.microsoft.com/office/drawing/2014/main" id="{2A395C42-1484-5D40-9EB4-9D628624C7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9319" y="2072358"/>
            <a:ext cx="1486383" cy="1486383"/>
          </a:xfrm>
          <a:prstGeom prst="ellipse">
            <a:avLst/>
          </a:prstGeom>
          <a:ln w="63500" cap="rnd">
            <a:noFill/>
          </a:ln>
          <a:effectLst/>
          <a:scene3d>
            <a:camera prst="orthographicFront"/>
            <a:lightRig rig="contrasting" dir="t">
              <a:rot lat="0" lon="0" rev="3000000"/>
            </a:lightRig>
          </a:scene3d>
          <a:sp3d>
            <a:bevelT w="0" h="0"/>
            <a:contourClr>
              <a:srgbClr val="333333"/>
            </a:contourClr>
          </a:sp3d>
        </p:spPr>
      </p:pic>
      <p:pic>
        <p:nvPicPr>
          <p:cNvPr id="19" name="Picture 2" descr="Résultat de recherche d'images pour &quot;appareil PDT&quot;">
            <a:extLst>
              <a:ext uri="{FF2B5EF4-FFF2-40B4-BE49-F238E27FC236}">
                <a16:creationId xmlns:a16="http://schemas.microsoft.com/office/drawing/2014/main" id="{BFBA54C6-CAA2-397E-44C2-111B58985A3A}"/>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0755" y="3671705"/>
            <a:ext cx="2729807" cy="2047355"/>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a:extLst>
              <a:ext uri="{FF2B5EF4-FFF2-40B4-BE49-F238E27FC236}">
                <a16:creationId xmlns:a16="http://schemas.microsoft.com/office/drawing/2014/main" id="{B0C2E2C4-9BFA-3F50-2D1D-3FBDF8006E6A}"/>
              </a:ext>
            </a:extLst>
          </p:cNvPr>
          <p:cNvSpPr/>
          <p:nvPr/>
        </p:nvSpPr>
        <p:spPr>
          <a:xfrm rot="18900000">
            <a:off x="1148123" y="2501926"/>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295A1B0-5A90-D6CD-AE64-FB18F0361B85}"/>
              </a:ext>
            </a:extLst>
          </p:cNvPr>
          <p:cNvSpPr/>
          <p:nvPr/>
        </p:nvSpPr>
        <p:spPr>
          <a:xfrm rot="18900000">
            <a:off x="1148122" y="2783866"/>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33321050-1542-47D6-9874-775EE5D02689}"/>
              </a:ext>
            </a:extLst>
          </p:cNvPr>
          <p:cNvSpPr/>
          <p:nvPr/>
        </p:nvSpPr>
        <p:spPr>
          <a:xfrm rot="18900000">
            <a:off x="1148121" y="307342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5BED1D37-99D6-06FB-6653-4C8FFC4AF413}"/>
              </a:ext>
            </a:extLst>
          </p:cNvPr>
          <p:cNvSpPr/>
          <p:nvPr/>
        </p:nvSpPr>
        <p:spPr>
          <a:xfrm rot="18900000">
            <a:off x="1148120" y="335155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95E6F944-206F-76C0-CF4A-7663873ADB2E}"/>
              </a:ext>
            </a:extLst>
          </p:cNvPr>
          <p:cNvSpPr/>
          <p:nvPr/>
        </p:nvSpPr>
        <p:spPr>
          <a:xfrm rot="18900000">
            <a:off x="1148120" y="364492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A5B49035-E51F-5351-FF22-E3899DE068AA}"/>
              </a:ext>
            </a:extLst>
          </p:cNvPr>
          <p:cNvSpPr/>
          <p:nvPr/>
        </p:nvSpPr>
        <p:spPr>
          <a:xfrm rot="18900000">
            <a:off x="1148119" y="432310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330121DF-3629-03D1-73F8-B1558FB790E8}"/>
              </a:ext>
            </a:extLst>
          </p:cNvPr>
          <p:cNvSpPr/>
          <p:nvPr/>
        </p:nvSpPr>
        <p:spPr>
          <a:xfrm rot="18900000">
            <a:off x="1148118" y="460123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FBF6559B-EED9-BD28-3BC7-5B6A45484C5B}"/>
              </a:ext>
            </a:extLst>
          </p:cNvPr>
          <p:cNvSpPr/>
          <p:nvPr/>
        </p:nvSpPr>
        <p:spPr>
          <a:xfrm rot="18900000">
            <a:off x="1148118" y="488698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DBEFF73-D8D6-A370-E7C5-3CEE93C67CF0}"/>
              </a:ext>
            </a:extLst>
          </p:cNvPr>
          <p:cNvSpPr/>
          <p:nvPr/>
        </p:nvSpPr>
        <p:spPr>
          <a:xfrm rot="18900000">
            <a:off x="1148118" y="539371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877E2A9-421E-B683-8409-2CDFF42AA0D7}"/>
              </a:ext>
            </a:extLst>
          </p:cNvPr>
          <p:cNvSpPr/>
          <p:nvPr/>
        </p:nvSpPr>
        <p:spPr>
          <a:xfrm rot="18900000">
            <a:off x="1148118" y="567946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9288B0DB-65CF-99A9-A0D5-C033B4EE6631}"/>
              </a:ext>
            </a:extLst>
          </p:cNvPr>
          <p:cNvSpPr/>
          <p:nvPr/>
        </p:nvSpPr>
        <p:spPr>
          <a:xfrm rot="18900000">
            <a:off x="1148117" y="596140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76EC0526-2491-01AB-6676-F2E46381E1F3}"/>
              </a:ext>
            </a:extLst>
          </p:cNvPr>
          <p:cNvSpPr txBox="1"/>
          <p:nvPr/>
        </p:nvSpPr>
        <p:spPr>
          <a:xfrm>
            <a:off x="7022473" y="5780698"/>
            <a:ext cx="4240472" cy="507831"/>
          </a:xfrm>
          <a:prstGeom prst="rect">
            <a:avLst/>
          </a:prstGeom>
          <a:noFill/>
        </p:spPr>
        <p:txBody>
          <a:bodyPr wrap="square">
            <a:spAutoFit/>
          </a:bodyPr>
          <a:lstStyle/>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AWMF. Directrices S3 Queratosis actínica y carcinoma de células escamosas de la piel. https://</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www.awmf.org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uploads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tx_szleitlinien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/032-022OLl_S3_Aktinische_Keratosen-Plattenepithelkarzinom-SCC_2020-04.pdf.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Stato</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2020. [Consultado el 18.06.2021] </a:t>
            </a:r>
          </a:p>
        </p:txBody>
      </p:sp>
      <p:sp>
        <p:nvSpPr>
          <p:cNvPr id="32" name="CuadroTexto 31">
            <a:extLst>
              <a:ext uri="{FF2B5EF4-FFF2-40B4-BE49-F238E27FC236}">
                <a16:creationId xmlns:a16="http://schemas.microsoft.com/office/drawing/2014/main" id="{33593E50-55DF-D6A0-CF13-82D1F64843B4}"/>
              </a:ext>
            </a:extLst>
          </p:cNvPr>
          <p:cNvSpPr txBox="1"/>
          <p:nvPr/>
        </p:nvSpPr>
        <p:spPr>
          <a:xfrm>
            <a:off x="8860943" y="4480813"/>
            <a:ext cx="2736866" cy="1384995"/>
          </a:xfrm>
          <a:prstGeom prst="rect">
            <a:avLst/>
          </a:prstGeom>
          <a:noFill/>
        </p:spPr>
        <p:txBody>
          <a:bodyPr wrap="square">
            <a:spAutoFit/>
          </a:bodyPr>
          <a:lstStyle/>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QA: </a:t>
            </a:r>
            <a:r>
              <a:rPr lang="en-GB" sz="1200" kern="1200" dirty="0" err="1">
                <a:solidFill>
                  <a:srgbClr val="575756"/>
                </a:solidFill>
                <a:effectLst/>
                <a:latin typeface="Calibri" panose="020F0502020204030204" pitchFamily="34" charset="0"/>
                <a:cs typeface="Calibri" panose="020F0502020204030204" pitchFamily="34" charset="0"/>
              </a:rPr>
              <a:t>queratosis</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actínica</a:t>
            </a:r>
            <a:endParaRPr lang="en-GB" sz="1200" kern="1200" dirty="0">
              <a:solidFill>
                <a:srgbClr val="575756"/>
              </a:solidFill>
              <a:effectLst/>
              <a:latin typeface="Calibri" panose="020F0502020204030204" pitchFamily="34" charset="0"/>
              <a:cs typeface="Calibri" panose="020F0502020204030204" pitchFamily="34" charset="0"/>
            </a:endParaRPr>
          </a:p>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TFD-ALA: </a:t>
            </a:r>
            <a:r>
              <a:rPr lang="en-GB" sz="1200" kern="1200" dirty="0" err="1">
                <a:solidFill>
                  <a:srgbClr val="575756"/>
                </a:solidFill>
                <a:effectLst/>
                <a:latin typeface="Calibri" panose="020F0502020204030204" pitchFamily="34" charset="0"/>
                <a:cs typeface="Calibri" panose="020F0502020204030204" pitchFamily="34" charset="0"/>
              </a:rPr>
              <a:t>terapia</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fotodinámica</a:t>
            </a:r>
            <a:r>
              <a:rPr lang="en-GB" sz="1200" kern="1200" dirty="0">
                <a:solidFill>
                  <a:srgbClr val="575756"/>
                </a:solidFill>
                <a:effectLst/>
                <a:latin typeface="Calibri" panose="020F0502020204030204" pitchFamily="34" charset="0"/>
                <a:cs typeface="Calibri" panose="020F0502020204030204" pitchFamily="34" charset="0"/>
              </a:rPr>
              <a:t> con </a:t>
            </a:r>
            <a:r>
              <a:rPr lang="en-GB" sz="1200" kern="1200" dirty="0" err="1">
                <a:solidFill>
                  <a:srgbClr val="575756"/>
                </a:solidFill>
                <a:effectLst/>
                <a:latin typeface="Calibri" panose="020F0502020204030204" pitchFamily="34" charset="0"/>
                <a:cs typeface="Calibri" panose="020F0502020204030204" pitchFamily="34" charset="0"/>
              </a:rPr>
              <a:t>ácido</a:t>
            </a:r>
            <a:r>
              <a:rPr lang="en-GB" sz="1200" kern="1200" dirty="0">
                <a:solidFill>
                  <a:srgbClr val="575756"/>
                </a:solidFill>
                <a:effectLst/>
                <a:latin typeface="Calibri" panose="020F0502020204030204" pitchFamily="34" charset="0"/>
                <a:cs typeface="Calibri" panose="020F0502020204030204" pitchFamily="34" charset="0"/>
              </a:rPr>
              <a:t> 5-aminolevulínico</a:t>
            </a:r>
          </a:p>
          <a:p>
            <a:pPr>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TFD-MAL: </a:t>
            </a:r>
            <a:r>
              <a:rPr lang="en-GB" sz="1200" kern="1200" dirty="0" err="1">
                <a:solidFill>
                  <a:srgbClr val="575756"/>
                </a:solidFill>
                <a:effectLst/>
                <a:latin typeface="Calibri" panose="020F0502020204030204" pitchFamily="34" charset="0"/>
                <a:cs typeface="Calibri" panose="020F0502020204030204" pitchFamily="34" charset="0"/>
              </a:rPr>
              <a:t>terapia</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fotodinámica</a:t>
            </a:r>
            <a:r>
              <a:rPr lang="en-GB" sz="1200" kern="1200" dirty="0">
                <a:solidFill>
                  <a:srgbClr val="575756"/>
                </a:solidFill>
                <a:effectLst/>
                <a:latin typeface="Calibri" panose="020F0502020204030204" pitchFamily="34" charset="0"/>
                <a:cs typeface="Calibri" panose="020F0502020204030204" pitchFamily="34" charset="0"/>
              </a:rPr>
              <a:t> con </a:t>
            </a:r>
            <a:r>
              <a:rPr lang="en-GB" sz="1200" kern="1200" dirty="0" err="1">
                <a:solidFill>
                  <a:srgbClr val="575756"/>
                </a:solidFill>
                <a:effectLst/>
                <a:latin typeface="Calibri" panose="020F0502020204030204" pitchFamily="34" charset="0"/>
                <a:cs typeface="Calibri" panose="020F0502020204030204" pitchFamily="34" charset="0"/>
              </a:rPr>
              <a:t>ácido</a:t>
            </a:r>
            <a:r>
              <a:rPr lang="en-GB" sz="1200" kern="1200" dirty="0">
                <a:solidFill>
                  <a:srgbClr val="575756"/>
                </a:solidFill>
                <a:effectLst/>
                <a:latin typeface="Calibri" panose="020F0502020204030204" pitchFamily="34" charset="0"/>
                <a:cs typeface="Calibri" panose="020F0502020204030204" pitchFamily="34" charset="0"/>
              </a:rPr>
              <a:t> </a:t>
            </a:r>
            <a:r>
              <a:rPr lang="en-GB" sz="1200" kern="1200" dirty="0" err="1">
                <a:solidFill>
                  <a:srgbClr val="575756"/>
                </a:solidFill>
                <a:effectLst/>
                <a:latin typeface="Calibri" panose="020F0502020204030204" pitchFamily="34" charset="0"/>
                <a:cs typeface="Calibri" panose="020F0502020204030204" pitchFamily="34" charset="0"/>
              </a:rPr>
              <a:t>metilaminolevulínico</a:t>
            </a:r>
            <a:endParaRPr lang="en-GB" sz="1200" kern="1200" dirty="0">
              <a:solidFill>
                <a:srgbClr val="575756"/>
              </a:solidFill>
              <a:effectLst/>
              <a:latin typeface="Calibri" panose="020F0502020204030204" pitchFamily="34" charset="0"/>
              <a:cs typeface="Calibri" panose="020F0502020204030204" pitchFamily="34" charset="0"/>
            </a:endParaRPr>
          </a:p>
          <a:p>
            <a:pPr marL="0" indent="0" algn="l" rtl="0" eaLnBrk="1" latinLnBrk="0" hangingPunct="1">
              <a:spcBef>
                <a:spcPts val="0"/>
              </a:spcBef>
              <a:spcAft>
                <a:spcPts val="600"/>
              </a:spcAft>
            </a:pPr>
            <a:endParaRPr lang="en-GB" sz="900" kern="1200" dirty="0" err="1">
              <a:solidFill>
                <a:srgbClr val="575756"/>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40377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2CAB5CE-165D-FA50-7D44-58EAA1BB9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6" name="Diagrama 5">
            <a:extLst>
              <a:ext uri="{FF2B5EF4-FFF2-40B4-BE49-F238E27FC236}">
                <a16:creationId xmlns:a16="http://schemas.microsoft.com/office/drawing/2014/main" id="{FF97E6C7-C66B-4BD9-AB99-149430716269}"/>
              </a:ext>
            </a:extLst>
          </p:cNvPr>
          <p:cNvGraphicFramePr/>
          <p:nvPr>
            <p:extLst>
              <p:ext uri="{D42A27DB-BD31-4B8C-83A1-F6EECF244321}">
                <p14:modId xmlns:p14="http://schemas.microsoft.com/office/powerpoint/2010/main" val="3371678471"/>
              </p:ext>
            </p:extLst>
          </p:nvPr>
        </p:nvGraphicFramePr>
        <p:xfrm>
          <a:off x="4343401" y="1164200"/>
          <a:ext cx="7231020" cy="5177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itel 4">
            <a:extLst>
              <a:ext uri="{FF2B5EF4-FFF2-40B4-BE49-F238E27FC236}">
                <a16:creationId xmlns:a16="http://schemas.microsoft.com/office/drawing/2014/main" id="{9E457DD8-A25F-A4AC-1B80-F5475B05016A}"/>
              </a:ext>
            </a:extLst>
          </p:cNvPr>
          <p:cNvSpPr txBox="1">
            <a:spLocks/>
          </p:cNvSpPr>
          <p:nvPr/>
        </p:nvSpPr>
        <p:spPr>
          <a:xfrm>
            <a:off x="617579" y="1431596"/>
            <a:ext cx="3444831" cy="1168729"/>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¿Qué opciones existen en el manejo de la QA?</a:t>
            </a:r>
          </a:p>
        </p:txBody>
      </p:sp>
      <p:sp>
        <p:nvSpPr>
          <p:cNvPr id="19" name="CuadroTexto 18">
            <a:extLst>
              <a:ext uri="{FF2B5EF4-FFF2-40B4-BE49-F238E27FC236}">
                <a16:creationId xmlns:a16="http://schemas.microsoft.com/office/drawing/2014/main" id="{4F32BA96-0062-B73C-3DBA-7D32001338B6}"/>
              </a:ext>
            </a:extLst>
          </p:cNvPr>
          <p:cNvSpPr txBox="1"/>
          <p:nvPr/>
        </p:nvSpPr>
        <p:spPr>
          <a:xfrm>
            <a:off x="529684" y="2673689"/>
            <a:ext cx="3284033" cy="369332"/>
          </a:xfrm>
          <a:prstGeom prst="rect">
            <a:avLst/>
          </a:prstGeom>
          <a:noFill/>
        </p:spPr>
        <p:txBody>
          <a:bodyPr wrap="square">
            <a:spAutoFit/>
          </a:bodyPr>
          <a:lstStyle/>
          <a:p>
            <a:r>
              <a:rPr lang="es-ES" sz="1800" b="1" dirty="0">
                <a:solidFill>
                  <a:schemeClr val="tx1">
                    <a:lumMod val="50000"/>
                    <a:lumOff val="50000"/>
                  </a:schemeClr>
                </a:solidFill>
              </a:rPr>
              <a:t>Procedimientos ablativos</a:t>
            </a:r>
          </a:p>
        </p:txBody>
      </p:sp>
      <p:sp>
        <p:nvSpPr>
          <p:cNvPr id="20" name="Foliennummernplatzhalter 3">
            <a:extLst>
              <a:ext uri="{FF2B5EF4-FFF2-40B4-BE49-F238E27FC236}">
                <a16:creationId xmlns:a16="http://schemas.microsoft.com/office/drawing/2014/main" id="{AA99948F-7577-E994-ADE9-6F90082F1C9E}"/>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0973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C5D2C65-0D4B-F810-86DF-506A386C7B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Rectangle 2">
            <a:extLst>
              <a:ext uri="{FF2B5EF4-FFF2-40B4-BE49-F238E27FC236}">
                <a16:creationId xmlns:a16="http://schemas.microsoft.com/office/drawing/2014/main" id="{43249ACB-D559-480B-9FC0-F1A70859DCD3}"/>
              </a:ext>
            </a:extLst>
          </p:cNvPr>
          <p:cNvSpPr/>
          <p:nvPr/>
        </p:nvSpPr>
        <p:spPr>
          <a:xfrm>
            <a:off x="8925102" y="2089371"/>
            <a:ext cx="2505814" cy="369332"/>
          </a:xfrm>
          <a:prstGeom prst="rect">
            <a:avLst/>
          </a:prstGeom>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575756"/>
                </a:solidFill>
                <a:effectLst/>
                <a:uLnTx/>
                <a:uFillTx/>
                <a:latin typeface="Arial" panose="020B0604020202020204"/>
                <a:ea typeface="+mn-ea"/>
                <a:cs typeface="Aharoni" panose="02010803020104030203" pitchFamily="2" charset="-79"/>
              </a:rPr>
              <a:t>Directrices europeas</a:t>
            </a:r>
          </a:p>
        </p:txBody>
      </p:sp>
      <p:pic>
        <p:nvPicPr>
          <p:cNvPr id="44" name="Grafik 43">
            <a:extLst>
              <a:ext uri="{FF2B5EF4-FFF2-40B4-BE49-F238E27FC236}">
                <a16:creationId xmlns:a16="http://schemas.microsoft.com/office/drawing/2014/main" id="{91F264E1-643F-4475-8124-9797D40C8F9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5102" y="2011515"/>
            <a:ext cx="540000" cy="540000"/>
          </a:xfrm>
          <a:prstGeom prst="rect">
            <a:avLst/>
          </a:prstGeom>
        </p:spPr>
      </p:pic>
      <p:sp>
        <p:nvSpPr>
          <p:cNvPr id="40" name="Rectangle 2">
            <a:extLst>
              <a:ext uri="{FF2B5EF4-FFF2-40B4-BE49-F238E27FC236}">
                <a16:creationId xmlns:a16="http://schemas.microsoft.com/office/drawing/2014/main" id="{5FADAF93-EFB2-486C-9E7A-0B4355EE3357}"/>
              </a:ext>
            </a:extLst>
          </p:cNvPr>
          <p:cNvSpPr/>
          <p:nvPr/>
        </p:nvSpPr>
        <p:spPr>
          <a:xfrm>
            <a:off x="8965207" y="2339620"/>
            <a:ext cx="8018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a:ln>
                  <a:noFill/>
                </a:ln>
                <a:solidFill>
                  <a:srgbClr val="575756"/>
                </a:solidFill>
                <a:effectLst/>
                <a:uLnTx/>
                <a:uFillTx/>
                <a:latin typeface="Arial" panose="020B0604020202020204"/>
                <a:ea typeface="+mn-ea"/>
                <a:cs typeface="Aharoni" panose="02010803020104030203" pitchFamily="2" charset="-79"/>
              </a:rPr>
              <a:t>Modificado</a:t>
            </a:r>
          </a:p>
        </p:txBody>
      </p:sp>
      <p:sp>
        <p:nvSpPr>
          <p:cNvPr id="16" name="Titel 4">
            <a:extLst>
              <a:ext uri="{FF2B5EF4-FFF2-40B4-BE49-F238E27FC236}">
                <a16:creationId xmlns:a16="http://schemas.microsoft.com/office/drawing/2014/main" id="{8E5587DB-1FED-8731-D3A2-443E1011467D}"/>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Tratamiento de la QA</a:t>
            </a:r>
          </a:p>
        </p:txBody>
      </p:sp>
      <p:sp>
        <p:nvSpPr>
          <p:cNvPr id="17" name="CuadroTexto 16">
            <a:extLst>
              <a:ext uri="{FF2B5EF4-FFF2-40B4-BE49-F238E27FC236}">
                <a16:creationId xmlns:a16="http://schemas.microsoft.com/office/drawing/2014/main" id="{1797F9E4-C1D2-891F-51DB-6649D4FBB0D5}"/>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European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consensus-based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interdisciplinary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guideline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for</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diagnosis,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treatment</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and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prevention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actinic</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keratoses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epithelial</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UV-</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induced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dysplasia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and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field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cancerisation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behalf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EADOA, EDFB, EADV and UEMSC </a:t>
            </a:r>
          </a:p>
        </p:txBody>
      </p:sp>
      <p:sp>
        <p:nvSpPr>
          <p:cNvPr id="18" name="Foliennummernplatzhalter 3">
            <a:extLst>
              <a:ext uri="{FF2B5EF4-FFF2-40B4-BE49-F238E27FC236}">
                <a16:creationId xmlns:a16="http://schemas.microsoft.com/office/drawing/2014/main" id="{9F90E99C-3FC6-48AC-FBFE-7D68CB233B87}"/>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pic>
        <p:nvPicPr>
          <p:cNvPr id="3" name="Gráfico 2">
            <a:extLst>
              <a:ext uri="{FF2B5EF4-FFF2-40B4-BE49-F238E27FC236}">
                <a16:creationId xmlns:a16="http://schemas.microsoft.com/office/drawing/2014/main" id="{DBCC99BA-390E-8442-B928-5519F8E1E0F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4455" y="1882529"/>
            <a:ext cx="7584147" cy="4000429"/>
          </a:xfrm>
          <a:prstGeom prst="rect">
            <a:avLst/>
          </a:prstGeom>
        </p:spPr>
      </p:pic>
    </p:spTree>
    <p:extLst>
      <p:ext uri="{BB962C8B-B14F-4D97-AF65-F5344CB8AC3E}">
        <p14:creationId xmlns:p14="http://schemas.microsoft.com/office/powerpoint/2010/main" val="366995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442ABD5-3820-7E7D-CD72-B916D2919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Marcador de contenido 6">
            <a:extLst>
              <a:ext uri="{FF2B5EF4-FFF2-40B4-BE49-F238E27FC236}">
                <a16:creationId xmlns:a16="http://schemas.microsoft.com/office/drawing/2014/main" id="{A2995495-C06F-D763-1F86-FBB6D4ECCBC5}"/>
              </a:ext>
            </a:extLst>
          </p:cNvPr>
          <p:cNvSpPr>
            <a:spLocks noGrp="1"/>
          </p:cNvSpPr>
          <p:nvPr>
            <p:ph type="subTitle" idx="1"/>
          </p:nvPr>
        </p:nvSpPr>
        <p:spPr>
          <a:xfrm>
            <a:off x="617579" y="1993624"/>
            <a:ext cx="9144000" cy="572846"/>
          </a:xfrm>
        </p:spPr>
        <p:txBody>
          <a:bodyPr vert="horz" lIns="0" tIns="45720" rIns="0" bIns="45720" rtlCol="0" anchor="t">
            <a:noAutofit/>
          </a:bodyPr>
          <a:lstStyle/>
          <a:p>
            <a:pPr marL="0" indent="0" algn="l">
              <a:buNone/>
            </a:pPr>
            <a:r>
              <a:rPr lang="en-US" sz="2200" b="1" dirty="0" err="1">
                <a:solidFill>
                  <a:schemeClr val="tx1">
                    <a:lumMod val="50000"/>
                    <a:lumOff val="50000"/>
                  </a:schemeClr>
                </a:solidFill>
              </a:rPr>
              <a:t>Procedimientos</a:t>
            </a:r>
            <a:r>
              <a:rPr lang="en-US" sz="2200" b="1" dirty="0">
                <a:solidFill>
                  <a:schemeClr val="tx1">
                    <a:lumMod val="50000"/>
                    <a:lumOff val="50000"/>
                  </a:schemeClr>
                </a:solidFill>
              </a:rPr>
              <a:t> </a:t>
            </a:r>
            <a:r>
              <a:rPr lang="en-US" sz="2200" b="1" dirty="0" err="1">
                <a:solidFill>
                  <a:schemeClr val="tx1">
                    <a:lumMod val="50000"/>
                    <a:lumOff val="50000"/>
                  </a:schemeClr>
                </a:solidFill>
              </a:rPr>
              <a:t>tópicos</a:t>
            </a:r>
            <a:r>
              <a:rPr lang="en-US" sz="2200" b="1" dirty="0">
                <a:solidFill>
                  <a:schemeClr val="tx1">
                    <a:lumMod val="50000"/>
                    <a:lumOff val="50000"/>
                  </a:schemeClr>
                </a:solidFill>
              </a:rPr>
              <a:t> con </a:t>
            </a:r>
            <a:r>
              <a:rPr lang="en-US" sz="2200" b="1" dirty="0" err="1">
                <a:solidFill>
                  <a:schemeClr val="tx1">
                    <a:lumMod val="50000"/>
                    <a:lumOff val="50000"/>
                  </a:schemeClr>
                </a:solidFill>
              </a:rPr>
              <a:t>medicamentos</a:t>
            </a:r>
            <a:endParaRPr lang="en-US" sz="2200" b="1" dirty="0">
              <a:solidFill>
                <a:schemeClr val="tx1">
                  <a:lumMod val="50000"/>
                  <a:lumOff val="50000"/>
                </a:schemeClr>
              </a:solidFill>
            </a:endParaRPr>
          </a:p>
        </p:txBody>
      </p:sp>
      <p:sp>
        <p:nvSpPr>
          <p:cNvPr id="13" name="Titel 4">
            <a:extLst>
              <a:ext uri="{FF2B5EF4-FFF2-40B4-BE49-F238E27FC236}">
                <a16:creationId xmlns:a16="http://schemas.microsoft.com/office/drawing/2014/main" id="{B73F4ED1-B2DD-0387-77DF-BC38C7DFF905}"/>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¿Qué opciones existen en el manejo de la QA?</a:t>
            </a:r>
          </a:p>
        </p:txBody>
      </p:sp>
      <p:graphicFrame>
        <p:nvGraphicFramePr>
          <p:cNvPr id="18" name="Diagrama 17">
            <a:extLst>
              <a:ext uri="{FF2B5EF4-FFF2-40B4-BE49-F238E27FC236}">
                <a16:creationId xmlns:a16="http://schemas.microsoft.com/office/drawing/2014/main" id="{0D7998D1-B0CA-5746-A1EA-3296AFD3E7AC}"/>
              </a:ext>
            </a:extLst>
          </p:cNvPr>
          <p:cNvGraphicFramePr/>
          <p:nvPr>
            <p:extLst>
              <p:ext uri="{D42A27DB-BD31-4B8C-83A1-F6EECF244321}">
                <p14:modId xmlns:p14="http://schemas.microsoft.com/office/powerpoint/2010/main" val="3965595355"/>
              </p:ext>
            </p:extLst>
          </p:nvPr>
        </p:nvGraphicFramePr>
        <p:xfrm>
          <a:off x="617579" y="2439317"/>
          <a:ext cx="7886702" cy="4184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Foliennummernplatzhalter 3">
            <a:extLst>
              <a:ext uri="{FF2B5EF4-FFF2-40B4-BE49-F238E27FC236}">
                <a16:creationId xmlns:a16="http://schemas.microsoft.com/office/drawing/2014/main" id="{EEB9EEEA-3643-D191-9600-26D54BD5D01F}"/>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53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C2C1CCA9-3EE4-B730-9BB3-A677FE9408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8" name="Titel 4">
            <a:extLst>
              <a:ext uri="{FF2B5EF4-FFF2-40B4-BE49-F238E27FC236}">
                <a16:creationId xmlns:a16="http://schemas.microsoft.com/office/drawing/2014/main" id="{B8E58A84-0042-BC81-7A4D-FDB640FF47ED}"/>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Opciones terapéuticas con 5-fluorouracilo</a:t>
            </a:r>
          </a:p>
        </p:txBody>
      </p:sp>
      <p:sp>
        <p:nvSpPr>
          <p:cNvPr id="49" name="Inhaltsplatzhalter 2">
            <a:extLst>
              <a:ext uri="{FF2B5EF4-FFF2-40B4-BE49-F238E27FC236}">
                <a16:creationId xmlns:a16="http://schemas.microsoft.com/office/drawing/2014/main" id="{7E2FB260-FDB4-7C4E-2E24-7A99E180E164}"/>
              </a:ext>
            </a:extLst>
          </p:cNvPr>
          <p:cNvSpPr txBox="1">
            <a:spLocks/>
          </p:cNvSpPr>
          <p:nvPr/>
        </p:nvSpPr>
        <p:spPr>
          <a:xfrm>
            <a:off x="836340" y="1971740"/>
            <a:ext cx="10811859" cy="8941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s-ES" sz="1600" b="1" dirty="0">
                <a:solidFill>
                  <a:srgbClr val="EE8A1E"/>
                </a:solidFill>
              </a:rPr>
              <a:t>Clase farmacoterapéutica: </a:t>
            </a:r>
            <a:r>
              <a:rPr lang="es-ES" sz="1600" dirty="0">
                <a:solidFill>
                  <a:schemeClr val="tx1">
                    <a:lumMod val="50000"/>
                    <a:lumOff val="50000"/>
                  </a:schemeClr>
                </a:solidFill>
              </a:rPr>
              <a:t>el </a:t>
            </a:r>
            <a:r>
              <a:rPr lang="es-ES" sz="1600" dirty="0" err="1">
                <a:solidFill>
                  <a:schemeClr val="tx1">
                    <a:lumMod val="50000"/>
                    <a:lumOff val="50000"/>
                  </a:schemeClr>
                </a:solidFill>
              </a:rPr>
              <a:t>fluorouracilo</a:t>
            </a:r>
            <a:r>
              <a:rPr lang="es-ES" sz="1600" dirty="0">
                <a:solidFill>
                  <a:schemeClr val="tx1">
                    <a:lumMod val="50000"/>
                    <a:lumOff val="50000"/>
                  </a:schemeClr>
                </a:solidFill>
              </a:rPr>
              <a:t> (FU) o 5-fluorouracilo (5-FU) es un análogo de la pirimidina.</a:t>
            </a:r>
          </a:p>
          <a:p>
            <a:pPr algn="l">
              <a:buClr>
                <a:schemeClr val="tx1"/>
              </a:buClr>
            </a:pPr>
            <a:r>
              <a:rPr lang="es-ES" sz="1600" b="1" dirty="0">
                <a:solidFill>
                  <a:srgbClr val="EE8A1E"/>
                </a:solidFill>
              </a:rPr>
              <a:t>Mecanismo de acción: </a:t>
            </a:r>
            <a:r>
              <a:rPr lang="es-ES" sz="1600" dirty="0">
                <a:solidFill>
                  <a:schemeClr val="tx1">
                    <a:lumMod val="50000"/>
                    <a:lumOff val="50000"/>
                  </a:schemeClr>
                </a:solidFill>
              </a:rPr>
              <a:t>fármaco citostático con efecto </a:t>
            </a:r>
            <a:r>
              <a:rPr lang="es-ES" sz="1600" dirty="0" err="1">
                <a:solidFill>
                  <a:schemeClr val="tx1">
                    <a:lumMod val="50000"/>
                    <a:lumOff val="50000"/>
                  </a:schemeClr>
                </a:solidFill>
              </a:rPr>
              <a:t>antimetabólico</a:t>
            </a:r>
            <a:r>
              <a:rPr lang="es-ES" sz="1600" dirty="0">
                <a:solidFill>
                  <a:schemeClr val="tx1">
                    <a:lumMod val="50000"/>
                    <a:lumOff val="50000"/>
                  </a:schemeClr>
                </a:solidFill>
              </a:rPr>
              <a:t> sobre las células neoplásicas y preneoplásicas (y presenta un menor efecto en las células normales). Inhibe la síntesis de ADN y ARN.</a:t>
            </a:r>
          </a:p>
        </p:txBody>
      </p:sp>
      <p:sp>
        <p:nvSpPr>
          <p:cNvPr id="50" name="Rectángulo 49">
            <a:extLst>
              <a:ext uri="{FF2B5EF4-FFF2-40B4-BE49-F238E27FC236}">
                <a16:creationId xmlns:a16="http://schemas.microsoft.com/office/drawing/2014/main" id="{CE128C8B-6A3E-A90E-440E-0E014A23B3DD}"/>
              </a:ext>
            </a:extLst>
          </p:cNvPr>
          <p:cNvSpPr/>
          <p:nvPr/>
        </p:nvSpPr>
        <p:spPr>
          <a:xfrm rot="18900000">
            <a:off x="696296" y="2044726"/>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F2F75B93-583F-55FF-C13A-58EA48FDF7C8}"/>
              </a:ext>
            </a:extLst>
          </p:cNvPr>
          <p:cNvSpPr/>
          <p:nvPr/>
        </p:nvSpPr>
        <p:spPr>
          <a:xfrm rot="18900000">
            <a:off x="696295" y="2427679"/>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angle 25">
            <a:extLst>
              <a:ext uri="{FF2B5EF4-FFF2-40B4-BE49-F238E27FC236}">
                <a16:creationId xmlns:a16="http://schemas.microsoft.com/office/drawing/2014/main" id="{25918CA5-FD3F-0139-A792-680E15A07B10}"/>
              </a:ext>
            </a:extLst>
          </p:cNvPr>
          <p:cNvSpPr/>
          <p:nvPr/>
        </p:nvSpPr>
        <p:spPr>
          <a:xfrm>
            <a:off x="836339" y="3602230"/>
            <a:ext cx="11332241" cy="584775"/>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Crema de 5-FU al 4%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1 aplicación/día - 4 semanas</a:t>
            </a:r>
          </a:p>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Crema de 5-FU al 5%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2 aplicaciones/día - de 2 a 4 semanas</a:t>
            </a:r>
          </a:p>
        </p:txBody>
      </p:sp>
      <p:sp>
        <p:nvSpPr>
          <p:cNvPr id="53" name="Rectangle : coins arrondis 8">
            <a:extLst>
              <a:ext uri="{FF2B5EF4-FFF2-40B4-BE49-F238E27FC236}">
                <a16:creationId xmlns:a16="http://schemas.microsoft.com/office/drawing/2014/main" id="{3AD3E0BF-D1E2-D46F-E9BC-8B31A06BD24C}"/>
              </a:ext>
            </a:extLst>
          </p:cNvPr>
          <p:cNvSpPr/>
          <p:nvPr/>
        </p:nvSpPr>
        <p:spPr>
          <a:xfrm>
            <a:off x="537538" y="3148299"/>
            <a:ext cx="304042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Tratamientos disponibles</a:t>
            </a:r>
          </a:p>
        </p:txBody>
      </p:sp>
      <p:sp>
        <p:nvSpPr>
          <p:cNvPr id="54" name="Rectángulo 53">
            <a:extLst>
              <a:ext uri="{FF2B5EF4-FFF2-40B4-BE49-F238E27FC236}">
                <a16:creationId xmlns:a16="http://schemas.microsoft.com/office/drawing/2014/main" id="{D29916F0-04CD-D530-FCAC-9BF0F4596A98}"/>
              </a:ext>
            </a:extLst>
          </p:cNvPr>
          <p:cNvSpPr/>
          <p:nvPr/>
        </p:nvSpPr>
        <p:spPr>
          <a:xfrm rot="18900000">
            <a:off x="696296" y="3712160"/>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ángulo 54">
            <a:extLst>
              <a:ext uri="{FF2B5EF4-FFF2-40B4-BE49-F238E27FC236}">
                <a16:creationId xmlns:a16="http://schemas.microsoft.com/office/drawing/2014/main" id="{D6259D8F-A6FF-9D87-031B-7ABE6D865468}"/>
              </a:ext>
            </a:extLst>
          </p:cNvPr>
          <p:cNvSpPr/>
          <p:nvPr/>
        </p:nvSpPr>
        <p:spPr>
          <a:xfrm rot="18900000">
            <a:off x="696295" y="3948828"/>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6" name="Gruppieren 45">
            <a:extLst>
              <a:ext uri="{FF2B5EF4-FFF2-40B4-BE49-F238E27FC236}">
                <a16:creationId xmlns:a16="http://schemas.microsoft.com/office/drawing/2014/main" id="{735C48D2-9FFA-76A1-00AE-037589979EEC}"/>
              </a:ext>
            </a:extLst>
          </p:cNvPr>
          <p:cNvGrpSpPr/>
          <p:nvPr/>
        </p:nvGrpSpPr>
        <p:grpSpPr>
          <a:xfrm>
            <a:off x="6080819" y="2892736"/>
            <a:ext cx="1758994" cy="1654243"/>
            <a:chOff x="9605167" y="2177453"/>
            <a:chExt cx="1941740" cy="1826106"/>
          </a:xfrm>
        </p:grpSpPr>
        <p:grpSp>
          <p:nvGrpSpPr>
            <p:cNvPr id="57" name="Gruppieren 44">
              <a:extLst>
                <a:ext uri="{FF2B5EF4-FFF2-40B4-BE49-F238E27FC236}">
                  <a16:creationId xmlns:a16="http://schemas.microsoft.com/office/drawing/2014/main" id="{1C334888-6780-998A-AAAD-FB3BECD8F85C}"/>
                </a:ext>
              </a:extLst>
            </p:cNvPr>
            <p:cNvGrpSpPr/>
            <p:nvPr/>
          </p:nvGrpSpPr>
          <p:grpSpPr>
            <a:xfrm>
              <a:off x="9981377" y="2406584"/>
              <a:ext cx="1367492" cy="1219374"/>
              <a:chOff x="9981377" y="2406584"/>
              <a:chExt cx="1367492" cy="1219374"/>
            </a:xfrm>
          </p:grpSpPr>
          <p:sp>
            <p:nvSpPr>
              <p:cNvPr id="66" name="Grafik 13">
                <a:extLst>
                  <a:ext uri="{FF2B5EF4-FFF2-40B4-BE49-F238E27FC236}">
                    <a16:creationId xmlns:a16="http://schemas.microsoft.com/office/drawing/2014/main" id="{2B735214-9CC0-074D-C653-405C655CD66E}"/>
                  </a:ext>
                </a:extLst>
              </p:cNvPr>
              <p:cNvSpPr/>
              <p:nvPr/>
            </p:nvSpPr>
            <p:spPr>
              <a:xfrm>
                <a:off x="10247060" y="2741234"/>
                <a:ext cx="670406" cy="840000"/>
              </a:xfrm>
              <a:custGeom>
                <a:avLst/>
                <a:gdLst>
                  <a:gd name="connsiteX0" fmla="*/ 670406 w 670406"/>
                  <a:gd name="connsiteY0" fmla="*/ 150000 h 840000"/>
                  <a:gd name="connsiteX1" fmla="*/ 398303 w 670406"/>
                  <a:gd name="connsiteY1" fmla="*/ 0 h 840000"/>
                  <a:gd name="connsiteX2" fmla="*/ 0 w 670406"/>
                  <a:gd name="connsiteY2" fmla="*/ 235904 h 840000"/>
                  <a:gd name="connsiteX3" fmla="*/ 0 w 670406"/>
                  <a:gd name="connsiteY3" fmla="*/ 686901 h 840000"/>
                  <a:gd name="connsiteX4" fmla="*/ 273100 w 670406"/>
                  <a:gd name="connsiteY4" fmla="*/ 840001 h 8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406" h="840000">
                    <a:moveTo>
                      <a:pt x="670406" y="150000"/>
                    </a:moveTo>
                    <a:lnTo>
                      <a:pt x="398303" y="0"/>
                    </a:lnTo>
                    <a:lnTo>
                      <a:pt x="0" y="235904"/>
                    </a:lnTo>
                    <a:lnTo>
                      <a:pt x="0" y="686901"/>
                    </a:lnTo>
                    <a:lnTo>
                      <a:pt x="273100" y="840001"/>
                    </a:lnTo>
                  </a:path>
                </a:pathLst>
              </a:custGeom>
              <a:noFill/>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7" name="Grafik 13">
                <a:extLst>
                  <a:ext uri="{FF2B5EF4-FFF2-40B4-BE49-F238E27FC236}">
                    <a16:creationId xmlns:a16="http://schemas.microsoft.com/office/drawing/2014/main" id="{11FB9ADF-1AC1-092E-31E7-E7CC06E708ED}"/>
                  </a:ext>
                </a:extLst>
              </p:cNvPr>
              <p:cNvSpPr/>
              <p:nvPr/>
            </p:nvSpPr>
            <p:spPr>
              <a:xfrm>
                <a:off x="10333185" y="3017323"/>
                <a:ext cx="11070" cy="363653"/>
              </a:xfrm>
              <a:custGeom>
                <a:avLst/>
                <a:gdLst>
                  <a:gd name="connsiteX0" fmla="*/ 0 w 11070"/>
                  <a:gd name="connsiteY0" fmla="*/ 0 h 363653"/>
                  <a:gd name="connsiteX1" fmla="*/ 0 w 11070"/>
                  <a:gd name="connsiteY1" fmla="*/ 363653 h 363653"/>
                </a:gdLst>
                <a:ahLst/>
                <a:cxnLst>
                  <a:cxn ang="0">
                    <a:pos x="connsiteX0" y="connsiteY0"/>
                  </a:cxn>
                  <a:cxn ang="0">
                    <a:pos x="connsiteX1" y="connsiteY1"/>
                  </a:cxn>
                </a:cxnLst>
                <a:rect l="l" t="t" r="r" b="b"/>
                <a:pathLst>
                  <a:path w="11070" h="363653">
                    <a:moveTo>
                      <a:pt x="0" y="0"/>
                    </a:moveTo>
                    <a:lnTo>
                      <a:pt x="0" y="363653"/>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8" name="Grafik 13">
                <a:extLst>
                  <a:ext uri="{FF2B5EF4-FFF2-40B4-BE49-F238E27FC236}">
                    <a16:creationId xmlns:a16="http://schemas.microsoft.com/office/drawing/2014/main" id="{5583E3DA-5AF1-A9AC-B5A6-E77F65048B98}"/>
                  </a:ext>
                </a:extLst>
              </p:cNvPr>
              <p:cNvSpPr/>
              <p:nvPr/>
            </p:nvSpPr>
            <p:spPr>
              <a:xfrm>
                <a:off x="11035142" y="3365921"/>
                <a:ext cx="313727" cy="186531"/>
              </a:xfrm>
              <a:custGeom>
                <a:avLst/>
                <a:gdLst>
                  <a:gd name="connsiteX0" fmla="*/ 0 w 313727"/>
                  <a:gd name="connsiteY0" fmla="*/ 0 h 186531"/>
                  <a:gd name="connsiteX1" fmla="*/ 313727 w 313727"/>
                  <a:gd name="connsiteY1" fmla="*/ 186532 h 186531"/>
                </a:gdLst>
                <a:ahLst/>
                <a:cxnLst>
                  <a:cxn ang="0">
                    <a:pos x="connsiteX0" y="connsiteY0"/>
                  </a:cxn>
                  <a:cxn ang="0">
                    <a:pos x="connsiteX1" y="connsiteY1"/>
                  </a:cxn>
                </a:cxnLst>
                <a:rect l="l" t="t" r="r" b="b"/>
                <a:pathLst>
                  <a:path w="313727" h="186531">
                    <a:moveTo>
                      <a:pt x="0" y="0"/>
                    </a:moveTo>
                    <a:lnTo>
                      <a:pt x="313727" y="186532"/>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9" name="Grafik 13">
                <a:extLst>
                  <a:ext uri="{FF2B5EF4-FFF2-40B4-BE49-F238E27FC236}">
                    <a16:creationId xmlns:a16="http://schemas.microsoft.com/office/drawing/2014/main" id="{EA5BAA96-8A57-F244-01C2-E668F599B64F}"/>
                  </a:ext>
                </a:extLst>
              </p:cNvPr>
              <p:cNvSpPr/>
              <p:nvPr/>
            </p:nvSpPr>
            <p:spPr>
              <a:xfrm>
                <a:off x="9981377" y="2816732"/>
                <a:ext cx="263800" cy="156310"/>
              </a:xfrm>
              <a:custGeom>
                <a:avLst/>
                <a:gdLst>
                  <a:gd name="connsiteX0" fmla="*/ 0 w 263800"/>
                  <a:gd name="connsiteY0" fmla="*/ 0 h 156310"/>
                  <a:gd name="connsiteX1" fmla="*/ 263801 w 263800"/>
                  <a:gd name="connsiteY1" fmla="*/ 156310 h 156310"/>
                </a:gdLst>
                <a:ahLst/>
                <a:cxnLst>
                  <a:cxn ang="0">
                    <a:pos x="connsiteX0" y="connsiteY0"/>
                  </a:cxn>
                  <a:cxn ang="0">
                    <a:pos x="connsiteX1" y="connsiteY1"/>
                  </a:cxn>
                </a:cxnLst>
                <a:rect l="l" t="t" r="r" b="b"/>
                <a:pathLst>
                  <a:path w="263800" h="156310">
                    <a:moveTo>
                      <a:pt x="0" y="0"/>
                    </a:moveTo>
                    <a:lnTo>
                      <a:pt x="263801" y="156310"/>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0" name="Grafik 13">
                <a:extLst>
                  <a:ext uri="{FF2B5EF4-FFF2-40B4-BE49-F238E27FC236}">
                    <a16:creationId xmlns:a16="http://schemas.microsoft.com/office/drawing/2014/main" id="{7B8923C3-238B-39B3-0858-B399BED8E606}"/>
                  </a:ext>
                </a:extLst>
              </p:cNvPr>
              <p:cNvSpPr/>
              <p:nvPr/>
            </p:nvSpPr>
            <p:spPr>
              <a:xfrm>
                <a:off x="11005917" y="3452600"/>
                <a:ext cx="293911" cy="173358"/>
              </a:xfrm>
              <a:custGeom>
                <a:avLst/>
                <a:gdLst>
                  <a:gd name="connsiteX0" fmla="*/ 0 w 293911"/>
                  <a:gd name="connsiteY0" fmla="*/ 0 h 173358"/>
                  <a:gd name="connsiteX1" fmla="*/ 293912 w 293911"/>
                  <a:gd name="connsiteY1" fmla="*/ 173358 h 173358"/>
                </a:gdLst>
                <a:ahLst/>
                <a:cxnLst>
                  <a:cxn ang="0">
                    <a:pos x="connsiteX0" y="connsiteY0"/>
                  </a:cxn>
                  <a:cxn ang="0">
                    <a:pos x="connsiteX1" y="connsiteY1"/>
                  </a:cxn>
                </a:cxnLst>
                <a:rect l="l" t="t" r="r" b="b"/>
                <a:pathLst>
                  <a:path w="293911" h="173358">
                    <a:moveTo>
                      <a:pt x="0" y="0"/>
                    </a:moveTo>
                    <a:lnTo>
                      <a:pt x="293912" y="173358"/>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1" name="Grafik 13">
                <a:extLst>
                  <a:ext uri="{FF2B5EF4-FFF2-40B4-BE49-F238E27FC236}">
                    <a16:creationId xmlns:a16="http://schemas.microsoft.com/office/drawing/2014/main" id="{20D85094-10B3-E466-DC6F-EFE69E917E3B}"/>
                  </a:ext>
                </a:extLst>
              </p:cNvPr>
              <p:cNvSpPr/>
              <p:nvPr/>
            </p:nvSpPr>
            <p:spPr>
              <a:xfrm>
                <a:off x="10685990" y="2406584"/>
                <a:ext cx="110" cy="361882"/>
              </a:xfrm>
              <a:custGeom>
                <a:avLst/>
                <a:gdLst>
                  <a:gd name="connsiteX0" fmla="*/ 0 w 110"/>
                  <a:gd name="connsiteY0" fmla="*/ 0 h 361882"/>
                  <a:gd name="connsiteX1" fmla="*/ 111 w 110"/>
                  <a:gd name="connsiteY1" fmla="*/ 361882 h 361882"/>
                </a:gdLst>
                <a:ahLst/>
                <a:cxnLst>
                  <a:cxn ang="0">
                    <a:pos x="connsiteX0" y="connsiteY0"/>
                  </a:cxn>
                  <a:cxn ang="0">
                    <a:pos x="connsiteX1" y="connsiteY1"/>
                  </a:cxn>
                </a:cxnLst>
                <a:rect l="l" t="t" r="r" b="b"/>
                <a:pathLst>
                  <a:path w="110" h="361882">
                    <a:moveTo>
                      <a:pt x="0" y="0"/>
                    </a:moveTo>
                    <a:lnTo>
                      <a:pt x="111" y="361882"/>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2" name="Grafik 13">
                <a:extLst>
                  <a:ext uri="{FF2B5EF4-FFF2-40B4-BE49-F238E27FC236}">
                    <a16:creationId xmlns:a16="http://schemas.microsoft.com/office/drawing/2014/main" id="{BB0D53F3-9FBF-48CE-5414-0C9E59A1E33F}"/>
                  </a:ext>
                </a:extLst>
              </p:cNvPr>
              <p:cNvSpPr/>
              <p:nvPr/>
            </p:nvSpPr>
            <p:spPr>
              <a:xfrm>
                <a:off x="10597761" y="2406584"/>
                <a:ext cx="110" cy="361882"/>
              </a:xfrm>
              <a:custGeom>
                <a:avLst/>
                <a:gdLst>
                  <a:gd name="connsiteX0" fmla="*/ 0 w 110"/>
                  <a:gd name="connsiteY0" fmla="*/ 0 h 361882"/>
                  <a:gd name="connsiteX1" fmla="*/ 111 w 110"/>
                  <a:gd name="connsiteY1" fmla="*/ 361882 h 361882"/>
                </a:gdLst>
                <a:ahLst/>
                <a:cxnLst>
                  <a:cxn ang="0">
                    <a:pos x="connsiteX0" y="connsiteY0"/>
                  </a:cxn>
                  <a:cxn ang="0">
                    <a:pos x="connsiteX1" y="connsiteY1"/>
                  </a:cxn>
                </a:cxnLst>
                <a:rect l="l" t="t" r="r" b="b"/>
                <a:pathLst>
                  <a:path w="110" h="361882">
                    <a:moveTo>
                      <a:pt x="0" y="0"/>
                    </a:moveTo>
                    <a:lnTo>
                      <a:pt x="111" y="361882"/>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3" name="Grafik 13">
                <a:extLst>
                  <a:ext uri="{FF2B5EF4-FFF2-40B4-BE49-F238E27FC236}">
                    <a16:creationId xmlns:a16="http://schemas.microsoft.com/office/drawing/2014/main" id="{C6B6E9E4-8C48-2179-90AB-5765C4410AC1}"/>
                  </a:ext>
                </a:extLst>
              </p:cNvPr>
              <p:cNvSpPr/>
              <p:nvPr/>
            </p:nvSpPr>
            <p:spPr>
              <a:xfrm>
                <a:off x="10779754" y="3102120"/>
                <a:ext cx="260037" cy="471144"/>
              </a:xfrm>
              <a:custGeom>
                <a:avLst/>
                <a:gdLst>
                  <a:gd name="connsiteX0" fmla="*/ 260037 w 260037"/>
                  <a:gd name="connsiteY0" fmla="*/ 0 h 471144"/>
                  <a:gd name="connsiteX1" fmla="*/ 260037 w 260037"/>
                  <a:gd name="connsiteY1" fmla="*/ 329779 h 471144"/>
                  <a:gd name="connsiteX2" fmla="*/ 0 w 260037"/>
                  <a:gd name="connsiteY2" fmla="*/ 471144 h 471144"/>
                </a:gdLst>
                <a:ahLst/>
                <a:cxnLst>
                  <a:cxn ang="0">
                    <a:pos x="connsiteX0" y="connsiteY0"/>
                  </a:cxn>
                  <a:cxn ang="0">
                    <a:pos x="connsiteX1" y="connsiteY1"/>
                  </a:cxn>
                  <a:cxn ang="0">
                    <a:pos x="connsiteX2" y="connsiteY2"/>
                  </a:cxn>
                </a:cxnLst>
                <a:rect l="l" t="t" r="r" b="b"/>
                <a:pathLst>
                  <a:path w="260037" h="471144">
                    <a:moveTo>
                      <a:pt x="260037" y="0"/>
                    </a:moveTo>
                    <a:lnTo>
                      <a:pt x="260037" y="329779"/>
                    </a:lnTo>
                    <a:lnTo>
                      <a:pt x="0" y="471144"/>
                    </a:lnTo>
                  </a:path>
                </a:pathLst>
              </a:custGeom>
              <a:noFill/>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grpSp>
        <p:sp>
          <p:nvSpPr>
            <p:cNvPr id="58" name="Grafik 13">
              <a:extLst>
                <a:ext uri="{FF2B5EF4-FFF2-40B4-BE49-F238E27FC236}">
                  <a16:creationId xmlns:a16="http://schemas.microsoft.com/office/drawing/2014/main" id="{319D8ABA-72ED-658A-3C24-EDDA816D7240}"/>
                </a:ext>
              </a:extLst>
            </p:cNvPr>
            <p:cNvSpPr/>
            <p:nvPr/>
          </p:nvSpPr>
          <p:spPr>
            <a:xfrm>
              <a:off x="9773370" y="2651898"/>
              <a:ext cx="130405" cy="190295"/>
            </a:xfrm>
            <a:custGeom>
              <a:avLst/>
              <a:gdLst>
                <a:gd name="connsiteX0" fmla="*/ -52 w 130405"/>
                <a:gd name="connsiteY0" fmla="*/ 189872 h 190295"/>
                <a:gd name="connsiteX1" fmla="*/ -52 w 130405"/>
                <a:gd name="connsiteY1" fmla="*/ -313 h 190295"/>
                <a:gd name="connsiteX2" fmla="*/ 130354 w 130405"/>
                <a:gd name="connsiteY2" fmla="*/ -313 h 190295"/>
                <a:gd name="connsiteX3" fmla="*/ 130354 w 130405"/>
                <a:gd name="connsiteY3" fmla="*/ 31680 h 190295"/>
                <a:gd name="connsiteX4" fmla="*/ 38361 w 130405"/>
                <a:gd name="connsiteY4" fmla="*/ 31680 h 190295"/>
                <a:gd name="connsiteX5" fmla="*/ 38361 w 130405"/>
                <a:gd name="connsiteY5" fmla="*/ 76624 h 190295"/>
                <a:gd name="connsiteX6" fmla="*/ 117734 w 130405"/>
                <a:gd name="connsiteY6" fmla="*/ 76624 h 190295"/>
                <a:gd name="connsiteX7" fmla="*/ 117734 w 130405"/>
                <a:gd name="connsiteY7" fmla="*/ 109170 h 190295"/>
                <a:gd name="connsiteX8" fmla="*/ 38361 w 130405"/>
                <a:gd name="connsiteY8" fmla="*/ 109170 h 190295"/>
                <a:gd name="connsiteX9" fmla="*/ 38361 w 130405"/>
                <a:gd name="connsiteY9" fmla="*/ 189982 h 19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05" h="190295">
                  <a:moveTo>
                    <a:pt x="-52" y="189872"/>
                  </a:moveTo>
                  <a:lnTo>
                    <a:pt x="-52" y="-313"/>
                  </a:lnTo>
                  <a:lnTo>
                    <a:pt x="130354" y="-313"/>
                  </a:lnTo>
                  <a:lnTo>
                    <a:pt x="130354" y="31680"/>
                  </a:lnTo>
                  <a:lnTo>
                    <a:pt x="38361" y="31680"/>
                  </a:lnTo>
                  <a:lnTo>
                    <a:pt x="38361" y="76624"/>
                  </a:lnTo>
                  <a:lnTo>
                    <a:pt x="117734" y="76624"/>
                  </a:lnTo>
                  <a:lnTo>
                    <a:pt x="117734" y="109170"/>
                  </a:lnTo>
                  <a:lnTo>
                    <a:pt x="38361" y="109170"/>
                  </a:lnTo>
                  <a:lnTo>
                    <a:pt x="38361" y="189982"/>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9" name="Grafik 13">
              <a:extLst>
                <a:ext uri="{FF2B5EF4-FFF2-40B4-BE49-F238E27FC236}">
                  <a16:creationId xmlns:a16="http://schemas.microsoft.com/office/drawing/2014/main" id="{9D0515E2-0CA8-AED7-D3A8-1116F9BC59C2}"/>
                </a:ext>
              </a:extLst>
            </p:cNvPr>
            <p:cNvSpPr/>
            <p:nvPr/>
          </p:nvSpPr>
          <p:spPr>
            <a:xfrm>
              <a:off x="10554078" y="2177453"/>
              <a:ext cx="184489" cy="196913"/>
            </a:xfrm>
            <a:custGeom>
              <a:avLst/>
              <a:gdLst>
                <a:gd name="connsiteX0" fmla="*/ 125 w 184489"/>
                <a:gd name="connsiteY0" fmla="*/ 99297 h 196913"/>
                <a:gd name="connsiteX1" fmla="*/ 8760 w 184489"/>
                <a:gd name="connsiteY1" fmla="*/ 50589 h 196913"/>
                <a:gd name="connsiteX2" fmla="*/ 26472 w 184489"/>
                <a:gd name="connsiteY2" fmla="*/ 24463 h 196913"/>
                <a:gd name="connsiteX3" fmla="*/ 51048 w 184489"/>
                <a:gd name="connsiteY3" fmla="*/ 7305 h 196913"/>
                <a:gd name="connsiteX4" fmla="*/ 92118 w 184489"/>
                <a:gd name="connsiteY4" fmla="*/ -223 h 196913"/>
                <a:gd name="connsiteX5" fmla="*/ 159314 w 184489"/>
                <a:gd name="connsiteY5" fmla="*/ 25903 h 196913"/>
                <a:gd name="connsiteX6" fmla="*/ 159314 w 184489"/>
                <a:gd name="connsiteY6" fmla="*/ 170478 h 196913"/>
                <a:gd name="connsiteX7" fmla="*/ 92339 w 184489"/>
                <a:gd name="connsiteY7" fmla="*/ 196493 h 196913"/>
                <a:gd name="connsiteX8" fmla="*/ 24922 w 184489"/>
                <a:gd name="connsiteY8" fmla="*/ 170589 h 196913"/>
                <a:gd name="connsiteX9" fmla="*/ 125 w 184489"/>
                <a:gd name="connsiteY9" fmla="*/ 99297 h 196913"/>
                <a:gd name="connsiteX10" fmla="*/ 39646 w 184489"/>
                <a:gd name="connsiteY10" fmla="*/ 98080 h 196913"/>
                <a:gd name="connsiteX11" fmla="*/ 54590 w 184489"/>
                <a:gd name="connsiteY11" fmla="*/ 147010 h 196913"/>
                <a:gd name="connsiteX12" fmla="*/ 92450 w 184489"/>
                <a:gd name="connsiteY12" fmla="*/ 163726 h 196913"/>
                <a:gd name="connsiteX13" fmla="*/ 130199 w 184489"/>
                <a:gd name="connsiteY13" fmla="*/ 147120 h 196913"/>
                <a:gd name="connsiteX14" fmla="*/ 144923 w 184489"/>
                <a:gd name="connsiteY14" fmla="*/ 97526 h 196913"/>
                <a:gd name="connsiteX15" fmla="*/ 130532 w 184489"/>
                <a:gd name="connsiteY15" fmla="*/ 48707 h 196913"/>
                <a:gd name="connsiteX16" fmla="*/ 55553 w 184489"/>
                <a:gd name="connsiteY16" fmla="*/ 47412 h 196913"/>
                <a:gd name="connsiteX17" fmla="*/ 54258 w 184489"/>
                <a:gd name="connsiteY17" fmla="*/ 48707 h 196913"/>
                <a:gd name="connsiteX18" fmla="*/ 39646 w 184489"/>
                <a:gd name="connsiteY18" fmla="*/ 98080 h 1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89" h="196913">
                  <a:moveTo>
                    <a:pt x="125" y="99297"/>
                  </a:moveTo>
                  <a:cubicBezTo>
                    <a:pt x="-384" y="82637"/>
                    <a:pt x="2561" y="66054"/>
                    <a:pt x="8760" y="50589"/>
                  </a:cubicBezTo>
                  <a:cubicBezTo>
                    <a:pt x="13100" y="40914"/>
                    <a:pt x="19089" y="32069"/>
                    <a:pt x="26472" y="24463"/>
                  </a:cubicBezTo>
                  <a:cubicBezTo>
                    <a:pt x="33458" y="17179"/>
                    <a:pt x="41804" y="11356"/>
                    <a:pt x="51048" y="7305"/>
                  </a:cubicBezTo>
                  <a:cubicBezTo>
                    <a:pt x="64100" y="2080"/>
                    <a:pt x="78059" y="-478"/>
                    <a:pt x="92118" y="-223"/>
                  </a:cubicBezTo>
                  <a:cubicBezTo>
                    <a:pt x="117192" y="-1352"/>
                    <a:pt x="141590" y="8135"/>
                    <a:pt x="159314" y="25903"/>
                  </a:cubicBezTo>
                  <a:cubicBezTo>
                    <a:pt x="192812" y="68279"/>
                    <a:pt x="192812" y="128102"/>
                    <a:pt x="159314" y="170478"/>
                  </a:cubicBezTo>
                  <a:cubicBezTo>
                    <a:pt x="141668" y="188224"/>
                    <a:pt x="117336" y="197678"/>
                    <a:pt x="92339" y="196493"/>
                  </a:cubicBezTo>
                  <a:cubicBezTo>
                    <a:pt x="67221" y="197722"/>
                    <a:pt x="42756" y="188312"/>
                    <a:pt x="24922" y="170589"/>
                  </a:cubicBezTo>
                  <a:cubicBezTo>
                    <a:pt x="7476" y="151084"/>
                    <a:pt x="-1447" y="125423"/>
                    <a:pt x="125" y="99297"/>
                  </a:cubicBezTo>
                  <a:close/>
                  <a:moveTo>
                    <a:pt x="39646" y="98080"/>
                  </a:moveTo>
                  <a:cubicBezTo>
                    <a:pt x="38384" y="115681"/>
                    <a:pt x="43708" y="133117"/>
                    <a:pt x="54590" y="147010"/>
                  </a:cubicBezTo>
                  <a:cubicBezTo>
                    <a:pt x="64111" y="157925"/>
                    <a:pt x="77971" y="164047"/>
                    <a:pt x="92450" y="163726"/>
                  </a:cubicBezTo>
                  <a:cubicBezTo>
                    <a:pt x="106886" y="164135"/>
                    <a:pt x="120745" y="158036"/>
                    <a:pt x="130199" y="147120"/>
                  </a:cubicBezTo>
                  <a:cubicBezTo>
                    <a:pt x="141004" y="132940"/>
                    <a:pt x="146240" y="115305"/>
                    <a:pt x="144923" y="97526"/>
                  </a:cubicBezTo>
                  <a:cubicBezTo>
                    <a:pt x="146295" y="80036"/>
                    <a:pt x="141170" y="62655"/>
                    <a:pt x="130532" y="48707"/>
                  </a:cubicBezTo>
                  <a:cubicBezTo>
                    <a:pt x="110184" y="27641"/>
                    <a:pt x="76620" y="27065"/>
                    <a:pt x="55553" y="47412"/>
                  </a:cubicBezTo>
                  <a:cubicBezTo>
                    <a:pt x="55111" y="47833"/>
                    <a:pt x="54679" y="48264"/>
                    <a:pt x="54258" y="48707"/>
                  </a:cubicBezTo>
                  <a:cubicBezTo>
                    <a:pt x="43432" y="62788"/>
                    <a:pt x="38229" y="80378"/>
                    <a:pt x="39646" y="98080"/>
                  </a:cubicBez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0" name="Grafik 13">
              <a:extLst>
                <a:ext uri="{FF2B5EF4-FFF2-40B4-BE49-F238E27FC236}">
                  <a16:creationId xmlns:a16="http://schemas.microsoft.com/office/drawing/2014/main" id="{FE8828C7-50DD-0EEB-6908-2B24E5496529}"/>
                </a:ext>
              </a:extLst>
            </p:cNvPr>
            <p:cNvSpPr/>
            <p:nvPr/>
          </p:nvSpPr>
          <p:spPr>
            <a:xfrm>
              <a:off x="11362445" y="3581241"/>
              <a:ext cx="184462" cy="196929"/>
            </a:xfrm>
            <a:custGeom>
              <a:avLst/>
              <a:gdLst>
                <a:gd name="connsiteX0" fmla="*/ 98 w 184462"/>
                <a:gd name="connsiteY0" fmla="*/ 99311 h 196929"/>
                <a:gd name="connsiteX1" fmla="*/ 8844 w 184462"/>
                <a:gd name="connsiteY1" fmla="*/ 50603 h 196929"/>
                <a:gd name="connsiteX2" fmla="*/ 26445 w 184462"/>
                <a:gd name="connsiteY2" fmla="*/ 24477 h 196929"/>
                <a:gd name="connsiteX3" fmla="*/ 51132 w 184462"/>
                <a:gd name="connsiteY3" fmla="*/ 7319 h 196929"/>
                <a:gd name="connsiteX4" fmla="*/ 92091 w 184462"/>
                <a:gd name="connsiteY4" fmla="*/ -209 h 196929"/>
                <a:gd name="connsiteX5" fmla="*/ 159287 w 184462"/>
                <a:gd name="connsiteY5" fmla="*/ 25916 h 196929"/>
                <a:gd name="connsiteX6" fmla="*/ 159287 w 184462"/>
                <a:gd name="connsiteY6" fmla="*/ 170492 h 196929"/>
                <a:gd name="connsiteX7" fmla="*/ 92866 w 184462"/>
                <a:gd name="connsiteY7" fmla="*/ 196507 h 196929"/>
                <a:gd name="connsiteX8" fmla="*/ 25338 w 184462"/>
                <a:gd name="connsiteY8" fmla="*/ 170603 h 196929"/>
                <a:gd name="connsiteX9" fmla="*/ 98 w 184462"/>
                <a:gd name="connsiteY9" fmla="*/ 99311 h 196929"/>
                <a:gd name="connsiteX10" fmla="*/ 39619 w 184462"/>
                <a:gd name="connsiteY10" fmla="*/ 97983 h 196929"/>
                <a:gd name="connsiteX11" fmla="*/ 54563 w 184462"/>
                <a:gd name="connsiteY11" fmla="*/ 147023 h 196929"/>
                <a:gd name="connsiteX12" fmla="*/ 92423 w 184462"/>
                <a:gd name="connsiteY12" fmla="*/ 163629 h 196929"/>
                <a:gd name="connsiteX13" fmla="*/ 130172 w 184462"/>
                <a:gd name="connsiteY13" fmla="*/ 147134 h 196929"/>
                <a:gd name="connsiteX14" fmla="*/ 144896 w 184462"/>
                <a:gd name="connsiteY14" fmla="*/ 97540 h 196929"/>
                <a:gd name="connsiteX15" fmla="*/ 130504 w 184462"/>
                <a:gd name="connsiteY15" fmla="*/ 48721 h 196929"/>
                <a:gd name="connsiteX16" fmla="*/ 55526 w 184462"/>
                <a:gd name="connsiteY16" fmla="*/ 47425 h 196929"/>
                <a:gd name="connsiteX17" fmla="*/ 54231 w 184462"/>
                <a:gd name="connsiteY17" fmla="*/ 48721 h 196929"/>
                <a:gd name="connsiteX18" fmla="*/ 39619 w 184462"/>
                <a:gd name="connsiteY18" fmla="*/ 97983 h 19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62" h="196929">
                  <a:moveTo>
                    <a:pt x="98" y="99311"/>
                  </a:moveTo>
                  <a:cubicBezTo>
                    <a:pt x="-433" y="82640"/>
                    <a:pt x="2556" y="66046"/>
                    <a:pt x="8844" y="50603"/>
                  </a:cubicBezTo>
                  <a:cubicBezTo>
                    <a:pt x="13139" y="40928"/>
                    <a:pt x="19095" y="32094"/>
                    <a:pt x="26445" y="24477"/>
                  </a:cubicBezTo>
                  <a:cubicBezTo>
                    <a:pt x="33419" y="17138"/>
                    <a:pt x="41822" y="11293"/>
                    <a:pt x="51132" y="7319"/>
                  </a:cubicBezTo>
                  <a:cubicBezTo>
                    <a:pt x="64139" y="2094"/>
                    <a:pt x="78076" y="-464"/>
                    <a:pt x="92091" y="-209"/>
                  </a:cubicBezTo>
                  <a:cubicBezTo>
                    <a:pt x="117176" y="-1427"/>
                    <a:pt x="141608" y="8071"/>
                    <a:pt x="159287" y="25916"/>
                  </a:cubicBezTo>
                  <a:cubicBezTo>
                    <a:pt x="192785" y="68293"/>
                    <a:pt x="192785" y="128116"/>
                    <a:pt x="159287" y="170492"/>
                  </a:cubicBezTo>
                  <a:cubicBezTo>
                    <a:pt x="141774" y="188094"/>
                    <a:pt x="117674" y="197525"/>
                    <a:pt x="92866" y="196507"/>
                  </a:cubicBezTo>
                  <a:cubicBezTo>
                    <a:pt x="67715" y="197747"/>
                    <a:pt x="43205" y="188348"/>
                    <a:pt x="25338" y="170603"/>
                  </a:cubicBezTo>
                  <a:cubicBezTo>
                    <a:pt x="7737" y="151164"/>
                    <a:pt x="-1352" y="125492"/>
                    <a:pt x="98" y="99311"/>
                  </a:cubicBezTo>
                  <a:close/>
                  <a:moveTo>
                    <a:pt x="39619" y="97983"/>
                  </a:moveTo>
                  <a:cubicBezTo>
                    <a:pt x="38357" y="115617"/>
                    <a:pt x="43681" y="133086"/>
                    <a:pt x="54563" y="147023"/>
                  </a:cubicBezTo>
                  <a:cubicBezTo>
                    <a:pt x="64095" y="157905"/>
                    <a:pt x="77966" y="163994"/>
                    <a:pt x="92423" y="163629"/>
                  </a:cubicBezTo>
                  <a:cubicBezTo>
                    <a:pt x="106848" y="164083"/>
                    <a:pt x="120707" y="158016"/>
                    <a:pt x="130172" y="147134"/>
                  </a:cubicBezTo>
                  <a:cubicBezTo>
                    <a:pt x="140966" y="132953"/>
                    <a:pt x="146202" y="115319"/>
                    <a:pt x="144896" y="97540"/>
                  </a:cubicBezTo>
                  <a:cubicBezTo>
                    <a:pt x="146268" y="80049"/>
                    <a:pt x="141143" y="62669"/>
                    <a:pt x="130504" y="48721"/>
                  </a:cubicBezTo>
                  <a:cubicBezTo>
                    <a:pt x="110157" y="27654"/>
                    <a:pt x="76593" y="27079"/>
                    <a:pt x="55526" y="47425"/>
                  </a:cubicBezTo>
                  <a:cubicBezTo>
                    <a:pt x="55084" y="47846"/>
                    <a:pt x="54652" y="48278"/>
                    <a:pt x="54231" y="48721"/>
                  </a:cubicBezTo>
                  <a:cubicBezTo>
                    <a:pt x="43427" y="62769"/>
                    <a:pt x="38224" y="80315"/>
                    <a:pt x="39619" y="97983"/>
                  </a:cubicBez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1" name="Grafik 13">
              <a:extLst>
                <a:ext uri="{FF2B5EF4-FFF2-40B4-BE49-F238E27FC236}">
                  <a16:creationId xmlns:a16="http://schemas.microsoft.com/office/drawing/2014/main" id="{7CF4A355-D31D-3515-7967-EFD65E29BAC5}"/>
                </a:ext>
              </a:extLst>
            </p:cNvPr>
            <p:cNvSpPr/>
            <p:nvPr/>
          </p:nvSpPr>
          <p:spPr>
            <a:xfrm>
              <a:off x="10579274" y="3580571"/>
              <a:ext cx="150553" cy="190516"/>
            </a:xfrm>
            <a:custGeom>
              <a:avLst/>
              <a:gdLst>
                <a:gd name="connsiteX0" fmla="*/ -52 w 150553"/>
                <a:gd name="connsiteY0" fmla="*/ 190203 h 190516"/>
                <a:gd name="connsiteX1" fmla="*/ -52 w 150553"/>
                <a:gd name="connsiteY1" fmla="*/ -313 h 190516"/>
                <a:gd name="connsiteX2" fmla="*/ 37254 w 150553"/>
                <a:gd name="connsiteY2" fmla="*/ -313 h 190516"/>
                <a:gd name="connsiteX3" fmla="*/ 114745 w 150553"/>
                <a:gd name="connsiteY3" fmla="*/ 126661 h 190516"/>
                <a:gd name="connsiteX4" fmla="*/ 114745 w 150553"/>
                <a:gd name="connsiteY4" fmla="*/ -313 h 190516"/>
                <a:gd name="connsiteX5" fmla="*/ 150502 w 150553"/>
                <a:gd name="connsiteY5" fmla="*/ -313 h 190516"/>
                <a:gd name="connsiteX6" fmla="*/ 150502 w 150553"/>
                <a:gd name="connsiteY6" fmla="*/ 189871 h 190516"/>
                <a:gd name="connsiteX7" fmla="*/ 111867 w 150553"/>
                <a:gd name="connsiteY7" fmla="*/ 189871 h 190516"/>
                <a:gd name="connsiteX8" fmla="*/ 35372 w 150553"/>
                <a:gd name="connsiteY8" fmla="*/ 66107 h 190516"/>
                <a:gd name="connsiteX9" fmla="*/ 35372 w 150553"/>
                <a:gd name="connsiteY9" fmla="*/ 190203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553" h="190516">
                  <a:moveTo>
                    <a:pt x="-52" y="190203"/>
                  </a:moveTo>
                  <a:lnTo>
                    <a:pt x="-52" y="-313"/>
                  </a:lnTo>
                  <a:lnTo>
                    <a:pt x="37254" y="-313"/>
                  </a:lnTo>
                  <a:lnTo>
                    <a:pt x="114745" y="126661"/>
                  </a:lnTo>
                  <a:lnTo>
                    <a:pt x="114745" y="-313"/>
                  </a:lnTo>
                  <a:lnTo>
                    <a:pt x="150502" y="-313"/>
                  </a:lnTo>
                  <a:lnTo>
                    <a:pt x="150502" y="189871"/>
                  </a:lnTo>
                  <a:lnTo>
                    <a:pt x="111867" y="189871"/>
                  </a:lnTo>
                  <a:lnTo>
                    <a:pt x="35372" y="66107"/>
                  </a:lnTo>
                  <a:lnTo>
                    <a:pt x="35372" y="190203"/>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2" name="Grafik 13">
              <a:extLst>
                <a:ext uri="{FF2B5EF4-FFF2-40B4-BE49-F238E27FC236}">
                  <a16:creationId xmlns:a16="http://schemas.microsoft.com/office/drawing/2014/main" id="{5B1212FE-6BF5-8CEA-9DB5-ACF628A3C76C}"/>
                </a:ext>
              </a:extLst>
            </p:cNvPr>
            <p:cNvSpPr/>
            <p:nvPr/>
          </p:nvSpPr>
          <p:spPr>
            <a:xfrm>
              <a:off x="10578942" y="3813043"/>
              <a:ext cx="151660" cy="190516"/>
            </a:xfrm>
            <a:custGeom>
              <a:avLst/>
              <a:gdLst>
                <a:gd name="connsiteX0" fmla="*/ -52 w 151660"/>
                <a:gd name="connsiteY0" fmla="*/ 190203 h 190516"/>
                <a:gd name="connsiteX1" fmla="*/ -52 w 151660"/>
                <a:gd name="connsiteY1" fmla="*/ -313 h 190516"/>
                <a:gd name="connsiteX2" fmla="*/ 38361 w 151660"/>
                <a:gd name="connsiteY2" fmla="*/ -313 h 190516"/>
                <a:gd name="connsiteX3" fmla="*/ 38361 w 151660"/>
                <a:gd name="connsiteY3" fmla="*/ 74521 h 190516"/>
                <a:gd name="connsiteX4" fmla="*/ 113195 w 151660"/>
                <a:gd name="connsiteY4" fmla="*/ 74521 h 190516"/>
                <a:gd name="connsiteX5" fmla="*/ 113195 w 151660"/>
                <a:gd name="connsiteY5" fmla="*/ -313 h 190516"/>
                <a:gd name="connsiteX6" fmla="*/ 151609 w 151660"/>
                <a:gd name="connsiteY6" fmla="*/ -313 h 190516"/>
                <a:gd name="connsiteX7" fmla="*/ 151609 w 151660"/>
                <a:gd name="connsiteY7" fmla="*/ 189871 h 190516"/>
                <a:gd name="connsiteX8" fmla="*/ 113195 w 151660"/>
                <a:gd name="connsiteY8" fmla="*/ 189871 h 190516"/>
                <a:gd name="connsiteX9" fmla="*/ 113195 w 151660"/>
                <a:gd name="connsiteY9" fmla="*/ 106624 h 190516"/>
                <a:gd name="connsiteX10" fmla="*/ 37919 w 151660"/>
                <a:gd name="connsiteY10" fmla="*/ 106624 h 190516"/>
                <a:gd name="connsiteX11" fmla="*/ 37919 w 151660"/>
                <a:gd name="connsiteY11" fmla="*/ 189871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660" h="190516">
                  <a:moveTo>
                    <a:pt x="-52" y="190203"/>
                  </a:moveTo>
                  <a:lnTo>
                    <a:pt x="-52" y="-313"/>
                  </a:lnTo>
                  <a:lnTo>
                    <a:pt x="38361" y="-313"/>
                  </a:lnTo>
                  <a:lnTo>
                    <a:pt x="38361" y="74521"/>
                  </a:lnTo>
                  <a:lnTo>
                    <a:pt x="113195" y="74521"/>
                  </a:lnTo>
                  <a:lnTo>
                    <a:pt x="113195" y="-313"/>
                  </a:lnTo>
                  <a:lnTo>
                    <a:pt x="151609" y="-313"/>
                  </a:lnTo>
                  <a:lnTo>
                    <a:pt x="151609" y="189871"/>
                  </a:lnTo>
                  <a:lnTo>
                    <a:pt x="113195" y="189871"/>
                  </a:lnTo>
                  <a:lnTo>
                    <a:pt x="113195" y="106624"/>
                  </a:lnTo>
                  <a:lnTo>
                    <a:pt x="37919" y="106624"/>
                  </a:lnTo>
                  <a:lnTo>
                    <a:pt x="37919" y="189871"/>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3" name="Grafik 13">
              <a:extLst>
                <a:ext uri="{FF2B5EF4-FFF2-40B4-BE49-F238E27FC236}">
                  <a16:creationId xmlns:a16="http://schemas.microsoft.com/office/drawing/2014/main" id="{296B1F62-4072-0B4F-6EF7-0956E1DB8F6D}"/>
                </a:ext>
              </a:extLst>
            </p:cNvPr>
            <p:cNvSpPr/>
            <p:nvPr/>
          </p:nvSpPr>
          <p:spPr>
            <a:xfrm>
              <a:off x="10970824" y="2878061"/>
              <a:ext cx="150553" cy="190073"/>
            </a:xfrm>
            <a:custGeom>
              <a:avLst/>
              <a:gdLst>
                <a:gd name="connsiteX0" fmla="*/ -52 w 150553"/>
                <a:gd name="connsiteY0" fmla="*/ 189761 h 190073"/>
                <a:gd name="connsiteX1" fmla="*/ -52 w 150553"/>
                <a:gd name="connsiteY1" fmla="*/ -313 h 190073"/>
                <a:gd name="connsiteX2" fmla="*/ 37365 w 150553"/>
                <a:gd name="connsiteY2" fmla="*/ -313 h 190073"/>
                <a:gd name="connsiteX3" fmla="*/ 114856 w 150553"/>
                <a:gd name="connsiteY3" fmla="*/ 126661 h 190073"/>
                <a:gd name="connsiteX4" fmla="*/ 114856 w 150553"/>
                <a:gd name="connsiteY4" fmla="*/ -313 h 190073"/>
                <a:gd name="connsiteX5" fmla="*/ 150502 w 150553"/>
                <a:gd name="connsiteY5" fmla="*/ -313 h 190073"/>
                <a:gd name="connsiteX6" fmla="*/ 150502 w 150553"/>
                <a:gd name="connsiteY6" fmla="*/ 189761 h 190073"/>
                <a:gd name="connsiteX7" fmla="*/ 111978 w 150553"/>
                <a:gd name="connsiteY7" fmla="*/ 189761 h 190073"/>
                <a:gd name="connsiteX8" fmla="*/ 35262 w 150553"/>
                <a:gd name="connsiteY8" fmla="*/ 65775 h 190073"/>
                <a:gd name="connsiteX9" fmla="*/ 35262 w 150553"/>
                <a:gd name="connsiteY9" fmla="*/ 189761 h 19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553" h="190073">
                  <a:moveTo>
                    <a:pt x="-52" y="189761"/>
                  </a:moveTo>
                  <a:lnTo>
                    <a:pt x="-52" y="-313"/>
                  </a:lnTo>
                  <a:lnTo>
                    <a:pt x="37365" y="-313"/>
                  </a:lnTo>
                  <a:lnTo>
                    <a:pt x="114856" y="126661"/>
                  </a:lnTo>
                  <a:lnTo>
                    <a:pt x="114856" y="-313"/>
                  </a:lnTo>
                  <a:lnTo>
                    <a:pt x="150502" y="-313"/>
                  </a:lnTo>
                  <a:lnTo>
                    <a:pt x="150502" y="189761"/>
                  </a:lnTo>
                  <a:lnTo>
                    <a:pt x="111978" y="189761"/>
                  </a:lnTo>
                  <a:lnTo>
                    <a:pt x="35262" y="65775"/>
                  </a:lnTo>
                  <a:lnTo>
                    <a:pt x="35262" y="189761"/>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4" name="Grafik 13">
              <a:extLst>
                <a:ext uri="{FF2B5EF4-FFF2-40B4-BE49-F238E27FC236}">
                  <a16:creationId xmlns:a16="http://schemas.microsoft.com/office/drawing/2014/main" id="{EA319E76-1923-E97C-405A-30653EC60603}"/>
                </a:ext>
              </a:extLst>
            </p:cNvPr>
            <p:cNvSpPr/>
            <p:nvPr/>
          </p:nvSpPr>
          <p:spPr>
            <a:xfrm>
              <a:off x="11162448" y="2878061"/>
              <a:ext cx="152546" cy="190073"/>
            </a:xfrm>
            <a:custGeom>
              <a:avLst/>
              <a:gdLst>
                <a:gd name="connsiteX0" fmla="*/ -52 w 152546"/>
                <a:gd name="connsiteY0" fmla="*/ 189761 h 190073"/>
                <a:gd name="connsiteX1" fmla="*/ -52 w 152546"/>
                <a:gd name="connsiteY1" fmla="*/ -313 h 190073"/>
                <a:gd name="connsiteX2" fmla="*/ 38915 w 152546"/>
                <a:gd name="connsiteY2" fmla="*/ -313 h 190073"/>
                <a:gd name="connsiteX3" fmla="*/ 38915 w 152546"/>
                <a:gd name="connsiteY3" fmla="*/ 74521 h 190073"/>
                <a:gd name="connsiteX4" fmla="*/ 114192 w 152546"/>
                <a:gd name="connsiteY4" fmla="*/ 74521 h 190073"/>
                <a:gd name="connsiteX5" fmla="*/ 114192 w 152546"/>
                <a:gd name="connsiteY5" fmla="*/ -313 h 190073"/>
                <a:gd name="connsiteX6" fmla="*/ 152494 w 152546"/>
                <a:gd name="connsiteY6" fmla="*/ -313 h 190073"/>
                <a:gd name="connsiteX7" fmla="*/ 152494 w 152546"/>
                <a:gd name="connsiteY7" fmla="*/ 189761 h 190073"/>
                <a:gd name="connsiteX8" fmla="*/ 114192 w 152546"/>
                <a:gd name="connsiteY8" fmla="*/ 189761 h 190073"/>
                <a:gd name="connsiteX9" fmla="*/ 114192 w 152546"/>
                <a:gd name="connsiteY9" fmla="*/ 106624 h 190073"/>
                <a:gd name="connsiteX10" fmla="*/ 38915 w 152546"/>
                <a:gd name="connsiteY10" fmla="*/ 106624 h 190073"/>
                <a:gd name="connsiteX11" fmla="*/ 38915 w 152546"/>
                <a:gd name="connsiteY11" fmla="*/ 189761 h 19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546" h="190073">
                  <a:moveTo>
                    <a:pt x="-52" y="189761"/>
                  </a:moveTo>
                  <a:lnTo>
                    <a:pt x="-52" y="-313"/>
                  </a:lnTo>
                  <a:lnTo>
                    <a:pt x="38915" y="-313"/>
                  </a:lnTo>
                  <a:lnTo>
                    <a:pt x="38915" y="74521"/>
                  </a:lnTo>
                  <a:lnTo>
                    <a:pt x="114192" y="74521"/>
                  </a:lnTo>
                  <a:lnTo>
                    <a:pt x="114192" y="-313"/>
                  </a:lnTo>
                  <a:lnTo>
                    <a:pt x="152494" y="-313"/>
                  </a:lnTo>
                  <a:lnTo>
                    <a:pt x="152494" y="189761"/>
                  </a:lnTo>
                  <a:lnTo>
                    <a:pt x="114192" y="189761"/>
                  </a:lnTo>
                  <a:lnTo>
                    <a:pt x="114192" y="106624"/>
                  </a:lnTo>
                  <a:lnTo>
                    <a:pt x="38915" y="106624"/>
                  </a:lnTo>
                  <a:lnTo>
                    <a:pt x="38915" y="189761"/>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5" name="Ellipse 14">
              <a:extLst>
                <a:ext uri="{FF2B5EF4-FFF2-40B4-BE49-F238E27FC236}">
                  <a16:creationId xmlns:a16="http://schemas.microsoft.com/office/drawing/2014/main" id="{78ADEBF2-59D9-8818-74A0-1B27BF1DE830}"/>
                </a:ext>
              </a:extLst>
            </p:cNvPr>
            <p:cNvSpPr/>
            <p:nvPr/>
          </p:nvSpPr>
          <p:spPr>
            <a:xfrm>
              <a:off x="9605167" y="2514350"/>
              <a:ext cx="471351" cy="465707"/>
            </a:xfrm>
            <a:prstGeom prst="ellipse">
              <a:avLst/>
            </a:prstGeom>
            <a:noFill/>
            <a:ln w="38100">
              <a:solidFill>
                <a:srgbClr val="983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74" name="Rectangle : coins arrondis 8">
            <a:extLst>
              <a:ext uri="{FF2B5EF4-FFF2-40B4-BE49-F238E27FC236}">
                <a16:creationId xmlns:a16="http://schemas.microsoft.com/office/drawing/2014/main" id="{8A760942-EFD9-621E-7551-5EB6AB6892C3}"/>
              </a:ext>
            </a:extLst>
          </p:cNvPr>
          <p:cNvSpPr/>
          <p:nvPr/>
        </p:nvSpPr>
        <p:spPr>
          <a:xfrm>
            <a:off x="672266" y="4375216"/>
            <a:ext cx="484885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Reacciones adversas locales más importantes</a:t>
            </a:r>
          </a:p>
        </p:txBody>
      </p:sp>
      <p:sp>
        <p:nvSpPr>
          <p:cNvPr id="76" name="Rectangle 14">
            <a:extLst>
              <a:ext uri="{FF2B5EF4-FFF2-40B4-BE49-F238E27FC236}">
                <a16:creationId xmlns:a16="http://schemas.microsoft.com/office/drawing/2014/main" id="{BE3A7867-77BA-E58A-0912-CCD1C898A7A2}"/>
              </a:ext>
            </a:extLst>
          </p:cNvPr>
          <p:cNvSpPr/>
          <p:nvPr/>
        </p:nvSpPr>
        <p:spPr>
          <a:xfrm>
            <a:off x="836339" y="4800243"/>
            <a:ext cx="7752076" cy="1077218"/>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5-FU al 4%: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irritación, dolor, reacciones cutáneas, eritema, prurito, inflamación, edema, sangrado, erosión, dermatitis, sequedad, parestesia, reacción de fotosensibilidad. </a:t>
            </a:r>
          </a:p>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5-FU al 5%: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vesiculación, descamación, erosión, </a:t>
            </a:r>
            <a:r>
              <a:rPr kumimoji="0" lang="es-ES" sz="1600" b="0"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reepitelización</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ardor, costras, hiperpigmentación, dolor, picor, cicatrices, exantema, inflamación y ulceración.</a:t>
            </a:r>
          </a:p>
        </p:txBody>
      </p:sp>
      <p:sp>
        <p:nvSpPr>
          <p:cNvPr id="77" name="Rectángulo 76">
            <a:extLst>
              <a:ext uri="{FF2B5EF4-FFF2-40B4-BE49-F238E27FC236}">
                <a16:creationId xmlns:a16="http://schemas.microsoft.com/office/drawing/2014/main" id="{029A6319-1911-91FD-CAED-0422FBD56ACB}"/>
              </a:ext>
            </a:extLst>
          </p:cNvPr>
          <p:cNvSpPr/>
          <p:nvPr/>
        </p:nvSpPr>
        <p:spPr>
          <a:xfrm rot="18900000">
            <a:off x="696296" y="4892778"/>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Rectángulo 77">
            <a:extLst>
              <a:ext uri="{FF2B5EF4-FFF2-40B4-BE49-F238E27FC236}">
                <a16:creationId xmlns:a16="http://schemas.microsoft.com/office/drawing/2014/main" id="{8562D9A0-AD3E-2829-35D6-F6453627E8C3}"/>
              </a:ext>
            </a:extLst>
          </p:cNvPr>
          <p:cNvSpPr/>
          <p:nvPr/>
        </p:nvSpPr>
        <p:spPr>
          <a:xfrm rot="18900000">
            <a:off x="696295" y="5402064"/>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9" name="Grafik 15" descr="Warnung mit einfarbiger Füllung">
            <a:extLst>
              <a:ext uri="{FF2B5EF4-FFF2-40B4-BE49-F238E27FC236}">
                <a16:creationId xmlns:a16="http://schemas.microsoft.com/office/drawing/2014/main" id="{8ECB4E70-4FA5-7874-AE56-BE1ED9D6FA4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10" y="4182867"/>
            <a:ext cx="681337" cy="681337"/>
          </a:xfrm>
          <a:prstGeom prst="rect">
            <a:avLst/>
          </a:prstGeom>
        </p:spPr>
      </p:pic>
      <p:sp>
        <p:nvSpPr>
          <p:cNvPr id="80" name="CuadroTexto 79">
            <a:extLst>
              <a:ext uri="{FF2B5EF4-FFF2-40B4-BE49-F238E27FC236}">
                <a16:creationId xmlns:a16="http://schemas.microsoft.com/office/drawing/2014/main" id="{D4205ECA-1899-6701-013B-BE28A1821107}"/>
              </a:ext>
            </a:extLst>
          </p:cNvPr>
          <p:cNvSpPr txBox="1"/>
          <p:nvPr/>
        </p:nvSpPr>
        <p:spPr>
          <a:xfrm>
            <a:off x="8418143" y="4864204"/>
            <a:ext cx="2832450" cy="923330"/>
          </a:xfrm>
          <a:prstGeom prst="rect">
            <a:avLst/>
          </a:prstGeom>
          <a:solidFill>
            <a:srgbClr val="EE8A1E">
              <a:alpha val="54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dirty="0">
                <a:solidFill>
                  <a:srgbClr val="FFFFFF"/>
                </a:solidFill>
                <a:cs typeface="Arial"/>
              </a:rPr>
              <a:t>Asociación positiva entre irritación y eficacia al tratamiento</a:t>
            </a:r>
            <a:endParaRPr lang="es-ES" b="1" dirty="0">
              <a:solidFill>
                <a:srgbClr val="FFFFFF"/>
              </a:solidFill>
            </a:endParaRPr>
          </a:p>
        </p:txBody>
      </p:sp>
      <p:sp>
        <p:nvSpPr>
          <p:cNvPr id="82" name="CuadroTexto 81">
            <a:extLst>
              <a:ext uri="{FF2B5EF4-FFF2-40B4-BE49-F238E27FC236}">
                <a16:creationId xmlns:a16="http://schemas.microsoft.com/office/drawing/2014/main" id="{0F1226A6-CD36-6CDD-52BD-6AC71AD59D3B}"/>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Ficha técnica de TOLAK®; Ficha técnica de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Efudix</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5 % crema</a:t>
            </a:r>
          </a:p>
        </p:txBody>
      </p:sp>
      <p:sp>
        <p:nvSpPr>
          <p:cNvPr id="83" name="CuadroTexto 82">
            <a:extLst>
              <a:ext uri="{FF2B5EF4-FFF2-40B4-BE49-F238E27FC236}">
                <a16:creationId xmlns:a16="http://schemas.microsoft.com/office/drawing/2014/main" id="{4372AB00-8702-C241-5ACF-2F43AA453C2D}"/>
              </a:ext>
            </a:extLst>
          </p:cNvPr>
          <p:cNvSpPr txBox="1"/>
          <p:nvPr/>
        </p:nvSpPr>
        <p:spPr>
          <a:xfrm>
            <a:off x="4969864" y="6014978"/>
            <a:ext cx="5563098" cy="276999"/>
          </a:xfrm>
          <a:prstGeom prst="rect">
            <a:avLst/>
          </a:prstGeom>
          <a:noFill/>
        </p:spPr>
        <p:txBody>
          <a:bodyPr wrap="square">
            <a:spAutoFit/>
          </a:bodyPr>
          <a:lstStyle/>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5-FU: </a:t>
            </a:r>
            <a:r>
              <a:rPr lang="en-GB" sz="1200" kern="1200" dirty="0" err="1">
                <a:solidFill>
                  <a:srgbClr val="575756"/>
                </a:solidFill>
                <a:effectLst/>
                <a:latin typeface="Calibri" panose="020F0502020204030204" pitchFamily="34" charset="0"/>
                <a:cs typeface="Calibri" panose="020F0502020204030204" pitchFamily="34" charset="0"/>
              </a:rPr>
              <a:t>fluorouracilo</a:t>
            </a:r>
            <a:endParaRPr lang="en-GB" sz="900" kern="1200" dirty="0">
              <a:solidFill>
                <a:srgbClr val="575756"/>
              </a:solidFill>
              <a:effectLst/>
              <a:latin typeface="Arial" panose="020B0604020202020204" pitchFamily="34" charset="0"/>
              <a:ea typeface="+mn-ea"/>
              <a:cs typeface="+mn-cs"/>
            </a:endParaRPr>
          </a:p>
        </p:txBody>
      </p:sp>
      <p:sp>
        <p:nvSpPr>
          <p:cNvPr id="84" name="Foliennummernplatzhalter 3">
            <a:extLst>
              <a:ext uri="{FF2B5EF4-FFF2-40B4-BE49-F238E27FC236}">
                <a16:creationId xmlns:a16="http://schemas.microsoft.com/office/drawing/2014/main" id="{29CF306E-814A-AC59-40D1-2895A049E9D1}"/>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85" name="Rectangle 11">
            <a:extLst>
              <a:ext uri="{FF2B5EF4-FFF2-40B4-BE49-F238E27FC236}">
                <a16:creationId xmlns:a16="http://schemas.microsoft.com/office/drawing/2014/main" id="{00C5DFB4-1FA7-3C04-3C5D-35EE192E87BC}"/>
              </a:ext>
            </a:extLst>
          </p:cNvPr>
          <p:cNvSpPr/>
          <p:nvPr/>
        </p:nvSpPr>
        <p:spPr>
          <a:xfrm>
            <a:off x="7829040" y="3530018"/>
            <a:ext cx="131799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solidFill>
                  <a:srgbClr val="EE8A1E"/>
                </a:solidFill>
                <a:effectLst/>
                <a:uLnTx/>
                <a:uFillTx/>
                <a:latin typeface="Arial" panose="020B0604020202020204"/>
                <a:ea typeface="+mn-ea"/>
                <a:cs typeface="+mn-cs"/>
              </a:rPr>
              <a:t>5-fluorouracilo</a:t>
            </a:r>
          </a:p>
        </p:txBody>
      </p:sp>
    </p:spTree>
    <p:extLst>
      <p:ext uri="{BB962C8B-B14F-4D97-AF65-F5344CB8AC3E}">
        <p14:creationId xmlns:p14="http://schemas.microsoft.com/office/powerpoint/2010/main" val="572448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43444D7-C1A9-103C-8D74-DD2BFEF7A4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5" name="Titel 4">
            <a:extLst>
              <a:ext uri="{FF2B5EF4-FFF2-40B4-BE49-F238E27FC236}">
                <a16:creationId xmlns:a16="http://schemas.microsoft.com/office/drawing/2014/main" id="{820D2B52-F16A-C990-5E82-2B75F73968F7}"/>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Opciones terapéuticas con 5-fluorouracilo</a:t>
            </a:r>
          </a:p>
        </p:txBody>
      </p:sp>
      <p:sp>
        <p:nvSpPr>
          <p:cNvPr id="36" name="Rectangle 25">
            <a:extLst>
              <a:ext uri="{FF2B5EF4-FFF2-40B4-BE49-F238E27FC236}">
                <a16:creationId xmlns:a16="http://schemas.microsoft.com/office/drawing/2014/main" id="{D98C09C7-E312-D185-452E-A6E46F3C74B3}"/>
              </a:ext>
            </a:extLst>
          </p:cNvPr>
          <p:cNvSpPr/>
          <p:nvPr/>
        </p:nvSpPr>
        <p:spPr>
          <a:xfrm>
            <a:off x="836339" y="2669559"/>
            <a:ext cx="6710355" cy="1631216"/>
          </a:xfrm>
          <a:prstGeom prst="rect">
            <a:avLst/>
          </a:prstGeom>
        </p:spPr>
        <p:txBody>
          <a:bodyPr wrap="square">
            <a:spAutoFit/>
          </a:bodyPr>
          <a:lstStyle/>
          <a:p>
            <a:pPr marR="0" lvl="0" algn="l" defTabSz="457200" rtl="0" eaLnBrk="1" fontAlgn="auto" latinLnBrk="0" hangingPunct="1">
              <a:lnSpc>
                <a:spcPct val="100000"/>
              </a:lnSpc>
              <a:spcBef>
                <a:spcPts val="0"/>
              </a:spcBef>
              <a:spcAft>
                <a:spcPts val="120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5-FU al 0,5% + ácido salicílico al 10% </a:t>
            </a:r>
            <a:endPar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1200"/>
              </a:spcAft>
              <a:buClrTx/>
              <a:buSzTx/>
              <a:tabLst/>
              <a:defRPr/>
            </a:pP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1 aplicación/día - hasta la curación completa de las lesiones o hasta un máximo de 12 semanas; área máxima de 25 cm² (5 cm x 5 cm)</a:t>
            </a:r>
          </a:p>
          <a:p>
            <a:pPr marR="0" lvl="0" algn="l" defTabSz="457200" rtl="0" eaLnBrk="1" fontAlgn="auto" latinLnBrk="0" hangingPunct="1">
              <a:lnSpc>
                <a:spcPct val="100000"/>
              </a:lnSpc>
              <a:spcBef>
                <a:spcPts val="0"/>
              </a:spcBef>
              <a:spcAft>
                <a:spcPts val="1200"/>
              </a:spcAft>
              <a:buClrTx/>
              <a:buSzTx/>
              <a:tabLst/>
              <a:defRPr/>
            </a:pP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Indicado para queratosis actínicas </a:t>
            </a:r>
            <a:r>
              <a:rPr kumimoji="0" lang="es-ES" sz="1600" b="0"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hiperqueratósicas</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fácilmente palpables y/o moderadamente gruesas (grado I/II)</a:t>
            </a:r>
          </a:p>
        </p:txBody>
      </p:sp>
      <p:sp>
        <p:nvSpPr>
          <p:cNvPr id="55" name="Rectangle : coins arrondis 8">
            <a:extLst>
              <a:ext uri="{FF2B5EF4-FFF2-40B4-BE49-F238E27FC236}">
                <a16:creationId xmlns:a16="http://schemas.microsoft.com/office/drawing/2014/main" id="{F23BED81-9D2D-6AA1-C3F7-EEBB5B55CD83}"/>
              </a:ext>
            </a:extLst>
          </p:cNvPr>
          <p:cNvSpPr/>
          <p:nvPr/>
        </p:nvSpPr>
        <p:spPr>
          <a:xfrm>
            <a:off x="537538" y="2215628"/>
            <a:ext cx="304042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Tratamientos disponibles</a:t>
            </a:r>
          </a:p>
        </p:txBody>
      </p:sp>
      <p:sp>
        <p:nvSpPr>
          <p:cNvPr id="56" name="Rectángulo 55">
            <a:extLst>
              <a:ext uri="{FF2B5EF4-FFF2-40B4-BE49-F238E27FC236}">
                <a16:creationId xmlns:a16="http://schemas.microsoft.com/office/drawing/2014/main" id="{D3B9A30F-A79A-B8D9-D807-02EF1AB50050}"/>
              </a:ext>
            </a:extLst>
          </p:cNvPr>
          <p:cNvSpPr/>
          <p:nvPr/>
        </p:nvSpPr>
        <p:spPr>
          <a:xfrm rot="18900000">
            <a:off x="696296" y="2779489"/>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56">
            <a:extLst>
              <a:ext uri="{FF2B5EF4-FFF2-40B4-BE49-F238E27FC236}">
                <a16:creationId xmlns:a16="http://schemas.microsoft.com/office/drawing/2014/main" id="{1D4A1BA0-BA88-D20D-B752-F71F3DC13AF1}"/>
              </a:ext>
            </a:extLst>
          </p:cNvPr>
          <p:cNvSpPr/>
          <p:nvPr/>
        </p:nvSpPr>
        <p:spPr>
          <a:xfrm rot="18900000">
            <a:off x="696296" y="3198720"/>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ángulo 58">
            <a:extLst>
              <a:ext uri="{FF2B5EF4-FFF2-40B4-BE49-F238E27FC236}">
                <a16:creationId xmlns:a16="http://schemas.microsoft.com/office/drawing/2014/main" id="{6BBABE15-94AA-8598-F984-9F247355F539}"/>
              </a:ext>
            </a:extLst>
          </p:cNvPr>
          <p:cNvSpPr/>
          <p:nvPr/>
        </p:nvSpPr>
        <p:spPr>
          <a:xfrm rot="18900000">
            <a:off x="696296" y="382160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 coins arrondis 8">
            <a:extLst>
              <a:ext uri="{FF2B5EF4-FFF2-40B4-BE49-F238E27FC236}">
                <a16:creationId xmlns:a16="http://schemas.microsoft.com/office/drawing/2014/main" id="{14A1A03B-E875-523D-197F-BE3AF2B27CDC}"/>
              </a:ext>
            </a:extLst>
          </p:cNvPr>
          <p:cNvSpPr/>
          <p:nvPr/>
        </p:nvSpPr>
        <p:spPr>
          <a:xfrm>
            <a:off x="672266" y="4493124"/>
            <a:ext cx="484885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Reacciones adversas locales más importantes</a:t>
            </a:r>
          </a:p>
        </p:txBody>
      </p:sp>
      <p:sp>
        <p:nvSpPr>
          <p:cNvPr id="61" name="Rectangle 14">
            <a:extLst>
              <a:ext uri="{FF2B5EF4-FFF2-40B4-BE49-F238E27FC236}">
                <a16:creationId xmlns:a16="http://schemas.microsoft.com/office/drawing/2014/main" id="{DB78ECA1-A3BC-75B4-84C0-332706635757}"/>
              </a:ext>
            </a:extLst>
          </p:cNvPr>
          <p:cNvSpPr/>
          <p:nvPr/>
        </p:nvSpPr>
        <p:spPr>
          <a:xfrm>
            <a:off x="836339" y="5041327"/>
            <a:ext cx="7752076" cy="738664"/>
          </a:xfrm>
          <a:prstGeom prst="rect">
            <a:avLst/>
          </a:prstGeom>
        </p:spPr>
        <p:txBody>
          <a:bodyPr wrap="square">
            <a:spAutoFit/>
          </a:bodyPr>
          <a:lstStyle/>
          <a:p>
            <a:pPr marR="0" lvl="0" algn="l" defTabSz="457200" rtl="0" eaLnBrk="1" fontAlgn="auto" latinLnBrk="0" hangingPunct="1">
              <a:lnSpc>
                <a:spcPct val="100000"/>
              </a:lnSpc>
              <a:spcBef>
                <a:spcPts val="0"/>
              </a:spcBef>
              <a:spcAft>
                <a:spcPts val="120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5-FU al 0,5% + ácido salicílico al 10% </a:t>
            </a:r>
            <a:endPar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Inflamación, irritación/ardor, prurito, dolor, eritema, sangrado, erosión, costras.</a:t>
            </a:r>
          </a:p>
        </p:txBody>
      </p:sp>
      <p:sp>
        <p:nvSpPr>
          <p:cNvPr id="62" name="Rectángulo 61">
            <a:extLst>
              <a:ext uri="{FF2B5EF4-FFF2-40B4-BE49-F238E27FC236}">
                <a16:creationId xmlns:a16="http://schemas.microsoft.com/office/drawing/2014/main" id="{55DBF7AB-AC63-6802-5923-E417DB0AC9A0}"/>
              </a:ext>
            </a:extLst>
          </p:cNvPr>
          <p:cNvSpPr/>
          <p:nvPr/>
        </p:nvSpPr>
        <p:spPr>
          <a:xfrm rot="18900000">
            <a:off x="696296" y="5133862"/>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3" name="Grafik 15" descr="Warnung mit einfarbiger Füllung">
            <a:extLst>
              <a:ext uri="{FF2B5EF4-FFF2-40B4-BE49-F238E27FC236}">
                <a16:creationId xmlns:a16="http://schemas.microsoft.com/office/drawing/2014/main" id="{CCFF9CF0-BC0E-BF74-35EF-DAD50CCD70E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10" y="4300775"/>
            <a:ext cx="681337" cy="681337"/>
          </a:xfrm>
          <a:prstGeom prst="rect">
            <a:avLst/>
          </a:prstGeom>
        </p:spPr>
      </p:pic>
      <p:sp>
        <p:nvSpPr>
          <p:cNvPr id="64" name="Rectángulo 63">
            <a:extLst>
              <a:ext uri="{FF2B5EF4-FFF2-40B4-BE49-F238E27FC236}">
                <a16:creationId xmlns:a16="http://schemas.microsoft.com/office/drawing/2014/main" id="{224399A9-67FD-57BD-21E5-A5121989A7A9}"/>
              </a:ext>
            </a:extLst>
          </p:cNvPr>
          <p:cNvSpPr/>
          <p:nvPr/>
        </p:nvSpPr>
        <p:spPr>
          <a:xfrm rot="18900000">
            <a:off x="696295" y="5546458"/>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5" name="Gruppieren 45">
            <a:extLst>
              <a:ext uri="{FF2B5EF4-FFF2-40B4-BE49-F238E27FC236}">
                <a16:creationId xmlns:a16="http://schemas.microsoft.com/office/drawing/2014/main" id="{702C45FD-10CB-5DC9-2B0A-9F354E0E3236}"/>
              </a:ext>
            </a:extLst>
          </p:cNvPr>
          <p:cNvGrpSpPr/>
          <p:nvPr/>
        </p:nvGrpSpPr>
        <p:grpSpPr>
          <a:xfrm>
            <a:off x="7734540" y="2429606"/>
            <a:ext cx="1758994" cy="1654243"/>
            <a:chOff x="9605167" y="2177453"/>
            <a:chExt cx="1941740" cy="1826106"/>
          </a:xfrm>
        </p:grpSpPr>
        <p:grpSp>
          <p:nvGrpSpPr>
            <p:cNvPr id="66" name="Gruppieren 44">
              <a:extLst>
                <a:ext uri="{FF2B5EF4-FFF2-40B4-BE49-F238E27FC236}">
                  <a16:creationId xmlns:a16="http://schemas.microsoft.com/office/drawing/2014/main" id="{C4898C6A-EC98-FBEB-F6E1-1BAC448F807C}"/>
                </a:ext>
              </a:extLst>
            </p:cNvPr>
            <p:cNvGrpSpPr/>
            <p:nvPr/>
          </p:nvGrpSpPr>
          <p:grpSpPr>
            <a:xfrm>
              <a:off x="9981377" y="2406584"/>
              <a:ext cx="1367492" cy="1219374"/>
              <a:chOff x="9981377" y="2406584"/>
              <a:chExt cx="1367492" cy="1219374"/>
            </a:xfrm>
          </p:grpSpPr>
          <p:sp>
            <p:nvSpPr>
              <p:cNvPr id="75" name="Grafik 13">
                <a:extLst>
                  <a:ext uri="{FF2B5EF4-FFF2-40B4-BE49-F238E27FC236}">
                    <a16:creationId xmlns:a16="http://schemas.microsoft.com/office/drawing/2014/main" id="{B7109F11-10E8-2F30-746F-746F1E33AEB6}"/>
                  </a:ext>
                </a:extLst>
              </p:cNvPr>
              <p:cNvSpPr/>
              <p:nvPr/>
            </p:nvSpPr>
            <p:spPr>
              <a:xfrm>
                <a:off x="10247060" y="2741234"/>
                <a:ext cx="670406" cy="840000"/>
              </a:xfrm>
              <a:custGeom>
                <a:avLst/>
                <a:gdLst>
                  <a:gd name="connsiteX0" fmla="*/ 670406 w 670406"/>
                  <a:gd name="connsiteY0" fmla="*/ 150000 h 840000"/>
                  <a:gd name="connsiteX1" fmla="*/ 398303 w 670406"/>
                  <a:gd name="connsiteY1" fmla="*/ 0 h 840000"/>
                  <a:gd name="connsiteX2" fmla="*/ 0 w 670406"/>
                  <a:gd name="connsiteY2" fmla="*/ 235904 h 840000"/>
                  <a:gd name="connsiteX3" fmla="*/ 0 w 670406"/>
                  <a:gd name="connsiteY3" fmla="*/ 686901 h 840000"/>
                  <a:gd name="connsiteX4" fmla="*/ 273100 w 670406"/>
                  <a:gd name="connsiteY4" fmla="*/ 840001 h 8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406" h="840000">
                    <a:moveTo>
                      <a:pt x="670406" y="150000"/>
                    </a:moveTo>
                    <a:lnTo>
                      <a:pt x="398303" y="0"/>
                    </a:lnTo>
                    <a:lnTo>
                      <a:pt x="0" y="235904"/>
                    </a:lnTo>
                    <a:lnTo>
                      <a:pt x="0" y="686901"/>
                    </a:lnTo>
                    <a:lnTo>
                      <a:pt x="273100" y="840001"/>
                    </a:lnTo>
                  </a:path>
                </a:pathLst>
              </a:custGeom>
              <a:noFill/>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6" name="Grafik 13">
                <a:extLst>
                  <a:ext uri="{FF2B5EF4-FFF2-40B4-BE49-F238E27FC236}">
                    <a16:creationId xmlns:a16="http://schemas.microsoft.com/office/drawing/2014/main" id="{6FCA65D5-733D-2BF0-0EB0-A2FD31F6C1AE}"/>
                  </a:ext>
                </a:extLst>
              </p:cNvPr>
              <p:cNvSpPr/>
              <p:nvPr/>
            </p:nvSpPr>
            <p:spPr>
              <a:xfrm>
                <a:off x="10333185" y="3017323"/>
                <a:ext cx="11070" cy="363653"/>
              </a:xfrm>
              <a:custGeom>
                <a:avLst/>
                <a:gdLst>
                  <a:gd name="connsiteX0" fmla="*/ 0 w 11070"/>
                  <a:gd name="connsiteY0" fmla="*/ 0 h 363653"/>
                  <a:gd name="connsiteX1" fmla="*/ 0 w 11070"/>
                  <a:gd name="connsiteY1" fmla="*/ 363653 h 363653"/>
                </a:gdLst>
                <a:ahLst/>
                <a:cxnLst>
                  <a:cxn ang="0">
                    <a:pos x="connsiteX0" y="connsiteY0"/>
                  </a:cxn>
                  <a:cxn ang="0">
                    <a:pos x="connsiteX1" y="connsiteY1"/>
                  </a:cxn>
                </a:cxnLst>
                <a:rect l="l" t="t" r="r" b="b"/>
                <a:pathLst>
                  <a:path w="11070" h="363653">
                    <a:moveTo>
                      <a:pt x="0" y="0"/>
                    </a:moveTo>
                    <a:lnTo>
                      <a:pt x="0" y="363653"/>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7" name="Grafik 13">
                <a:extLst>
                  <a:ext uri="{FF2B5EF4-FFF2-40B4-BE49-F238E27FC236}">
                    <a16:creationId xmlns:a16="http://schemas.microsoft.com/office/drawing/2014/main" id="{E1639A2E-829C-AD63-0E0B-A7D40AB49206}"/>
                  </a:ext>
                </a:extLst>
              </p:cNvPr>
              <p:cNvSpPr/>
              <p:nvPr/>
            </p:nvSpPr>
            <p:spPr>
              <a:xfrm>
                <a:off x="11035142" y="3365921"/>
                <a:ext cx="313727" cy="186531"/>
              </a:xfrm>
              <a:custGeom>
                <a:avLst/>
                <a:gdLst>
                  <a:gd name="connsiteX0" fmla="*/ 0 w 313727"/>
                  <a:gd name="connsiteY0" fmla="*/ 0 h 186531"/>
                  <a:gd name="connsiteX1" fmla="*/ 313727 w 313727"/>
                  <a:gd name="connsiteY1" fmla="*/ 186532 h 186531"/>
                </a:gdLst>
                <a:ahLst/>
                <a:cxnLst>
                  <a:cxn ang="0">
                    <a:pos x="connsiteX0" y="connsiteY0"/>
                  </a:cxn>
                  <a:cxn ang="0">
                    <a:pos x="connsiteX1" y="connsiteY1"/>
                  </a:cxn>
                </a:cxnLst>
                <a:rect l="l" t="t" r="r" b="b"/>
                <a:pathLst>
                  <a:path w="313727" h="186531">
                    <a:moveTo>
                      <a:pt x="0" y="0"/>
                    </a:moveTo>
                    <a:lnTo>
                      <a:pt x="313727" y="186532"/>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8" name="Grafik 13">
                <a:extLst>
                  <a:ext uri="{FF2B5EF4-FFF2-40B4-BE49-F238E27FC236}">
                    <a16:creationId xmlns:a16="http://schemas.microsoft.com/office/drawing/2014/main" id="{14DD7E00-155A-AAB3-6B87-7E53172455F2}"/>
                  </a:ext>
                </a:extLst>
              </p:cNvPr>
              <p:cNvSpPr/>
              <p:nvPr/>
            </p:nvSpPr>
            <p:spPr>
              <a:xfrm>
                <a:off x="9981377" y="2816732"/>
                <a:ext cx="263800" cy="156310"/>
              </a:xfrm>
              <a:custGeom>
                <a:avLst/>
                <a:gdLst>
                  <a:gd name="connsiteX0" fmla="*/ 0 w 263800"/>
                  <a:gd name="connsiteY0" fmla="*/ 0 h 156310"/>
                  <a:gd name="connsiteX1" fmla="*/ 263801 w 263800"/>
                  <a:gd name="connsiteY1" fmla="*/ 156310 h 156310"/>
                </a:gdLst>
                <a:ahLst/>
                <a:cxnLst>
                  <a:cxn ang="0">
                    <a:pos x="connsiteX0" y="connsiteY0"/>
                  </a:cxn>
                  <a:cxn ang="0">
                    <a:pos x="connsiteX1" y="connsiteY1"/>
                  </a:cxn>
                </a:cxnLst>
                <a:rect l="l" t="t" r="r" b="b"/>
                <a:pathLst>
                  <a:path w="263800" h="156310">
                    <a:moveTo>
                      <a:pt x="0" y="0"/>
                    </a:moveTo>
                    <a:lnTo>
                      <a:pt x="263801" y="156310"/>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9" name="Grafik 13">
                <a:extLst>
                  <a:ext uri="{FF2B5EF4-FFF2-40B4-BE49-F238E27FC236}">
                    <a16:creationId xmlns:a16="http://schemas.microsoft.com/office/drawing/2014/main" id="{5A60AEF2-BC67-D0CA-33FF-502999F9FD6A}"/>
                  </a:ext>
                </a:extLst>
              </p:cNvPr>
              <p:cNvSpPr/>
              <p:nvPr/>
            </p:nvSpPr>
            <p:spPr>
              <a:xfrm>
                <a:off x="11005917" y="3452600"/>
                <a:ext cx="293911" cy="173358"/>
              </a:xfrm>
              <a:custGeom>
                <a:avLst/>
                <a:gdLst>
                  <a:gd name="connsiteX0" fmla="*/ 0 w 293911"/>
                  <a:gd name="connsiteY0" fmla="*/ 0 h 173358"/>
                  <a:gd name="connsiteX1" fmla="*/ 293912 w 293911"/>
                  <a:gd name="connsiteY1" fmla="*/ 173358 h 173358"/>
                </a:gdLst>
                <a:ahLst/>
                <a:cxnLst>
                  <a:cxn ang="0">
                    <a:pos x="connsiteX0" y="connsiteY0"/>
                  </a:cxn>
                  <a:cxn ang="0">
                    <a:pos x="connsiteX1" y="connsiteY1"/>
                  </a:cxn>
                </a:cxnLst>
                <a:rect l="l" t="t" r="r" b="b"/>
                <a:pathLst>
                  <a:path w="293911" h="173358">
                    <a:moveTo>
                      <a:pt x="0" y="0"/>
                    </a:moveTo>
                    <a:lnTo>
                      <a:pt x="293912" y="173358"/>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0" name="Grafik 13">
                <a:extLst>
                  <a:ext uri="{FF2B5EF4-FFF2-40B4-BE49-F238E27FC236}">
                    <a16:creationId xmlns:a16="http://schemas.microsoft.com/office/drawing/2014/main" id="{91D4824D-52A1-9B70-A1A5-98B4B6FF9CD6}"/>
                  </a:ext>
                </a:extLst>
              </p:cNvPr>
              <p:cNvSpPr/>
              <p:nvPr/>
            </p:nvSpPr>
            <p:spPr>
              <a:xfrm>
                <a:off x="10685990" y="2406584"/>
                <a:ext cx="110" cy="361882"/>
              </a:xfrm>
              <a:custGeom>
                <a:avLst/>
                <a:gdLst>
                  <a:gd name="connsiteX0" fmla="*/ 0 w 110"/>
                  <a:gd name="connsiteY0" fmla="*/ 0 h 361882"/>
                  <a:gd name="connsiteX1" fmla="*/ 111 w 110"/>
                  <a:gd name="connsiteY1" fmla="*/ 361882 h 361882"/>
                </a:gdLst>
                <a:ahLst/>
                <a:cxnLst>
                  <a:cxn ang="0">
                    <a:pos x="connsiteX0" y="connsiteY0"/>
                  </a:cxn>
                  <a:cxn ang="0">
                    <a:pos x="connsiteX1" y="connsiteY1"/>
                  </a:cxn>
                </a:cxnLst>
                <a:rect l="l" t="t" r="r" b="b"/>
                <a:pathLst>
                  <a:path w="110" h="361882">
                    <a:moveTo>
                      <a:pt x="0" y="0"/>
                    </a:moveTo>
                    <a:lnTo>
                      <a:pt x="111" y="361882"/>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1" name="Grafik 13">
                <a:extLst>
                  <a:ext uri="{FF2B5EF4-FFF2-40B4-BE49-F238E27FC236}">
                    <a16:creationId xmlns:a16="http://schemas.microsoft.com/office/drawing/2014/main" id="{59AA3F6B-64DC-6B84-BE1A-793A3A6B2F21}"/>
                  </a:ext>
                </a:extLst>
              </p:cNvPr>
              <p:cNvSpPr/>
              <p:nvPr/>
            </p:nvSpPr>
            <p:spPr>
              <a:xfrm>
                <a:off x="10597761" y="2406584"/>
                <a:ext cx="110" cy="361882"/>
              </a:xfrm>
              <a:custGeom>
                <a:avLst/>
                <a:gdLst>
                  <a:gd name="connsiteX0" fmla="*/ 0 w 110"/>
                  <a:gd name="connsiteY0" fmla="*/ 0 h 361882"/>
                  <a:gd name="connsiteX1" fmla="*/ 111 w 110"/>
                  <a:gd name="connsiteY1" fmla="*/ 361882 h 361882"/>
                </a:gdLst>
                <a:ahLst/>
                <a:cxnLst>
                  <a:cxn ang="0">
                    <a:pos x="connsiteX0" y="connsiteY0"/>
                  </a:cxn>
                  <a:cxn ang="0">
                    <a:pos x="connsiteX1" y="connsiteY1"/>
                  </a:cxn>
                </a:cxnLst>
                <a:rect l="l" t="t" r="r" b="b"/>
                <a:pathLst>
                  <a:path w="110" h="361882">
                    <a:moveTo>
                      <a:pt x="0" y="0"/>
                    </a:moveTo>
                    <a:lnTo>
                      <a:pt x="111" y="361882"/>
                    </a:lnTo>
                  </a:path>
                </a:pathLst>
              </a:custGeom>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2" name="Grafik 13">
                <a:extLst>
                  <a:ext uri="{FF2B5EF4-FFF2-40B4-BE49-F238E27FC236}">
                    <a16:creationId xmlns:a16="http://schemas.microsoft.com/office/drawing/2014/main" id="{E30A27B7-0802-B2B5-78AD-7DCE13E54C11}"/>
                  </a:ext>
                </a:extLst>
              </p:cNvPr>
              <p:cNvSpPr/>
              <p:nvPr/>
            </p:nvSpPr>
            <p:spPr>
              <a:xfrm>
                <a:off x="10779754" y="3102120"/>
                <a:ext cx="260037" cy="471144"/>
              </a:xfrm>
              <a:custGeom>
                <a:avLst/>
                <a:gdLst>
                  <a:gd name="connsiteX0" fmla="*/ 260037 w 260037"/>
                  <a:gd name="connsiteY0" fmla="*/ 0 h 471144"/>
                  <a:gd name="connsiteX1" fmla="*/ 260037 w 260037"/>
                  <a:gd name="connsiteY1" fmla="*/ 329779 h 471144"/>
                  <a:gd name="connsiteX2" fmla="*/ 0 w 260037"/>
                  <a:gd name="connsiteY2" fmla="*/ 471144 h 471144"/>
                </a:gdLst>
                <a:ahLst/>
                <a:cxnLst>
                  <a:cxn ang="0">
                    <a:pos x="connsiteX0" y="connsiteY0"/>
                  </a:cxn>
                  <a:cxn ang="0">
                    <a:pos x="connsiteX1" y="connsiteY1"/>
                  </a:cxn>
                  <a:cxn ang="0">
                    <a:pos x="connsiteX2" y="connsiteY2"/>
                  </a:cxn>
                </a:cxnLst>
                <a:rect l="l" t="t" r="r" b="b"/>
                <a:pathLst>
                  <a:path w="260037" h="471144">
                    <a:moveTo>
                      <a:pt x="260037" y="0"/>
                    </a:moveTo>
                    <a:lnTo>
                      <a:pt x="260037" y="329779"/>
                    </a:lnTo>
                    <a:lnTo>
                      <a:pt x="0" y="471144"/>
                    </a:lnTo>
                  </a:path>
                </a:pathLst>
              </a:custGeom>
              <a:noFill/>
              <a:ln w="3304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grpSp>
        <p:sp>
          <p:nvSpPr>
            <p:cNvPr id="67" name="Grafik 13">
              <a:extLst>
                <a:ext uri="{FF2B5EF4-FFF2-40B4-BE49-F238E27FC236}">
                  <a16:creationId xmlns:a16="http://schemas.microsoft.com/office/drawing/2014/main" id="{BE5DE13C-D064-6975-A2D7-F18ACF188332}"/>
                </a:ext>
              </a:extLst>
            </p:cNvPr>
            <p:cNvSpPr/>
            <p:nvPr/>
          </p:nvSpPr>
          <p:spPr>
            <a:xfrm>
              <a:off x="9773370" y="2651898"/>
              <a:ext cx="130405" cy="190295"/>
            </a:xfrm>
            <a:custGeom>
              <a:avLst/>
              <a:gdLst>
                <a:gd name="connsiteX0" fmla="*/ -52 w 130405"/>
                <a:gd name="connsiteY0" fmla="*/ 189872 h 190295"/>
                <a:gd name="connsiteX1" fmla="*/ -52 w 130405"/>
                <a:gd name="connsiteY1" fmla="*/ -313 h 190295"/>
                <a:gd name="connsiteX2" fmla="*/ 130354 w 130405"/>
                <a:gd name="connsiteY2" fmla="*/ -313 h 190295"/>
                <a:gd name="connsiteX3" fmla="*/ 130354 w 130405"/>
                <a:gd name="connsiteY3" fmla="*/ 31680 h 190295"/>
                <a:gd name="connsiteX4" fmla="*/ 38361 w 130405"/>
                <a:gd name="connsiteY4" fmla="*/ 31680 h 190295"/>
                <a:gd name="connsiteX5" fmla="*/ 38361 w 130405"/>
                <a:gd name="connsiteY5" fmla="*/ 76624 h 190295"/>
                <a:gd name="connsiteX6" fmla="*/ 117734 w 130405"/>
                <a:gd name="connsiteY6" fmla="*/ 76624 h 190295"/>
                <a:gd name="connsiteX7" fmla="*/ 117734 w 130405"/>
                <a:gd name="connsiteY7" fmla="*/ 109170 h 190295"/>
                <a:gd name="connsiteX8" fmla="*/ 38361 w 130405"/>
                <a:gd name="connsiteY8" fmla="*/ 109170 h 190295"/>
                <a:gd name="connsiteX9" fmla="*/ 38361 w 130405"/>
                <a:gd name="connsiteY9" fmla="*/ 189982 h 19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05" h="190295">
                  <a:moveTo>
                    <a:pt x="-52" y="189872"/>
                  </a:moveTo>
                  <a:lnTo>
                    <a:pt x="-52" y="-313"/>
                  </a:lnTo>
                  <a:lnTo>
                    <a:pt x="130354" y="-313"/>
                  </a:lnTo>
                  <a:lnTo>
                    <a:pt x="130354" y="31680"/>
                  </a:lnTo>
                  <a:lnTo>
                    <a:pt x="38361" y="31680"/>
                  </a:lnTo>
                  <a:lnTo>
                    <a:pt x="38361" y="76624"/>
                  </a:lnTo>
                  <a:lnTo>
                    <a:pt x="117734" y="76624"/>
                  </a:lnTo>
                  <a:lnTo>
                    <a:pt x="117734" y="109170"/>
                  </a:lnTo>
                  <a:lnTo>
                    <a:pt x="38361" y="109170"/>
                  </a:lnTo>
                  <a:lnTo>
                    <a:pt x="38361" y="189982"/>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8" name="Grafik 13">
              <a:extLst>
                <a:ext uri="{FF2B5EF4-FFF2-40B4-BE49-F238E27FC236}">
                  <a16:creationId xmlns:a16="http://schemas.microsoft.com/office/drawing/2014/main" id="{A9B85191-F111-BAFA-0433-FE3185F188F0}"/>
                </a:ext>
              </a:extLst>
            </p:cNvPr>
            <p:cNvSpPr/>
            <p:nvPr/>
          </p:nvSpPr>
          <p:spPr>
            <a:xfrm>
              <a:off x="10554078" y="2177453"/>
              <a:ext cx="184489" cy="196913"/>
            </a:xfrm>
            <a:custGeom>
              <a:avLst/>
              <a:gdLst>
                <a:gd name="connsiteX0" fmla="*/ 125 w 184489"/>
                <a:gd name="connsiteY0" fmla="*/ 99297 h 196913"/>
                <a:gd name="connsiteX1" fmla="*/ 8760 w 184489"/>
                <a:gd name="connsiteY1" fmla="*/ 50589 h 196913"/>
                <a:gd name="connsiteX2" fmla="*/ 26472 w 184489"/>
                <a:gd name="connsiteY2" fmla="*/ 24463 h 196913"/>
                <a:gd name="connsiteX3" fmla="*/ 51048 w 184489"/>
                <a:gd name="connsiteY3" fmla="*/ 7305 h 196913"/>
                <a:gd name="connsiteX4" fmla="*/ 92118 w 184489"/>
                <a:gd name="connsiteY4" fmla="*/ -223 h 196913"/>
                <a:gd name="connsiteX5" fmla="*/ 159314 w 184489"/>
                <a:gd name="connsiteY5" fmla="*/ 25903 h 196913"/>
                <a:gd name="connsiteX6" fmla="*/ 159314 w 184489"/>
                <a:gd name="connsiteY6" fmla="*/ 170478 h 196913"/>
                <a:gd name="connsiteX7" fmla="*/ 92339 w 184489"/>
                <a:gd name="connsiteY7" fmla="*/ 196493 h 196913"/>
                <a:gd name="connsiteX8" fmla="*/ 24922 w 184489"/>
                <a:gd name="connsiteY8" fmla="*/ 170589 h 196913"/>
                <a:gd name="connsiteX9" fmla="*/ 125 w 184489"/>
                <a:gd name="connsiteY9" fmla="*/ 99297 h 196913"/>
                <a:gd name="connsiteX10" fmla="*/ 39646 w 184489"/>
                <a:gd name="connsiteY10" fmla="*/ 98080 h 196913"/>
                <a:gd name="connsiteX11" fmla="*/ 54590 w 184489"/>
                <a:gd name="connsiteY11" fmla="*/ 147010 h 196913"/>
                <a:gd name="connsiteX12" fmla="*/ 92450 w 184489"/>
                <a:gd name="connsiteY12" fmla="*/ 163726 h 196913"/>
                <a:gd name="connsiteX13" fmla="*/ 130199 w 184489"/>
                <a:gd name="connsiteY13" fmla="*/ 147120 h 196913"/>
                <a:gd name="connsiteX14" fmla="*/ 144923 w 184489"/>
                <a:gd name="connsiteY14" fmla="*/ 97526 h 196913"/>
                <a:gd name="connsiteX15" fmla="*/ 130532 w 184489"/>
                <a:gd name="connsiteY15" fmla="*/ 48707 h 196913"/>
                <a:gd name="connsiteX16" fmla="*/ 55553 w 184489"/>
                <a:gd name="connsiteY16" fmla="*/ 47412 h 196913"/>
                <a:gd name="connsiteX17" fmla="*/ 54258 w 184489"/>
                <a:gd name="connsiteY17" fmla="*/ 48707 h 196913"/>
                <a:gd name="connsiteX18" fmla="*/ 39646 w 184489"/>
                <a:gd name="connsiteY18" fmla="*/ 98080 h 1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89" h="196913">
                  <a:moveTo>
                    <a:pt x="125" y="99297"/>
                  </a:moveTo>
                  <a:cubicBezTo>
                    <a:pt x="-384" y="82637"/>
                    <a:pt x="2561" y="66054"/>
                    <a:pt x="8760" y="50589"/>
                  </a:cubicBezTo>
                  <a:cubicBezTo>
                    <a:pt x="13100" y="40914"/>
                    <a:pt x="19089" y="32069"/>
                    <a:pt x="26472" y="24463"/>
                  </a:cubicBezTo>
                  <a:cubicBezTo>
                    <a:pt x="33458" y="17179"/>
                    <a:pt x="41804" y="11356"/>
                    <a:pt x="51048" y="7305"/>
                  </a:cubicBezTo>
                  <a:cubicBezTo>
                    <a:pt x="64100" y="2080"/>
                    <a:pt x="78059" y="-478"/>
                    <a:pt x="92118" y="-223"/>
                  </a:cubicBezTo>
                  <a:cubicBezTo>
                    <a:pt x="117192" y="-1352"/>
                    <a:pt x="141590" y="8135"/>
                    <a:pt x="159314" y="25903"/>
                  </a:cubicBezTo>
                  <a:cubicBezTo>
                    <a:pt x="192812" y="68279"/>
                    <a:pt x="192812" y="128102"/>
                    <a:pt x="159314" y="170478"/>
                  </a:cubicBezTo>
                  <a:cubicBezTo>
                    <a:pt x="141668" y="188224"/>
                    <a:pt x="117336" y="197678"/>
                    <a:pt x="92339" y="196493"/>
                  </a:cubicBezTo>
                  <a:cubicBezTo>
                    <a:pt x="67221" y="197722"/>
                    <a:pt x="42756" y="188312"/>
                    <a:pt x="24922" y="170589"/>
                  </a:cubicBezTo>
                  <a:cubicBezTo>
                    <a:pt x="7476" y="151084"/>
                    <a:pt x="-1447" y="125423"/>
                    <a:pt x="125" y="99297"/>
                  </a:cubicBezTo>
                  <a:close/>
                  <a:moveTo>
                    <a:pt x="39646" y="98080"/>
                  </a:moveTo>
                  <a:cubicBezTo>
                    <a:pt x="38384" y="115681"/>
                    <a:pt x="43708" y="133117"/>
                    <a:pt x="54590" y="147010"/>
                  </a:cubicBezTo>
                  <a:cubicBezTo>
                    <a:pt x="64111" y="157925"/>
                    <a:pt x="77971" y="164047"/>
                    <a:pt x="92450" y="163726"/>
                  </a:cubicBezTo>
                  <a:cubicBezTo>
                    <a:pt x="106886" y="164135"/>
                    <a:pt x="120745" y="158036"/>
                    <a:pt x="130199" y="147120"/>
                  </a:cubicBezTo>
                  <a:cubicBezTo>
                    <a:pt x="141004" y="132940"/>
                    <a:pt x="146240" y="115305"/>
                    <a:pt x="144923" y="97526"/>
                  </a:cubicBezTo>
                  <a:cubicBezTo>
                    <a:pt x="146295" y="80036"/>
                    <a:pt x="141170" y="62655"/>
                    <a:pt x="130532" y="48707"/>
                  </a:cubicBezTo>
                  <a:cubicBezTo>
                    <a:pt x="110184" y="27641"/>
                    <a:pt x="76620" y="27065"/>
                    <a:pt x="55553" y="47412"/>
                  </a:cubicBezTo>
                  <a:cubicBezTo>
                    <a:pt x="55111" y="47833"/>
                    <a:pt x="54679" y="48264"/>
                    <a:pt x="54258" y="48707"/>
                  </a:cubicBezTo>
                  <a:cubicBezTo>
                    <a:pt x="43432" y="62788"/>
                    <a:pt x="38229" y="80378"/>
                    <a:pt x="39646" y="98080"/>
                  </a:cubicBez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9" name="Grafik 13">
              <a:extLst>
                <a:ext uri="{FF2B5EF4-FFF2-40B4-BE49-F238E27FC236}">
                  <a16:creationId xmlns:a16="http://schemas.microsoft.com/office/drawing/2014/main" id="{AB6E03EE-A626-367D-1F43-091FBA1EBE51}"/>
                </a:ext>
              </a:extLst>
            </p:cNvPr>
            <p:cNvSpPr/>
            <p:nvPr/>
          </p:nvSpPr>
          <p:spPr>
            <a:xfrm>
              <a:off x="11362445" y="3581241"/>
              <a:ext cx="184462" cy="196929"/>
            </a:xfrm>
            <a:custGeom>
              <a:avLst/>
              <a:gdLst>
                <a:gd name="connsiteX0" fmla="*/ 98 w 184462"/>
                <a:gd name="connsiteY0" fmla="*/ 99311 h 196929"/>
                <a:gd name="connsiteX1" fmla="*/ 8844 w 184462"/>
                <a:gd name="connsiteY1" fmla="*/ 50603 h 196929"/>
                <a:gd name="connsiteX2" fmla="*/ 26445 w 184462"/>
                <a:gd name="connsiteY2" fmla="*/ 24477 h 196929"/>
                <a:gd name="connsiteX3" fmla="*/ 51132 w 184462"/>
                <a:gd name="connsiteY3" fmla="*/ 7319 h 196929"/>
                <a:gd name="connsiteX4" fmla="*/ 92091 w 184462"/>
                <a:gd name="connsiteY4" fmla="*/ -209 h 196929"/>
                <a:gd name="connsiteX5" fmla="*/ 159287 w 184462"/>
                <a:gd name="connsiteY5" fmla="*/ 25916 h 196929"/>
                <a:gd name="connsiteX6" fmla="*/ 159287 w 184462"/>
                <a:gd name="connsiteY6" fmla="*/ 170492 h 196929"/>
                <a:gd name="connsiteX7" fmla="*/ 92866 w 184462"/>
                <a:gd name="connsiteY7" fmla="*/ 196507 h 196929"/>
                <a:gd name="connsiteX8" fmla="*/ 25338 w 184462"/>
                <a:gd name="connsiteY8" fmla="*/ 170603 h 196929"/>
                <a:gd name="connsiteX9" fmla="*/ 98 w 184462"/>
                <a:gd name="connsiteY9" fmla="*/ 99311 h 196929"/>
                <a:gd name="connsiteX10" fmla="*/ 39619 w 184462"/>
                <a:gd name="connsiteY10" fmla="*/ 97983 h 196929"/>
                <a:gd name="connsiteX11" fmla="*/ 54563 w 184462"/>
                <a:gd name="connsiteY11" fmla="*/ 147023 h 196929"/>
                <a:gd name="connsiteX12" fmla="*/ 92423 w 184462"/>
                <a:gd name="connsiteY12" fmla="*/ 163629 h 196929"/>
                <a:gd name="connsiteX13" fmla="*/ 130172 w 184462"/>
                <a:gd name="connsiteY13" fmla="*/ 147134 h 196929"/>
                <a:gd name="connsiteX14" fmla="*/ 144896 w 184462"/>
                <a:gd name="connsiteY14" fmla="*/ 97540 h 196929"/>
                <a:gd name="connsiteX15" fmla="*/ 130504 w 184462"/>
                <a:gd name="connsiteY15" fmla="*/ 48721 h 196929"/>
                <a:gd name="connsiteX16" fmla="*/ 55526 w 184462"/>
                <a:gd name="connsiteY16" fmla="*/ 47425 h 196929"/>
                <a:gd name="connsiteX17" fmla="*/ 54231 w 184462"/>
                <a:gd name="connsiteY17" fmla="*/ 48721 h 196929"/>
                <a:gd name="connsiteX18" fmla="*/ 39619 w 184462"/>
                <a:gd name="connsiteY18" fmla="*/ 97983 h 19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462" h="196929">
                  <a:moveTo>
                    <a:pt x="98" y="99311"/>
                  </a:moveTo>
                  <a:cubicBezTo>
                    <a:pt x="-433" y="82640"/>
                    <a:pt x="2556" y="66046"/>
                    <a:pt x="8844" y="50603"/>
                  </a:cubicBezTo>
                  <a:cubicBezTo>
                    <a:pt x="13139" y="40928"/>
                    <a:pt x="19095" y="32094"/>
                    <a:pt x="26445" y="24477"/>
                  </a:cubicBezTo>
                  <a:cubicBezTo>
                    <a:pt x="33419" y="17138"/>
                    <a:pt x="41822" y="11293"/>
                    <a:pt x="51132" y="7319"/>
                  </a:cubicBezTo>
                  <a:cubicBezTo>
                    <a:pt x="64139" y="2094"/>
                    <a:pt x="78076" y="-464"/>
                    <a:pt x="92091" y="-209"/>
                  </a:cubicBezTo>
                  <a:cubicBezTo>
                    <a:pt x="117176" y="-1427"/>
                    <a:pt x="141608" y="8071"/>
                    <a:pt x="159287" y="25916"/>
                  </a:cubicBezTo>
                  <a:cubicBezTo>
                    <a:pt x="192785" y="68293"/>
                    <a:pt x="192785" y="128116"/>
                    <a:pt x="159287" y="170492"/>
                  </a:cubicBezTo>
                  <a:cubicBezTo>
                    <a:pt x="141774" y="188094"/>
                    <a:pt x="117674" y="197525"/>
                    <a:pt x="92866" y="196507"/>
                  </a:cubicBezTo>
                  <a:cubicBezTo>
                    <a:pt x="67715" y="197747"/>
                    <a:pt x="43205" y="188348"/>
                    <a:pt x="25338" y="170603"/>
                  </a:cubicBezTo>
                  <a:cubicBezTo>
                    <a:pt x="7737" y="151164"/>
                    <a:pt x="-1352" y="125492"/>
                    <a:pt x="98" y="99311"/>
                  </a:cubicBezTo>
                  <a:close/>
                  <a:moveTo>
                    <a:pt x="39619" y="97983"/>
                  </a:moveTo>
                  <a:cubicBezTo>
                    <a:pt x="38357" y="115617"/>
                    <a:pt x="43681" y="133086"/>
                    <a:pt x="54563" y="147023"/>
                  </a:cubicBezTo>
                  <a:cubicBezTo>
                    <a:pt x="64095" y="157905"/>
                    <a:pt x="77966" y="163994"/>
                    <a:pt x="92423" y="163629"/>
                  </a:cubicBezTo>
                  <a:cubicBezTo>
                    <a:pt x="106848" y="164083"/>
                    <a:pt x="120707" y="158016"/>
                    <a:pt x="130172" y="147134"/>
                  </a:cubicBezTo>
                  <a:cubicBezTo>
                    <a:pt x="140966" y="132953"/>
                    <a:pt x="146202" y="115319"/>
                    <a:pt x="144896" y="97540"/>
                  </a:cubicBezTo>
                  <a:cubicBezTo>
                    <a:pt x="146268" y="80049"/>
                    <a:pt x="141143" y="62669"/>
                    <a:pt x="130504" y="48721"/>
                  </a:cubicBezTo>
                  <a:cubicBezTo>
                    <a:pt x="110157" y="27654"/>
                    <a:pt x="76593" y="27079"/>
                    <a:pt x="55526" y="47425"/>
                  </a:cubicBezTo>
                  <a:cubicBezTo>
                    <a:pt x="55084" y="47846"/>
                    <a:pt x="54652" y="48278"/>
                    <a:pt x="54231" y="48721"/>
                  </a:cubicBezTo>
                  <a:cubicBezTo>
                    <a:pt x="43427" y="62769"/>
                    <a:pt x="38224" y="80315"/>
                    <a:pt x="39619" y="97983"/>
                  </a:cubicBez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0" name="Grafik 13">
              <a:extLst>
                <a:ext uri="{FF2B5EF4-FFF2-40B4-BE49-F238E27FC236}">
                  <a16:creationId xmlns:a16="http://schemas.microsoft.com/office/drawing/2014/main" id="{0391566C-2B6D-69D2-BAA4-BD46334A1FEA}"/>
                </a:ext>
              </a:extLst>
            </p:cNvPr>
            <p:cNvSpPr/>
            <p:nvPr/>
          </p:nvSpPr>
          <p:spPr>
            <a:xfrm>
              <a:off x="10579274" y="3580571"/>
              <a:ext cx="150553" cy="190516"/>
            </a:xfrm>
            <a:custGeom>
              <a:avLst/>
              <a:gdLst>
                <a:gd name="connsiteX0" fmla="*/ -52 w 150553"/>
                <a:gd name="connsiteY0" fmla="*/ 190203 h 190516"/>
                <a:gd name="connsiteX1" fmla="*/ -52 w 150553"/>
                <a:gd name="connsiteY1" fmla="*/ -313 h 190516"/>
                <a:gd name="connsiteX2" fmla="*/ 37254 w 150553"/>
                <a:gd name="connsiteY2" fmla="*/ -313 h 190516"/>
                <a:gd name="connsiteX3" fmla="*/ 114745 w 150553"/>
                <a:gd name="connsiteY3" fmla="*/ 126661 h 190516"/>
                <a:gd name="connsiteX4" fmla="*/ 114745 w 150553"/>
                <a:gd name="connsiteY4" fmla="*/ -313 h 190516"/>
                <a:gd name="connsiteX5" fmla="*/ 150502 w 150553"/>
                <a:gd name="connsiteY5" fmla="*/ -313 h 190516"/>
                <a:gd name="connsiteX6" fmla="*/ 150502 w 150553"/>
                <a:gd name="connsiteY6" fmla="*/ 189871 h 190516"/>
                <a:gd name="connsiteX7" fmla="*/ 111867 w 150553"/>
                <a:gd name="connsiteY7" fmla="*/ 189871 h 190516"/>
                <a:gd name="connsiteX8" fmla="*/ 35372 w 150553"/>
                <a:gd name="connsiteY8" fmla="*/ 66107 h 190516"/>
                <a:gd name="connsiteX9" fmla="*/ 35372 w 150553"/>
                <a:gd name="connsiteY9" fmla="*/ 190203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553" h="190516">
                  <a:moveTo>
                    <a:pt x="-52" y="190203"/>
                  </a:moveTo>
                  <a:lnTo>
                    <a:pt x="-52" y="-313"/>
                  </a:lnTo>
                  <a:lnTo>
                    <a:pt x="37254" y="-313"/>
                  </a:lnTo>
                  <a:lnTo>
                    <a:pt x="114745" y="126661"/>
                  </a:lnTo>
                  <a:lnTo>
                    <a:pt x="114745" y="-313"/>
                  </a:lnTo>
                  <a:lnTo>
                    <a:pt x="150502" y="-313"/>
                  </a:lnTo>
                  <a:lnTo>
                    <a:pt x="150502" y="189871"/>
                  </a:lnTo>
                  <a:lnTo>
                    <a:pt x="111867" y="189871"/>
                  </a:lnTo>
                  <a:lnTo>
                    <a:pt x="35372" y="66107"/>
                  </a:lnTo>
                  <a:lnTo>
                    <a:pt x="35372" y="190203"/>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1" name="Grafik 13">
              <a:extLst>
                <a:ext uri="{FF2B5EF4-FFF2-40B4-BE49-F238E27FC236}">
                  <a16:creationId xmlns:a16="http://schemas.microsoft.com/office/drawing/2014/main" id="{FD789064-A5F7-9F03-C74E-BCC1D246AA73}"/>
                </a:ext>
              </a:extLst>
            </p:cNvPr>
            <p:cNvSpPr/>
            <p:nvPr/>
          </p:nvSpPr>
          <p:spPr>
            <a:xfrm>
              <a:off x="10578942" y="3813043"/>
              <a:ext cx="151660" cy="190516"/>
            </a:xfrm>
            <a:custGeom>
              <a:avLst/>
              <a:gdLst>
                <a:gd name="connsiteX0" fmla="*/ -52 w 151660"/>
                <a:gd name="connsiteY0" fmla="*/ 190203 h 190516"/>
                <a:gd name="connsiteX1" fmla="*/ -52 w 151660"/>
                <a:gd name="connsiteY1" fmla="*/ -313 h 190516"/>
                <a:gd name="connsiteX2" fmla="*/ 38361 w 151660"/>
                <a:gd name="connsiteY2" fmla="*/ -313 h 190516"/>
                <a:gd name="connsiteX3" fmla="*/ 38361 w 151660"/>
                <a:gd name="connsiteY3" fmla="*/ 74521 h 190516"/>
                <a:gd name="connsiteX4" fmla="*/ 113195 w 151660"/>
                <a:gd name="connsiteY4" fmla="*/ 74521 h 190516"/>
                <a:gd name="connsiteX5" fmla="*/ 113195 w 151660"/>
                <a:gd name="connsiteY5" fmla="*/ -313 h 190516"/>
                <a:gd name="connsiteX6" fmla="*/ 151609 w 151660"/>
                <a:gd name="connsiteY6" fmla="*/ -313 h 190516"/>
                <a:gd name="connsiteX7" fmla="*/ 151609 w 151660"/>
                <a:gd name="connsiteY7" fmla="*/ 189871 h 190516"/>
                <a:gd name="connsiteX8" fmla="*/ 113195 w 151660"/>
                <a:gd name="connsiteY8" fmla="*/ 189871 h 190516"/>
                <a:gd name="connsiteX9" fmla="*/ 113195 w 151660"/>
                <a:gd name="connsiteY9" fmla="*/ 106624 h 190516"/>
                <a:gd name="connsiteX10" fmla="*/ 37919 w 151660"/>
                <a:gd name="connsiteY10" fmla="*/ 106624 h 190516"/>
                <a:gd name="connsiteX11" fmla="*/ 37919 w 151660"/>
                <a:gd name="connsiteY11" fmla="*/ 189871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660" h="190516">
                  <a:moveTo>
                    <a:pt x="-52" y="190203"/>
                  </a:moveTo>
                  <a:lnTo>
                    <a:pt x="-52" y="-313"/>
                  </a:lnTo>
                  <a:lnTo>
                    <a:pt x="38361" y="-313"/>
                  </a:lnTo>
                  <a:lnTo>
                    <a:pt x="38361" y="74521"/>
                  </a:lnTo>
                  <a:lnTo>
                    <a:pt x="113195" y="74521"/>
                  </a:lnTo>
                  <a:lnTo>
                    <a:pt x="113195" y="-313"/>
                  </a:lnTo>
                  <a:lnTo>
                    <a:pt x="151609" y="-313"/>
                  </a:lnTo>
                  <a:lnTo>
                    <a:pt x="151609" y="189871"/>
                  </a:lnTo>
                  <a:lnTo>
                    <a:pt x="113195" y="189871"/>
                  </a:lnTo>
                  <a:lnTo>
                    <a:pt x="113195" y="106624"/>
                  </a:lnTo>
                  <a:lnTo>
                    <a:pt x="37919" y="106624"/>
                  </a:lnTo>
                  <a:lnTo>
                    <a:pt x="37919" y="189871"/>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2" name="Grafik 13">
              <a:extLst>
                <a:ext uri="{FF2B5EF4-FFF2-40B4-BE49-F238E27FC236}">
                  <a16:creationId xmlns:a16="http://schemas.microsoft.com/office/drawing/2014/main" id="{38472B46-6D52-85C7-58B6-DA590065F990}"/>
                </a:ext>
              </a:extLst>
            </p:cNvPr>
            <p:cNvSpPr/>
            <p:nvPr/>
          </p:nvSpPr>
          <p:spPr>
            <a:xfrm>
              <a:off x="10970824" y="2878061"/>
              <a:ext cx="150553" cy="190073"/>
            </a:xfrm>
            <a:custGeom>
              <a:avLst/>
              <a:gdLst>
                <a:gd name="connsiteX0" fmla="*/ -52 w 150553"/>
                <a:gd name="connsiteY0" fmla="*/ 189761 h 190073"/>
                <a:gd name="connsiteX1" fmla="*/ -52 w 150553"/>
                <a:gd name="connsiteY1" fmla="*/ -313 h 190073"/>
                <a:gd name="connsiteX2" fmla="*/ 37365 w 150553"/>
                <a:gd name="connsiteY2" fmla="*/ -313 h 190073"/>
                <a:gd name="connsiteX3" fmla="*/ 114856 w 150553"/>
                <a:gd name="connsiteY3" fmla="*/ 126661 h 190073"/>
                <a:gd name="connsiteX4" fmla="*/ 114856 w 150553"/>
                <a:gd name="connsiteY4" fmla="*/ -313 h 190073"/>
                <a:gd name="connsiteX5" fmla="*/ 150502 w 150553"/>
                <a:gd name="connsiteY5" fmla="*/ -313 h 190073"/>
                <a:gd name="connsiteX6" fmla="*/ 150502 w 150553"/>
                <a:gd name="connsiteY6" fmla="*/ 189761 h 190073"/>
                <a:gd name="connsiteX7" fmla="*/ 111978 w 150553"/>
                <a:gd name="connsiteY7" fmla="*/ 189761 h 190073"/>
                <a:gd name="connsiteX8" fmla="*/ 35262 w 150553"/>
                <a:gd name="connsiteY8" fmla="*/ 65775 h 190073"/>
                <a:gd name="connsiteX9" fmla="*/ 35262 w 150553"/>
                <a:gd name="connsiteY9" fmla="*/ 189761 h 19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553" h="190073">
                  <a:moveTo>
                    <a:pt x="-52" y="189761"/>
                  </a:moveTo>
                  <a:lnTo>
                    <a:pt x="-52" y="-313"/>
                  </a:lnTo>
                  <a:lnTo>
                    <a:pt x="37365" y="-313"/>
                  </a:lnTo>
                  <a:lnTo>
                    <a:pt x="114856" y="126661"/>
                  </a:lnTo>
                  <a:lnTo>
                    <a:pt x="114856" y="-313"/>
                  </a:lnTo>
                  <a:lnTo>
                    <a:pt x="150502" y="-313"/>
                  </a:lnTo>
                  <a:lnTo>
                    <a:pt x="150502" y="189761"/>
                  </a:lnTo>
                  <a:lnTo>
                    <a:pt x="111978" y="189761"/>
                  </a:lnTo>
                  <a:lnTo>
                    <a:pt x="35262" y="65775"/>
                  </a:lnTo>
                  <a:lnTo>
                    <a:pt x="35262" y="189761"/>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3" name="Grafik 13">
              <a:extLst>
                <a:ext uri="{FF2B5EF4-FFF2-40B4-BE49-F238E27FC236}">
                  <a16:creationId xmlns:a16="http://schemas.microsoft.com/office/drawing/2014/main" id="{EB89DEBD-BB67-9D65-EC94-1529AB68CD0D}"/>
                </a:ext>
              </a:extLst>
            </p:cNvPr>
            <p:cNvSpPr/>
            <p:nvPr/>
          </p:nvSpPr>
          <p:spPr>
            <a:xfrm>
              <a:off x="11162448" y="2878061"/>
              <a:ext cx="152546" cy="190073"/>
            </a:xfrm>
            <a:custGeom>
              <a:avLst/>
              <a:gdLst>
                <a:gd name="connsiteX0" fmla="*/ -52 w 152546"/>
                <a:gd name="connsiteY0" fmla="*/ 189761 h 190073"/>
                <a:gd name="connsiteX1" fmla="*/ -52 w 152546"/>
                <a:gd name="connsiteY1" fmla="*/ -313 h 190073"/>
                <a:gd name="connsiteX2" fmla="*/ 38915 w 152546"/>
                <a:gd name="connsiteY2" fmla="*/ -313 h 190073"/>
                <a:gd name="connsiteX3" fmla="*/ 38915 w 152546"/>
                <a:gd name="connsiteY3" fmla="*/ 74521 h 190073"/>
                <a:gd name="connsiteX4" fmla="*/ 114192 w 152546"/>
                <a:gd name="connsiteY4" fmla="*/ 74521 h 190073"/>
                <a:gd name="connsiteX5" fmla="*/ 114192 w 152546"/>
                <a:gd name="connsiteY5" fmla="*/ -313 h 190073"/>
                <a:gd name="connsiteX6" fmla="*/ 152494 w 152546"/>
                <a:gd name="connsiteY6" fmla="*/ -313 h 190073"/>
                <a:gd name="connsiteX7" fmla="*/ 152494 w 152546"/>
                <a:gd name="connsiteY7" fmla="*/ 189761 h 190073"/>
                <a:gd name="connsiteX8" fmla="*/ 114192 w 152546"/>
                <a:gd name="connsiteY8" fmla="*/ 189761 h 190073"/>
                <a:gd name="connsiteX9" fmla="*/ 114192 w 152546"/>
                <a:gd name="connsiteY9" fmla="*/ 106624 h 190073"/>
                <a:gd name="connsiteX10" fmla="*/ 38915 w 152546"/>
                <a:gd name="connsiteY10" fmla="*/ 106624 h 190073"/>
                <a:gd name="connsiteX11" fmla="*/ 38915 w 152546"/>
                <a:gd name="connsiteY11" fmla="*/ 189761 h 19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546" h="190073">
                  <a:moveTo>
                    <a:pt x="-52" y="189761"/>
                  </a:moveTo>
                  <a:lnTo>
                    <a:pt x="-52" y="-313"/>
                  </a:lnTo>
                  <a:lnTo>
                    <a:pt x="38915" y="-313"/>
                  </a:lnTo>
                  <a:lnTo>
                    <a:pt x="38915" y="74521"/>
                  </a:lnTo>
                  <a:lnTo>
                    <a:pt x="114192" y="74521"/>
                  </a:lnTo>
                  <a:lnTo>
                    <a:pt x="114192" y="-313"/>
                  </a:lnTo>
                  <a:lnTo>
                    <a:pt x="152494" y="-313"/>
                  </a:lnTo>
                  <a:lnTo>
                    <a:pt x="152494" y="189761"/>
                  </a:lnTo>
                  <a:lnTo>
                    <a:pt x="114192" y="189761"/>
                  </a:lnTo>
                  <a:lnTo>
                    <a:pt x="114192" y="106624"/>
                  </a:lnTo>
                  <a:lnTo>
                    <a:pt x="38915" y="106624"/>
                  </a:lnTo>
                  <a:lnTo>
                    <a:pt x="38915" y="189761"/>
                  </a:lnTo>
                  <a:close/>
                </a:path>
              </a:pathLst>
            </a:custGeom>
            <a:solidFill>
              <a:srgbClr val="EE8A1E"/>
            </a:solidFill>
            <a:ln w="1101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4" name="Ellipse 14">
              <a:extLst>
                <a:ext uri="{FF2B5EF4-FFF2-40B4-BE49-F238E27FC236}">
                  <a16:creationId xmlns:a16="http://schemas.microsoft.com/office/drawing/2014/main" id="{3B3A4C5D-E25A-C7A3-9849-8638AFA97889}"/>
                </a:ext>
              </a:extLst>
            </p:cNvPr>
            <p:cNvSpPr/>
            <p:nvPr/>
          </p:nvSpPr>
          <p:spPr>
            <a:xfrm>
              <a:off x="9605167" y="2514350"/>
              <a:ext cx="471351" cy="465707"/>
            </a:xfrm>
            <a:prstGeom prst="ellipse">
              <a:avLst/>
            </a:prstGeom>
            <a:noFill/>
            <a:ln w="38100">
              <a:solidFill>
                <a:srgbClr val="983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83" name="CuadroTexto 82">
            <a:extLst>
              <a:ext uri="{FF2B5EF4-FFF2-40B4-BE49-F238E27FC236}">
                <a16:creationId xmlns:a16="http://schemas.microsoft.com/office/drawing/2014/main" id="{B7C315F3-F035-411B-FFB5-82CCF7387723}"/>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Ficha técnica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Actikerall</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84" name="CuadroTexto 83">
            <a:extLst>
              <a:ext uri="{FF2B5EF4-FFF2-40B4-BE49-F238E27FC236}">
                <a16:creationId xmlns:a16="http://schemas.microsoft.com/office/drawing/2014/main" id="{27BC0A12-782A-9453-8AFD-0B6172A29E98}"/>
              </a:ext>
            </a:extLst>
          </p:cNvPr>
          <p:cNvSpPr txBox="1"/>
          <p:nvPr/>
        </p:nvSpPr>
        <p:spPr>
          <a:xfrm>
            <a:off x="4969864" y="6014978"/>
            <a:ext cx="5563098" cy="276999"/>
          </a:xfrm>
          <a:prstGeom prst="rect">
            <a:avLst/>
          </a:prstGeom>
          <a:noFill/>
        </p:spPr>
        <p:txBody>
          <a:bodyPr wrap="square">
            <a:spAutoFit/>
          </a:bodyPr>
          <a:lstStyle/>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5-FU: </a:t>
            </a:r>
            <a:r>
              <a:rPr lang="en-GB" sz="1200" kern="1200" dirty="0" err="1">
                <a:solidFill>
                  <a:srgbClr val="575756"/>
                </a:solidFill>
                <a:effectLst/>
                <a:latin typeface="Calibri" panose="020F0502020204030204" pitchFamily="34" charset="0"/>
                <a:cs typeface="Calibri" panose="020F0502020204030204" pitchFamily="34" charset="0"/>
              </a:rPr>
              <a:t>fluorouracilo</a:t>
            </a:r>
            <a:endParaRPr lang="en-GB" sz="900" kern="1200" dirty="0">
              <a:solidFill>
                <a:srgbClr val="575756"/>
              </a:solidFill>
              <a:effectLst/>
              <a:latin typeface="Arial" panose="020B0604020202020204" pitchFamily="34" charset="0"/>
              <a:ea typeface="+mn-ea"/>
              <a:cs typeface="+mn-cs"/>
            </a:endParaRPr>
          </a:p>
        </p:txBody>
      </p:sp>
      <p:sp>
        <p:nvSpPr>
          <p:cNvPr id="85" name="Foliennummernplatzhalter 3">
            <a:extLst>
              <a:ext uri="{FF2B5EF4-FFF2-40B4-BE49-F238E27FC236}">
                <a16:creationId xmlns:a16="http://schemas.microsoft.com/office/drawing/2014/main" id="{ED19DB50-B227-C0DA-4123-CFB2BD5E3CA6}"/>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86" name="Rectangle 11">
            <a:extLst>
              <a:ext uri="{FF2B5EF4-FFF2-40B4-BE49-F238E27FC236}">
                <a16:creationId xmlns:a16="http://schemas.microsoft.com/office/drawing/2014/main" id="{1E6490C6-75EE-F0A2-1B76-6FF041AC1336}"/>
              </a:ext>
            </a:extLst>
          </p:cNvPr>
          <p:cNvSpPr/>
          <p:nvPr/>
        </p:nvSpPr>
        <p:spPr>
          <a:xfrm>
            <a:off x="9428657" y="3154150"/>
            <a:ext cx="131799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solidFill>
                  <a:srgbClr val="EE8A1E"/>
                </a:solidFill>
                <a:effectLst/>
                <a:uLnTx/>
                <a:uFillTx/>
                <a:latin typeface="Arial" panose="020B0604020202020204"/>
                <a:ea typeface="+mn-ea"/>
                <a:cs typeface="+mn-cs"/>
              </a:rPr>
              <a:t>5-fluorouracilo</a:t>
            </a:r>
          </a:p>
        </p:txBody>
      </p:sp>
    </p:spTree>
    <p:extLst>
      <p:ext uri="{BB962C8B-B14F-4D97-AF65-F5344CB8AC3E}">
        <p14:creationId xmlns:p14="http://schemas.microsoft.com/office/powerpoint/2010/main" val="3565164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7D2CF2D-C521-DB8A-D789-0C3926A95E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itel 4">
            <a:extLst>
              <a:ext uri="{FF2B5EF4-FFF2-40B4-BE49-F238E27FC236}">
                <a16:creationId xmlns:a16="http://schemas.microsoft.com/office/drawing/2014/main" id="{6DE87EBE-2183-2379-466D-B4C9C1631158}"/>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Acerca de la eficacia del 5-fluorouracilo</a:t>
            </a:r>
          </a:p>
        </p:txBody>
      </p:sp>
      <p:sp>
        <p:nvSpPr>
          <p:cNvPr id="18" name="Rectángulo 17">
            <a:extLst>
              <a:ext uri="{FF2B5EF4-FFF2-40B4-BE49-F238E27FC236}">
                <a16:creationId xmlns:a16="http://schemas.microsoft.com/office/drawing/2014/main" id="{C1894733-F4DC-785E-D8FE-2A88E8DB7303}"/>
              </a:ext>
            </a:extLst>
          </p:cNvPr>
          <p:cNvSpPr/>
          <p:nvPr/>
        </p:nvSpPr>
        <p:spPr>
          <a:xfrm>
            <a:off x="617579" y="2108639"/>
            <a:ext cx="5582499" cy="369332"/>
          </a:xfrm>
          <a:prstGeom prst="rect">
            <a:avLst/>
          </a:prstGeom>
          <a:solidFill>
            <a:srgbClr val="EE8A1E"/>
          </a:solidFill>
          <a:ln>
            <a:noFill/>
          </a:ln>
          <a:effectLst/>
        </p:spPr>
        <p:txBody>
          <a:bodyPr wrap="square" lIns="91440" tIns="45720" rIns="91440" bIns="45720" anchor="t">
            <a:spAutoFit/>
          </a:bodyPr>
          <a:lstStyle/>
          <a:p>
            <a:pPr algn="ctr"/>
            <a:r>
              <a:rPr lang="es-ES" b="1" dirty="0">
                <a:solidFill>
                  <a:schemeClr val="bg1"/>
                </a:solidFill>
              </a:rPr>
              <a:t>Ensayo clínico multicéntrico aleatorizado y ciego (n=624)</a:t>
            </a:r>
          </a:p>
        </p:txBody>
      </p:sp>
      <p:sp>
        <p:nvSpPr>
          <p:cNvPr id="19" name="Flecha: doblada hacia arriba 11">
            <a:extLst>
              <a:ext uri="{FF2B5EF4-FFF2-40B4-BE49-F238E27FC236}">
                <a16:creationId xmlns:a16="http://schemas.microsoft.com/office/drawing/2014/main" id="{4AC00999-68CA-8B1A-C6D2-D8CFAF736A6A}"/>
              </a:ext>
            </a:extLst>
          </p:cNvPr>
          <p:cNvSpPr/>
          <p:nvPr/>
        </p:nvSpPr>
        <p:spPr>
          <a:xfrm rot="5400000">
            <a:off x="808126" y="2760831"/>
            <a:ext cx="907260" cy="429078"/>
          </a:xfrm>
          <a:prstGeom prst="bentUpArrow">
            <a:avLst>
              <a:gd name="adj1" fmla="val 28288"/>
              <a:gd name="adj2" fmla="val 31216"/>
              <a:gd name="adj3" fmla="val 35510"/>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adroTexto 19">
            <a:extLst>
              <a:ext uri="{FF2B5EF4-FFF2-40B4-BE49-F238E27FC236}">
                <a16:creationId xmlns:a16="http://schemas.microsoft.com/office/drawing/2014/main" id="{B4BE7025-ED46-0A06-1098-0B6CAE01C653}"/>
              </a:ext>
            </a:extLst>
          </p:cNvPr>
          <p:cNvSpPr txBox="1"/>
          <p:nvPr/>
        </p:nvSpPr>
        <p:spPr>
          <a:xfrm>
            <a:off x="1614126" y="2932514"/>
            <a:ext cx="9983142" cy="584775"/>
          </a:xfrm>
          <a:prstGeom prst="rect">
            <a:avLst/>
          </a:prstGeom>
          <a:noFill/>
          <a:ln w="28575">
            <a:solidFill>
              <a:srgbClr val="EE8A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b="1" spc="-40" dirty="0">
                <a:solidFill>
                  <a:schemeClr val="tx1">
                    <a:lumMod val="50000"/>
                    <a:lumOff val="50000"/>
                  </a:schemeClr>
                </a:solidFill>
                <a:ea typeface="+mn-lt"/>
                <a:cs typeface="+mn-lt"/>
              </a:rPr>
              <a:t>5-FU 5% (n=155) (aplicación 2 veces/día por 4 semanas), </a:t>
            </a:r>
            <a:r>
              <a:rPr lang="es-ES" sz="1600" b="1" spc="-40" dirty="0" err="1">
                <a:solidFill>
                  <a:schemeClr val="tx1">
                    <a:lumMod val="50000"/>
                    <a:lumOff val="50000"/>
                  </a:schemeClr>
                </a:solidFill>
                <a:ea typeface="+mn-lt"/>
                <a:cs typeface="+mn-lt"/>
              </a:rPr>
              <a:t>imiquimod</a:t>
            </a:r>
            <a:r>
              <a:rPr lang="es-ES" sz="1600" b="1" spc="-40" dirty="0">
                <a:solidFill>
                  <a:schemeClr val="tx1">
                    <a:lumMod val="50000"/>
                    <a:lumOff val="50000"/>
                  </a:schemeClr>
                </a:solidFill>
                <a:ea typeface="+mn-lt"/>
                <a:cs typeface="+mn-lt"/>
              </a:rPr>
              <a:t> 5% (n=156), </a:t>
            </a:r>
            <a:r>
              <a:rPr lang="es-ES" sz="1600" b="1" spc="-40" dirty="0" err="1">
                <a:solidFill>
                  <a:schemeClr val="tx1">
                    <a:lumMod val="50000"/>
                    <a:lumOff val="50000"/>
                  </a:schemeClr>
                </a:solidFill>
                <a:ea typeface="+mn-lt"/>
                <a:cs typeface="+mn-lt"/>
              </a:rPr>
              <a:t>ingenol</a:t>
            </a:r>
            <a:r>
              <a:rPr lang="es-ES" sz="1600" b="1" spc="-40" dirty="0">
                <a:solidFill>
                  <a:schemeClr val="tx1">
                    <a:lumMod val="50000"/>
                    <a:lumOff val="50000"/>
                  </a:schemeClr>
                </a:solidFill>
                <a:ea typeface="+mn-lt"/>
                <a:cs typeface="+mn-lt"/>
              </a:rPr>
              <a:t> </a:t>
            </a:r>
            <a:r>
              <a:rPr lang="es-ES" sz="1600" b="1" spc="-40" dirty="0" err="1">
                <a:solidFill>
                  <a:schemeClr val="tx1">
                    <a:lumMod val="50000"/>
                    <a:lumOff val="50000"/>
                  </a:schemeClr>
                </a:solidFill>
                <a:ea typeface="+mn-lt"/>
                <a:cs typeface="+mn-lt"/>
              </a:rPr>
              <a:t>mebutato</a:t>
            </a:r>
            <a:r>
              <a:rPr lang="es-ES" sz="1600" b="1" spc="-40" dirty="0">
                <a:solidFill>
                  <a:schemeClr val="tx1">
                    <a:lumMod val="50000"/>
                    <a:lumOff val="50000"/>
                  </a:schemeClr>
                </a:solidFill>
                <a:ea typeface="+mn-lt"/>
                <a:cs typeface="+mn-lt"/>
              </a:rPr>
              <a:t> 0,015% (n=157) y TFD con </a:t>
            </a:r>
            <a:r>
              <a:rPr lang="es-ES" sz="1600" b="1" spc="-40" dirty="0" err="1">
                <a:solidFill>
                  <a:schemeClr val="tx1">
                    <a:lumMod val="50000"/>
                    <a:lumOff val="50000"/>
                  </a:schemeClr>
                </a:solidFill>
                <a:ea typeface="+mn-lt"/>
                <a:cs typeface="+mn-lt"/>
              </a:rPr>
              <a:t>metil-aminolevulinato</a:t>
            </a:r>
            <a:r>
              <a:rPr lang="es-ES" sz="1600" b="1" spc="-40" dirty="0">
                <a:solidFill>
                  <a:schemeClr val="tx1">
                    <a:lumMod val="50000"/>
                    <a:lumOff val="50000"/>
                  </a:schemeClr>
                </a:solidFill>
                <a:ea typeface="+mn-lt"/>
                <a:cs typeface="+mn-lt"/>
              </a:rPr>
              <a:t> (TFD-MAL) (n=156). </a:t>
            </a:r>
            <a:r>
              <a:rPr lang="es-ES" sz="1600" b="1" spc="-40" dirty="0" err="1">
                <a:solidFill>
                  <a:schemeClr val="tx1">
                    <a:lumMod val="50000"/>
                    <a:lumOff val="50000"/>
                  </a:schemeClr>
                </a:solidFill>
                <a:ea typeface="+mn-lt"/>
                <a:cs typeface="+mn-lt"/>
              </a:rPr>
              <a:t>Imiquimod</a:t>
            </a:r>
            <a:r>
              <a:rPr lang="es-ES" sz="1600" b="1" spc="-40" dirty="0">
                <a:solidFill>
                  <a:schemeClr val="tx1">
                    <a:lumMod val="50000"/>
                    <a:lumOff val="50000"/>
                  </a:schemeClr>
                </a:solidFill>
                <a:ea typeface="+mn-lt"/>
                <a:cs typeface="+mn-lt"/>
              </a:rPr>
              <a:t>, </a:t>
            </a:r>
            <a:r>
              <a:rPr lang="es-ES" sz="1600" b="1" spc="-40" dirty="0" err="1">
                <a:solidFill>
                  <a:schemeClr val="tx1">
                    <a:lumMod val="50000"/>
                    <a:lumOff val="50000"/>
                  </a:schemeClr>
                </a:solidFill>
                <a:ea typeface="+mn-lt"/>
                <a:cs typeface="+mn-lt"/>
              </a:rPr>
              <a:t>ingenol</a:t>
            </a:r>
            <a:r>
              <a:rPr lang="es-ES" sz="1600" b="1" spc="-40" dirty="0">
                <a:solidFill>
                  <a:schemeClr val="tx1">
                    <a:lumMod val="50000"/>
                    <a:lumOff val="50000"/>
                  </a:schemeClr>
                </a:solidFill>
                <a:ea typeface="+mn-lt"/>
                <a:cs typeface="+mn-lt"/>
              </a:rPr>
              <a:t> </a:t>
            </a:r>
            <a:r>
              <a:rPr lang="es-ES" sz="1600" b="1" spc="-40" dirty="0" err="1">
                <a:solidFill>
                  <a:schemeClr val="tx1">
                    <a:lumMod val="50000"/>
                    <a:lumOff val="50000"/>
                  </a:schemeClr>
                </a:solidFill>
                <a:ea typeface="+mn-lt"/>
                <a:cs typeface="+mn-lt"/>
              </a:rPr>
              <a:t>mebutato</a:t>
            </a:r>
            <a:r>
              <a:rPr lang="es-ES" sz="1600" b="1" spc="-40" dirty="0">
                <a:solidFill>
                  <a:schemeClr val="tx1">
                    <a:lumMod val="50000"/>
                    <a:lumOff val="50000"/>
                  </a:schemeClr>
                </a:solidFill>
                <a:ea typeface="+mn-lt"/>
                <a:cs typeface="+mn-lt"/>
              </a:rPr>
              <a:t> y TFD-MAL se utilizaron según la ficha técnica</a:t>
            </a:r>
          </a:p>
        </p:txBody>
      </p:sp>
      <p:sp>
        <p:nvSpPr>
          <p:cNvPr id="21" name="CuadroTexto 20">
            <a:extLst>
              <a:ext uri="{FF2B5EF4-FFF2-40B4-BE49-F238E27FC236}">
                <a16:creationId xmlns:a16="http://schemas.microsoft.com/office/drawing/2014/main" id="{F15F3B85-3DD9-45EB-CFD7-47A8064B2274}"/>
              </a:ext>
            </a:extLst>
          </p:cNvPr>
          <p:cNvSpPr txBox="1"/>
          <p:nvPr/>
        </p:nvSpPr>
        <p:spPr>
          <a:xfrm>
            <a:off x="1375071" y="2516551"/>
            <a:ext cx="1827609"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solidFill>
                  <a:schemeClr val="tx1">
                    <a:lumMod val="50000"/>
                    <a:lumOff val="50000"/>
                  </a:schemeClr>
                </a:solidFill>
                <a:cs typeface="Arial"/>
              </a:rPr>
              <a:t>Comparación de:</a:t>
            </a:r>
          </a:p>
        </p:txBody>
      </p:sp>
      <p:sp>
        <p:nvSpPr>
          <p:cNvPr id="22" name="Rectángulo 21">
            <a:extLst>
              <a:ext uri="{FF2B5EF4-FFF2-40B4-BE49-F238E27FC236}">
                <a16:creationId xmlns:a16="http://schemas.microsoft.com/office/drawing/2014/main" id="{74A4F41C-4528-561A-35C9-EC0CC1DE409B}"/>
              </a:ext>
            </a:extLst>
          </p:cNvPr>
          <p:cNvSpPr/>
          <p:nvPr/>
        </p:nvSpPr>
        <p:spPr>
          <a:xfrm>
            <a:off x="617580" y="3779456"/>
            <a:ext cx="1679572" cy="369332"/>
          </a:xfrm>
          <a:prstGeom prst="rect">
            <a:avLst/>
          </a:prstGeom>
          <a:solidFill>
            <a:srgbClr val="EE8A1E"/>
          </a:solidFill>
          <a:ln>
            <a:noFill/>
          </a:ln>
          <a:effectLst/>
        </p:spPr>
        <p:txBody>
          <a:bodyPr wrap="square" lIns="91440" tIns="45720" rIns="91440" bIns="45720" anchor="t">
            <a:spAutoFit/>
          </a:bodyPr>
          <a:lstStyle/>
          <a:p>
            <a:pPr algn="ctr"/>
            <a:r>
              <a:rPr lang="es-ES" b="1" dirty="0">
                <a:solidFill>
                  <a:schemeClr val="bg1"/>
                </a:solidFill>
              </a:rPr>
              <a:t>Resultados</a:t>
            </a:r>
          </a:p>
        </p:txBody>
      </p:sp>
      <p:graphicFrame>
        <p:nvGraphicFramePr>
          <p:cNvPr id="23" name="Tabla 22">
            <a:extLst>
              <a:ext uri="{FF2B5EF4-FFF2-40B4-BE49-F238E27FC236}">
                <a16:creationId xmlns:a16="http://schemas.microsoft.com/office/drawing/2014/main" id="{5C58F283-8D4F-D0F7-BC36-AB30A01393D7}"/>
              </a:ext>
            </a:extLst>
          </p:cNvPr>
          <p:cNvGraphicFramePr>
            <a:graphicFrameLocks noGrp="1"/>
          </p:cNvGraphicFramePr>
          <p:nvPr>
            <p:extLst>
              <p:ext uri="{D42A27DB-BD31-4B8C-83A1-F6EECF244321}">
                <p14:modId xmlns:p14="http://schemas.microsoft.com/office/powerpoint/2010/main" val="111405873"/>
              </p:ext>
            </p:extLst>
          </p:nvPr>
        </p:nvGraphicFramePr>
        <p:xfrm>
          <a:off x="617579" y="4290199"/>
          <a:ext cx="6965250" cy="1554480"/>
        </p:xfrm>
        <a:graphic>
          <a:graphicData uri="http://schemas.openxmlformats.org/drawingml/2006/table">
            <a:tbl>
              <a:tblPr firstRow="1" bandRow="1">
                <a:tableStyleId>{5C22544A-7EE6-4342-B048-85BDC9FD1C3A}</a:tableStyleId>
              </a:tblPr>
              <a:tblGrid>
                <a:gridCol w="2637671">
                  <a:extLst>
                    <a:ext uri="{9D8B030D-6E8A-4147-A177-3AD203B41FA5}">
                      <a16:colId xmlns:a16="http://schemas.microsoft.com/office/drawing/2014/main" val="3359711366"/>
                    </a:ext>
                  </a:extLst>
                </a:gridCol>
                <a:gridCol w="4327579">
                  <a:extLst>
                    <a:ext uri="{9D8B030D-6E8A-4147-A177-3AD203B41FA5}">
                      <a16:colId xmlns:a16="http://schemas.microsoft.com/office/drawing/2014/main" val="4240495648"/>
                    </a:ext>
                  </a:extLst>
                </a:gridCol>
              </a:tblGrid>
              <a:tr h="291086">
                <a:tc>
                  <a:txBody>
                    <a:bodyPr/>
                    <a:lstStyle/>
                    <a:p>
                      <a:r>
                        <a:rPr lang="es-ES" sz="1600" dirty="0"/>
                        <a:t>FÁRMACO</a:t>
                      </a:r>
                    </a:p>
                  </a:txBody>
                  <a:tcPr>
                    <a:solidFill>
                      <a:srgbClr val="EE8A1E"/>
                    </a:solidFill>
                  </a:tcPr>
                </a:tc>
                <a:tc>
                  <a:txBody>
                    <a:bodyPr/>
                    <a:lstStyle/>
                    <a:p>
                      <a:pPr lvl="0">
                        <a:buNone/>
                      </a:pPr>
                      <a:r>
                        <a:rPr lang="es-ES" sz="1600" b="1" i="0" u="none" strike="noStrike" noProof="0" dirty="0">
                          <a:solidFill>
                            <a:schemeClr val="bg1"/>
                          </a:solidFill>
                          <a:latin typeface="Arial"/>
                        </a:rPr>
                        <a:t>Fracaso terapéutico tras el 1º ciclo</a:t>
                      </a:r>
                    </a:p>
                  </a:txBody>
                  <a:tcPr>
                    <a:solidFill>
                      <a:srgbClr val="EE8A1E"/>
                    </a:solidFill>
                  </a:tcPr>
                </a:tc>
                <a:extLst>
                  <a:ext uri="{0D108BD9-81ED-4DB2-BD59-A6C34878D82A}">
                    <a16:rowId xmlns:a16="http://schemas.microsoft.com/office/drawing/2014/main" val="4187152282"/>
                  </a:ext>
                </a:extLst>
              </a:tr>
              <a:tr h="195721">
                <a:tc>
                  <a:txBody>
                    <a:bodyPr/>
                    <a:lstStyle/>
                    <a:p>
                      <a:pPr lvl="0">
                        <a:buNone/>
                      </a:pPr>
                      <a:r>
                        <a:rPr lang="es-ES" sz="1400" b="1" i="0" u="none" strike="noStrike" noProof="0" dirty="0">
                          <a:solidFill>
                            <a:schemeClr val="tx1">
                              <a:lumMod val="50000"/>
                              <a:lumOff val="50000"/>
                            </a:schemeClr>
                          </a:solidFill>
                          <a:latin typeface="Calibri" panose="020F0502020204030204" pitchFamily="34" charset="0"/>
                          <a:cs typeface="Calibri" panose="020F0502020204030204" pitchFamily="34" charset="0"/>
                        </a:rPr>
                        <a:t>5-FU 5%</a:t>
                      </a:r>
                      <a:endParaRPr lang="es-ES" sz="1400" dirty="0">
                        <a:solidFill>
                          <a:schemeClr val="tx1">
                            <a:lumMod val="50000"/>
                            <a:lumOff val="50000"/>
                          </a:schemeClr>
                        </a:solidFill>
                        <a:latin typeface="Calibri" panose="020F0502020204030204" pitchFamily="34" charset="0"/>
                        <a:cs typeface="Calibri" panose="020F0502020204030204" pitchFamily="34" charset="0"/>
                      </a:endParaRPr>
                    </a:p>
                  </a:txBody>
                  <a:tcPr>
                    <a:solidFill>
                      <a:srgbClr val="EE8A1E">
                        <a:alpha val="50000"/>
                      </a:srgbClr>
                    </a:solidFill>
                  </a:tcPr>
                </a:tc>
                <a:tc>
                  <a:txBody>
                    <a:bodyPr/>
                    <a:lstStyle/>
                    <a:p>
                      <a:r>
                        <a:rPr lang="es-ES" sz="1400" dirty="0">
                          <a:solidFill>
                            <a:schemeClr val="tx1">
                              <a:lumMod val="50000"/>
                              <a:lumOff val="50000"/>
                            </a:schemeClr>
                          </a:solidFill>
                          <a:latin typeface="Calibri" panose="020F0502020204030204" pitchFamily="34" charset="0"/>
                          <a:cs typeface="Calibri" panose="020F0502020204030204" pitchFamily="34" charset="0"/>
                        </a:rPr>
                        <a:t>14,8%</a:t>
                      </a:r>
                    </a:p>
                  </a:txBody>
                  <a:tcPr>
                    <a:solidFill>
                      <a:srgbClr val="EE8A1E">
                        <a:alpha val="50000"/>
                      </a:srgbClr>
                    </a:solidFill>
                  </a:tcPr>
                </a:tc>
                <a:extLst>
                  <a:ext uri="{0D108BD9-81ED-4DB2-BD59-A6C34878D82A}">
                    <a16:rowId xmlns:a16="http://schemas.microsoft.com/office/drawing/2014/main" val="1787287315"/>
                  </a:ext>
                </a:extLst>
              </a:tr>
              <a:tr h="219718">
                <a:tc>
                  <a:txBody>
                    <a:bodyPr/>
                    <a:lstStyle/>
                    <a:p>
                      <a:pPr lvl="0">
                        <a:buNone/>
                      </a:pPr>
                      <a:r>
                        <a:rPr lang="es-ES" sz="1400" b="1" i="0" u="none" strike="noStrike" noProof="0" dirty="0" err="1">
                          <a:solidFill>
                            <a:schemeClr val="tx1">
                              <a:lumMod val="50000"/>
                              <a:lumOff val="50000"/>
                            </a:schemeClr>
                          </a:solidFill>
                          <a:latin typeface="Calibri" panose="020F0502020204030204" pitchFamily="34" charset="0"/>
                          <a:cs typeface="Calibri" panose="020F0502020204030204" pitchFamily="34" charset="0"/>
                        </a:rPr>
                        <a:t>Imiquimod</a:t>
                      </a:r>
                      <a:r>
                        <a:rPr lang="es-ES" sz="1400" b="1" i="0" u="none" strike="noStrike" noProof="0" dirty="0">
                          <a:solidFill>
                            <a:schemeClr val="tx1">
                              <a:lumMod val="50000"/>
                              <a:lumOff val="50000"/>
                            </a:schemeClr>
                          </a:solidFill>
                          <a:latin typeface="Calibri" panose="020F0502020204030204" pitchFamily="34" charset="0"/>
                          <a:cs typeface="Calibri" panose="020F0502020204030204" pitchFamily="34" charset="0"/>
                        </a:rPr>
                        <a:t> 5%</a:t>
                      </a:r>
                      <a:endParaRPr lang="es-ES" sz="1400" dirty="0">
                        <a:solidFill>
                          <a:schemeClr val="tx1">
                            <a:lumMod val="50000"/>
                            <a:lumOff val="50000"/>
                          </a:schemeClr>
                        </a:solidFill>
                        <a:latin typeface="Calibri" panose="020F0502020204030204" pitchFamily="34" charset="0"/>
                        <a:cs typeface="Calibri" panose="020F0502020204030204" pitchFamily="34" charset="0"/>
                      </a:endParaRPr>
                    </a:p>
                  </a:txBody>
                  <a:tcPr>
                    <a:solidFill>
                      <a:srgbClr val="EE8A1E">
                        <a:alpha val="10000"/>
                      </a:srgbClr>
                    </a:solidFill>
                  </a:tcPr>
                </a:tc>
                <a:tc>
                  <a:txBody>
                    <a:bodyPr/>
                    <a:lstStyle/>
                    <a:p>
                      <a:r>
                        <a:rPr lang="es-ES" sz="1400" dirty="0">
                          <a:solidFill>
                            <a:schemeClr val="tx1">
                              <a:lumMod val="50000"/>
                              <a:lumOff val="50000"/>
                            </a:schemeClr>
                          </a:solidFill>
                          <a:latin typeface="Calibri" panose="020F0502020204030204" pitchFamily="34" charset="0"/>
                          <a:cs typeface="Calibri" panose="020F0502020204030204" pitchFamily="34" charset="0"/>
                        </a:rPr>
                        <a:t>37,2%</a:t>
                      </a:r>
                    </a:p>
                  </a:txBody>
                  <a:tcPr>
                    <a:solidFill>
                      <a:srgbClr val="EE8A1E">
                        <a:alpha val="10000"/>
                      </a:srgbClr>
                    </a:solidFill>
                  </a:tcPr>
                </a:tc>
                <a:extLst>
                  <a:ext uri="{0D108BD9-81ED-4DB2-BD59-A6C34878D82A}">
                    <a16:rowId xmlns:a16="http://schemas.microsoft.com/office/drawing/2014/main" val="1463264295"/>
                  </a:ext>
                </a:extLst>
              </a:tr>
              <a:tr h="216001">
                <a:tc>
                  <a:txBody>
                    <a:bodyPr/>
                    <a:lstStyle/>
                    <a:p>
                      <a:pPr lvl="0">
                        <a:buNone/>
                      </a:pPr>
                      <a:r>
                        <a:rPr lang="es-ES" sz="1400" b="1" i="0" u="none" strike="noStrike" noProof="0" dirty="0" err="1">
                          <a:solidFill>
                            <a:schemeClr val="tx1">
                              <a:lumMod val="50000"/>
                              <a:lumOff val="50000"/>
                            </a:schemeClr>
                          </a:solidFill>
                          <a:latin typeface="Calibri" panose="020F0502020204030204" pitchFamily="34" charset="0"/>
                          <a:cs typeface="Calibri" panose="020F0502020204030204" pitchFamily="34" charset="0"/>
                        </a:rPr>
                        <a:t>Ingenol</a:t>
                      </a:r>
                      <a:r>
                        <a:rPr lang="es-ES" sz="1400" b="1" i="0" u="none" strike="noStrike" noProof="0" dirty="0">
                          <a:solidFill>
                            <a:schemeClr val="tx1">
                              <a:lumMod val="50000"/>
                              <a:lumOff val="50000"/>
                            </a:schemeClr>
                          </a:solidFill>
                          <a:latin typeface="Calibri" panose="020F0502020204030204" pitchFamily="34" charset="0"/>
                          <a:cs typeface="Calibri" panose="020F0502020204030204" pitchFamily="34" charset="0"/>
                        </a:rPr>
                        <a:t> </a:t>
                      </a:r>
                      <a:r>
                        <a:rPr lang="es-ES" sz="1400" b="1" i="0" u="none" strike="noStrike" noProof="0" dirty="0" err="1">
                          <a:solidFill>
                            <a:schemeClr val="tx1">
                              <a:lumMod val="50000"/>
                              <a:lumOff val="50000"/>
                            </a:schemeClr>
                          </a:solidFill>
                          <a:latin typeface="Calibri" panose="020F0502020204030204" pitchFamily="34" charset="0"/>
                          <a:cs typeface="Calibri" panose="020F0502020204030204" pitchFamily="34" charset="0"/>
                        </a:rPr>
                        <a:t>mebutato</a:t>
                      </a:r>
                      <a:r>
                        <a:rPr lang="es-ES" sz="1400" b="1" i="0" u="none" strike="noStrike" noProof="0" dirty="0">
                          <a:solidFill>
                            <a:schemeClr val="tx1">
                              <a:lumMod val="50000"/>
                              <a:lumOff val="50000"/>
                            </a:schemeClr>
                          </a:solidFill>
                          <a:latin typeface="Calibri" panose="020F0502020204030204" pitchFamily="34" charset="0"/>
                          <a:cs typeface="Calibri" panose="020F0502020204030204" pitchFamily="34" charset="0"/>
                        </a:rPr>
                        <a:t> 0,015%</a:t>
                      </a:r>
                      <a:endParaRPr lang="es-ES" sz="1400" dirty="0">
                        <a:solidFill>
                          <a:schemeClr val="tx1">
                            <a:lumMod val="50000"/>
                            <a:lumOff val="50000"/>
                          </a:schemeClr>
                        </a:solidFill>
                        <a:latin typeface="Calibri" panose="020F0502020204030204" pitchFamily="34" charset="0"/>
                        <a:cs typeface="Calibri" panose="020F0502020204030204" pitchFamily="34" charset="0"/>
                      </a:endParaRPr>
                    </a:p>
                  </a:txBody>
                  <a:tcPr>
                    <a:solidFill>
                      <a:srgbClr val="EE8A1E">
                        <a:alpha val="50000"/>
                      </a:srgbClr>
                    </a:solidFill>
                  </a:tcPr>
                </a:tc>
                <a:tc>
                  <a:txBody>
                    <a:bodyPr/>
                    <a:lstStyle/>
                    <a:p>
                      <a:r>
                        <a:rPr lang="es-ES" sz="1400" dirty="0">
                          <a:solidFill>
                            <a:schemeClr val="tx1">
                              <a:lumMod val="50000"/>
                              <a:lumOff val="50000"/>
                            </a:schemeClr>
                          </a:solidFill>
                          <a:latin typeface="Calibri" panose="020F0502020204030204" pitchFamily="34" charset="0"/>
                          <a:cs typeface="Calibri" panose="020F0502020204030204" pitchFamily="34" charset="0"/>
                        </a:rPr>
                        <a:t>34,6%</a:t>
                      </a:r>
                    </a:p>
                  </a:txBody>
                  <a:tcPr>
                    <a:solidFill>
                      <a:srgbClr val="EE8A1E">
                        <a:alpha val="50000"/>
                      </a:srgbClr>
                    </a:solidFill>
                  </a:tcPr>
                </a:tc>
                <a:extLst>
                  <a:ext uri="{0D108BD9-81ED-4DB2-BD59-A6C34878D82A}">
                    <a16:rowId xmlns:a16="http://schemas.microsoft.com/office/drawing/2014/main" val="1518254169"/>
                  </a:ext>
                </a:extLst>
              </a:tr>
              <a:tr h="201133">
                <a:tc>
                  <a:txBody>
                    <a:bodyPr/>
                    <a:lstStyle/>
                    <a:p>
                      <a:pPr lvl="0">
                        <a:buNone/>
                      </a:pPr>
                      <a:r>
                        <a:rPr lang="es-ES" sz="1400" b="1" i="0" u="none" strike="noStrike" noProof="0" dirty="0">
                          <a:solidFill>
                            <a:schemeClr val="tx1">
                              <a:lumMod val="50000"/>
                              <a:lumOff val="50000"/>
                            </a:schemeClr>
                          </a:solidFill>
                          <a:latin typeface="Calibri" panose="020F0502020204030204" pitchFamily="34" charset="0"/>
                          <a:cs typeface="Calibri" panose="020F0502020204030204" pitchFamily="34" charset="0"/>
                        </a:rPr>
                        <a:t>TFD-MAL</a:t>
                      </a:r>
                      <a:endParaRPr lang="es-ES" sz="1400" dirty="0">
                        <a:solidFill>
                          <a:schemeClr val="tx1">
                            <a:lumMod val="50000"/>
                            <a:lumOff val="50000"/>
                          </a:schemeClr>
                        </a:solidFill>
                        <a:latin typeface="Calibri" panose="020F0502020204030204" pitchFamily="34" charset="0"/>
                        <a:cs typeface="Calibri" panose="020F0502020204030204" pitchFamily="34" charset="0"/>
                      </a:endParaRPr>
                    </a:p>
                  </a:txBody>
                  <a:tcPr>
                    <a:solidFill>
                      <a:srgbClr val="EE8A1E">
                        <a:alpha val="10000"/>
                      </a:srgbClr>
                    </a:solidFill>
                  </a:tcPr>
                </a:tc>
                <a:tc>
                  <a:txBody>
                    <a:bodyPr/>
                    <a:lstStyle/>
                    <a:p>
                      <a:r>
                        <a:rPr lang="es-ES" sz="1400" dirty="0">
                          <a:solidFill>
                            <a:schemeClr val="tx1">
                              <a:lumMod val="50000"/>
                              <a:lumOff val="50000"/>
                            </a:schemeClr>
                          </a:solidFill>
                          <a:latin typeface="Calibri" panose="020F0502020204030204" pitchFamily="34" charset="0"/>
                          <a:cs typeface="Calibri" panose="020F0502020204030204" pitchFamily="34" charset="0"/>
                        </a:rPr>
                        <a:t>47,8%</a:t>
                      </a:r>
                    </a:p>
                  </a:txBody>
                  <a:tcPr>
                    <a:solidFill>
                      <a:srgbClr val="EE8A1E">
                        <a:alpha val="10000"/>
                      </a:srgbClr>
                    </a:solidFill>
                  </a:tcPr>
                </a:tc>
                <a:extLst>
                  <a:ext uri="{0D108BD9-81ED-4DB2-BD59-A6C34878D82A}">
                    <a16:rowId xmlns:a16="http://schemas.microsoft.com/office/drawing/2014/main" val="3448055952"/>
                  </a:ext>
                </a:extLst>
              </a:tr>
            </a:tbl>
          </a:graphicData>
        </a:graphic>
      </p:graphicFrame>
      <p:sp>
        <p:nvSpPr>
          <p:cNvPr id="24" name="CuadroTexto 23">
            <a:extLst>
              <a:ext uri="{FF2B5EF4-FFF2-40B4-BE49-F238E27FC236}">
                <a16:creationId xmlns:a16="http://schemas.microsoft.com/office/drawing/2014/main" id="{AA1559CE-EA3E-FDFB-1FF0-FC9CB5B3BABC}"/>
              </a:ext>
            </a:extLst>
          </p:cNvPr>
          <p:cNvSpPr txBox="1"/>
          <p:nvPr/>
        </p:nvSpPr>
        <p:spPr>
          <a:xfrm>
            <a:off x="8087245" y="4290199"/>
            <a:ext cx="360033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solidFill>
                  <a:schemeClr val="tx1">
                    <a:lumMod val="50000"/>
                    <a:lumOff val="50000"/>
                  </a:schemeClr>
                </a:solidFill>
                <a:cs typeface="Arial" panose="020B0604020202020204"/>
              </a:rPr>
              <a:t>El 5-FU 5% fue significativamente más efectivo sin</a:t>
            </a:r>
            <a:r>
              <a:rPr lang="es-ES" sz="1600" dirty="0">
                <a:solidFill>
                  <a:schemeClr val="tx1">
                    <a:lumMod val="50000"/>
                    <a:lumOff val="50000"/>
                  </a:schemeClr>
                </a:solidFill>
                <a:ea typeface="+mn-lt"/>
                <a:cs typeface="+mn-lt"/>
              </a:rPr>
              <a:t> presentar más efectos adversos que otras alternativas de tratamiento, con un alto grado de satisfacción de los pacientes.</a:t>
            </a:r>
            <a:endParaRPr lang="es-ES" dirty="0">
              <a:solidFill>
                <a:schemeClr val="tx1">
                  <a:lumMod val="50000"/>
                  <a:lumOff val="50000"/>
                </a:schemeClr>
              </a:solidFill>
              <a:cs typeface="Arial" panose="020B0604020202020204"/>
            </a:endParaRPr>
          </a:p>
        </p:txBody>
      </p:sp>
      <p:sp>
        <p:nvSpPr>
          <p:cNvPr id="26" name="Rectángulo 25">
            <a:extLst>
              <a:ext uri="{FF2B5EF4-FFF2-40B4-BE49-F238E27FC236}">
                <a16:creationId xmlns:a16="http://schemas.microsoft.com/office/drawing/2014/main" id="{EEEDDDB6-8DA6-CBD8-5638-4A3DDEE08FAE}"/>
              </a:ext>
            </a:extLst>
          </p:cNvPr>
          <p:cNvSpPr/>
          <p:nvPr/>
        </p:nvSpPr>
        <p:spPr>
          <a:xfrm rot="18900000">
            <a:off x="7947201" y="4420821"/>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29E7C91A-3A38-6A6B-F34E-3041D5633B25}"/>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M.H.E. Jansen, J.P.H.M.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Kessels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P.J.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Nelemans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N.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Kouloubis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A.H.M.M.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Arits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H.P.A. van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Pelt</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et al.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Randomized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trial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four</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treatment</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approaches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for</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actinic</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keratosis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N Engl J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Med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380 (2019), pp. 935-946</a:t>
            </a:r>
          </a:p>
        </p:txBody>
      </p:sp>
      <p:sp>
        <p:nvSpPr>
          <p:cNvPr id="29" name="Foliennummernplatzhalter 3">
            <a:extLst>
              <a:ext uri="{FF2B5EF4-FFF2-40B4-BE49-F238E27FC236}">
                <a16:creationId xmlns:a16="http://schemas.microsoft.com/office/drawing/2014/main" id="{1BA4B1CB-B44D-63A7-D313-AB462912D2D1}"/>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5412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66846AED-8FAC-9851-6460-8D6294F6B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618"/>
            <a:ext cx="12192000" cy="6858000"/>
          </a:xfrm>
          <a:prstGeom prst="rect">
            <a:avLst/>
          </a:prstGeom>
        </p:spPr>
      </p:pic>
      <p:sp>
        <p:nvSpPr>
          <p:cNvPr id="43" name="Titel 4">
            <a:extLst>
              <a:ext uri="{FF2B5EF4-FFF2-40B4-BE49-F238E27FC236}">
                <a16:creationId xmlns:a16="http://schemas.microsoft.com/office/drawing/2014/main" id="{183566B1-C6AB-B826-D638-1D7FC0040F2D}"/>
              </a:ext>
            </a:extLst>
          </p:cNvPr>
          <p:cNvSpPr txBox="1">
            <a:spLocks/>
          </p:cNvSpPr>
          <p:nvPr/>
        </p:nvSpPr>
        <p:spPr>
          <a:xfrm>
            <a:off x="617579" y="1292700"/>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err="1">
                <a:ln>
                  <a:noFill/>
                </a:ln>
                <a:solidFill>
                  <a:srgbClr val="EE8A1E"/>
                </a:solidFill>
                <a:effectLst/>
                <a:uLnTx/>
                <a:uFillTx/>
                <a:latin typeface="Arial" panose="020B0604020202020204"/>
                <a:ea typeface="+mj-ea"/>
                <a:cs typeface="+mj-cs"/>
              </a:rPr>
              <a:t>Imiquimod</a:t>
            </a:r>
            <a:endParaRPr kumimoji="0" lang="es-ES" sz="2800" b="1" i="0" u="none" strike="noStrike" kern="1200" cap="none" spc="0" normalizeH="0" baseline="0" dirty="0">
              <a:ln>
                <a:noFill/>
              </a:ln>
              <a:solidFill>
                <a:srgbClr val="EE8A1E"/>
              </a:solidFill>
              <a:effectLst/>
              <a:uLnTx/>
              <a:uFillTx/>
              <a:latin typeface="Arial" panose="020B0604020202020204"/>
              <a:ea typeface="+mj-ea"/>
              <a:cs typeface="+mj-cs"/>
            </a:endParaRPr>
          </a:p>
        </p:txBody>
      </p:sp>
      <p:sp>
        <p:nvSpPr>
          <p:cNvPr id="44" name="Inhaltsplatzhalter 2">
            <a:extLst>
              <a:ext uri="{FF2B5EF4-FFF2-40B4-BE49-F238E27FC236}">
                <a16:creationId xmlns:a16="http://schemas.microsoft.com/office/drawing/2014/main" id="{46E4B398-02D7-DE88-2C15-29C89AB61A73}"/>
              </a:ext>
            </a:extLst>
          </p:cNvPr>
          <p:cNvSpPr txBox="1">
            <a:spLocks/>
          </p:cNvSpPr>
          <p:nvPr/>
        </p:nvSpPr>
        <p:spPr>
          <a:xfrm>
            <a:off x="836341" y="1832844"/>
            <a:ext cx="8145614" cy="8941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s-ES" sz="1600" b="1" dirty="0">
                <a:solidFill>
                  <a:srgbClr val="EE8A1E"/>
                </a:solidFill>
              </a:rPr>
              <a:t>Clase farmacoterapéutica: </a:t>
            </a:r>
            <a:r>
              <a:rPr lang="es-ES" sz="1600" dirty="0">
                <a:solidFill>
                  <a:schemeClr val="tx1">
                    <a:lumMod val="50000"/>
                    <a:lumOff val="50000"/>
                  </a:schemeClr>
                </a:solidFill>
              </a:rPr>
              <a:t>antibióticos y quimioterapéuticos de uso dermatológico, antivirales.</a:t>
            </a:r>
          </a:p>
          <a:p>
            <a:pPr algn="l">
              <a:buClr>
                <a:schemeClr val="tx1"/>
              </a:buClr>
            </a:pPr>
            <a:r>
              <a:rPr lang="es-ES" sz="1600" b="1" dirty="0">
                <a:solidFill>
                  <a:srgbClr val="EE8A1E"/>
                </a:solidFill>
              </a:rPr>
              <a:t>Posible mecanismo de acción: </a:t>
            </a:r>
            <a:r>
              <a:rPr lang="es-ES" sz="1600" dirty="0" err="1">
                <a:solidFill>
                  <a:schemeClr val="tx1">
                    <a:lumMod val="50000"/>
                    <a:lumOff val="50000"/>
                  </a:schemeClr>
                </a:solidFill>
              </a:rPr>
              <a:t>Imiquimod</a:t>
            </a:r>
            <a:r>
              <a:rPr lang="es-ES" sz="1600" dirty="0">
                <a:solidFill>
                  <a:schemeClr val="tx1">
                    <a:lumMod val="50000"/>
                    <a:lumOff val="50000"/>
                  </a:schemeClr>
                </a:solidFill>
              </a:rPr>
              <a:t> modula la respuesta inmunitaria. En modelos animales, </a:t>
            </a:r>
            <a:r>
              <a:rPr lang="es-ES" sz="1600" dirty="0" err="1">
                <a:solidFill>
                  <a:schemeClr val="tx1">
                    <a:lumMod val="50000"/>
                    <a:lumOff val="50000"/>
                  </a:schemeClr>
                </a:solidFill>
              </a:rPr>
              <a:t>imiquimod</a:t>
            </a:r>
            <a:r>
              <a:rPr lang="es-ES" sz="1600" dirty="0">
                <a:solidFill>
                  <a:schemeClr val="tx1">
                    <a:lumMod val="50000"/>
                    <a:lumOff val="50000"/>
                  </a:schemeClr>
                </a:solidFill>
              </a:rPr>
              <a:t> es eficaz contra las infecciones víricas y ejerce sus propiedades antitumorales principalmente a través de la inducción del interferón alfa y otras citocinas.</a:t>
            </a:r>
          </a:p>
        </p:txBody>
      </p:sp>
      <p:sp>
        <p:nvSpPr>
          <p:cNvPr id="45" name="Rectángulo 44">
            <a:extLst>
              <a:ext uri="{FF2B5EF4-FFF2-40B4-BE49-F238E27FC236}">
                <a16:creationId xmlns:a16="http://schemas.microsoft.com/office/drawing/2014/main" id="{3A252957-99B6-3536-7E71-A41C6D0BBDD9}"/>
              </a:ext>
            </a:extLst>
          </p:cNvPr>
          <p:cNvSpPr/>
          <p:nvPr/>
        </p:nvSpPr>
        <p:spPr>
          <a:xfrm rot="18900000">
            <a:off x="696296" y="1905830"/>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91ED4096-505C-22CB-DA60-E867BD6E090C}"/>
              </a:ext>
            </a:extLst>
          </p:cNvPr>
          <p:cNvSpPr/>
          <p:nvPr/>
        </p:nvSpPr>
        <p:spPr>
          <a:xfrm rot="18900000">
            <a:off x="696295" y="2288783"/>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7" name="Gruppieren 34">
            <a:extLst>
              <a:ext uri="{FF2B5EF4-FFF2-40B4-BE49-F238E27FC236}">
                <a16:creationId xmlns:a16="http://schemas.microsoft.com/office/drawing/2014/main" id="{8B49114B-4628-1A4D-1F63-51C213A8BB0C}"/>
              </a:ext>
            </a:extLst>
          </p:cNvPr>
          <p:cNvGrpSpPr/>
          <p:nvPr/>
        </p:nvGrpSpPr>
        <p:grpSpPr>
          <a:xfrm>
            <a:off x="9243686" y="1528834"/>
            <a:ext cx="1858136" cy="1776888"/>
            <a:chOff x="9886466" y="1461519"/>
            <a:chExt cx="1858136" cy="1776888"/>
          </a:xfrm>
        </p:grpSpPr>
        <p:sp>
          <p:nvSpPr>
            <p:cNvPr id="48" name="Grafik 7">
              <a:extLst>
                <a:ext uri="{FF2B5EF4-FFF2-40B4-BE49-F238E27FC236}">
                  <a16:creationId xmlns:a16="http://schemas.microsoft.com/office/drawing/2014/main" id="{BFE2913A-4FA0-0748-895E-6CF260BAF433}"/>
                </a:ext>
              </a:extLst>
            </p:cNvPr>
            <p:cNvSpPr/>
            <p:nvPr/>
          </p:nvSpPr>
          <p:spPr>
            <a:xfrm>
              <a:off x="11089854" y="2519080"/>
              <a:ext cx="541210" cy="719327"/>
            </a:xfrm>
            <a:custGeom>
              <a:avLst/>
              <a:gdLst>
                <a:gd name="connsiteX0" fmla="*/ 541211 w 541210"/>
                <a:gd name="connsiteY0" fmla="*/ 719328 h 719327"/>
                <a:gd name="connsiteX1" fmla="*/ 434245 w 541210"/>
                <a:gd name="connsiteY1" fmla="*/ 408051 h 719327"/>
                <a:gd name="connsiteX2" fmla="*/ 106680 w 541210"/>
                <a:gd name="connsiteY2" fmla="*/ 326993 h 719327"/>
                <a:gd name="connsiteX3" fmla="*/ 0 w 541210"/>
                <a:gd name="connsiteY3" fmla="*/ 0 h 719327"/>
              </a:gdLst>
              <a:ahLst/>
              <a:cxnLst>
                <a:cxn ang="0">
                  <a:pos x="connsiteX0" y="connsiteY0"/>
                </a:cxn>
                <a:cxn ang="0">
                  <a:pos x="connsiteX1" y="connsiteY1"/>
                </a:cxn>
                <a:cxn ang="0">
                  <a:pos x="connsiteX2" y="connsiteY2"/>
                </a:cxn>
                <a:cxn ang="0">
                  <a:pos x="connsiteX3" y="connsiteY3"/>
                </a:cxn>
              </a:cxnLst>
              <a:rect l="l" t="t" r="r" b="b"/>
              <a:pathLst>
                <a:path w="541210" h="719327">
                  <a:moveTo>
                    <a:pt x="541211" y="719328"/>
                  </a:moveTo>
                  <a:lnTo>
                    <a:pt x="434245" y="408051"/>
                  </a:lnTo>
                  <a:lnTo>
                    <a:pt x="106680" y="326993"/>
                  </a:lnTo>
                  <a:lnTo>
                    <a:pt x="0" y="0"/>
                  </a:lnTo>
                </a:path>
              </a:pathLst>
            </a:custGeom>
            <a:noFill/>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49" name="Grafik 7">
              <a:extLst>
                <a:ext uri="{FF2B5EF4-FFF2-40B4-BE49-F238E27FC236}">
                  <a16:creationId xmlns:a16="http://schemas.microsoft.com/office/drawing/2014/main" id="{27B9FB83-D8E4-CDC7-5D3F-1462B6B66879}"/>
                </a:ext>
              </a:extLst>
            </p:cNvPr>
            <p:cNvSpPr/>
            <p:nvPr/>
          </p:nvSpPr>
          <p:spPr>
            <a:xfrm>
              <a:off x="9886466" y="2420115"/>
              <a:ext cx="594169" cy="686085"/>
            </a:xfrm>
            <a:custGeom>
              <a:avLst/>
              <a:gdLst>
                <a:gd name="connsiteX0" fmla="*/ 594170 w 594169"/>
                <a:gd name="connsiteY0" fmla="*/ 514540 h 686085"/>
                <a:gd name="connsiteX1" fmla="*/ 594170 w 594169"/>
                <a:gd name="connsiteY1" fmla="*/ 171450 h 686085"/>
                <a:gd name="connsiteX2" fmla="*/ 297085 w 594169"/>
                <a:gd name="connsiteY2" fmla="*/ 0 h 686085"/>
                <a:gd name="connsiteX3" fmla="*/ 0 w 594169"/>
                <a:gd name="connsiteY3" fmla="*/ 171450 h 686085"/>
                <a:gd name="connsiteX4" fmla="*/ 0 w 594169"/>
                <a:gd name="connsiteY4" fmla="*/ 514540 h 686085"/>
                <a:gd name="connsiteX5" fmla="*/ 297085 w 594169"/>
                <a:gd name="connsiteY5" fmla="*/ 686086 h 686085"/>
                <a:gd name="connsiteX6" fmla="*/ 594170 w 594169"/>
                <a:gd name="connsiteY6" fmla="*/ 514540 h 68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169" h="686085">
                  <a:moveTo>
                    <a:pt x="594170" y="514540"/>
                  </a:moveTo>
                  <a:lnTo>
                    <a:pt x="594170" y="171450"/>
                  </a:lnTo>
                  <a:lnTo>
                    <a:pt x="297085" y="0"/>
                  </a:lnTo>
                  <a:lnTo>
                    <a:pt x="0" y="171450"/>
                  </a:lnTo>
                  <a:lnTo>
                    <a:pt x="0" y="514540"/>
                  </a:lnTo>
                  <a:lnTo>
                    <a:pt x="297085" y="686086"/>
                  </a:lnTo>
                  <a:lnTo>
                    <a:pt x="594170" y="514540"/>
                  </a:lnTo>
                  <a:close/>
                </a:path>
              </a:pathLst>
            </a:custGeom>
            <a:noFill/>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0" name="Grafik 7">
              <a:extLst>
                <a:ext uri="{FF2B5EF4-FFF2-40B4-BE49-F238E27FC236}">
                  <a16:creationId xmlns:a16="http://schemas.microsoft.com/office/drawing/2014/main" id="{D688C95E-150A-2CF4-857F-969BF2DD1B1F}"/>
                </a:ext>
              </a:extLst>
            </p:cNvPr>
            <p:cNvSpPr/>
            <p:nvPr/>
          </p:nvSpPr>
          <p:spPr>
            <a:xfrm>
              <a:off x="9948188" y="2627951"/>
              <a:ext cx="9525" cy="270414"/>
            </a:xfrm>
            <a:custGeom>
              <a:avLst/>
              <a:gdLst>
                <a:gd name="connsiteX0" fmla="*/ 0 w 9525"/>
                <a:gd name="connsiteY0" fmla="*/ 0 h 270414"/>
                <a:gd name="connsiteX1" fmla="*/ 0 w 9525"/>
                <a:gd name="connsiteY1" fmla="*/ 270415 h 270414"/>
              </a:gdLst>
              <a:ahLst/>
              <a:cxnLst>
                <a:cxn ang="0">
                  <a:pos x="connsiteX0" y="connsiteY0"/>
                </a:cxn>
                <a:cxn ang="0">
                  <a:pos x="connsiteX1" y="connsiteY1"/>
                </a:cxn>
              </a:cxnLst>
              <a:rect l="l" t="t" r="r" b="b"/>
              <a:pathLst>
                <a:path w="9525" h="270414">
                  <a:moveTo>
                    <a:pt x="0" y="0"/>
                  </a:moveTo>
                  <a:lnTo>
                    <a:pt x="0" y="270415"/>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1" name="Grafik 7">
              <a:extLst>
                <a:ext uri="{FF2B5EF4-FFF2-40B4-BE49-F238E27FC236}">
                  <a16:creationId xmlns:a16="http://schemas.microsoft.com/office/drawing/2014/main" id="{CEFFC4DF-7946-3B9F-CC20-387DC8E6BF43}"/>
                </a:ext>
              </a:extLst>
            </p:cNvPr>
            <p:cNvSpPr/>
            <p:nvPr/>
          </p:nvSpPr>
          <p:spPr>
            <a:xfrm>
              <a:off x="10480636" y="1646876"/>
              <a:ext cx="9525" cy="270414"/>
            </a:xfrm>
            <a:custGeom>
              <a:avLst/>
              <a:gdLst>
                <a:gd name="connsiteX0" fmla="*/ 0 w 9525"/>
                <a:gd name="connsiteY0" fmla="*/ 0 h 270414"/>
                <a:gd name="connsiteX1" fmla="*/ 0 w 9525"/>
                <a:gd name="connsiteY1" fmla="*/ 270415 h 270414"/>
              </a:gdLst>
              <a:ahLst/>
              <a:cxnLst>
                <a:cxn ang="0">
                  <a:pos x="connsiteX0" y="connsiteY0"/>
                </a:cxn>
                <a:cxn ang="0">
                  <a:pos x="connsiteX1" y="connsiteY1"/>
                </a:cxn>
              </a:cxnLst>
              <a:rect l="l" t="t" r="r" b="b"/>
              <a:pathLst>
                <a:path w="9525" h="270414">
                  <a:moveTo>
                    <a:pt x="0" y="0"/>
                  </a:moveTo>
                  <a:lnTo>
                    <a:pt x="0" y="270415"/>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2" name="Grafik 7">
              <a:extLst>
                <a:ext uri="{FF2B5EF4-FFF2-40B4-BE49-F238E27FC236}">
                  <a16:creationId xmlns:a16="http://schemas.microsoft.com/office/drawing/2014/main" id="{1EF3F722-A451-FC07-7FED-E4E7CE14980C}"/>
                </a:ext>
              </a:extLst>
            </p:cNvPr>
            <p:cNvSpPr/>
            <p:nvPr/>
          </p:nvSpPr>
          <p:spPr>
            <a:xfrm>
              <a:off x="10176598" y="2902937"/>
              <a:ext cx="234219" cy="135159"/>
            </a:xfrm>
            <a:custGeom>
              <a:avLst/>
              <a:gdLst>
                <a:gd name="connsiteX0" fmla="*/ 234220 w 234219"/>
                <a:gd name="connsiteY0" fmla="*/ 0 h 135159"/>
                <a:gd name="connsiteX1" fmla="*/ 0 w 234219"/>
                <a:gd name="connsiteY1" fmla="*/ 135160 h 135159"/>
              </a:gdLst>
              <a:ahLst/>
              <a:cxnLst>
                <a:cxn ang="0">
                  <a:pos x="connsiteX0" y="connsiteY0"/>
                </a:cxn>
                <a:cxn ang="0">
                  <a:pos x="connsiteX1" y="connsiteY1"/>
                </a:cxn>
              </a:cxnLst>
              <a:rect l="l" t="t" r="r" b="b"/>
              <a:pathLst>
                <a:path w="234219" h="135159">
                  <a:moveTo>
                    <a:pt x="234220" y="0"/>
                  </a:moveTo>
                  <a:lnTo>
                    <a:pt x="0" y="13516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3" name="Grafik 7">
              <a:extLst>
                <a:ext uri="{FF2B5EF4-FFF2-40B4-BE49-F238E27FC236}">
                  <a16:creationId xmlns:a16="http://schemas.microsoft.com/office/drawing/2014/main" id="{D81DC1B8-7965-BCFA-384E-A44917DC89DA}"/>
                </a:ext>
              </a:extLst>
            </p:cNvPr>
            <p:cNvSpPr/>
            <p:nvPr/>
          </p:nvSpPr>
          <p:spPr>
            <a:xfrm>
              <a:off x="10183551" y="1907765"/>
              <a:ext cx="594169" cy="686085"/>
            </a:xfrm>
            <a:custGeom>
              <a:avLst/>
              <a:gdLst>
                <a:gd name="connsiteX0" fmla="*/ 594170 w 594169"/>
                <a:gd name="connsiteY0" fmla="*/ 514541 h 686085"/>
                <a:gd name="connsiteX1" fmla="*/ 594170 w 594169"/>
                <a:gd name="connsiteY1" fmla="*/ 171545 h 686085"/>
                <a:gd name="connsiteX2" fmla="*/ 297085 w 594169"/>
                <a:gd name="connsiteY2" fmla="*/ 0 h 686085"/>
                <a:gd name="connsiteX3" fmla="*/ 0 w 594169"/>
                <a:gd name="connsiteY3" fmla="*/ 171545 h 686085"/>
                <a:gd name="connsiteX4" fmla="*/ 0 w 594169"/>
                <a:gd name="connsiteY4" fmla="*/ 514541 h 686085"/>
                <a:gd name="connsiteX5" fmla="*/ 297085 w 594169"/>
                <a:gd name="connsiteY5" fmla="*/ 686086 h 686085"/>
                <a:gd name="connsiteX6" fmla="*/ 594170 w 594169"/>
                <a:gd name="connsiteY6" fmla="*/ 514541 h 68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169" h="686085">
                  <a:moveTo>
                    <a:pt x="594170" y="514541"/>
                  </a:moveTo>
                  <a:lnTo>
                    <a:pt x="594170" y="171545"/>
                  </a:lnTo>
                  <a:lnTo>
                    <a:pt x="297085" y="0"/>
                  </a:lnTo>
                  <a:lnTo>
                    <a:pt x="0" y="171545"/>
                  </a:lnTo>
                  <a:lnTo>
                    <a:pt x="0" y="514541"/>
                  </a:lnTo>
                  <a:lnTo>
                    <a:pt x="297085" y="686086"/>
                  </a:lnTo>
                  <a:lnTo>
                    <a:pt x="594170" y="514541"/>
                  </a:lnTo>
                  <a:close/>
                </a:path>
              </a:pathLst>
            </a:custGeom>
            <a:noFill/>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4" name="Grafik 7">
              <a:extLst>
                <a:ext uri="{FF2B5EF4-FFF2-40B4-BE49-F238E27FC236}">
                  <a16:creationId xmlns:a16="http://schemas.microsoft.com/office/drawing/2014/main" id="{F132D63F-AA27-C365-8851-78AF72B46620}"/>
                </a:ext>
              </a:extLst>
            </p:cNvPr>
            <p:cNvSpPr/>
            <p:nvPr/>
          </p:nvSpPr>
          <p:spPr>
            <a:xfrm>
              <a:off x="10245273" y="2115601"/>
              <a:ext cx="9525" cy="270414"/>
            </a:xfrm>
            <a:custGeom>
              <a:avLst/>
              <a:gdLst>
                <a:gd name="connsiteX0" fmla="*/ 0 w 9525"/>
                <a:gd name="connsiteY0" fmla="*/ 0 h 270414"/>
                <a:gd name="connsiteX1" fmla="*/ 0 w 9525"/>
                <a:gd name="connsiteY1" fmla="*/ 270415 h 270414"/>
              </a:gdLst>
              <a:ahLst/>
              <a:cxnLst>
                <a:cxn ang="0">
                  <a:pos x="connsiteX0" y="connsiteY0"/>
                </a:cxn>
                <a:cxn ang="0">
                  <a:pos x="connsiteX1" y="connsiteY1"/>
                </a:cxn>
              </a:cxnLst>
              <a:rect l="l" t="t" r="r" b="b"/>
              <a:pathLst>
                <a:path w="9525" h="270414">
                  <a:moveTo>
                    <a:pt x="0" y="0"/>
                  </a:moveTo>
                  <a:lnTo>
                    <a:pt x="0" y="270415"/>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5" name="Grafik 7">
              <a:extLst>
                <a:ext uri="{FF2B5EF4-FFF2-40B4-BE49-F238E27FC236}">
                  <a16:creationId xmlns:a16="http://schemas.microsoft.com/office/drawing/2014/main" id="{2867B5E7-57C8-3E4C-E07E-2A26232402A4}"/>
                </a:ext>
              </a:extLst>
            </p:cNvPr>
            <p:cNvSpPr/>
            <p:nvPr/>
          </p:nvSpPr>
          <p:spPr>
            <a:xfrm>
              <a:off x="10473682" y="2390588"/>
              <a:ext cx="234219" cy="135159"/>
            </a:xfrm>
            <a:custGeom>
              <a:avLst/>
              <a:gdLst>
                <a:gd name="connsiteX0" fmla="*/ 234220 w 234219"/>
                <a:gd name="connsiteY0" fmla="*/ 0 h 135159"/>
                <a:gd name="connsiteX1" fmla="*/ 0 w 234219"/>
                <a:gd name="connsiteY1" fmla="*/ 135160 h 135159"/>
              </a:gdLst>
              <a:ahLst/>
              <a:cxnLst>
                <a:cxn ang="0">
                  <a:pos x="connsiteX0" y="connsiteY0"/>
                </a:cxn>
                <a:cxn ang="0">
                  <a:pos x="connsiteX1" y="connsiteY1"/>
                </a:cxn>
              </a:cxnLst>
              <a:rect l="l" t="t" r="r" b="b"/>
              <a:pathLst>
                <a:path w="234219" h="135159">
                  <a:moveTo>
                    <a:pt x="234220" y="0"/>
                  </a:moveTo>
                  <a:lnTo>
                    <a:pt x="0" y="13516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6" name="Grafik 7">
              <a:extLst>
                <a:ext uri="{FF2B5EF4-FFF2-40B4-BE49-F238E27FC236}">
                  <a16:creationId xmlns:a16="http://schemas.microsoft.com/office/drawing/2014/main" id="{4FD08150-C175-5FC8-87A3-49D5958D6AF3}"/>
                </a:ext>
              </a:extLst>
            </p:cNvPr>
            <p:cNvSpPr/>
            <p:nvPr/>
          </p:nvSpPr>
          <p:spPr>
            <a:xfrm>
              <a:off x="10469682" y="1979489"/>
              <a:ext cx="234219" cy="135159"/>
            </a:xfrm>
            <a:custGeom>
              <a:avLst/>
              <a:gdLst>
                <a:gd name="connsiteX0" fmla="*/ 234220 w 234219"/>
                <a:gd name="connsiteY0" fmla="*/ 135160 h 135159"/>
                <a:gd name="connsiteX1" fmla="*/ 0 w 234219"/>
                <a:gd name="connsiteY1" fmla="*/ 0 h 135159"/>
              </a:gdLst>
              <a:ahLst/>
              <a:cxnLst>
                <a:cxn ang="0">
                  <a:pos x="connsiteX0" y="connsiteY0"/>
                </a:cxn>
                <a:cxn ang="0">
                  <a:pos x="connsiteX1" y="connsiteY1"/>
                </a:cxn>
              </a:cxnLst>
              <a:rect l="l" t="t" r="r" b="b"/>
              <a:pathLst>
                <a:path w="234219" h="135159">
                  <a:moveTo>
                    <a:pt x="234220" y="135160"/>
                  </a:moveTo>
                  <a:lnTo>
                    <a:pt x="0" y="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7" name="Grafik 7">
              <a:extLst>
                <a:ext uri="{FF2B5EF4-FFF2-40B4-BE49-F238E27FC236}">
                  <a16:creationId xmlns:a16="http://schemas.microsoft.com/office/drawing/2014/main" id="{7ACE34D3-4AB9-514A-C5D8-3D4F9F4B18A0}"/>
                </a:ext>
              </a:extLst>
            </p:cNvPr>
            <p:cNvSpPr/>
            <p:nvPr/>
          </p:nvSpPr>
          <p:spPr>
            <a:xfrm>
              <a:off x="10078871" y="1964058"/>
              <a:ext cx="186309" cy="201739"/>
            </a:xfrm>
            <a:custGeom>
              <a:avLst/>
              <a:gdLst>
                <a:gd name="connsiteX0" fmla="*/ 0 w 186309"/>
                <a:gd name="connsiteY0" fmla="*/ 0 h 201739"/>
                <a:gd name="connsiteX1" fmla="*/ 186309 w 186309"/>
                <a:gd name="connsiteY1" fmla="*/ 0 h 201739"/>
                <a:gd name="connsiteX2" fmla="*/ 186309 w 186309"/>
                <a:gd name="connsiteY2" fmla="*/ 201739 h 201739"/>
                <a:gd name="connsiteX3" fmla="*/ 0 w 186309"/>
                <a:gd name="connsiteY3" fmla="*/ 201739 h 201739"/>
              </a:gdLst>
              <a:ahLst/>
              <a:cxnLst>
                <a:cxn ang="0">
                  <a:pos x="connsiteX0" y="connsiteY0"/>
                </a:cxn>
                <a:cxn ang="0">
                  <a:pos x="connsiteX1" y="connsiteY1"/>
                </a:cxn>
                <a:cxn ang="0">
                  <a:pos x="connsiteX2" y="connsiteY2"/>
                </a:cxn>
                <a:cxn ang="0">
                  <a:pos x="connsiteX3" y="connsiteY3"/>
                </a:cxn>
              </a:cxnLst>
              <a:rect l="l" t="t" r="r" b="b"/>
              <a:pathLst>
                <a:path w="186309" h="201739">
                  <a:moveTo>
                    <a:pt x="0" y="0"/>
                  </a:moveTo>
                  <a:lnTo>
                    <a:pt x="186309" y="0"/>
                  </a:lnTo>
                  <a:lnTo>
                    <a:pt x="186309" y="201739"/>
                  </a:lnTo>
                  <a:lnTo>
                    <a:pt x="0" y="201739"/>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8" name="Grafik 7">
              <a:extLst>
                <a:ext uri="{FF2B5EF4-FFF2-40B4-BE49-F238E27FC236}">
                  <a16:creationId xmlns:a16="http://schemas.microsoft.com/office/drawing/2014/main" id="{9BCDC107-7432-89A8-F214-E1308B3A6192}"/>
                </a:ext>
              </a:extLst>
            </p:cNvPr>
            <p:cNvSpPr/>
            <p:nvPr/>
          </p:nvSpPr>
          <p:spPr>
            <a:xfrm>
              <a:off x="10383671" y="1461519"/>
              <a:ext cx="186309" cy="201739"/>
            </a:xfrm>
            <a:custGeom>
              <a:avLst/>
              <a:gdLst>
                <a:gd name="connsiteX0" fmla="*/ 0 w 186309"/>
                <a:gd name="connsiteY0" fmla="*/ 0 h 201739"/>
                <a:gd name="connsiteX1" fmla="*/ 186309 w 186309"/>
                <a:gd name="connsiteY1" fmla="*/ 0 h 201739"/>
                <a:gd name="connsiteX2" fmla="*/ 186309 w 186309"/>
                <a:gd name="connsiteY2" fmla="*/ 201740 h 201739"/>
                <a:gd name="connsiteX3" fmla="*/ 0 w 186309"/>
                <a:gd name="connsiteY3" fmla="*/ 201740 h 201739"/>
              </a:gdLst>
              <a:ahLst/>
              <a:cxnLst>
                <a:cxn ang="0">
                  <a:pos x="connsiteX0" y="connsiteY0"/>
                </a:cxn>
                <a:cxn ang="0">
                  <a:pos x="connsiteX1" y="connsiteY1"/>
                </a:cxn>
                <a:cxn ang="0">
                  <a:pos x="connsiteX2" y="connsiteY2"/>
                </a:cxn>
                <a:cxn ang="0">
                  <a:pos x="connsiteX3" y="connsiteY3"/>
                </a:cxn>
              </a:cxnLst>
              <a:rect l="l" t="t" r="r" b="b"/>
              <a:pathLst>
                <a:path w="186309" h="201739">
                  <a:moveTo>
                    <a:pt x="0" y="0"/>
                  </a:moveTo>
                  <a:lnTo>
                    <a:pt x="186309" y="0"/>
                  </a:lnTo>
                  <a:lnTo>
                    <a:pt x="186309" y="201740"/>
                  </a:lnTo>
                  <a:lnTo>
                    <a:pt x="0" y="201740"/>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9" name="Grafik 7">
              <a:extLst>
                <a:ext uri="{FF2B5EF4-FFF2-40B4-BE49-F238E27FC236}">
                  <a16:creationId xmlns:a16="http://schemas.microsoft.com/office/drawing/2014/main" id="{0D0DAB4F-16FE-B02C-D041-8B993C7AEDC5}"/>
                </a:ext>
              </a:extLst>
            </p:cNvPr>
            <p:cNvSpPr/>
            <p:nvPr/>
          </p:nvSpPr>
          <p:spPr>
            <a:xfrm>
              <a:off x="10777720" y="1974250"/>
              <a:ext cx="532352" cy="559688"/>
            </a:xfrm>
            <a:custGeom>
              <a:avLst/>
              <a:gdLst>
                <a:gd name="connsiteX0" fmla="*/ 532352 w 532352"/>
                <a:gd name="connsiteY0" fmla="*/ 279845 h 559688"/>
                <a:gd name="connsiteX1" fmla="*/ 328994 w 532352"/>
                <a:gd name="connsiteY1" fmla="*/ 0 h 559688"/>
                <a:gd name="connsiteX2" fmla="*/ 0 w 532352"/>
                <a:gd name="connsiteY2" fmla="*/ 106870 h 559688"/>
                <a:gd name="connsiteX3" fmla="*/ 0 w 532352"/>
                <a:gd name="connsiteY3" fmla="*/ 452819 h 559688"/>
                <a:gd name="connsiteX4" fmla="*/ 328994 w 532352"/>
                <a:gd name="connsiteY4" fmla="*/ 559689 h 559688"/>
                <a:gd name="connsiteX5" fmla="*/ 532352 w 532352"/>
                <a:gd name="connsiteY5" fmla="*/ 279845 h 55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352" h="559688">
                  <a:moveTo>
                    <a:pt x="532352" y="279845"/>
                  </a:moveTo>
                  <a:lnTo>
                    <a:pt x="328994" y="0"/>
                  </a:lnTo>
                  <a:lnTo>
                    <a:pt x="0" y="106870"/>
                  </a:lnTo>
                  <a:lnTo>
                    <a:pt x="0" y="452819"/>
                  </a:lnTo>
                  <a:lnTo>
                    <a:pt x="328994" y="559689"/>
                  </a:lnTo>
                  <a:lnTo>
                    <a:pt x="532352" y="279845"/>
                  </a:lnTo>
                  <a:close/>
                </a:path>
              </a:pathLst>
            </a:custGeom>
            <a:noFill/>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0" name="Grafik 7">
              <a:extLst>
                <a:ext uri="{FF2B5EF4-FFF2-40B4-BE49-F238E27FC236}">
                  <a16:creationId xmlns:a16="http://schemas.microsoft.com/office/drawing/2014/main" id="{2F9281C7-215E-6A73-86E2-0460CB36AA00}"/>
                </a:ext>
              </a:extLst>
            </p:cNvPr>
            <p:cNvSpPr/>
            <p:nvPr/>
          </p:nvSpPr>
          <p:spPr>
            <a:xfrm>
              <a:off x="11069757" y="2053879"/>
              <a:ext cx="158877" cy="218789"/>
            </a:xfrm>
            <a:custGeom>
              <a:avLst/>
              <a:gdLst>
                <a:gd name="connsiteX0" fmla="*/ 158877 w 158877"/>
                <a:gd name="connsiteY0" fmla="*/ 218789 h 218789"/>
                <a:gd name="connsiteX1" fmla="*/ 0 w 158877"/>
                <a:gd name="connsiteY1" fmla="*/ 0 h 218789"/>
              </a:gdLst>
              <a:ahLst/>
              <a:cxnLst>
                <a:cxn ang="0">
                  <a:pos x="connsiteX0" y="connsiteY0"/>
                </a:cxn>
                <a:cxn ang="0">
                  <a:pos x="connsiteX1" y="connsiteY1"/>
                </a:cxn>
              </a:cxnLst>
              <a:rect l="l" t="t" r="r" b="b"/>
              <a:pathLst>
                <a:path w="158877" h="218789">
                  <a:moveTo>
                    <a:pt x="158877" y="218789"/>
                  </a:moveTo>
                  <a:lnTo>
                    <a:pt x="0" y="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1" name="Grafik 7">
              <a:extLst>
                <a:ext uri="{FF2B5EF4-FFF2-40B4-BE49-F238E27FC236}">
                  <a16:creationId xmlns:a16="http://schemas.microsoft.com/office/drawing/2014/main" id="{A6075419-1382-CA7F-52E0-D0E5A58BF111}"/>
                </a:ext>
              </a:extLst>
            </p:cNvPr>
            <p:cNvSpPr/>
            <p:nvPr/>
          </p:nvSpPr>
          <p:spPr>
            <a:xfrm>
              <a:off x="10996700" y="1860807"/>
              <a:ext cx="186308" cy="201739"/>
            </a:xfrm>
            <a:custGeom>
              <a:avLst/>
              <a:gdLst>
                <a:gd name="connsiteX0" fmla="*/ 0 w 186308"/>
                <a:gd name="connsiteY0" fmla="*/ 0 h 201739"/>
                <a:gd name="connsiteX1" fmla="*/ 186309 w 186308"/>
                <a:gd name="connsiteY1" fmla="*/ 0 h 201739"/>
                <a:gd name="connsiteX2" fmla="*/ 186309 w 186308"/>
                <a:gd name="connsiteY2" fmla="*/ 201740 h 201739"/>
                <a:gd name="connsiteX3" fmla="*/ 0 w 186308"/>
                <a:gd name="connsiteY3" fmla="*/ 201740 h 201739"/>
              </a:gdLst>
              <a:ahLst/>
              <a:cxnLst>
                <a:cxn ang="0">
                  <a:pos x="connsiteX0" y="connsiteY0"/>
                </a:cxn>
                <a:cxn ang="0">
                  <a:pos x="connsiteX1" y="connsiteY1"/>
                </a:cxn>
                <a:cxn ang="0">
                  <a:pos x="connsiteX2" y="connsiteY2"/>
                </a:cxn>
                <a:cxn ang="0">
                  <a:pos x="connsiteX3" y="connsiteY3"/>
                </a:cxn>
              </a:cxnLst>
              <a:rect l="l" t="t" r="r" b="b"/>
              <a:pathLst>
                <a:path w="186308" h="201739">
                  <a:moveTo>
                    <a:pt x="0" y="0"/>
                  </a:moveTo>
                  <a:lnTo>
                    <a:pt x="186309" y="0"/>
                  </a:lnTo>
                  <a:lnTo>
                    <a:pt x="186309" y="201740"/>
                  </a:lnTo>
                  <a:lnTo>
                    <a:pt x="0" y="201740"/>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2" name="Grafik 7">
              <a:extLst>
                <a:ext uri="{FF2B5EF4-FFF2-40B4-BE49-F238E27FC236}">
                  <a16:creationId xmlns:a16="http://schemas.microsoft.com/office/drawing/2014/main" id="{12380AF2-C119-1E8A-04C6-452BD8F75E63}"/>
                </a:ext>
              </a:extLst>
            </p:cNvPr>
            <p:cNvSpPr/>
            <p:nvPr/>
          </p:nvSpPr>
          <p:spPr>
            <a:xfrm>
              <a:off x="10990318" y="2396207"/>
              <a:ext cx="186309" cy="201739"/>
            </a:xfrm>
            <a:custGeom>
              <a:avLst/>
              <a:gdLst>
                <a:gd name="connsiteX0" fmla="*/ 0 w 186309"/>
                <a:gd name="connsiteY0" fmla="*/ 0 h 201739"/>
                <a:gd name="connsiteX1" fmla="*/ 186309 w 186309"/>
                <a:gd name="connsiteY1" fmla="*/ 0 h 201739"/>
                <a:gd name="connsiteX2" fmla="*/ 186309 w 186309"/>
                <a:gd name="connsiteY2" fmla="*/ 201739 h 201739"/>
                <a:gd name="connsiteX3" fmla="*/ 0 w 186309"/>
                <a:gd name="connsiteY3" fmla="*/ 201739 h 201739"/>
              </a:gdLst>
              <a:ahLst/>
              <a:cxnLst>
                <a:cxn ang="0">
                  <a:pos x="connsiteX0" y="connsiteY0"/>
                </a:cxn>
                <a:cxn ang="0">
                  <a:pos x="connsiteX1" y="connsiteY1"/>
                </a:cxn>
                <a:cxn ang="0">
                  <a:pos x="connsiteX2" y="connsiteY2"/>
                </a:cxn>
                <a:cxn ang="0">
                  <a:pos x="connsiteX3" y="connsiteY3"/>
                </a:cxn>
              </a:cxnLst>
              <a:rect l="l" t="t" r="r" b="b"/>
              <a:pathLst>
                <a:path w="186309" h="201739">
                  <a:moveTo>
                    <a:pt x="0" y="0"/>
                  </a:moveTo>
                  <a:lnTo>
                    <a:pt x="186309" y="0"/>
                  </a:lnTo>
                  <a:lnTo>
                    <a:pt x="186309" y="201739"/>
                  </a:lnTo>
                  <a:lnTo>
                    <a:pt x="0" y="201739"/>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3" name="Grafik 7">
              <a:extLst>
                <a:ext uri="{FF2B5EF4-FFF2-40B4-BE49-F238E27FC236}">
                  <a16:creationId xmlns:a16="http://schemas.microsoft.com/office/drawing/2014/main" id="{8D04F322-FC64-3EA1-BB6B-83CCEF830AF7}"/>
                </a:ext>
              </a:extLst>
            </p:cNvPr>
            <p:cNvSpPr/>
            <p:nvPr/>
          </p:nvSpPr>
          <p:spPr>
            <a:xfrm>
              <a:off x="11524099" y="2670908"/>
              <a:ext cx="220503" cy="256222"/>
            </a:xfrm>
            <a:custGeom>
              <a:avLst/>
              <a:gdLst>
                <a:gd name="connsiteX0" fmla="*/ 220504 w 220503"/>
                <a:gd name="connsiteY0" fmla="*/ 0 h 256222"/>
                <a:gd name="connsiteX1" fmla="*/ 0 w 220503"/>
                <a:gd name="connsiteY1" fmla="*/ 256223 h 256222"/>
              </a:gdLst>
              <a:ahLst/>
              <a:cxnLst>
                <a:cxn ang="0">
                  <a:pos x="connsiteX0" y="connsiteY0"/>
                </a:cxn>
                <a:cxn ang="0">
                  <a:pos x="connsiteX1" y="connsiteY1"/>
                </a:cxn>
              </a:cxnLst>
              <a:rect l="l" t="t" r="r" b="b"/>
              <a:pathLst>
                <a:path w="220503" h="256222">
                  <a:moveTo>
                    <a:pt x="220504" y="0"/>
                  </a:moveTo>
                  <a:lnTo>
                    <a:pt x="0" y="256223"/>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4" name="Grafik 7">
              <a:extLst>
                <a:ext uri="{FF2B5EF4-FFF2-40B4-BE49-F238E27FC236}">
                  <a16:creationId xmlns:a16="http://schemas.microsoft.com/office/drawing/2014/main" id="{8D55860E-BC62-1F64-423E-E418DF68AA57}"/>
                </a:ext>
              </a:extLst>
            </p:cNvPr>
            <p:cNvSpPr txBox="1"/>
            <p:nvPr/>
          </p:nvSpPr>
          <p:spPr>
            <a:xfrm>
              <a:off x="10554892" y="1542291"/>
              <a:ext cx="258404" cy="2530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044" b="1" i="0" u="none" strike="noStrike" kern="1200" cap="none" spc="0" normalizeH="0" baseline="0" dirty="0">
                  <a:ln>
                    <a:noFill/>
                  </a:ln>
                  <a:solidFill>
                    <a:srgbClr val="EE8A1E"/>
                  </a:solidFill>
                  <a:effectLst/>
                  <a:uLnTx/>
                  <a:uFillTx/>
                  <a:latin typeface="Arial"/>
                  <a:ea typeface="+mn-ea"/>
                  <a:cs typeface="Arial"/>
                  <a:sym typeface="Arial"/>
                </a:rPr>
                <a:t>2</a:t>
              </a:r>
            </a:p>
          </p:txBody>
        </p:sp>
      </p:grpSp>
      <p:sp>
        <p:nvSpPr>
          <p:cNvPr id="65" name="Grafik 7">
            <a:extLst>
              <a:ext uri="{FF2B5EF4-FFF2-40B4-BE49-F238E27FC236}">
                <a16:creationId xmlns:a16="http://schemas.microsoft.com/office/drawing/2014/main" id="{C2D71DE0-920D-959E-4FCD-4C58CE176E2D}"/>
              </a:ext>
            </a:extLst>
          </p:cNvPr>
          <p:cNvSpPr txBox="1"/>
          <p:nvPr/>
        </p:nvSpPr>
        <p:spPr>
          <a:xfrm>
            <a:off x="9354176" y="1948125"/>
            <a:ext cx="3513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a:ln>
                  <a:noFill/>
                </a:ln>
                <a:solidFill>
                  <a:srgbClr val="EE8A1E"/>
                </a:solidFill>
                <a:effectLst/>
                <a:uLnTx/>
                <a:uFillTx/>
                <a:latin typeface="Arial"/>
                <a:ea typeface="+mn-ea"/>
                <a:cs typeface="Arial"/>
                <a:sym typeface="Arial"/>
              </a:rPr>
              <a:t>N</a:t>
            </a:r>
          </a:p>
        </p:txBody>
      </p:sp>
      <p:sp>
        <p:nvSpPr>
          <p:cNvPr id="66" name="Grafik 7">
            <a:extLst>
              <a:ext uri="{FF2B5EF4-FFF2-40B4-BE49-F238E27FC236}">
                <a16:creationId xmlns:a16="http://schemas.microsoft.com/office/drawing/2014/main" id="{4CEB0729-5C2B-96A5-1D78-42E767A81643}"/>
              </a:ext>
            </a:extLst>
          </p:cNvPr>
          <p:cNvSpPr txBox="1"/>
          <p:nvPr/>
        </p:nvSpPr>
        <p:spPr>
          <a:xfrm>
            <a:off x="10265623" y="2380274"/>
            <a:ext cx="3513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a:ln>
                  <a:noFill/>
                </a:ln>
                <a:solidFill>
                  <a:srgbClr val="EE8A1E"/>
                </a:solidFill>
                <a:effectLst/>
                <a:uLnTx/>
                <a:uFillTx/>
                <a:latin typeface="Arial"/>
                <a:ea typeface="+mn-ea"/>
                <a:cs typeface="Arial"/>
                <a:sym typeface="Arial"/>
              </a:rPr>
              <a:t>N</a:t>
            </a:r>
          </a:p>
        </p:txBody>
      </p:sp>
      <p:sp>
        <p:nvSpPr>
          <p:cNvPr id="67" name="Grafik 7">
            <a:extLst>
              <a:ext uri="{FF2B5EF4-FFF2-40B4-BE49-F238E27FC236}">
                <a16:creationId xmlns:a16="http://schemas.microsoft.com/office/drawing/2014/main" id="{56340E30-D394-D8E4-E823-8D017D2C4F95}"/>
              </a:ext>
            </a:extLst>
          </p:cNvPr>
          <p:cNvSpPr txBox="1"/>
          <p:nvPr/>
        </p:nvSpPr>
        <p:spPr>
          <a:xfrm>
            <a:off x="10272005" y="1844874"/>
            <a:ext cx="3513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EE8A1E"/>
                </a:solidFill>
                <a:effectLst/>
                <a:uLnTx/>
                <a:uFillTx/>
                <a:latin typeface="Arial"/>
                <a:ea typeface="+mn-ea"/>
                <a:cs typeface="Arial"/>
                <a:sym typeface="Arial"/>
              </a:rPr>
              <a:t>N</a:t>
            </a:r>
          </a:p>
        </p:txBody>
      </p:sp>
      <p:sp>
        <p:nvSpPr>
          <p:cNvPr id="68" name="Grafik 7">
            <a:extLst>
              <a:ext uri="{FF2B5EF4-FFF2-40B4-BE49-F238E27FC236}">
                <a16:creationId xmlns:a16="http://schemas.microsoft.com/office/drawing/2014/main" id="{A4C61577-B63B-19D6-D7E6-1E7F60E8EA8F}"/>
              </a:ext>
            </a:extLst>
          </p:cNvPr>
          <p:cNvSpPr txBox="1"/>
          <p:nvPr/>
        </p:nvSpPr>
        <p:spPr>
          <a:xfrm>
            <a:off x="9574999" y="1444539"/>
            <a:ext cx="5180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EE8A1E"/>
                </a:solidFill>
                <a:effectLst/>
                <a:uLnTx/>
                <a:uFillTx/>
                <a:latin typeface="Arial"/>
                <a:ea typeface="+mn-ea"/>
                <a:cs typeface="Arial"/>
                <a:sym typeface="Arial"/>
              </a:rPr>
              <a:t>NH</a:t>
            </a:r>
          </a:p>
        </p:txBody>
      </p:sp>
      <p:sp>
        <p:nvSpPr>
          <p:cNvPr id="69" name="Rectangle 11">
            <a:extLst>
              <a:ext uri="{FF2B5EF4-FFF2-40B4-BE49-F238E27FC236}">
                <a16:creationId xmlns:a16="http://schemas.microsoft.com/office/drawing/2014/main" id="{C4D5D833-06FF-DC3B-2387-0673A4EFB422}"/>
              </a:ext>
            </a:extLst>
          </p:cNvPr>
          <p:cNvSpPr/>
          <p:nvPr/>
        </p:nvSpPr>
        <p:spPr>
          <a:xfrm>
            <a:off x="10737111" y="2158021"/>
            <a:ext cx="101021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err="1">
                <a:ln>
                  <a:noFill/>
                </a:ln>
                <a:solidFill>
                  <a:srgbClr val="EE8A1E"/>
                </a:solidFill>
                <a:effectLst/>
                <a:uLnTx/>
                <a:uFillTx/>
                <a:latin typeface="Arial" panose="020B0604020202020204"/>
                <a:ea typeface="+mn-ea"/>
                <a:cs typeface="+mn-cs"/>
              </a:rPr>
              <a:t>Imiquimod</a:t>
            </a:r>
            <a:endParaRPr kumimoji="0" lang="es-ES" sz="1400" b="0" i="0" u="none" strike="noStrike" kern="1200" cap="none" spc="0" normalizeH="0" baseline="0" dirty="0">
              <a:ln>
                <a:noFill/>
              </a:ln>
              <a:solidFill>
                <a:srgbClr val="EE8A1E"/>
              </a:solidFill>
              <a:effectLst/>
              <a:uLnTx/>
              <a:uFillTx/>
              <a:latin typeface="Arial" panose="020B0604020202020204"/>
              <a:ea typeface="+mn-ea"/>
              <a:cs typeface="+mn-cs"/>
            </a:endParaRPr>
          </a:p>
        </p:txBody>
      </p:sp>
      <p:sp>
        <p:nvSpPr>
          <p:cNvPr id="70" name="Rectangle 25">
            <a:extLst>
              <a:ext uri="{FF2B5EF4-FFF2-40B4-BE49-F238E27FC236}">
                <a16:creationId xmlns:a16="http://schemas.microsoft.com/office/drawing/2014/main" id="{2B32A040-0B68-90C4-C8D6-BB6CCF71CF16}"/>
              </a:ext>
            </a:extLst>
          </p:cNvPr>
          <p:cNvSpPr/>
          <p:nvPr/>
        </p:nvSpPr>
        <p:spPr>
          <a:xfrm>
            <a:off x="836339" y="3509634"/>
            <a:ext cx="11332241" cy="830997"/>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Imiquimod</a:t>
            </a: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3,75%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1 aplicación/día de hasta 2 sobres de 250 g de crema por sobre, durante </a:t>
            </a:r>
            <a:b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2 ciclos de 2 semanas (cada uno separado por una pausa de tratamiento de 2 semanas).</a:t>
            </a:r>
          </a:p>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Imiquimod</a:t>
            </a: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5%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2 aplicaciones/día - de 2 a 4 semanas.</a:t>
            </a:r>
          </a:p>
        </p:txBody>
      </p:sp>
      <p:sp>
        <p:nvSpPr>
          <p:cNvPr id="124" name="Rectangle : coins arrondis 8">
            <a:extLst>
              <a:ext uri="{FF2B5EF4-FFF2-40B4-BE49-F238E27FC236}">
                <a16:creationId xmlns:a16="http://schemas.microsoft.com/office/drawing/2014/main" id="{D19184E3-FE6A-9EF3-04D7-48B49243C571}"/>
              </a:ext>
            </a:extLst>
          </p:cNvPr>
          <p:cNvSpPr/>
          <p:nvPr/>
        </p:nvSpPr>
        <p:spPr>
          <a:xfrm>
            <a:off x="537538" y="3071360"/>
            <a:ext cx="304042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Tratamientos disponibles</a:t>
            </a:r>
          </a:p>
        </p:txBody>
      </p:sp>
      <p:sp>
        <p:nvSpPr>
          <p:cNvPr id="125" name="Rectángulo 124">
            <a:extLst>
              <a:ext uri="{FF2B5EF4-FFF2-40B4-BE49-F238E27FC236}">
                <a16:creationId xmlns:a16="http://schemas.microsoft.com/office/drawing/2014/main" id="{DC60A323-5C9E-E0C1-3430-FC73778CDFBC}"/>
              </a:ext>
            </a:extLst>
          </p:cNvPr>
          <p:cNvSpPr/>
          <p:nvPr/>
        </p:nvSpPr>
        <p:spPr>
          <a:xfrm rot="18900000">
            <a:off x="696295" y="3618883"/>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6" name="Rectángulo 125">
            <a:extLst>
              <a:ext uri="{FF2B5EF4-FFF2-40B4-BE49-F238E27FC236}">
                <a16:creationId xmlns:a16="http://schemas.microsoft.com/office/drawing/2014/main" id="{A47D2887-EA2D-062A-DA7E-DE0646EFF749}"/>
              </a:ext>
            </a:extLst>
          </p:cNvPr>
          <p:cNvSpPr/>
          <p:nvPr/>
        </p:nvSpPr>
        <p:spPr>
          <a:xfrm rot="18900000">
            <a:off x="696295" y="4116594"/>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7" name="Rectangle : coins arrondis 8">
            <a:extLst>
              <a:ext uri="{FF2B5EF4-FFF2-40B4-BE49-F238E27FC236}">
                <a16:creationId xmlns:a16="http://schemas.microsoft.com/office/drawing/2014/main" id="{2E05C3A7-3177-821E-77B2-E6C89DA3D908}"/>
              </a:ext>
            </a:extLst>
          </p:cNvPr>
          <p:cNvSpPr/>
          <p:nvPr/>
        </p:nvSpPr>
        <p:spPr>
          <a:xfrm>
            <a:off x="672266" y="4493124"/>
            <a:ext cx="484885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Reacciones adversas locales más importantes</a:t>
            </a:r>
          </a:p>
        </p:txBody>
      </p:sp>
      <p:sp>
        <p:nvSpPr>
          <p:cNvPr id="128" name="Rectangle 14">
            <a:extLst>
              <a:ext uri="{FF2B5EF4-FFF2-40B4-BE49-F238E27FC236}">
                <a16:creationId xmlns:a16="http://schemas.microsoft.com/office/drawing/2014/main" id="{2A2873D2-108A-52BD-CC95-66AA593BBEDE}"/>
              </a:ext>
            </a:extLst>
          </p:cNvPr>
          <p:cNvSpPr/>
          <p:nvPr/>
        </p:nvSpPr>
        <p:spPr>
          <a:xfrm>
            <a:off x="836338" y="5041327"/>
            <a:ext cx="9256751" cy="830997"/>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Imiquimod</a:t>
            </a: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3,75%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prurito, dolor, ardor, eritema, costras, exfoliación, sequedad, edema, hinchazón, irritación, erupción, úlcera cutánea, secreción, reacciones.</a:t>
            </a:r>
          </a:p>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Imiquimod</a:t>
            </a: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5%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irritación, sangrado, pápulas, parestesia, prurito, dolor, ardor, eritema, reacciones.</a:t>
            </a:r>
          </a:p>
        </p:txBody>
      </p:sp>
      <p:sp>
        <p:nvSpPr>
          <p:cNvPr id="129" name="Rectángulo 128">
            <a:extLst>
              <a:ext uri="{FF2B5EF4-FFF2-40B4-BE49-F238E27FC236}">
                <a16:creationId xmlns:a16="http://schemas.microsoft.com/office/drawing/2014/main" id="{0607BB5C-BD8D-F315-5353-077E017343F2}"/>
              </a:ext>
            </a:extLst>
          </p:cNvPr>
          <p:cNvSpPr/>
          <p:nvPr/>
        </p:nvSpPr>
        <p:spPr>
          <a:xfrm rot="18900000">
            <a:off x="696296" y="5133862"/>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0" name="Grafik 15" descr="Warnung mit einfarbiger Füllung">
            <a:extLst>
              <a:ext uri="{FF2B5EF4-FFF2-40B4-BE49-F238E27FC236}">
                <a16:creationId xmlns:a16="http://schemas.microsoft.com/office/drawing/2014/main" id="{40CD5036-6E45-C388-9B97-9323D9472F6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10" y="4300775"/>
            <a:ext cx="681337" cy="681337"/>
          </a:xfrm>
          <a:prstGeom prst="rect">
            <a:avLst/>
          </a:prstGeom>
        </p:spPr>
      </p:pic>
      <p:sp>
        <p:nvSpPr>
          <p:cNvPr id="131" name="Rectángulo 130">
            <a:extLst>
              <a:ext uri="{FF2B5EF4-FFF2-40B4-BE49-F238E27FC236}">
                <a16:creationId xmlns:a16="http://schemas.microsoft.com/office/drawing/2014/main" id="{F2600291-4467-2A16-CC63-C98F3F4AE0B2}"/>
              </a:ext>
            </a:extLst>
          </p:cNvPr>
          <p:cNvSpPr/>
          <p:nvPr/>
        </p:nvSpPr>
        <p:spPr>
          <a:xfrm rot="18900000">
            <a:off x="696295" y="5639055"/>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2" name="CuadroTexto 131">
            <a:extLst>
              <a:ext uri="{FF2B5EF4-FFF2-40B4-BE49-F238E27FC236}">
                <a16:creationId xmlns:a16="http://schemas.microsoft.com/office/drawing/2014/main" id="{7368F258-6171-6653-45C4-EC08579FA360}"/>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0" indent="0" rtl="0">
              <a:buNone/>
            </a:pPr>
            <a:r>
              <a:rPr lang="es-ES" sz="900" dirty="0">
                <a:solidFill>
                  <a:schemeClr val="tx1">
                    <a:lumMod val="50000"/>
                    <a:lumOff val="50000"/>
                  </a:schemeClr>
                </a:solidFill>
                <a:latin typeface="Calibri" panose="020F0502020204030204" pitchFamily="34" charset="0"/>
                <a:cs typeface="Calibri" panose="020F0502020204030204" pitchFamily="34" charset="0"/>
              </a:rPr>
              <a:t>Ficha técnica </a:t>
            </a:r>
            <a:r>
              <a:rPr lang="es-ES" sz="900" dirty="0" err="1">
                <a:solidFill>
                  <a:schemeClr val="tx1">
                    <a:lumMod val="50000"/>
                    <a:lumOff val="50000"/>
                  </a:schemeClr>
                </a:solidFill>
                <a:latin typeface="Calibri" panose="020F0502020204030204" pitchFamily="34" charset="0"/>
                <a:cs typeface="Calibri" panose="020F0502020204030204" pitchFamily="34" charset="0"/>
              </a:rPr>
              <a:t>Zyclara</a:t>
            </a:r>
            <a:r>
              <a:rPr lang="es-ES" sz="900" dirty="0">
                <a:solidFill>
                  <a:schemeClr val="tx1">
                    <a:lumMod val="50000"/>
                    <a:lumOff val="50000"/>
                  </a:schemeClr>
                </a:solidFill>
                <a:latin typeface="Calibri" panose="020F0502020204030204" pitchFamily="34" charset="0"/>
                <a:cs typeface="Calibri" panose="020F0502020204030204" pitchFamily="34" charset="0"/>
              </a:rPr>
              <a:t>®, Ficha técnica </a:t>
            </a:r>
            <a:r>
              <a:rPr lang="es-ES" sz="900" dirty="0" err="1">
                <a:solidFill>
                  <a:schemeClr val="tx1">
                    <a:lumMod val="50000"/>
                    <a:lumOff val="50000"/>
                  </a:schemeClr>
                </a:solidFill>
                <a:latin typeface="Calibri" panose="020F0502020204030204" pitchFamily="34" charset="0"/>
                <a:cs typeface="Calibri" panose="020F0502020204030204" pitchFamily="34" charset="0"/>
              </a:rPr>
              <a:t>Aldara</a:t>
            </a:r>
            <a:r>
              <a:rPr lang="es-ES" sz="9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133" name="Foliennummernplatzhalter 3">
            <a:extLst>
              <a:ext uri="{FF2B5EF4-FFF2-40B4-BE49-F238E27FC236}">
                <a16:creationId xmlns:a16="http://schemas.microsoft.com/office/drawing/2014/main" id="{72AB5CBB-E910-369D-AE2D-215EE3830FA3}"/>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5310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53381DBA-0E7B-287B-366D-4DD4D8BB3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2" name="Inhaltsplatzhalter 2">
            <a:extLst>
              <a:ext uri="{FF2B5EF4-FFF2-40B4-BE49-F238E27FC236}">
                <a16:creationId xmlns:a16="http://schemas.microsoft.com/office/drawing/2014/main" id="{7F8CB17F-C826-8FB0-1FDA-601891399F59}"/>
              </a:ext>
            </a:extLst>
          </p:cNvPr>
          <p:cNvSpPr txBox="1">
            <a:spLocks/>
          </p:cNvSpPr>
          <p:nvPr/>
        </p:nvSpPr>
        <p:spPr>
          <a:xfrm>
            <a:off x="836341" y="1832844"/>
            <a:ext cx="8145614" cy="169743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s-ES" sz="1600" b="1" dirty="0">
                <a:solidFill>
                  <a:srgbClr val="EE8A1E"/>
                </a:solidFill>
              </a:rPr>
              <a:t>Clase farmacoterapéutica: </a:t>
            </a:r>
            <a:r>
              <a:rPr lang="es-ES" sz="1600" dirty="0">
                <a:solidFill>
                  <a:schemeClr val="tx1">
                    <a:lumMod val="50000"/>
                    <a:lumOff val="50000"/>
                  </a:schemeClr>
                </a:solidFill>
              </a:rPr>
              <a:t>AINE.</a:t>
            </a:r>
          </a:p>
          <a:p>
            <a:pPr algn="l">
              <a:buClr>
                <a:schemeClr val="tx1"/>
              </a:buClr>
            </a:pPr>
            <a:r>
              <a:rPr lang="es-ES" sz="1600" b="1" dirty="0">
                <a:solidFill>
                  <a:srgbClr val="EE8A1E"/>
                </a:solidFill>
              </a:rPr>
              <a:t>Mecanismo de acción: </a:t>
            </a:r>
            <a:r>
              <a:rPr lang="es-ES" sz="1600" dirty="0">
                <a:solidFill>
                  <a:schemeClr val="tx1">
                    <a:lumMod val="50000"/>
                    <a:lumOff val="50000"/>
                  </a:schemeClr>
                </a:solidFill>
              </a:rPr>
              <a:t>probablemente a través de la inhibición de la vía de la ciclooxigenasa 2, lo cual reduce la síntesis de prostaglandina E2. Además, la inmunohistoquímica de las biopsias cutáneas mostró que los efectos clínicos del diclofenaco en la QA se deben principalmente a los efectos antiinflamatorios, </a:t>
            </a:r>
            <a:r>
              <a:rPr lang="es-ES" sz="1600" dirty="0" err="1">
                <a:solidFill>
                  <a:schemeClr val="tx1">
                    <a:lumMod val="50000"/>
                    <a:lumOff val="50000"/>
                  </a:schemeClr>
                </a:solidFill>
              </a:rPr>
              <a:t>antiangiogénicos</a:t>
            </a:r>
            <a:r>
              <a:rPr lang="es-ES" sz="1600" dirty="0">
                <a:solidFill>
                  <a:schemeClr val="tx1">
                    <a:lumMod val="50000"/>
                    <a:lumOff val="50000"/>
                  </a:schemeClr>
                </a:solidFill>
              </a:rPr>
              <a:t> y posiblemente </a:t>
            </a:r>
            <a:r>
              <a:rPr lang="es-ES" sz="1600" dirty="0" err="1">
                <a:solidFill>
                  <a:schemeClr val="tx1">
                    <a:lumMod val="50000"/>
                    <a:lumOff val="50000"/>
                  </a:schemeClr>
                </a:solidFill>
              </a:rPr>
              <a:t>antiproliferativos</a:t>
            </a:r>
            <a:r>
              <a:rPr lang="es-ES" sz="1600" dirty="0">
                <a:solidFill>
                  <a:schemeClr val="tx1">
                    <a:lumMod val="50000"/>
                    <a:lumOff val="50000"/>
                  </a:schemeClr>
                </a:solidFill>
              </a:rPr>
              <a:t>, así como a los mecanismos de inducción de la apoptosis.</a:t>
            </a:r>
          </a:p>
          <a:p>
            <a:pPr algn="l">
              <a:buClr>
                <a:schemeClr val="tx1"/>
              </a:buClr>
            </a:pPr>
            <a:endParaRPr lang="es-ES" sz="1600" dirty="0">
              <a:solidFill>
                <a:schemeClr val="tx1">
                  <a:lumMod val="50000"/>
                  <a:lumOff val="50000"/>
                </a:schemeClr>
              </a:solidFill>
            </a:endParaRPr>
          </a:p>
          <a:p>
            <a:pPr algn="l">
              <a:buClr>
                <a:schemeClr val="tx1"/>
              </a:buClr>
            </a:pPr>
            <a:endParaRPr lang="es-ES" sz="1600" dirty="0">
              <a:solidFill>
                <a:schemeClr val="tx1">
                  <a:lumMod val="50000"/>
                  <a:lumOff val="50000"/>
                </a:schemeClr>
              </a:solidFill>
            </a:endParaRPr>
          </a:p>
        </p:txBody>
      </p:sp>
      <p:sp>
        <p:nvSpPr>
          <p:cNvPr id="43" name="Rectángulo 42">
            <a:extLst>
              <a:ext uri="{FF2B5EF4-FFF2-40B4-BE49-F238E27FC236}">
                <a16:creationId xmlns:a16="http://schemas.microsoft.com/office/drawing/2014/main" id="{766528EA-846B-5C1D-C4FE-B3603C3EA49C}"/>
              </a:ext>
            </a:extLst>
          </p:cNvPr>
          <p:cNvSpPr/>
          <p:nvPr/>
        </p:nvSpPr>
        <p:spPr>
          <a:xfrm rot="18900000">
            <a:off x="696296" y="1905830"/>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43">
            <a:extLst>
              <a:ext uri="{FF2B5EF4-FFF2-40B4-BE49-F238E27FC236}">
                <a16:creationId xmlns:a16="http://schemas.microsoft.com/office/drawing/2014/main" id="{16A3D557-0558-8841-90B1-FF431D46C008}"/>
              </a:ext>
            </a:extLst>
          </p:cNvPr>
          <p:cNvSpPr/>
          <p:nvPr/>
        </p:nvSpPr>
        <p:spPr>
          <a:xfrm rot="18900000">
            <a:off x="696295" y="2288783"/>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5" name="Gruppieren 34">
            <a:extLst>
              <a:ext uri="{FF2B5EF4-FFF2-40B4-BE49-F238E27FC236}">
                <a16:creationId xmlns:a16="http://schemas.microsoft.com/office/drawing/2014/main" id="{D7B49F8B-BF2A-55B5-3409-13C4F6319442}"/>
              </a:ext>
            </a:extLst>
          </p:cNvPr>
          <p:cNvGrpSpPr/>
          <p:nvPr/>
        </p:nvGrpSpPr>
        <p:grpSpPr>
          <a:xfrm>
            <a:off x="9231817" y="1676094"/>
            <a:ext cx="2020633" cy="1755647"/>
            <a:chOff x="9440161" y="1676094"/>
            <a:chExt cx="2020633" cy="1755647"/>
          </a:xfrm>
        </p:grpSpPr>
        <p:sp>
          <p:nvSpPr>
            <p:cNvPr id="46" name="Grafik 7">
              <a:extLst>
                <a:ext uri="{FF2B5EF4-FFF2-40B4-BE49-F238E27FC236}">
                  <a16:creationId xmlns:a16="http://schemas.microsoft.com/office/drawing/2014/main" id="{E82DC16D-A4EC-68AE-58EC-0741A8A7FF75}"/>
                </a:ext>
              </a:extLst>
            </p:cNvPr>
            <p:cNvSpPr/>
            <p:nvPr/>
          </p:nvSpPr>
          <p:spPr>
            <a:xfrm>
              <a:off x="10257311" y="2280550"/>
              <a:ext cx="186309" cy="201739"/>
            </a:xfrm>
            <a:custGeom>
              <a:avLst/>
              <a:gdLst>
                <a:gd name="connsiteX0" fmla="*/ 0 w 186309"/>
                <a:gd name="connsiteY0" fmla="*/ 0 h 201739"/>
                <a:gd name="connsiteX1" fmla="*/ 186309 w 186309"/>
                <a:gd name="connsiteY1" fmla="*/ 0 h 201739"/>
                <a:gd name="connsiteX2" fmla="*/ 186309 w 186309"/>
                <a:gd name="connsiteY2" fmla="*/ 201740 h 201739"/>
                <a:gd name="connsiteX3" fmla="*/ 0 w 186309"/>
                <a:gd name="connsiteY3" fmla="*/ 201740 h 201739"/>
              </a:gdLst>
              <a:ahLst/>
              <a:cxnLst>
                <a:cxn ang="0">
                  <a:pos x="connsiteX0" y="connsiteY0"/>
                </a:cxn>
                <a:cxn ang="0">
                  <a:pos x="connsiteX1" y="connsiteY1"/>
                </a:cxn>
                <a:cxn ang="0">
                  <a:pos x="connsiteX2" y="connsiteY2"/>
                </a:cxn>
                <a:cxn ang="0">
                  <a:pos x="connsiteX3" y="connsiteY3"/>
                </a:cxn>
              </a:cxnLst>
              <a:rect l="l" t="t" r="r" b="b"/>
              <a:pathLst>
                <a:path w="186309" h="201739">
                  <a:moveTo>
                    <a:pt x="0" y="0"/>
                  </a:moveTo>
                  <a:lnTo>
                    <a:pt x="186309" y="0"/>
                  </a:lnTo>
                  <a:lnTo>
                    <a:pt x="186309" y="201740"/>
                  </a:lnTo>
                  <a:lnTo>
                    <a:pt x="0" y="201740"/>
                  </a:lnTo>
                  <a:close/>
                </a:path>
              </a:pathLst>
            </a:custGeom>
            <a:solidFill>
              <a:schemeClr val="bg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47" name="Grafik 7">
              <a:extLst>
                <a:ext uri="{FF2B5EF4-FFF2-40B4-BE49-F238E27FC236}">
                  <a16:creationId xmlns:a16="http://schemas.microsoft.com/office/drawing/2014/main" id="{30506D8D-371C-06C3-42A7-7D44EAB1FE18}"/>
                </a:ext>
              </a:extLst>
            </p:cNvPr>
            <p:cNvSpPr/>
            <p:nvPr/>
          </p:nvSpPr>
          <p:spPr>
            <a:xfrm>
              <a:off x="9440161" y="1676094"/>
              <a:ext cx="594169" cy="686085"/>
            </a:xfrm>
            <a:custGeom>
              <a:avLst/>
              <a:gdLst>
                <a:gd name="connsiteX0" fmla="*/ 594170 w 594169"/>
                <a:gd name="connsiteY0" fmla="*/ 514540 h 686085"/>
                <a:gd name="connsiteX1" fmla="*/ 594170 w 594169"/>
                <a:gd name="connsiteY1" fmla="*/ 171545 h 686085"/>
                <a:gd name="connsiteX2" fmla="*/ 297085 w 594169"/>
                <a:gd name="connsiteY2" fmla="*/ 0 h 686085"/>
                <a:gd name="connsiteX3" fmla="*/ 0 w 594169"/>
                <a:gd name="connsiteY3" fmla="*/ 171545 h 686085"/>
                <a:gd name="connsiteX4" fmla="*/ 0 w 594169"/>
                <a:gd name="connsiteY4" fmla="*/ 514540 h 686085"/>
                <a:gd name="connsiteX5" fmla="*/ 297085 w 594169"/>
                <a:gd name="connsiteY5" fmla="*/ 686086 h 686085"/>
                <a:gd name="connsiteX6" fmla="*/ 594170 w 594169"/>
                <a:gd name="connsiteY6" fmla="*/ 514540 h 68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169" h="686085">
                  <a:moveTo>
                    <a:pt x="594170" y="514540"/>
                  </a:moveTo>
                  <a:lnTo>
                    <a:pt x="594170" y="171545"/>
                  </a:lnTo>
                  <a:lnTo>
                    <a:pt x="297085" y="0"/>
                  </a:lnTo>
                  <a:lnTo>
                    <a:pt x="0" y="171545"/>
                  </a:lnTo>
                  <a:lnTo>
                    <a:pt x="0" y="514540"/>
                  </a:lnTo>
                  <a:lnTo>
                    <a:pt x="297085" y="686086"/>
                  </a:lnTo>
                  <a:lnTo>
                    <a:pt x="594170" y="514540"/>
                  </a:lnTo>
                  <a:close/>
                </a:path>
              </a:pathLst>
            </a:custGeom>
            <a:noFill/>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48" name="Grafik 7">
              <a:extLst>
                <a:ext uri="{FF2B5EF4-FFF2-40B4-BE49-F238E27FC236}">
                  <a16:creationId xmlns:a16="http://schemas.microsoft.com/office/drawing/2014/main" id="{9DAC8B96-E302-0CFE-300D-AE19C46AC9C7}"/>
                </a:ext>
              </a:extLst>
            </p:cNvPr>
            <p:cNvSpPr/>
            <p:nvPr/>
          </p:nvSpPr>
          <p:spPr>
            <a:xfrm>
              <a:off x="9501883" y="1883929"/>
              <a:ext cx="9525" cy="270414"/>
            </a:xfrm>
            <a:custGeom>
              <a:avLst/>
              <a:gdLst>
                <a:gd name="connsiteX0" fmla="*/ 0 w 9525"/>
                <a:gd name="connsiteY0" fmla="*/ 0 h 270414"/>
                <a:gd name="connsiteX1" fmla="*/ 0 w 9525"/>
                <a:gd name="connsiteY1" fmla="*/ 270415 h 270414"/>
              </a:gdLst>
              <a:ahLst/>
              <a:cxnLst>
                <a:cxn ang="0">
                  <a:pos x="connsiteX0" y="connsiteY0"/>
                </a:cxn>
                <a:cxn ang="0">
                  <a:pos x="connsiteX1" y="connsiteY1"/>
                </a:cxn>
              </a:cxnLst>
              <a:rect l="l" t="t" r="r" b="b"/>
              <a:pathLst>
                <a:path w="9525" h="270414">
                  <a:moveTo>
                    <a:pt x="0" y="0"/>
                  </a:moveTo>
                  <a:lnTo>
                    <a:pt x="0" y="270415"/>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49" name="Grafik 7">
              <a:extLst>
                <a:ext uri="{FF2B5EF4-FFF2-40B4-BE49-F238E27FC236}">
                  <a16:creationId xmlns:a16="http://schemas.microsoft.com/office/drawing/2014/main" id="{888F52C6-9476-A17C-19C7-6F593532BB6C}"/>
                </a:ext>
              </a:extLst>
            </p:cNvPr>
            <p:cNvSpPr/>
            <p:nvPr/>
          </p:nvSpPr>
          <p:spPr>
            <a:xfrm>
              <a:off x="9739818" y="1743721"/>
              <a:ext cx="234219" cy="135159"/>
            </a:xfrm>
            <a:custGeom>
              <a:avLst/>
              <a:gdLst>
                <a:gd name="connsiteX0" fmla="*/ 0 w 234219"/>
                <a:gd name="connsiteY0" fmla="*/ 0 h 135159"/>
                <a:gd name="connsiteX1" fmla="*/ 234220 w 234219"/>
                <a:gd name="connsiteY1" fmla="*/ 135160 h 135159"/>
              </a:gdLst>
              <a:ahLst/>
              <a:cxnLst>
                <a:cxn ang="0">
                  <a:pos x="connsiteX0" y="connsiteY0"/>
                </a:cxn>
                <a:cxn ang="0">
                  <a:pos x="connsiteX1" y="connsiteY1"/>
                </a:cxn>
              </a:cxnLst>
              <a:rect l="l" t="t" r="r" b="b"/>
              <a:pathLst>
                <a:path w="234219" h="135159">
                  <a:moveTo>
                    <a:pt x="0" y="0"/>
                  </a:moveTo>
                  <a:lnTo>
                    <a:pt x="234220" y="13516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0" name="Grafik 7">
              <a:extLst>
                <a:ext uri="{FF2B5EF4-FFF2-40B4-BE49-F238E27FC236}">
                  <a16:creationId xmlns:a16="http://schemas.microsoft.com/office/drawing/2014/main" id="{967141FC-E577-3138-A4E0-62BE2096E250}"/>
                </a:ext>
              </a:extLst>
            </p:cNvPr>
            <p:cNvSpPr/>
            <p:nvPr/>
          </p:nvSpPr>
          <p:spPr>
            <a:xfrm>
              <a:off x="10025282" y="1714384"/>
              <a:ext cx="234219" cy="135159"/>
            </a:xfrm>
            <a:custGeom>
              <a:avLst/>
              <a:gdLst>
                <a:gd name="connsiteX0" fmla="*/ 0 w 234219"/>
                <a:gd name="connsiteY0" fmla="*/ 135160 h 135159"/>
                <a:gd name="connsiteX1" fmla="*/ 234220 w 234219"/>
                <a:gd name="connsiteY1" fmla="*/ 0 h 135159"/>
              </a:gdLst>
              <a:ahLst/>
              <a:cxnLst>
                <a:cxn ang="0">
                  <a:pos x="connsiteX0" y="connsiteY0"/>
                </a:cxn>
                <a:cxn ang="0">
                  <a:pos x="connsiteX1" y="connsiteY1"/>
                </a:cxn>
              </a:cxnLst>
              <a:rect l="l" t="t" r="r" b="b"/>
              <a:pathLst>
                <a:path w="234219" h="135159">
                  <a:moveTo>
                    <a:pt x="0" y="135160"/>
                  </a:moveTo>
                  <a:lnTo>
                    <a:pt x="234220" y="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1" name="Grafik 7">
              <a:extLst>
                <a:ext uri="{FF2B5EF4-FFF2-40B4-BE49-F238E27FC236}">
                  <a16:creationId xmlns:a16="http://schemas.microsoft.com/office/drawing/2014/main" id="{8FF6930A-E4C4-CEEB-A4DE-86484A943C9D}"/>
                </a:ext>
              </a:extLst>
            </p:cNvPr>
            <p:cNvSpPr/>
            <p:nvPr/>
          </p:nvSpPr>
          <p:spPr>
            <a:xfrm>
              <a:off x="9739818" y="2344558"/>
              <a:ext cx="9525" cy="270319"/>
            </a:xfrm>
            <a:custGeom>
              <a:avLst/>
              <a:gdLst>
                <a:gd name="connsiteX0" fmla="*/ 0 w 9525"/>
                <a:gd name="connsiteY0" fmla="*/ 270319 h 270319"/>
                <a:gd name="connsiteX1" fmla="*/ 0 w 9525"/>
                <a:gd name="connsiteY1" fmla="*/ 0 h 270319"/>
              </a:gdLst>
              <a:ahLst/>
              <a:cxnLst>
                <a:cxn ang="0">
                  <a:pos x="connsiteX0" y="connsiteY0"/>
                </a:cxn>
                <a:cxn ang="0">
                  <a:pos x="connsiteX1" y="connsiteY1"/>
                </a:cxn>
              </a:cxnLst>
              <a:rect l="l" t="t" r="r" b="b"/>
              <a:pathLst>
                <a:path w="9525" h="270319">
                  <a:moveTo>
                    <a:pt x="0" y="270319"/>
                  </a:moveTo>
                  <a:lnTo>
                    <a:pt x="0" y="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2" name="Grafik 7">
              <a:extLst>
                <a:ext uri="{FF2B5EF4-FFF2-40B4-BE49-F238E27FC236}">
                  <a16:creationId xmlns:a16="http://schemas.microsoft.com/office/drawing/2014/main" id="{EFFA0A56-2446-DF07-E7E7-15D3B0559532}"/>
                </a:ext>
              </a:extLst>
            </p:cNvPr>
            <p:cNvSpPr/>
            <p:nvPr/>
          </p:nvSpPr>
          <p:spPr>
            <a:xfrm>
              <a:off x="10355037" y="2479718"/>
              <a:ext cx="9525" cy="270414"/>
            </a:xfrm>
            <a:custGeom>
              <a:avLst/>
              <a:gdLst>
                <a:gd name="connsiteX0" fmla="*/ 0 w 9525"/>
                <a:gd name="connsiteY0" fmla="*/ 270415 h 270414"/>
                <a:gd name="connsiteX1" fmla="*/ 0 w 9525"/>
                <a:gd name="connsiteY1" fmla="*/ 0 h 270414"/>
              </a:gdLst>
              <a:ahLst/>
              <a:cxnLst>
                <a:cxn ang="0">
                  <a:pos x="connsiteX0" y="connsiteY0"/>
                </a:cxn>
                <a:cxn ang="0">
                  <a:pos x="connsiteX1" y="connsiteY1"/>
                </a:cxn>
              </a:cxnLst>
              <a:rect l="l" t="t" r="r" b="b"/>
              <a:pathLst>
                <a:path w="9525" h="270414">
                  <a:moveTo>
                    <a:pt x="0" y="270415"/>
                  </a:moveTo>
                  <a:lnTo>
                    <a:pt x="0" y="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3" name="Grafik 7">
              <a:extLst>
                <a:ext uri="{FF2B5EF4-FFF2-40B4-BE49-F238E27FC236}">
                  <a16:creationId xmlns:a16="http://schemas.microsoft.com/office/drawing/2014/main" id="{6DBBE607-B90A-B551-4907-FD0628B739BD}"/>
                </a:ext>
              </a:extLst>
            </p:cNvPr>
            <p:cNvSpPr/>
            <p:nvPr/>
          </p:nvSpPr>
          <p:spPr>
            <a:xfrm>
              <a:off x="10025282" y="2186824"/>
              <a:ext cx="234219" cy="135159"/>
            </a:xfrm>
            <a:custGeom>
              <a:avLst/>
              <a:gdLst>
                <a:gd name="connsiteX0" fmla="*/ 234220 w 234219"/>
                <a:gd name="connsiteY0" fmla="*/ 135160 h 135159"/>
                <a:gd name="connsiteX1" fmla="*/ 0 w 234219"/>
                <a:gd name="connsiteY1" fmla="*/ 0 h 135159"/>
              </a:gdLst>
              <a:ahLst/>
              <a:cxnLst>
                <a:cxn ang="0">
                  <a:pos x="connsiteX0" y="connsiteY0"/>
                </a:cxn>
                <a:cxn ang="0">
                  <a:pos x="connsiteX1" y="connsiteY1"/>
                </a:cxn>
              </a:cxnLst>
              <a:rect l="l" t="t" r="r" b="b"/>
              <a:pathLst>
                <a:path w="234219" h="135159">
                  <a:moveTo>
                    <a:pt x="234220" y="135160"/>
                  </a:moveTo>
                  <a:lnTo>
                    <a:pt x="0" y="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4" name="Grafik 7">
              <a:extLst>
                <a:ext uri="{FF2B5EF4-FFF2-40B4-BE49-F238E27FC236}">
                  <a16:creationId xmlns:a16="http://schemas.microsoft.com/office/drawing/2014/main" id="{A3F21231-5448-2065-2EE8-8CF541D974A0}"/>
                </a:ext>
              </a:extLst>
            </p:cNvPr>
            <p:cNvSpPr/>
            <p:nvPr/>
          </p:nvSpPr>
          <p:spPr>
            <a:xfrm>
              <a:off x="9730293" y="2158916"/>
              <a:ext cx="234219" cy="135159"/>
            </a:xfrm>
            <a:custGeom>
              <a:avLst/>
              <a:gdLst>
                <a:gd name="connsiteX0" fmla="*/ 234220 w 234219"/>
                <a:gd name="connsiteY0" fmla="*/ 0 h 135159"/>
                <a:gd name="connsiteX1" fmla="*/ 0 w 234219"/>
                <a:gd name="connsiteY1" fmla="*/ 135160 h 135159"/>
              </a:gdLst>
              <a:ahLst/>
              <a:cxnLst>
                <a:cxn ang="0">
                  <a:pos x="connsiteX0" y="connsiteY0"/>
                </a:cxn>
                <a:cxn ang="0">
                  <a:pos x="connsiteX1" y="connsiteY1"/>
                </a:cxn>
              </a:cxnLst>
              <a:rect l="l" t="t" r="r" b="b"/>
              <a:pathLst>
                <a:path w="234219" h="135159">
                  <a:moveTo>
                    <a:pt x="234220" y="0"/>
                  </a:moveTo>
                  <a:lnTo>
                    <a:pt x="0" y="13516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5" name="Grafik 7">
              <a:extLst>
                <a:ext uri="{FF2B5EF4-FFF2-40B4-BE49-F238E27FC236}">
                  <a16:creationId xmlns:a16="http://schemas.microsoft.com/office/drawing/2014/main" id="{75637754-4595-CD8E-2A22-F92943A17A05}"/>
                </a:ext>
              </a:extLst>
            </p:cNvPr>
            <p:cNvSpPr/>
            <p:nvPr/>
          </p:nvSpPr>
          <p:spPr>
            <a:xfrm>
              <a:off x="10057953" y="2745656"/>
              <a:ext cx="594169" cy="686085"/>
            </a:xfrm>
            <a:custGeom>
              <a:avLst/>
              <a:gdLst>
                <a:gd name="connsiteX0" fmla="*/ 297085 w 594169"/>
                <a:gd name="connsiteY0" fmla="*/ 686086 h 686085"/>
                <a:gd name="connsiteX1" fmla="*/ 594169 w 594169"/>
                <a:gd name="connsiteY1" fmla="*/ 514541 h 686085"/>
                <a:gd name="connsiteX2" fmla="*/ 594169 w 594169"/>
                <a:gd name="connsiteY2" fmla="*/ 171450 h 686085"/>
                <a:gd name="connsiteX3" fmla="*/ 297085 w 594169"/>
                <a:gd name="connsiteY3" fmla="*/ 0 h 686085"/>
                <a:gd name="connsiteX4" fmla="*/ 0 w 594169"/>
                <a:gd name="connsiteY4" fmla="*/ 171450 h 686085"/>
                <a:gd name="connsiteX5" fmla="*/ 0 w 594169"/>
                <a:gd name="connsiteY5" fmla="*/ 514541 h 686085"/>
                <a:gd name="connsiteX6" fmla="*/ 297085 w 594169"/>
                <a:gd name="connsiteY6" fmla="*/ 686086 h 68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169" h="686085">
                  <a:moveTo>
                    <a:pt x="297085" y="686086"/>
                  </a:moveTo>
                  <a:lnTo>
                    <a:pt x="594169" y="514541"/>
                  </a:lnTo>
                  <a:lnTo>
                    <a:pt x="594169" y="171450"/>
                  </a:lnTo>
                  <a:lnTo>
                    <a:pt x="297085" y="0"/>
                  </a:lnTo>
                  <a:lnTo>
                    <a:pt x="0" y="171450"/>
                  </a:lnTo>
                  <a:lnTo>
                    <a:pt x="0" y="514541"/>
                  </a:lnTo>
                  <a:lnTo>
                    <a:pt x="297085" y="686086"/>
                  </a:lnTo>
                  <a:close/>
                </a:path>
              </a:pathLst>
            </a:custGeom>
            <a:noFill/>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6" name="Grafik 7">
              <a:extLst>
                <a:ext uri="{FF2B5EF4-FFF2-40B4-BE49-F238E27FC236}">
                  <a16:creationId xmlns:a16="http://schemas.microsoft.com/office/drawing/2014/main" id="{D3261AB5-68BA-8458-6171-F5AA65EDCBFB}"/>
                </a:ext>
              </a:extLst>
            </p:cNvPr>
            <p:cNvSpPr/>
            <p:nvPr/>
          </p:nvSpPr>
          <p:spPr>
            <a:xfrm>
              <a:off x="10120246" y="2817284"/>
              <a:ext cx="234219" cy="135159"/>
            </a:xfrm>
            <a:custGeom>
              <a:avLst/>
              <a:gdLst>
                <a:gd name="connsiteX0" fmla="*/ 234220 w 234219"/>
                <a:gd name="connsiteY0" fmla="*/ 0 h 135159"/>
                <a:gd name="connsiteX1" fmla="*/ 0 w 234219"/>
                <a:gd name="connsiteY1" fmla="*/ 135160 h 135159"/>
              </a:gdLst>
              <a:ahLst/>
              <a:cxnLst>
                <a:cxn ang="0">
                  <a:pos x="connsiteX0" y="connsiteY0"/>
                </a:cxn>
                <a:cxn ang="0">
                  <a:pos x="connsiteX1" y="connsiteY1"/>
                </a:cxn>
              </a:cxnLst>
              <a:rect l="l" t="t" r="r" b="b"/>
              <a:pathLst>
                <a:path w="234219" h="135159">
                  <a:moveTo>
                    <a:pt x="234220" y="0"/>
                  </a:moveTo>
                  <a:lnTo>
                    <a:pt x="0" y="13516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7" name="Grafik 7">
              <a:extLst>
                <a:ext uri="{FF2B5EF4-FFF2-40B4-BE49-F238E27FC236}">
                  <a16:creationId xmlns:a16="http://schemas.microsoft.com/office/drawing/2014/main" id="{019B906E-90B4-4FEC-A9E0-69D2ED09B92C}"/>
                </a:ext>
              </a:extLst>
            </p:cNvPr>
            <p:cNvSpPr/>
            <p:nvPr/>
          </p:nvSpPr>
          <p:spPr>
            <a:xfrm>
              <a:off x="10594877" y="2953206"/>
              <a:ext cx="9525" cy="270414"/>
            </a:xfrm>
            <a:custGeom>
              <a:avLst/>
              <a:gdLst>
                <a:gd name="connsiteX0" fmla="*/ 0 w 9525"/>
                <a:gd name="connsiteY0" fmla="*/ 0 h 270414"/>
                <a:gd name="connsiteX1" fmla="*/ 0 w 9525"/>
                <a:gd name="connsiteY1" fmla="*/ 270415 h 270414"/>
              </a:gdLst>
              <a:ahLst/>
              <a:cxnLst>
                <a:cxn ang="0">
                  <a:pos x="connsiteX0" y="connsiteY0"/>
                </a:cxn>
                <a:cxn ang="0">
                  <a:pos x="connsiteX1" y="connsiteY1"/>
                </a:cxn>
              </a:cxnLst>
              <a:rect l="l" t="t" r="r" b="b"/>
              <a:pathLst>
                <a:path w="9525" h="270414">
                  <a:moveTo>
                    <a:pt x="0" y="0"/>
                  </a:moveTo>
                  <a:lnTo>
                    <a:pt x="0" y="270415"/>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8" name="Grafik 7">
              <a:extLst>
                <a:ext uri="{FF2B5EF4-FFF2-40B4-BE49-F238E27FC236}">
                  <a16:creationId xmlns:a16="http://schemas.microsoft.com/office/drawing/2014/main" id="{6C6952E3-7EEE-4E96-97BB-4EB091FA00AB}"/>
                </a:ext>
              </a:extLst>
            </p:cNvPr>
            <p:cNvSpPr/>
            <p:nvPr/>
          </p:nvSpPr>
          <p:spPr>
            <a:xfrm>
              <a:off x="11250006" y="2884912"/>
              <a:ext cx="9525" cy="270319"/>
            </a:xfrm>
            <a:custGeom>
              <a:avLst/>
              <a:gdLst>
                <a:gd name="connsiteX0" fmla="*/ 0 w 9525"/>
                <a:gd name="connsiteY0" fmla="*/ 0 h 270319"/>
                <a:gd name="connsiteX1" fmla="*/ 0 w 9525"/>
                <a:gd name="connsiteY1" fmla="*/ 270320 h 270319"/>
              </a:gdLst>
              <a:ahLst/>
              <a:cxnLst>
                <a:cxn ang="0">
                  <a:pos x="connsiteX0" y="connsiteY0"/>
                </a:cxn>
                <a:cxn ang="0">
                  <a:pos x="connsiteX1" y="connsiteY1"/>
                </a:cxn>
              </a:cxnLst>
              <a:rect l="l" t="t" r="r" b="b"/>
              <a:pathLst>
                <a:path w="9525" h="270319">
                  <a:moveTo>
                    <a:pt x="0" y="0"/>
                  </a:moveTo>
                  <a:lnTo>
                    <a:pt x="0" y="27032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59" name="Grafik 7">
              <a:extLst>
                <a:ext uri="{FF2B5EF4-FFF2-40B4-BE49-F238E27FC236}">
                  <a16:creationId xmlns:a16="http://schemas.microsoft.com/office/drawing/2014/main" id="{87C9CBA5-6872-8A7D-216F-8617B4B09580}"/>
                </a:ext>
              </a:extLst>
            </p:cNvPr>
            <p:cNvSpPr/>
            <p:nvPr/>
          </p:nvSpPr>
          <p:spPr>
            <a:xfrm>
              <a:off x="11314872" y="2884912"/>
              <a:ext cx="9525" cy="270319"/>
            </a:xfrm>
            <a:custGeom>
              <a:avLst/>
              <a:gdLst>
                <a:gd name="connsiteX0" fmla="*/ 0 w 9525"/>
                <a:gd name="connsiteY0" fmla="*/ 0 h 270319"/>
                <a:gd name="connsiteX1" fmla="*/ 0 w 9525"/>
                <a:gd name="connsiteY1" fmla="*/ 270320 h 270319"/>
              </a:gdLst>
              <a:ahLst/>
              <a:cxnLst>
                <a:cxn ang="0">
                  <a:pos x="connsiteX0" y="connsiteY0"/>
                </a:cxn>
                <a:cxn ang="0">
                  <a:pos x="connsiteX1" y="connsiteY1"/>
                </a:cxn>
              </a:cxnLst>
              <a:rect l="l" t="t" r="r" b="b"/>
              <a:pathLst>
                <a:path w="9525" h="270319">
                  <a:moveTo>
                    <a:pt x="0" y="0"/>
                  </a:moveTo>
                  <a:lnTo>
                    <a:pt x="0" y="27032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0" name="Grafik 7">
              <a:extLst>
                <a:ext uri="{FF2B5EF4-FFF2-40B4-BE49-F238E27FC236}">
                  <a16:creationId xmlns:a16="http://schemas.microsoft.com/office/drawing/2014/main" id="{2C786BA8-0A82-F1BA-2062-2257C7686CA1}"/>
                </a:ext>
              </a:extLst>
            </p:cNvPr>
            <p:cNvSpPr/>
            <p:nvPr/>
          </p:nvSpPr>
          <p:spPr>
            <a:xfrm>
              <a:off x="10113483" y="3220192"/>
              <a:ext cx="234124" cy="135159"/>
            </a:xfrm>
            <a:custGeom>
              <a:avLst/>
              <a:gdLst>
                <a:gd name="connsiteX0" fmla="*/ 234125 w 234124"/>
                <a:gd name="connsiteY0" fmla="*/ 135160 h 135159"/>
                <a:gd name="connsiteX1" fmla="*/ 0 w 234124"/>
                <a:gd name="connsiteY1" fmla="*/ 0 h 135159"/>
              </a:gdLst>
              <a:ahLst/>
              <a:cxnLst>
                <a:cxn ang="0">
                  <a:pos x="connsiteX0" y="connsiteY0"/>
                </a:cxn>
                <a:cxn ang="0">
                  <a:pos x="connsiteX1" y="connsiteY1"/>
                </a:cxn>
              </a:cxnLst>
              <a:rect l="l" t="t" r="r" b="b"/>
              <a:pathLst>
                <a:path w="234124" h="135159">
                  <a:moveTo>
                    <a:pt x="234125" y="135160"/>
                  </a:moveTo>
                  <a:lnTo>
                    <a:pt x="0" y="0"/>
                  </a:lnTo>
                </a:path>
              </a:pathLst>
            </a:custGeom>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61" name="Grafik 7">
              <a:extLst>
                <a:ext uri="{FF2B5EF4-FFF2-40B4-BE49-F238E27FC236}">
                  <a16:creationId xmlns:a16="http://schemas.microsoft.com/office/drawing/2014/main" id="{AF354178-2273-D590-F1E8-0857FEAC2F50}"/>
                </a:ext>
              </a:extLst>
            </p:cNvPr>
            <p:cNvSpPr/>
            <p:nvPr/>
          </p:nvSpPr>
          <p:spPr>
            <a:xfrm>
              <a:off x="10642883" y="2731654"/>
              <a:ext cx="817911" cy="190880"/>
            </a:xfrm>
            <a:custGeom>
              <a:avLst/>
              <a:gdLst>
                <a:gd name="connsiteX0" fmla="*/ 817912 w 817911"/>
                <a:gd name="connsiteY0" fmla="*/ 61722 h 190880"/>
                <a:gd name="connsiteX1" fmla="*/ 639509 w 817911"/>
                <a:gd name="connsiteY1" fmla="*/ 175260 h 190880"/>
                <a:gd name="connsiteX2" fmla="*/ 330518 w 817911"/>
                <a:gd name="connsiteY2" fmla="*/ 0 h 190880"/>
                <a:gd name="connsiteX3" fmla="*/ 0 w 817911"/>
                <a:gd name="connsiteY3" fmla="*/ 190881 h 190880"/>
              </a:gdLst>
              <a:ahLst/>
              <a:cxnLst>
                <a:cxn ang="0">
                  <a:pos x="connsiteX0" y="connsiteY0"/>
                </a:cxn>
                <a:cxn ang="0">
                  <a:pos x="connsiteX1" y="connsiteY1"/>
                </a:cxn>
                <a:cxn ang="0">
                  <a:pos x="connsiteX2" y="connsiteY2"/>
                </a:cxn>
                <a:cxn ang="0">
                  <a:pos x="connsiteX3" y="connsiteY3"/>
                </a:cxn>
              </a:cxnLst>
              <a:rect l="l" t="t" r="r" b="b"/>
              <a:pathLst>
                <a:path w="817911" h="190880">
                  <a:moveTo>
                    <a:pt x="817912" y="61722"/>
                  </a:moveTo>
                  <a:lnTo>
                    <a:pt x="639509" y="175260"/>
                  </a:lnTo>
                  <a:lnTo>
                    <a:pt x="330518" y="0"/>
                  </a:lnTo>
                  <a:lnTo>
                    <a:pt x="0" y="190881"/>
                  </a:lnTo>
                </a:path>
              </a:pathLst>
            </a:custGeom>
            <a:noFill/>
            <a:ln w="24670"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grpSp>
      <p:sp>
        <p:nvSpPr>
          <p:cNvPr id="62" name="Grafik 7">
            <a:extLst>
              <a:ext uri="{FF2B5EF4-FFF2-40B4-BE49-F238E27FC236}">
                <a16:creationId xmlns:a16="http://schemas.microsoft.com/office/drawing/2014/main" id="{B382F523-10E3-2E08-1A9F-131B8240213C}"/>
              </a:ext>
            </a:extLst>
          </p:cNvPr>
          <p:cNvSpPr txBox="1"/>
          <p:nvPr/>
        </p:nvSpPr>
        <p:spPr>
          <a:xfrm>
            <a:off x="10893453" y="3094366"/>
            <a:ext cx="3642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EE8A1E"/>
                </a:solidFill>
                <a:effectLst/>
                <a:uLnTx/>
                <a:uFillTx/>
                <a:latin typeface="Arial"/>
                <a:ea typeface="+mn-ea"/>
                <a:cs typeface="Arial"/>
                <a:sym typeface="Arial"/>
              </a:rPr>
              <a:t>O</a:t>
            </a:r>
          </a:p>
        </p:txBody>
      </p:sp>
      <p:sp>
        <p:nvSpPr>
          <p:cNvPr id="63" name="Grafik 7">
            <a:extLst>
              <a:ext uri="{FF2B5EF4-FFF2-40B4-BE49-F238E27FC236}">
                <a16:creationId xmlns:a16="http://schemas.microsoft.com/office/drawing/2014/main" id="{04C17CFC-746C-6577-8199-C1B106FB1F21}"/>
              </a:ext>
            </a:extLst>
          </p:cNvPr>
          <p:cNvSpPr txBox="1"/>
          <p:nvPr/>
        </p:nvSpPr>
        <p:spPr>
          <a:xfrm>
            <a:off x="11161011" y="2566015"/>
            <a:ext cx="5309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EE8A1E"/>
                </a:solidFill>
                <a:effectLst/>
                <a:uLnTx/>
                <a:uFillTx/>
                <a:latin typeface="Arial"/>
                <a:ea typeface="+mn-ea"/>
                <a:cs typeface="Arial"/>
                <a:sym typeface="Arial"/>
              </a:rPr>
              <a:t>OH</a:t>
            </a:r>
          </a:p>
        </p:txBody>
      </p:sp>
      <p:sp>
        <p:nvSpPr>
          <p:cNvPr id="64" name="Grafik 7">
            <a:extLst>
              <a:ext uri="{FF2B5EF4-FFF2-40B4-BE49-F238E27FC236}">
                <a16:creationId xmlns:a16="http://schemas.microsoft.com/office/drawing/2014/main" id="{FA16579B-AAC3-5B25-BC3E-50C3BAE50555}"/>
              </a:ext>
            </a:extLst>
          </p:cNvPr>
          <p:cNvSpPr txBox="1"/>
          <p:nvPr/>
        </p:nvSpPr>
        <p:spPr>
          <a:xfrm>
            <a:off x="9967052" y="1493785"/>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EE8A1E"/>
                </a:solidFill>
                <a:effectLst/>
                <a:uLnTx/>
                <a:uFillTx/>
                <a:latin typeface="Arial"/>
                <a:ea typeface="+mn-ea"/>
                <a:cs typeface="Arial"/>
                <a:sym typeface="Arial"/>
              </a:rPr>
              <a:t>CI</a:t>
            </a:r>
          </a:p>
        </p:txBody>
      </p:sp>
      <p:sp>
        <p:nvSpPr>
          <p:cNvPr id="65" name="Grafik 7">
            <a:extLst>
              <a:ext uri="{FF2B5EF4-FFF2-40B4-BE49-F238E27FC236}">
                <a16:creationId xmlns:a16="http://schemas.microsoft.com/office/drawing/2014/main" id="{C96781E7-2534-E677-471D-175F431C2B54}"/>
              </a:ext>
            </a:extLst>
          </p:cNvPr>
          <p:cNvSpPr txBox="1"/>
          <p:nvPr/>
        </p:nvSpPr>
        <p:spPr>
          <a:xfrm>
            <a:off x="9346974" y="2566015"/>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EE8A1E"/>
                </a:solidFill>
                <a:effectLst/>
                <a:uLnTx/>
                <a:uFillTx/>
                <a:latin typeface="Arial"/>
                <a:ea typeface="+mn-ea"/>
                <a:cs typeface="Arial"/>
                <a:sym typeface="Arial"/>
              </a:rPr>
              <a:t>CI</a:t>
            </a:r>
          </a:p>
        </p:txBody>
      </p:sp>
      <p:sp>
        <p:nvSpPr>
          <p:cNvPr id="66" name="Grafik 7">
            <a:extLst>
              <a:ext uri="{FF2B5EF4-FFF2-40B4-BE49-F238E27FC236}">
                <a16:creationId xmlns:a16="http://schemas.microsoft.com/office/drawing/2014/main" id="{660DA2A5-0966-8A7A-7995-C3CD4EC771AD}"/>
              </a:ext>
            </a:extLst>
          </p:cNvPr>
          <p:cNvSpPr txBox="1"/>
          <p:nvPr/>
        </p:nvSpPr>
        <p:spPr>
          <a:xfrm>
            <a:off x="9967052" y="2197207"/>
            <a:ext cx="5180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rgbClr val="EE8A1E"/>
                </a:solidFill>
                <a:effectLst/>
                <a:uLnTx/>
                <a:uFillTx/>
                <a:latin typeface="Arial"/>
                <a:ea typeface="+mn-ea"/>
                <a:cs typeface="Arial"/>
                <a:sym typeface="Arial"/>
              </a:rPr>
              <a:t>NH</a:t>
            </a:r>
          </a:p>
        </p:txBody>
      </p:sp>
      <p:sp>
        <p:nvSpPr>
          <p:cNvPr id="67" name="Titel 4">
            <a:extLst>
              <a:ext uri="{FF2B5EF4-FFF2-40B4-BE49-F238E27FC236}">
                <a16:creationId xmlns:a16="http://schemas.microsoft.com/office/drawing/2014/main" id="{38B926F3-54DA-0B02-8E9C-68716F1DCF9D}"/>
              </a:ext>
            </a:extLst>
          </p:cNvPr>
          <p:cNvSpPr txBox="1">
            <a:spLocks/>
          </p:cNvSpPr>
          <p:nvPr/>
        </p:nvSpPr>
        <p:spPr>
          <a:xfrm>
            <a:off x="617579" y="1292700"/>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Diclofenaco</a:t>
            </a:r>
          </a:p>
        </p:txBody>
      </p:sp>
      <p:sp>
        <p:nvSpPr>
          <p:cNvPr id="68" name="Rectangle 25">
            <a:extLst>
              <a:ext uri="{FF2B5EF4-FFF2-40B4-BE49-F238E27FC236}">
                <a16:creationId xmlns:a16="http://schemas.microsoft.com/office/drawing/2014/main" id="{5A10D8AA-FC3C-ED5A-C2D4-F9223949231A}"/>
              </a:ext>
            </a:extLst>
          </p:cNvPr>
          <p:cNvSpPr/>
          <p:nvPr/>
        </p:nvSpPr>
        <p:spPr>
          <a:xfrm>
            <a:off x="836340" y="3966379"/>
            <a:ext cx="10683394" cy="830997"/>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Diclofenaco 3% Aplicación: </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aplicar 2 veces al día unos 0,5 g sobre 25 cm² de piel afectada (dosis máxima diaria 8 g de producto, aprox. un máx. de 200 cm²). La duración habitual del tratamiento es de 60 a 90 días. La curación completa de las lesiones o un efecto terapéutico óptimo solo pueden observarse en un periodo de 30 días tras el final del tratamiento.</a:t>
            </a:r>
          </a:p>
        </p:txBody>
      </p:sp>
      <p:sp>
        <p:nvSpPr>
          <p:cNvPr id="69" name="Rectangle : coins arrondis 8">
            <a:extLst>
              <a:ext uri="{FF2B5EF4-FFF2-40B4-BE49-F238E27FC236}">
                <a16:creationId xmlns:a16="http://schemas.microsoft.com/office/drawing/2014/main" id="{0D32BE50-18A2-EFC0-FB64-CD26DA7DB3E0}"/>
              </a:ext>
            </a:extLst>
          </p:cNvPr>
          <p:cNvSpPr/>
          <p:nvPr/>
        </p:nvSpPr>
        <p:spPr>
          <a:xfrm>
            <a:off x="537538" y="3528105"/>
            <a:ext cx="304042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Tratamientos disponibles</a:t>
            </a:r>
          </a:p>
        </p:txBody>
      </p:sp>
      <p:sp>
        <p:nvSpPr>
          <p:cNvPr id="70" name="Rectángulo 69">
            <a:extLst>
              <a:ext uri="{FF2B5EF4-FFF2-40B4-BE49-F238E27FC236}">
                <a16:creationId xmlns:a16="http://schemas.microsoft.com/office/drawing/2014/main" id="{F6033FC0-21B6-0F86-B24C-93C0F600C91C}"/>
              </a:ext>
            </a:extLst>
          </p:cNvPr>
          <p:cNvSpPr/>
          <p:nvPr/>
        </p:nvSpPr>
        <p:spPr>
          <a:xfrm rot="18900000">
            <a:off x="696295" y="4075628"/>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Rectangle : coins arrondis 8">
            <a:extLst>
              <a:ext uri="{FF2B5EF4-FFF2-40B4-BE49-F238E27FC236}">
                <a16:creationId xmlns:a16="http://schemas.microsoft.com/office/drawing/2014/main" id="{927CD411-60C0-7B76-92CF-2FA86FA29193}"/>
              </a:ext>
            </a:extLst>
          </p:cNvPr>
          <p:cNvSpPr/>
          <p:nvPr/>
        </p:nvSpPr>
        <p:spPr>
          <a:xfrm>
            <a:off x="672266" y="4900667"/>
            <a:ext cx="484885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Reacciones adversas locales más importantes</a:t>
            </a:r>
          </a:p>
        </p:txBody>
      </p:sp>
      <p:sp>
        <p:nvSpPr>
          <p:cNvPr id="73" name="Rectangle 14">
            <a:extLst>
              <a:ext uri="{FF2B5EF4-FFF2-40B4-BE49-F238E27FC236}">
                <a16:creationId xmlns:a16="http://schemas.microsoft.com/office/drawing/2014/main" id="{A0A69A82-7FAC-CFCE-8F63-E4ECB1B272EF}"/>
              </a:ext>
            </a:extLst>
          </p:cNvPr>
          <p:cNvSpPr/>
          <p:nvPr/>
        </p:nvSpPr>
        <p:spPr>
          <a:xfrm>
            <a:off x="836338" y="5448870"/>
            <a:ext cx="9256751" cy="338554"/>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Diclofenaco 3% </a:t>
            </a:r>
            <a:r>
              <a:rPr kumimoji="0" lang="es-ES" sz="160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inflamación, irritación de la piel, dolor y hormigueo, ampollas.</a:t>
            </a:r>
          </a:p>
        </p:txBody>
      </p:sp>
      <p:sp>
        <p:nvSpPr>
          <p:cNvPr id="74" name="Rectángulo 73">
            <a:extLst>
              <a:ext uri="{FF2B5EF4-FFF2-40B4-BE49-F238E27FC236}">
                <a16:creationId xmlns:a16="http://schemas.microsoft.com/office/drawing/2014/main" id="{4EE2DDAA-6270-00CC-4ACC-49D40668C160}"/>
              </a:ext>
            </a:extLst>
          </p:cNvPr>
          <p:cNvSpPr/>
          <p:nvPr/>
        </p:nvSpPr>
        <p:spPr>
          <a:xfrm rot="18900000">
            <a:off x="696296" y="5554105"/>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5" name="Grafik 15" descr="Warnung mit einfarbiger Füllung">
            <a:extLst>
              <a:ext uri="{FF2B5EF4-FFF2-40B4-BE49-F238E27FC236}">
                <a16:creationId xmlns:a16="http://schemas.microsoft.com/office/drawing/2014/main" id="{773C9042-7F44-DC7E-3A98-CB1839A9E43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10" y="4708318"/>
            <a:ext cx="681337" cy="681337"/>
          </a:xfrm>
          <a:prstGeom prst="rect">
            <a:avLst/>
          </a:prstGeom>
        </p:spPr>
      </p:pic>
      <p:sp>
        <p:nvSpPr>
          <p:cNvPr id="76" name="CuadroTexto 75">
            <a:extLst>
              <a:ext uri="{FF2B5EF4-FFF2-40B4-BE49-F238E27FC236}">
                <a16:creationId xmlns:a16="http://schemas.microsoft.com/office/drawing/2014/main" id="{DD409587-A783-4BA1-24D1-67DEC9029B51}"/>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0" indent="0" rtl="0">
              <a:buNone/>
            </a:pPr>
            <a:r>
              <a:rPr lang="es-ES" sz="900" dirty="0">
                <a:solidFill>
                  <a:schemeClr val="tx1">
                    <a:lumMod val="50000"/>
                    <a:lumOff val="50000"/>
                  </a:schemeClr>
                </a:solidFill>
                <a:latin typeface="Calibri" panose="020F0502020204030204" pitchFamily="34" charset="0"/>
                <a:cs typeface="Calibri" panose="020F0502020204030204" pitchFamily="34" charset="0"/>
              </a:rPr>
              <a:t>Ficha técnica </a:t>
            </a:r>
            <a:r>
              <a:rPr lang="es-ES" sz="900" dirty="0" err="1">
                <a:solidFill>
                  <a:schemeClr val="tx1">
                    <a:lumMod val="50000"/>
                    <a:lumOff val="50000"/>
                  </a:schemeClr>
                </a:solidFill>
                <a:latin typeface="Calibri" panose="020F0502020204030204" pitchFamily="34" charset="0"/>
                <a:cs typeface="Calibri" panose="020F0502020204030204" pitchFamily="34" charset="0"/>
              </a:rPr>
              <a:t>Solaraze</a:t>
            </a:r>
            <a:r>
              <a:rPr lang="es-ES" sz="900" dirty="0">
                <a:solidFill>
                  <a:schemeClr val="tx1">
                    <a:lumMod val="50000"/>
                    <a:lumOff val="50000"/>
                  </a:schemeClr>
                </a:solidFill>
                <a:latin typeface="Calibri" panose="020F0502020204030204" pitchFamily="34" charset="0"/>
                <a:cs typeface="Calibri" panose="020F0502020204030204" pitchFamily="34" charset="0"/>
              </a:rPr>
              <a:t>®, Ficha técnica </a:t>
            </a:r>
            <a:r>
              <a:rPr lang="es-ES" sz="900" dirty="0" err="1">
                <a:solidFill>
                  <a:schemeClr val="tx1">
                    <a:lumMod val="50000"/>
                    <a:lumOff val="50000"/>
                  </a:schemeClr>
                </a:solidFill>
                <a:latin typeface="Calibri" panose="020F0502020204030204" pitchFamily="34" charset="0"/>
                <a:cs typeface="Calibri" panose="020F0502020204030204" pitchFamily="34" charset="0"/>
              </a:rPr>
              <a:t>Solacutan</a:t>
            </a:r>
            <a:r>
              <a:rPr lang="es-ES" sz="9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77" name="CuadroTexto 76">
            <a:extLst>
              <a:ext uri="{FF2B5EF4-FFF2-40B4-BE49-F238E27FC236}">
                <a16:creationId xmlns:a16="http://schemas.microsoft.com/office/drawing/2014/main" id="{0333C6AB-0F79-110C-F23C-D7AB1F061A12}"/>
              </a:ext>
            </a:extLst>
          </p:cNvPr>
          <p:cNvSpPr txBox="1"/>
          <p:nvPr/>
        </p:nvSpPr>
        <p:spPr>
          <a:xfrm>
            <a:off x="4969864" y="6014978"/>
            <a:ext cx="5563098" cy="276999"/>
          </a:xfrm>
          <a:prstGeom prst="rect">
            <a:avLst/>
          </a:prstGeom>
          <a:noFill/>
        </p:spPr>
        <p:txBody>
          <a:bodyPr wrap="square">
            <a:spAutoFit/>
          </a:bodyPr>
          <a:lstStyle/>
          <a:p>
            <a:pPr marL="0" indent="0" algn="l" rtl="0" eaLnBrk="1" latinLnBrk="0" hangingPunct="1">
              <a:spcBef>
                <a:spcPts val="0"/>
              </a:spcBef>
              <a:spcAft>
                <a:spcPts val="600"/>
              </a:spcAft>
            </a:pPr>
            <a:r>
              <a:rPr lang="en-GB" sz="1200" b="1" kern="1200" dirty="0">
                <a:solidFill>
                  <a:srgbClr val="EE8A1E"/>
                </a:solidFill>
                <a:effectLst/>
                <a:latin typeface="Calibri" panose="020F0502020204030204" pitchFamily="34" charset="0"/>
                <a:cs typeface="Calibri" panose="020F0502020204030204" pitchFamily="34" charset="0"/>
              </a:rPr>
              <a:t>AINE: </a:t>
            </a:r>
            <a:r>
              <a:rPr lang="en-GB" sz="1200" kern="1200" dirty="0" err="1">
                <a:solidFill>
                  <a:srgbClr val="575756"/>
                </a:solidFill>
                <a:effectLst/>
                <a:latin typeface="Calibri" panose="020F0502020204030204" pitchFamily="34" charset="0"/>
                <a:cs typeface="Calibri" panose="020F0502020204030204" pitchFamily="34" charset="0"/>
              </a:rPr>
              <a:t>antiinflamatorio</a:t>
            </a:r>
            <a:r>
              <a:rPr lang="en-GB" sz="1200" kern="1200" dirty="0">
                <a:solidFill>
                  <a:srgbClr val="575756"/>
                </a:solidFill>
                <a:effectLst/>
                <a:latin typeface="Calibri" panose="020F0502020204030204" pitchFamily="34" charset="0"/>
                <a:cs typeface="Calibri" panose="020F0502020204030204" pitchFamily="34" charset="0"/>
              </a:rPr>
              <a:t> no </a:t>
            </a:r>
            <a:r>
              <a:rPr lang="en-GB" sz="1200" kern="1200" dirty="0" err="1">
                <a:solidFill>
                  <a:srgbClr val="575756"/>
                </a:solidFill>
                <a:effectLst/>
                <a:latin typeface="Calibri" panose="020F0502020204030204" pitchFamily="34" charset="0"/>
                <a:cs typeface="Calibri" panose="020F0502020204030204" pitchFamily="34" charset="0"/>
              </a:rPr>
              <a:t>esteroideo</a:t>
            </a:r>
            <a:r>
              <a:rPr lang="en-GB" sz="1200" kern="1200" dirty="0">
                <a:solidFill>
                  <a:srgbClr val="575756"/>
                </a:solidFill>
                <a:effectLst/>
                <a:latin typeface="Calibri" panose="020F0502020204030204" pitchFamily="34" charset="0"/>
                <a:cs typeface="Calibri" panose="020F0502020204030204" pitchFamily="34" charset="0"/>
              </a:rPr>
              <a:t>; </a:t>
            </a:r>
            <a:r>
              <a:rPr lang="en-GB" sz="1200" b="1" kern="1200" dirty="0">
                <a:solidFill>
                  <a:srgbClr val="EE8A1E"/>
                </a:solidFill>
                <a:effectLst/>
                <a:latin typeface="Calibri" panose="020F0502020204030204" pitchFamily="34" charset="0"/>
                <a:cs typeface="Calibri" panose="020F0502020204030204" pitchFamily="34" charset="0"/>
              </a:rPr>
              <a:t>QA: </a:t>
            </a:r>
            <a:r>
              <a:rPr lang="en-GB" sz="1200" kern="1200" dirty="0" err="1">
                <a:solidFill>
                  <a:srgbClr val="575756"/>
                </a:solidFill>
                <a:effectLst/>
                <a:latin typeface="Calibri" panose="020F0502020204030204" pitchFamily="34" charset="0"/>
                <a:cs typeface="Calibri" panose="020F0502020204030204" pitchFamily="34" charset="0"/>
              </a:rPr>
              <a:t>queratosisactínica</a:t>
            </a:r>
            <a:r>
              <a:rPr lang="en-GB" sz="1200" kern="1200" dirty="0">
                <a:solidFill>
                  <a:srgbClr val="575756"/>
                </a:solidFill>
                <a:effectLst/>
                <a:latin typeface="Calibri" panose="020F0502020204030204" pitchFamily="34" charset="0"/>
                <a:cs typeface="Calibri" panose="020F0502020204030204" pitchFamily="34" charset="0"/>
              </a:rPr>
              <a:t>.</a:t>
            </a:r>
            <a:endParaRPr lang="en-GB" sz="900" kern="1200" dirty="0">
              <a:solidFill>
                <a:srgbClr val="575756"/>
              </a:solidFill>
              <a:effectLst/>
              <a:latin typeface="Arial" panose="020B0604020202020204" pitchFamily="34" charset="0"/>
              <a:ea typeface="+mn-ea"/>
              <a:cs typeface="+mn-cs"/>
            </a:endParaRPr>
          </a:p>
        </p:txBody>
      </p:sp>
      <p:sp>
        <p:nvSpPr>
          <p:cNvPr id="78" name="Foliennummernplatzhalter 3">
            <a:extLst>
              <a:ext uri="{FF2B5EF4-FFF2-40B4-BE49-F238E27FC236}">
                <a16:creationId xmlns:a16="http://schemas.microsoft.com/office/drawing/2014/main" id="{ADE169BC-530A-E509-3ADB-AC7852F69EDB}"/>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81" name="Rectangle 11">
            <a:extLst>
              <a:ext uri="{FF2B5EF4-FFF2-40B4-BE49-F238E27FC236}">
                <a16:creationId xmlns:a16="http://schemas.microsoft.com/office/drawing/2014/main" id="{54F2D8CC-ED5E-5DAF-D00B-ACDB2358DB86}"/>
              </a:ext>
            </a:extLst>
          </p:cNvPr>
          <p:cNvSpPr/>
          <p:nvPr/>
        </p:nvSpPr>
        <p:spPr>
          <a:xfrm>
            <a:off x="10443778" y="1874192"/>
            <a:ext cx="112082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a:ln>
                  <a:noFill/>
                </a:ln>
                <a:solidFill>
                  <a:srgbClr val="EE8A1E"/>
                </a:solidFill>
                <a:effectLst/>
                <a:uLnTx/>
                <a:uFillTx/>
                <a:latin typeface="Arial" panose="020B0604020202020204"/>
                <a:ea typeface="+mn-ea"/>
                <a:cs typeface="+mn-cs"/>
              </a:rPr>
              <a:t>Diclofenaco</a:t>
            </a:r>
          </a:p>
        </p:txBody>
      </p:sp>
    </p:spTree>
    <p:extLst>
      <p:ext uri="{BB962C8B-B14F-4D97-AF65-F5344CB8AC3E}">
        <p14:creationId xmlns:p14="http://schemas.microsoft.com/office/powerpoint/2010/main" val="326291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2DC87800-0082-F6ED-039F-7CA95DA46E49}"/>
              </a:ext>
            </a:extLst>
          </p:cNvPr>
          <p:cNvSpPr>
            <a:spLocks noGrp="1"/>
          </p:cNvSpPr>
          <p:nvPr>
            <p:ph type="subTitle" idx="1"/>
          </p:nvPr>
        </p:nvSpPr>
        <p:spPr>
          <a:xfrm>
            <a:off x="912844" y="2519159"/>
            <a:ext cx="10731469" cy="2719549"/>
          </a:xfrm>
        </p:spPr>
        <p:txBody>
          <a:bodyPr/>
          <a:lstStyle/>
          <a:p>
            <a:pPr algn="just">
              <a:lnSpc>
                <a:spcPct val="100000"/>
              </a:lnSpc>
              <a:spcBef>
                <a:spcPts val="0"/>
              </a:spcBef>
              <a:spcAft>
                <a:spcPts val="900"/>
              </a:spcAft>
            </a:pPr>
            <a:r>
              <a:rPr lang="es-ES" sz="1600" dirty="0">
                <a:solidFill>
                  <a:schemeClr val="tx1">
                    <a:lumMod val="50000"/>
                    <a:lumOff val="50000"/>
                  </a:schemeClr>
                </a:solidFill>
                <a:effectLst/>
                <a:latin typeface="Arial" panose="020B0604020202020204" pitchFamily="34" charset="0"/>
                <a:ea typeface="MS Mincho" panose="02020609040205080304" pitchFamily="49" charset="-128"/>
                <a:cs typeface="Times New Roman" panose="02020603050405020304" pitchFamily="18" charset="0"/>
              </a:rPr>
              <a:t>La carga de la enfermedad fue significativamente mayor en hombres que en mujeres en 2019.</a:t>
            </a:r>
          </a:p>
          <a:p>
            <a:pPr algn="just">
              <a:lnSpc>
                <a:spcPct val="100000"/>
              </a:lnSpc>
              <a:spcBef>
                <a:spcPts val="0"/>
              </a:spcBef>
              <a:spcAft>
                <a:spcPts val="900"/>
              </a:spcAft>
            </a:pPr>
            <a:r>
              <a:rPr lang="es-ES" sz="1600" dirty="0">
                <a:solidFill>
                  <a:schemeClr val="tx1">
                    <a:lumMod val="50000"/>
                    <a:lumOff val="50000"/>
                  </a:schemeClr>
                </a:solidFill>
                <a:effectLst/>
                <a:latin typeface="Arial" panose="020B0604020202020204" pitchFamily="34" charset="0"/>
                <a:ea typeface="MS Mincho" panose="02020609040205080304" pitchFamily="49" charset="-128"/>
                <a:cs typeface="Times New Roman" panose="02020603050405020304" pitchFamily="18" charset="0"/>
              </a:rPr>
              <a:t>En términos de frecuencia, el carcinoma basocelular (CBC) fue significativamente superior al del carcinoma epidermoide cutáneo (CEC) en 2019 a nivel mundial. </a:t>
            </a:r>
          </a:p>
          <a:p>
            <a:pPr algn="just">
              <a:lnSpc>
                <a:spcPct val="100000"/>
              </a:lnSpc>
              <a:spcBef>
                <a:spcPts val="0"/>
              </a:spcBef>
              <a:spcAft>
                <a:spcPts val="900"/>
              </a:spcAft>
            </a:pPr>
            <a:r>
              <a:rPr lang="es-ES" sz="1600" dirty="0">
                <a:solidFill>
                  <a:schemeClr val="tx1">
                    <a:lumMod val="50000"/>
                    <a:lumOff val="50000"/>
                  </a:schemeClr>
                </a:solidFill>
                <a:effectLst/>
                <a:latin typeface="Arial" panose="020B0604020202020204" pitchFamily="34" charset="0"/>
                <a:ea typeface="MS Mincho" panose="02020609040205080304" pitchFamily="49" charset="-128"/>
                <a:cs typeface="Times New Roman" panose="02020603050405020304" pitchFamily="18" charset="0"/>
              </a:rPr>
              <a:t>Sin embargo, el número de años de vida asociados a calidad (AVAC) y la tasa de AVAC estandarizados por edad fueron opuestos.  </a:t>
            </a:r>
          </a:p>
          <a:p>
            <a:pPr algn="just">
              <a:lnSpc>
                <a:spcPct val="100000"/>
              </a:lnSpc>
              <a:spcBef>
                <a:spcPts val="0"/>
              </a:spcBef>
              <a:spcAft>
                <a:spcPts val="900"/>
              </a:spcAft>
            </a:pPr>
            <a:r>
              <a:rPr lang="es-ES" sz="1600" dirty="0">
                <a:solidFill>
                  <a:schemeClr val="tx1">
                    <a:lumMod val="50000"/>
                    <a:lumOff val="50000"/>
                  </a:schemeClr>
                </a:solidFill>
                <a:effectLst/>
                <a:latin typeface="Arial" panose="020B0604020202020204" pitchFamily="34" charset="0"/>
                <a:ea typeface="MS Mincho" panose="02020609040205080304" pitchFamily="49" charset="-128"/>
                <a:cs typeface="Times New Roman" panose="02020603050405020304" pitchFamily="18" charset="0"/>
              </a:rPr>
              <a:t>La tasa de incidencia estandarizada por edad de CCNM aumentó de 54,08/100.000 (intervalo de incertidumbre (II) del 95%: 46,97, 62,08) en 1990 a 79,10/100.000 (95% II: 72,29, 86,63) en 2019.</a:t>
            </a:r>
          </a:p>
          <a:p>
            <a:pPr algn="just">
              <a:lnSpc>
                <a:spcPct val="100000"/>
              </a:lnSpc>
              <a:spcBef>
                <a:spcPts val="0"/>
              </a:spcBef>
              <a:spcAft>
                <a:spcPts val="900"/>
              </a:spcAft>
            </a:pPr>
            <a:r>
              <a:rPr lang="es-ES" sz="1600" dirty="0">
                <a:solidFill>
                  <a:schemeClr val="tx1">
                    <a:lumMod val="50000"/>
                    <a:lumOff val="50000"/>
                  </a:schemeClr>
                </a:solidFill>
                <a:effectLst/>
                <a:latin typeface="Arial" panose="020B0604020202020204" pitchFamily="34" charset="0"/>
                <a:ea typeface="MS Mincho" panose="02020609040205080304" pitchFamily="49" charset="-128"/>
                <a:cs typeface="Times New Roman" panose="02020603050405020304" pitchFamily="18" charset="0"/>
              </a:rPr>
              <a:t>Las predicciones sugieren que la cantidad de casos nuevos, muertes y AVAC atribuibles al CCNM aumentarán al menos 1,5 veces entre 2020 y 2044. </a:t>
            </a:r>
          </a:p>
          <a:p>
            <a:endParaRPr lang="es-ES" sz="1800" dirty="0"/>
          </a:p>
        </p:txBody>
      </p:sp>
      <p:sp>
        <p:nvSpPr>
          <p:cNvPr id="9" name="Titel 4">
            <a:extLst>
              <a:ext uri="{FF2B5EF4-FFF2-40B4-BE49-F238E27FC236}">
                <a16:creationId xmlns:a16="http://schemas.microsoft.com/office/drawing/2014/main" id="{AF29BFD7-85D7-C499-DFEF-622EA139DCDD}"/>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Epidemiologia del cáncer cutáneo no melanoma (CCNM)</a:t>
            </a:r>
          </a:p>
        </p:txBody>
      </p:sp>
      <p:sp>
        <p:nvSpPr>
          <p:cNvPr id="11" name="Rectángulo 10">
            <a:extLst>
              <a:ext uri="{FF2B5EF4-FFF2-40B4-BE49-F238E27FC236}">
                <a16:creationId xmlns:a16="http://schemas.microsoft.com/office/drawing/2014/main" id="{7E78FA59-50F7-E5A6-0F6E-5FF7B486F776}"/>
              </a:ext>
            </a:extLst>
          </p:cNvPr>
          <p:cNvSpPr/>
          <p:nvPr/>
        </p:nvSpPr>
        <p:spPr>
          <a:xfrm rot="18900000">
            <a:off x="695407" y="2556466"/>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015977F-51DD-EEE5-22F2-6194335BD936}"/>
              </a:ext>
            </a:extLst>
          </p:cNvPr>
          <p:cNvSpPr/>
          <p:nvPr/>
        </p:nvSpPr>
        <p:spPr>
          <a:xfrm rot="18900000">
            <a:off x="695407" y="2958248"/>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9449D9E4-81B8-3769-DDDD-24036AB87236}"/>
              </a:ext>
            </a:extLst>
          </p:cNvPr>
          <p:cNvSpPr/>
          <p:nvPr/>
        </p:nvSpPr>
        <p:spPr>
          <a:xfrm rot="18900000">
            <a:off x="695407" y="3540139"/>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0E4F3EB2-E5BD-01EB-6C4F-53F83BE17E01}"/>
              </a:ext>
            </a:extLst>
          </p:cNvPr>
          <p:cNvSpPr/>
          <p:nvPr/>
        </p:nvSpPr>
        <p:spPr>
          <a:xfrm rot="18900000">
            <a:off x="695407" y="4164759"/>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8A22E43A-BF4D-8E6D-FBA8-43B54AB8E465}"/>
              </a:ext>
            </a:extLst>
          </p:cNvPr>
          <p:cNvSpPr/>
          <p:nvPr/>
        </p:nvSpPr>
        <p:spPr>
          <a:xfrm rot="18900000">
            <a:off x="695407" y="4745484"/>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7C94F3CB-63C7-F478-5172-5992E35DE17D}"/>
              </a:ext>
            </a:extLst>
          </p:cNvPr>
          <p:cNvSpPr txBox="1"/>
          <p:nvPr/>
        </p:nvSpPr>
        <p:spPr>
          <a:xfrm>
            <a:off x="617579" y="5672011"/>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Hu</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W,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Fang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L, Ni R, Zhang H, Pan G.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Changing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trends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in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the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disease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burden</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non-melanoma skin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cancer</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globally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from</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1990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to</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2019 and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its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predicted</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level</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in 25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years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BMC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Cancer</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2022;22(1). </a:t>
            </a:r>
          </a:p>
        </p:txBody>
      </p:sp>
      <p:sp>
        <p:nvSpPr>
          <p:cNvPr id="10" name="Foliennummernplatzhalter 3">
            <a:extLst>
              <a:ext uri="{FF2B5EF4-FFF2-40B4-BE49-F238E27FC236}">
                <a16:creationId xmlns:a16="http://schemas.microsoft.com/office/drawing/2014/main" id="{15A13ED8-BA2D-83E6-778C-ADB3EA69E075}"/>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55216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31AAE72F-AC36-BCE8-6028-650C1D4E8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Foliennummernplatzhalter 3">
            <a:extLst>
              <a:ext uri="{FF2B5EF4-FFF2-40B4-BE49-F238E27FC236}">
                <a16:creationId xmlns:a16="http://schemas.microsoft.com/office/drawing/2014/main" id="{E740F235-0051-0C25-2B9C-0C4414177590}"/>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32" name="Titel 4">
            <a:extLst>
              <a:ext uri="{FF2B5EF4-FFF2-40B4-BE49-F238E27FC236}">
                <a16:creationId xmlns:a16="http://schemas.microsoft.com/office/drawing/2014/main" id="{CBD34558-ED48-DB6B-E471-0BF35A8FF2B1}"/>
              </a:ext>
            </a:extLst>
          </p:cNvPr>
          <p:cNvSpPr txBox="1">
            <a:spLocks/>
          </p:cNvSpPr>
          <p:nvPr/>
        </p:nvSpPr>
        <p:spPr>
          <a:xfrm>
            <a:off x="617579" y="1292700"/>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Terapia fotodinámica (TFD)</a:t>
            </a:r>
          </a:p>
        </p:txBody>
      </p:sp>
      <p:sp>
        <p:nvSpPr>
          <p:cNvPr id="33" name="Rectangle 25">
            <a:extLst>
              <a:ext uri="{FF2B5EF4-FFF2-40B4-BE49-F238E27FC236}">
                <a16:creationId xmlns:a16="http://schemas.microsoft.com/office/drawing/2014/main" id="{9C667990-4DB4-EEB0-361B-53EA06549339}"/>
              </a:ext>
            </a:extLst>
          </p:cNvPr>
          <p:cNvSpPr/>
          <p:nvPr/>
        </p:nvSpPr>
        <p:spPr>
          <a:xfrm>
            <a:off x="617579" y="1789838"/>
            <a:ext cx="8677457"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La terapia fotodinámica se basa en la interacción de la luz, el oxígeno y un </a:t>
            </a:r>
            <a:r>
              <a:rPr kumimoji="0" lang="es-ES" sz="1600" b="0"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fotosensibilizante</a:t>
            </a: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(FS), un fármaco fotosensible activado por la luz. Se induce la formación de una especie reactiva de oxígeno que da lugar a la necrosis y apoptosis de las células neoplásicas.</a:t>
            </a:r>
          </a:p>
        </p:txBody>
      </p:sp>
      <p:pic>
        <p:nvPicPr>
          <p:cNvPr id="34" name="Image 31" descr="Une image contenant mur, intérieur, personne, table&#10;&#10;Description générée automatiquement">
            <a:extLst>
              <a:ext uri="{FF2B5EF4-FFF2-40B4-BE49-F238E27FC236}">
                <a16:creationId xmlns:a16="http://schemas.microsoft.com/office/drawing/2014/main" id="{ADD1BAD8-6C28-1418-FD34-EEAC1C14ED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66591" y="1901153"/>
            <a:ext cx="1876474" cy="2270359"/>
          </a:xfrm>
          <a:prstGeom prst="rect">
            <a:avLst/>
          </a:prstGeom>
          <a:solidFill>
            <a:srgbClr val="FFFFFF">
              <a:shade val="85000"/>
            </a:srgbClr>
          </a:solidFill>
          <a:ln w="5715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35" name="Inhaltsplatzhalter 2">
            <a:extLst>
              <a:ext uri="{FF2B5EF4-FFF2-40B4-BE49-F238E27FC236}">
                <a16:creationId xmlns:a16="http://schemas.microsoft.com/office/drawing/2014/main" id="{63B0840D-BE10-2F3D-A843-03F70ABCC6A1}"/>
              </a:ext>
            </a:extLst>
          </p:cNvPr>
          <p:cNvSpPr txBox="1">
            <a:spLocks/>
          </p:cNvSpPr>
          <p:nvPr/>
        </p:nvSpPr>
        <p:spPr>
          <a:xfrm>
            <a:off x="836341" y="2667040"/>
            <a:ext cx="2389459" cy="36929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s-ES" sz="1600" b="1" dirty="0">
                <a:solidFill>
                  <a:srgbClr val="EE8A1E"/>
                </a:solidFill>
              </a:rPr>
              <a:t>Mecanismo de acción:</a:t>
            </a:r>
            <a:endParaRPr lang="es-ES" sz="1600" dirty="0">
              <a:solidFill>
                <a:schemeClr val="tx1">
                  <a:lumMod val="50000"/>
                  <a:lumOff val="50000"/>
                </a:schemeClr>
              </a:solidFill>
            </a:endParaRPr>
          </a:p>
        </p:txBody>
      </p:sp>
      <p:sp>
        <p:nvSpPr>
          <p:cNvPr id="36" name="Rectángulo 35">
            <a:extLst>
              <a:ext uri="{FF2B5EF4-FFF2-40B4-BE49-F238E27FC236}">
                <a16:creationId xmlns:a16="http://schemas.microsoft.com/office/drawing/2014/main" id="{1384113B-A1E1-7670-F1E4-A523A068BCF2}"/>
              </a:ext>
            </a:extLst>
          </p:cNvPr>
          <p:cNvSpPr/>
          <p:nvPr/>
        </p:nvSpPr>
        <p:spPr>
          <a:xfrm rot="18900000">
            <a:off x="696296" y="2740026"/>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2" name="Conector recto de flecha 41">
            <a:extLst>
              <a:ext uri="{FF2B5EF4-FFF2-40B4-BE49-F238E27FC236}">
                <a16:creationId xmlns:a16="http://schemas.microsoft.com/office/drawing/2014/main" id="{30AD49C4-BB2E-49FD-B3E9-7843D4D526C4}"/>
              </a:ext>
            </a:extLst>
          </p:cNvPr>
          <p:cNvCxnSpPr>
            <a:cxnSpLocks/>
          </p:cNvCxnSpPr>
          <p:nvPr/>
        </p:nvCxnSpPr>
        <p:spPr>
          <a:xfrm>
            <a:off x="1585853" y="3972357"/>
            <a:ext cx="485775" cy="0"/>
          </a:xfrm>
          <a:prstGeom prst="straightConnector1">
            <a:avLst/>
          </a:prstGeom>
          <a:ln w="57150">
            <a:solidFill>
              <a:srgbClr val="EE8A1E"/>
            </a:solidFill>
            <a:tailEnd type="triangle"/>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13B24F99-6693-EC16-635F-628163B4B778}"/>
              </a:ext>
            </a:extLst>
          </p:cNvPr>
          <p:cNvSpPr txBox="1"/>
          <p:nvPr/>
        </p:nvSpPr>
        <p:spPr>
          <a:xfrm>
            <a:off x="2103060" y="3798945"/>
            <a:ext cx="2904069" cy="307777"/>
          </a:xfrm>
          <a:prstGeom prst="rect">
            <a:avLst/>
          </a:prstGeom>
          <a:solidFill>
            <a:srgbClr val="FF5050"/>
          </a:solidFill>
        </p:spPr>
        <p:txBody>
          <a:bodyPr wrap="square" rtlCol="0">
            <a:spAutoFit/>
          </a:bodyPr>
          <a:lstStyle/>
          <a:p>
            <a:pPr algn="ctr"/>
            <a:r>
              <a:rPr lang="en-US" sz="1400" b="1" dirty="0" err="1">
                <a:solidFill>
                  <a:schemeClr val="tx1">
                    <a:lumMod val="50000"/>
                  </a:schemeClr>
                </a:solidFill>
              </a:rPr>
              <a:t>Fotosensibilizador</a:t>
            </a:r>
            <a:r>
              <a:rPr lang="en-US" sz="1400" b="1" dirty="0">
                <a:solidFill>
                  <a:schemeClr val="tx1">
                    <a:lumMod val="50000"/>
                  </a:schemeClr>
                </a:solidFill>
              </a:rPr>
              <a:t> (</a:t>
            </a:r>
            <a:r>
              <a:rPr lang="en-US" sz="1400" b="1" dirty="0" err="1">
                <a:solidFill>
                  <a:schemeClr val="tx1">
                    <a:lumMod val="50000"/>
                  </a:schemeClr>
                </a:solidFill>
              </a:rPr>
              <a:t>estado</a:t>
            </a:r>
            <a:r>
              <a:rPr lang="en-US" sz="1400" b="1" dirty="0">
                <a:solidFill>
                  <a:schemeClr val="tx1">
                    <a:lumMod val="50000"/>
                  </a:schemeClr>
                </a:solidFill>
              </a:rPr>
              <a:t> </a:t>
            </a:r>
            <a:r>
              <a:rPr lang="en-US" sz="1400" b="1" dirty="0" err="1">
                <a:solidFill>
                  <a:schemeClr val="tx1">
                    <a:lumMod val="50000"/>
                  </a:schemeClr>
                </a:solidFill>
              </a:rPr>
              <a:t>neutro</a:t>
            </a:r>
            <a:r>
              <a:rPr lang="en-US" sz="1400" b="1" dirty="0">
                <a:solidFill>
                  <a:schemeClr val="tx1">
                    <a:lumMod val="50000"/>
                  </a:schemeClr>
                </a:solidFill>
              </a:rPr>
              <a:t>)</a:t>
            </a:r>
          </a:p>
        </p:txBody>
      </p:sp>
      <p:cxnSp>
        <p:nvCxnSpPr>
          <p:cNvPr id="45" name="Conector recto de flecha 44">
            <a:extLst>
              <a:ext uri="{FF2B5EF4-FFF2-40B4-BE49-F238E27FC236}">
                <a16:creationId xmlns:a16="http://schemas.microsoft.com/office/drawing/2014/main" id="{DF384BC7-305F-3D1E-3C69-34452A18B8D4}"/>
              </a:ext>
            </a:extLst>
          </p:cNvPr>
          <p:cNvCxnSpPr>
            <a:cxnSpLocks/>
          </p:cNvCxnSpPr>
          <p:nvPr/>
        </p:nvCxnSpPr>
        <p:spPr>
          <a:xfrm flipV="1">
            <a:off x="2931600" y="3414931"/>
            <a:ext cx="0" cy="343269"/>
          </a:xfrm>
          <a:prstGeom prst="straightConnector1">
            <a:avLst/>
          </a:prstGeom>
          <a:ln w="57150">
            <a:solidFill>
              <a:srgbClr val="EE8A1E"/>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4D481370-C54D-C4F3-2095-0F109E87C53C}"/>
              </a:ext>
            </a:extLst>
          </p:cNvPr>
          <p:cNvCxnSpPr>
            <a:cxnSpLocks/>
          </p:cNvCxnSpPr>
          <p:nvPr/>
        </p:nvCxnSpPr>
        <p:spPr>
          <a:xfrm>
            <a:off x="3836475" y="3414931"/>
            <a:ext cx="0" cy="343269"/>
          </a:xfrm>
          <a:prstGeom prst="straightConnector1">
            <a:avLst/>
          </a:prstGeom>
          <a:ln w="57150">
            <a:solidFill>
              <a:srgbClr val="EE8A1E"/>
            </a:solidFill>
            <a:tailEnd type="triangle"/>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39489575-DCC0-81B1-214C-4EA468CC7370}"/>
              </a:ext>
            </a:extLst>
          </p:cNvPr>
          <p:cNvSpPr txBox="1"/>
          <p:nvPr/>
        </p:nvSpPr>
        <p:spPr>
          <a:xfrm>
            <a:off x="2103060" y="3069880"/>
            <a:ext cx="2904074" cy="307777"/>
          </a:xfrm>
          <a:prstGeom prst="rect">
            <a:avLst/>
          </a:prstGeom>
          <a:solidFill>
            <a:schemeClr val="accent6">
              <a:lumMod val="60000"/>
              <a:lumOff val="40000"/>
            </a:schemeClr>
          </a:solidFill>
        </p:spPr>
        <p:txBody>
          <a:bodyPr wrap="square" rtlCol="0">
            <a:spAutoFit/>
          </a:bodyPr>
          <a:lstStyle/>
          <a:p>
            <a:pPr algn="ctr"/>
            <a:r>
              <a:rPr lang="en-US" sz="1400" b="1" dirty="0" err="1">
                <a:solidFill>
                  <a:schemeClr val="tx1">
                    <a:lumMod val="50000"/>
                  </a:schemeClr>
                </a:solidFill>
              </a:rPr>
              <a:t>Fotosensibilizador</a:t>
            </a:r>
            <a:r>
              <a:rPr lang="en-US" sz="1400" b="1" dirty="0">
                <a:solidFill>
                  <a:schemeClr val="tx1">
                    <a:lumMod val="50000"/>
                  </a:schemeClr>
                </a:solidFill>
              </a:rPr>
              <a:t> (</a:t>
            </a:r>
            <a:r>
              <a:rPr lang="en-US" sz="1400" b="1" dirty="0" err="1">
                <a:solidFill>
                  <a:schemeClr val="tx1">
                    <a:lumMod val="50000"/>
                  </a:schemeClr>
                </a:solidFill>
              </a:rPr>
              <a:t>estado</a:t>
            </a:r>
            <a:r>
              <a:rPr lang="en-US" sz="1400" b="1" dirty="0">
                <a:solidFill>
                  <a:schemeClr val="tx1">
                    <a:lumMod val="50000"/>
                  </a:schemeClr>
                </a:solidFill>
              </a:rPr>
              <a:t> </a:t>
            </a:r>
            <a:r>
              <a:rPr lang="en-US" sz="1400" b="1" dirty="0" err="1">
                <a:solidFill>
                  <a:schemeClr val="tx1">
                    <a:lumMod val="50000"/>
                  </a:schemeClr>
                </a:solidFill>
              </a:rPr>
              <a:t>excitado</a:t>
            </a:r>
            <a:r>
              <a:rPr lang="en-US" sz="1400" b="1" dirty="0">
                <a:solidFill>
                  <a:schemeClr val="tx1">
                    <a:lumMod val="50000"/>
                  </a:schemeClr>
                </a:solidFill>
              </a:rPr>
              <a:t>)</a:t>
            </a:r>
          </a:p>
        </p:txBody>
      </p:sp>
      <p:sp>
        <p:nvSpPr>
          <p:cNvPr id="50" name="CuadroTexto 49">
            <a:extLst>
              <a:ext uri="{FF2B5EF4-FFF2-40B4-BE49-F238E27FC236}">
                <a16:creationId xmlns:a16="http://schemas.microsoft.com/office/drawing/2014/main" id="{24E9A2CE-D9FF-EA35-3071-8B9A9C04F140}"/>
              </a:ext>
            </a:extLst>
          </p:cNvPr>
          <p:cNvSpPr txBox="1"/>
          <p:nvPr/>
        </p:nvSpPr>
        <p:spPr>
          <a:xfrm>
            <a:off x="6309738" y="3069880"/>
            <a:ext cx="1774129" cy="307777"/>
          </a:xfrm>
          <a:prstGeom prst="rect">
            <a:avLst/>
          </a:prstGeom>
          <a:solidFill>
            <a:schemeClr val="accent3">
              <a:lumMod val="90000"/>
            </a:schemeClr>
          </a:solidFill>
        </p:spPr>
        <p:txBody>
          <a:bodyPr wrap="square" rtlCol="0">
            <a:spAutoFit/>
          </a:bodyPr>
          <a:lstStyle/>
          <a:p>
            <a:pPr algn="ctr"/>
            <a:r>
              <a:rPr lang="en-US" sz="1400" b="1" dirty="0" err="1">
                <a:solidFill>
                  <a:schemeClr val="bg1"/>
                </a:solidFill>
              </a:rPr>
              <a:t>Oxígeno</a:t>
            </a:r>
            <a:r>
              <a:rPr lang="en-US" sz="1400" b="1" dirty="0">
                <a:solidFill>
                  <a:schemeClr val="bg1"/>
                </a:solidFill>
              </a:rPr>
              <a:t> </a:t>
            </a:r>
            <a:r>
              <a:rPr lang="en-US" sz="1400" b="1" dirty="0" err="1">
                <a:solidFill>
                  <a:schemeClr val="bg1"/>
                </a:solidFill>
              </a:rPr>
              <a:t>celular</a:t>
            </a:r>
            <a:endParaRPr lang="en-US" sz="1400" b="1" dirty="0">
              <a:solidFill>
                <a:schemeClr val="bg1"/>
              </a:solidFill>
            </a:endParaRPr>
          </a:p>
        </p:txBody>
      </p:sp>
      <p:sp>
        <p:nvSpPr>
          <p:cNvPr id="51" name="CuadroTexto 50">
            <a:extLst>
              <a:ext uri="{FF2B5EF4-FFF2-40B4-BE49-F238E27FC236}">
                <a16:creationId xmlns:a16="http://schemas.microsoft.com/office/drawing/2014/main" id="{CBFA0D2A-4C33-B995-7A4B-9C33DDA93919}"/>
              </a:ext>
            </a:extLst>
          </p:cNvPr>
          <p:cNvSpPr txBox="1"/>
          <p:nvPr/>
        </p:nvSpPr>
        <p:spPr>
          <a:xfrm>
            <a:off x="6309738" y="3798945"/>
            <a:ext cx="1774129" cy="307777"/>
          </a:xfrm>
          <a:prstGeom prst="rect">
            <a:avLst/>
          </a:prstGeom>
          <a:solidFill>
            <a:schemeClr val="accent4">
              <a:lumMod val="40000"/>
              <a:lumOff val="60000"/>
            </a:schemeClr>
          </a:solidFill>
        </p:spPr>
        <p:txBody>
          <a:bodyPr wrap="square" rtlCol="0">
            <a:spAutoFit/>
          </a:bodyPr>
          <a:lstStyle/>
          <a:p>
            <a:pPr algn="ctr"/>
            <a:r>
              <a:rPr lang="en-US" sz="1400" b="1" dirty="0" err="1">
                <a:solidFill>
                  <a:schemeClr val="tx1">
                    <a:lumMod val="50000"/>
                  </a:schemeClr>
                </a:solidFill>
              </a:rPr>
              <a:t>Oxígeno</a:t>
            </a:r>
            <a:r>
              <a:rPr lang="en-US" sz="1400" b="1" dirty="0">
                <a:solidFill>
                  <a:schemeClr val="tx1">
                    <a:lumMod val="50000"/>
                  </a:schemeClr>
                </a:solidFill>
              </a:rPr>
              <a:t> </a:t>
            </a:r>
            <a:r>
              <a:rPr lang="en-US" sz="1400" b="1" dirty="0" err="1">
                <a:solidFill>
                  <a:schemeClr val="tx1">
                    <a:lumMod val="50000"/>
                  </a:schemeClr>
                </a:solidFill>
              </a:rPr>
              <a:t>reactivo</a:t>
            </a:r>
            <a:endParaRPr lang="en-US" sz="1400" b="1" dirty="0">
              <a:solidFill>
                <a:schemeClr val="tx1">
                  <a:lumMod val="50000"/>
                </a:schemeClr>
              </a:solidFill>
            </a:endParaRPr>
          </a:p>
        </p:txBody>
      </p:sp>
      <p:sp>
        <p:nvSpPr>
          <p:cNvPr id="52" name="Flecha: curvada hacia la derecha 39">
            <a:extLst>
              <a:ext uri="{FF2B5EF4-FFF2-40B4-BE49-F238E27FC236}">
                <a16:creationId xmlns:a16="http://schemas.microsoft.com/office/drawing/2014/main" id="{852FF05C-6CC4-EA94-308B-7B4A892D81F0}"/>
              </a:ext>
            </a:extLst>
          </p:cNvPr>
          <p:cNvSpPr/>
          <p:nvPr/>
        </p:nvSpPr>
        <p:spPr>
          <a:xfrm>
            <a:off x="5748546" y="3119145"/>
            <a:ext cx="401548" cy="996138"/>
          </a:xfrm>
          <a:prstGeom prst="curved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Elipse 52">
            <a:extLst>
              <a:ext uri="{FF2B5EF4-FFF2-40B4-BE49-F238E27FC236}">
                <a16:creationId xmlns:a16="http://schemas.microsoft.com/office/drawing/2014/main" id="{25883DC0-8925-A864-3EC7-D1508B91E464}"/>
              </a:ext>
            </a:extLst>
          </p:cNvPr>
          <p:cNvSpPr/>
          <p:nvPr/>
        </p:nvSpPr>
        <p:spPr>
          <a:xfrm>
            <a:off x="672268" y="3586706"/>
            <a:ext cx="825003" cy="784829"/>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Luz</a:t>
            </a:r>
          </a:p>
        </p:txBody>
      </p:sp>
      <p:cxnSp>
        <p:nvCxnSpPr>
          <p:cNvPr id="54" name="Conector recto de flecha 53">
            <a:extLst>
              <a:ext uri="{FF2B5EF4-FFF2-40B4-BE49-F238E27FC236}">
                <a16:creationId xmlns:a16="http://schemas.microsoft.com/office/drawing/2014/main" id="{CF4D54E2-3FF4-2A28-3CA7-68C18C4D7A4D}"/>
              </a:ext>
            </a:extLst>
          </p:cNvPr>
          <p:cNvCxnSpPr>
            <a:cxnSpLocks/>
          </p:cNvCxnSpPr>
          <p:nvPr/>
        </p:nvCxnSpPr>
        <p:spPr>
          <a:xfrm>
            <a:off x="6522525" y="4849338"/>
            <a:ext cx="0" cy="448283"/>
          </a:xfrm>
          <a:prstGeom prst="straightConnector1">
            <a:avLst/>
          </a:prstGeom>
          <a:ln w="57150">
            <a:no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0F503371-BAF0-7F82-2169-F7361B6F5ED3}"/>
              </a:ext>
            </a:extLst>
          </p:cNvPr>
          <p:cNvCxnSpPr>
            <a:cxnSpLocks/>
          </p:cNvCxnSpPr>
          <p:nvPr/>
        </p:nvCxnSpPr>
        <p:spPr>
          <a:xfrm>
            <a:off x="7186860" y="4139357"/>
            <a:ext cx="0" cy="281852"/>
          </a:xfrm>
          <a:prstGeom prst="straightConnector1">
            <a:avLst/>
          </a:prstGeom>
          <a:ln w="57150">
            <a:solidFill>
              <a:srgbClr val="EE8A1E"/>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2FCD6EC1-C519-070C-60E5-42405C9F1725}"/>
              </a:ext>
            </a:extLst>
          </p:cNvPr>
          <p:cNvSpPr txBox="1"/>
          <p:nvPr/>
        </p:nvSpPr>
        <p:spPr>
          <a:xfrm>
            <a:off x="5007129" y="4414528"/>
            <a:ext cx="4359462" cy="307777"/>
          </a:xfrm>
          <a:prstGeom prst="rect">
            <a:avLst/>
          </a:prstGeom>
          <a:noFill/>
        </p:spPr>
        <p:txBody>
          <a:bodyPr wrap="square" rtlCol="0">
            <a:spAutoFit/>
          </a:bodyPr>
          <a:lstStyle/>
          <a:p>
            <a:pPr algn="ctr"/>
            <a:r>
              <a:rPr lang="es-ES" sz="1400" b="1" dirty="0">
                <a:solidFill>
                  <a:srgbClr val="575756"/>
                </a:solidFill>
              </a:rPr>
              <a:t>Necrosis y apoptosis de las células neoplásicas</a:t>
            </a:r>
            <a:endParaRPr lang="en-US" dirty="0"/>
          </a:p>
        </p:txBody>
      </p:sp>
      <p:sp>
        <p:nvSpPr>
          <p:cNvPr id="57" name="Rectangle 25">
            <a:extLst>
              <a:ext uri="{FF2B5EF4-FFF2-40B4-BE49-F238E27FC236}">
                <a16:creationId xmlns:a16="http://schemas.microsoft.com/office/drawing/2014/main" id="{71B86701-110B-A77D-805D-492338987144}"/>
              </a:ext>
            </a:extLst>
          </p:cNvPr>
          <p:cNvSpPr/>
          <p:nvPr/>
        </p:nvSpPr>
        <p:spPr>
          <a:xfrm>
            <a:off x="836340" y="5105049"/>
            <a:ext cx="10683394" cy="584775"/>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Para </a:t>
            </a: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TFD-ALA: ácido 5-aminolevulínico </a:t>
            </a:r>
          </a:p>
          <a:p>
            <a:pPr marR="0" lvl="0" algn="l" defTabSz="4572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Para </a:t>
            </a: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TFD-MAL/TFD-MAL-LD: </a:t>
            </a:r>
            <a:r>
              <a:rPr kumimoji="0" lang="es-ES" sz="1600" b="1" i="0" u="none" strike="noStrike" kern="1200" cap="none" spc="0" normalizeH="0" baseline="0" dirty="0" err="1">
                <a:ln>
                  <a:noFill/>
                </a:ln>
                <a:solidFill>
                  <a:schemeClr val="tx1">
                    <a:lumMod val="50000"/>
                    <a:lumOff val="50000"/>
                  </a:schemeClr>
                </a:solidFill>
                <a:effectLst/>
                <a:uLnTx/>
                <a:uFillTx/>
                <a:latin typeface="Calibri" panose="020F0502020204030204" pitchFamily="34" charset="0"/>
                <a:cs typeface="Calibri" panose="020F0502020204030204" pitchFamily="34" charset="0"/>
              </a:rPr>
              <a:t>metil</a:t>
            </a:r>
            <a:r>
              <a:rPr kumimoji="0" lang="es-ES" sz="16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5-amino-4-oxopentanoato</a:t>
            </a:r>
            <a:endParaRPr kumimoji="0" lang="es-ES" sz="16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endParaRPr>
          </a:p>
        </p:txBody>
      </p:sp>
      <p:sp>
        <p:nvSpPr>
          <p:cNvPr id="58" name="Rectangle : coins arrondis 8">
            <a:extLst>
              <a:ext uri="{FF2B5EF4-FFF2-40B4-BE49-F238E27FC236}">
                <a16:creationId xmlns:a16="http://schemas.microsoft.com/office/drawing/2014/main" id="{387235AB-87DD-09E5-E2B2-CD9F7BAD8B96}"/>
              </a:ext>
            </a:extLst>
          </p:cNvPr>
          <p:cNvSpPr/>
          <p:nvPr/>
        </p:nvSpPr>
        <p:spPr>
          <a:xfrm>
            <a:off x="537538" y="4666775"/>
            <a:ext cx="304042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Tratamientos disponibles</a:t>
            </a:r>
          </a:p>
        </p:txBody>
      </p:sp>
      <p:sp>
        <p:nvSpPr>
          <p:cNvPr id="59" name="Rectángulo 58">
            <a:extLst>
              <a:ext uri="{FF2B5EF4-FFF2-40B4-BE49-F238E27FC236}">
                <a16:creationId xmlns:a16="http://schemas.microsoft.com/office/drawing/2014/main" id="{8CF65AC7-6E06-EA29-65C4-1DD3BAA1D0DD}"/>
              </a:ext>
            </a:extLst>
          </p:cNvPr>
          <p:cNvSpPr/>
          <p:nvPr/>
        </p:nvSpPr>
        <p:spPr>
          <a:xfrm rot="18900000">
            <a:off x="696295" y="5214298"/>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ángulo 59">
            <a:extLst>
              <a:ext uri="{FF2B5EF4-FFF2-40B4-BE49-F238E27FC236}">
                <a16:creationId xmlns:a16="http://schemas.microsoft.com/office/drawing/2014/main" id="{ADBFA2B7-C956-CC6C-F2E9-5E80D2EAEA33}"/>
              </a:ext>
            </a:extLst>
          </p:cNvPr>
          <p:cNvSpPr/>
          <p:nvPr/>
        </p:nvSpPr>
        <p:spPr>
          <a:xfrm rot="18900000">
            <a:off x="696295" y="5445652"/>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CuadroTexto 60">
            <a:extLst>
              <a:ext uri="{FF2B5EF4-FFF2-40B4-BE49-F238E27FC236}">
                <a16:creationId xmlns:a16="http://schemas.microsoft.com/office/drawing/2014/main" id="{DEB36E1D-12BC-8C05-8CFA-57F92ACE9EE7}"/>
              </a:ext>
            </a:extLst>
          </p:cNvPr>
          <p:cNvSpPr txBox="1"/>
          <p:nvPr/>
        </p:nvSpPr>
        <p:spPr>
          <a:xfrm>
            <a:off x="617579" y="6115039"/>
            <a:ext cx="10355221" cy="230832"/>
          </a:xfrm>
          <a:prstGeom prst="rect">
            <a:avLst/>
          </a:prstGeom>
          <a:noFill/>
        </p:spPr>
        <p:txBody>
          <a:bodyPr wrap="square">
            <a:spAutoFit/>
          </a:bodyPr>
          <a:lstStyle/>
          <a:p>
            <a:pPr marL="0" indent="0" rtl="0">
              <a:buNone/>
            </a:pPr>
            <a:r>
              <a:rPr lang="es-ES" sz="900" dirty="0">
                <a:solidFill>
                  <a:schemeClr val="tx1">
                    <a:lumMod val="50000"/>
                    <a:lumOff val="50000"/>
                  </a:schemeClr>
                </a:solidFill>
                <a:latin typeface="Calibri" panose="020F0502020204030204" pitchFamily="34" charset="0"/>
                <a:cs typeface="Calibri" panose="020F0502020204030204" pitchFamily="34" charset="0"/>
              </a:rPr>
              <a:t>Ficha técnica </a:t>
            </a:r>
            <a:r>
              <a:rPr lang="es-ES" sz="900" dirty="0" err="1">
                <a:solidFill>
                  <a:schemeClr val="tx1">
                    <a:lumMod val="50000"/>
                    <a:lumOff val="50000"/>
                  </a:schemeClr>
                </a:solidFill>
                <a:latin typeface="Calibri" panose="020F0502020204030204" pitchFamily="34" charset="0"/>
                <a:cs typeface="Calibri" panose="020F0502020204030204" pitchFamily="34" charset="0"/>
              </a:rPr>
              <a:t>Ameluz</a:t>
            </a:r>
            <a:r>
              <a:rPr lang="es-ES" sz="900" dirty="0">
                <a:solidFill>
                  <a:schemeClr val="tx1">
                    <a:lumMod val="50000"/>
                    <a:lumOff val="50000"/>
                  </a:schemeClr>
                </a:solidFill>
                <a:latin typeface="Calibri" panose="020F0502020204030204" pitchFamily="34" charset="0"/>
                <a:cs typeface="Calibri" panose="020F0502020204030204" pitchFamily="34" charset="0"/>
              </a:rPr>
              <a:t>® Ficha técnica de </a:t>
            </a:r>
            <a:r>
              <a:rPr lang="es-ES" sz="900" dirty="0" err="1">
                <a:solidFill>
                  <a:schemeClr val="tx1">
                    <a:lumMod val="50000"/>
                    <a:lumOff val="50000"/>
                  </a:schemeClr>
                </a:solidFill>
                <a:latin typeface="Calibri" panose="020F0502020204030204" pitchFamily="34" charset="0"/>
                <a:cs typeface="Calibri" panose="020F0502020204030204" pitchFamily="34" charset="0"/>
              </a:rPr>
              <a:t>Metvix</a:t>
            </a:r>
            <a:r>
              <a:rPr lang="es-ES" sz="9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64" name="Flecha: curvada hacia la derecha 39">
            <a:extLst>
              <a:ext uri="{FF2B5EF4-FFF2-40B4-BE49-F238E27FC236}">
                <a16:creationId xmlns:a16="http://schemas.microsoft.com/office/drawing/2014/main" id="{74E219BD-0040-AE38-2417-41A8F9FB7BE4}"/>
              </a:ext>
            </a:extLst>
          </p:cNvPr>
          <p:cNvSpPr/>
          <p:nvPr/>
        </p:nvSpPr>
        <p:spPr>
          <a:xfrm rot="10800000" flipV="1">
            <a:off x="5139063" y="3093128"/>
            <a:ext cx="401548" cy="996138"/>
          </a:xfrm>
          <a:prstGeom prst="curved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0177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77A9991-7169-B3FA-A98B-4834D2BAB2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el 4">
            <a:extLst>
              <a:ext uri="{FF2B5EF4-FFF2-40B4-BE49-F238E27FC236}">
                <a16:creationId xmlns:a16="http://schemas.microsoft.com/office/drawing/2014/main" id="{3D22F337-881F-80F3-DC2D-6D55622A0ADA}"/>
              </a:ext>
            </a:extLst>
          </p:cNvPr>
          <p:cNvSpPr txBox="1">
            <a:spLocks/>
          </p:cNvSpPr>
          <p:nvPr/>
        </p:nvSpPr>
        <p:spPr>
          <a:xfrm>
            <a:off x="617579" y="1292700"/>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Terapia fotodinámica (TFD)</a:t>
            </a:r>
          </a:p>
        </p:txBody>
      </p:sp>
      <p:sp>
        <p:nvSpPr>
          <p:cNvPr id="17" name="Rectangle : coins arrondis 8">
            <a:extLst>
              <a:ext uri="{FF2B5EF4-FFF2-40B4-BE49-F238E27FC236}">
                <a16:creationId xmlns:a16="http://schemas.microsoft.com/office/drawing/2014/main" id="{94EF518D-8A34-2D4B-4930-FC82CDB90CDF}"/>
              </a:ext>
            </a:extLst>
          </p:cNvPr>
          <p:cNvSpPr/>
          <p:nvPr/>
        </p:nvSpPr>
        <p:spPr>
          <a:xfrm>
            <a:off x="672266" y="2128754"/>
            <a:ext cx="484885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Reacciones adversas locales más importantes</a:t>
            </a:r>
          </a:p>
        </p:txBody>
      </p:sp>
      <p:pic>
        <p:nvPicPr>
          <p:cNvPr id="18" name="Grafik 15" descr="Warnung mit einfarbiger Füllung">
            <a:extLst>
              <a:ext uri="{FF2B5EF4-FFF2-40B4-BE49-F238E27FC236}">
                <a16:creationId xmlns:a16="http://schemas.microsoft.com/office/drawing/2014/main" id="{3E1274EC-F056-C521-68C3-76213184D1C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10" y="1936405"/>
            <a:ext cx="681337" cy="681337"/>
          </a:xfrm>
          <a:prstGeom prst="rect">
            <a:avLst/>
          </a:prstGeom>
        </p:spPr>
      </p:pic>
      <p:sp>
        <p:nvSpPr>
          <p:cNvPr id="20" name="Rectangle : coins arrondis 8">
            <a:extLst>
              <a:ext uri="{FF2B5EF4-FFF2-40B4-BE49-F238E27FC236}">
                <a16:creationId xmlns:a16="http://schemas.microsoft.com/office/drawing/2014/main" id="{BD88009D-76E9-5B61-E366-BA29F73A2408}"/>
              </a:ext>
            </a:extLst>
          </p:cNvPr>
          <p:cNvSpPr/>
          <p:nvPr/>
        </p:nvSpPr>
        <p:spPr>
          <a:xfrm>
            <a:off x="1561267" y="2801854"/>
            <a:ext cx="3061534"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Ácido 5-aminolevulínico</a:t>
            </a:r>
          </a:p>
        </p:txBody>
      </p:sp>
      <p:sp>
        <p:nvSpPr>
          <p:cNvPr id="21" name="CuadroTexto 20">
            <a:extLst>
              <a:ext uri="{FF2B5EF4-FFF2-40B4-BE49-F238E27FC236}">
                <a16:creationId xmlns:a16="http://schemas.microsoft.com/office/drawing/2014/main" id="{E3D8A2B2-9EC3-9823-E814-A770F7B7AB6F}"/>
              </a:ext>
            </a:extLst>
          </p:cNvPr>
          <p:cNvSpPr txBox="1"/>
          <p:nvPr/>
        </p:nvSpPr>
        <p:spPr>
          <a:xfrm>
            <a:off x="1854200" y="3297973"/>
            <a:ext cx="6197600" cy="923330"/>
          </a:xfrm>
          <a:prstGeom prst="rect">
            <a:avLst/>
          </a:prstGeom>
          <a:noFill/>
        </p:spPr>
        <p:txBody>
          <a:bodyPr wrap="square">
            <a:spAutoFit/>
          </a:bodyPr>
          <a:lstStyle/>
          <a:p>
            <a:pPr lvl="0"/>
            <a:r>
              <a:rPr kumimoji="0" lang="es-ES" b="0" i="0" u="none" strike="noStrike"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Eritema, dolor, ardor, prurito, edema, formación de escaras, exfoliación, induración, parestesia, ampollas, secreción, erosión, reacciones, entumecimiento, hiperalgesia, sangrado.</a:t>
            </a:r>
            <a:endParaRPr lang="en-US"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2" name="Rectángulo 21">
            <a:extLst>
              <a:ext uri="{FF2B5EF4-FFF2-40B4-BE49-F238E27FC236}">
                <a16:creationId xmlns:a16="http://schemas.microsoft.com/office/drawing/2014/main" id="{80B4D653-5284-7226-71DA-4AFEEB4B85C1}"/>
              </a:ext>
            </a:extLst>
          </p:cNvPr>
          <p:cNvSpPr/>
          <p:nvPr/>
        </p:nvSpPr>
        <p:spPr>
          <a:xfrm rot="18900000">
            <a:off x="1714156" y="3429545"/>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 coins arrondis 8">
            <a:extLst>
              <a:ext uri="{FF2B5EF4-FFF2-40B4-BE49-F238E27FC236}">
                <a16:creationId xmlns:a16="http://schemas.microsoft.com/office/drawing/2014/main" id="{568296E4-E06F-5B87-08AA-450D316AB42D}"/>
              </a:ext>
            </a:extLst>
          </p:cNvPr>
          <p:cNvSpPr/>
          <p:nvPr/>
        </p:nvSpPr>
        <p:spPr>
          <a:xfrm>
            <a:off x="1561267" y="4352358"/>
            <a:ext cx="3959856"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r>
              <a:rPr kumimoji="0" lang="es-ES" b="1" i="0" u="none" strike="noStrike"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Metil</a:t>
            </a:r>
            <a:r>
              <a:rPr kumimoji="0" lang="es-ES" b="1" i="0" u="none" strike="noStrike" cap="none" spc="0" normalizeH="0" baseline="0" dirty="0">
                <a:ln>
                  <a:noFill/>
                </a:ln>
                <a:solidFill>
                  <a:schemeClr val="bg1"/>
                </a:solidFill>
                <a:effectLst/>
                <a:uLnTx/>
                <a:uFillTx/>
                <a:latin typeface="Calibri" panose="020F0502020204030204" pitchFamily="34" charset="0"/>
                <a:cs typeface="Calibri" panose="020F0502020204030204" pitchFamily="34" charset="0"/>
              </a:rPr>
              <a:t> 5-amino-4-oxopentanoato</a:t>
            </a:r>
            <a:endParaRPr lang="en-US" dirty="0">
              <a:solidFill>
                <a:schemeClr val="bg1"/>
              </a:solidFill>
              <a:latin typeface="Calibri" panose="020F0502020204030204" pitchFamily="34" charset="0"/>
              <a:cs typeface="Calibri" panose="020F0502020204030204" pitchFamily="34" charset="0"/>
            </a:endParaRPr>
          </a:p>
        </p:txBody>
      </p:sp>
      <p:sp>
        <p:nvSpPr>
          <p:cNvPr id="24" name="CuadroTexto 23">
            <a:extLst>
              <a:ext uri="{FF2B5EF4-FFF2-40B4-BE49-F238E27FC236}">
                <a16:creationId xmlns:a16="http://schemas.microsoft.com/office/drawing/2014/main" id="{560C37B4-7203-E9B7-3EB3-F50E3D7B71D2}"/>
              </a:ext>
            </a:extLst>
          </p:cNvPr>
          <p:cNvSpPr txBox="1"/>
          <p:nvPr/>
        </p:nvSpPr>
        <p:spPr>
          <a:xfrm>
            <a:off x="1854199" y="4848477"/>
            <a:ext cx="6703391" cy="1200329"/>
          </a:xfrm>
          <a:prstGeom prst="rect">
            <a:avLst/>
          </a:prstGeom>
          <a:noFill/>
        </p:spPr>
        <p:txBody>
          <a:bodyPr wrap="square">
            <a:spAutoFit/>
          </a:bodyPr>
          <a:lstStyle/>
          <a:p>
            <a:pPr lvl="0"/>
            <a:r>
              <a:rPr kumimoji="0" lang="es-ES" b="0" i="0" u="none" strike="noStrike"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Sensación de calor, reacciones en el lugar del tratamiento, dolor, costras, eritema, infección, ulceración, edema, hinchazón, ampollas, sangrado de la piel, prurito, descamación de la piel.</a:t>
            </a:r>
          </a:p>
          <a:p>
            <a:pPr lvl="0"/>
            <a:endParaRPr kumimoji="0" lang="es-ES" b="0" i="0" u="none" strike="noStrike" cap="none" spc="0" normalizeH="0" baseline="0" dirty="0">
              <a:ln>
                <a:noFill/>
              </a:ln>
              <a:solidFill>
                <a:srgbClr val="575756"/>
              </a:solidFill>
              <a:effectLst/>
              <a:uLnTx/>
              <a:uFillTx/>
              <a:latin typeface="Calibri" panose="020F0502020204030204" pitchFamily="34" charset="0"/>
              <a:cs typeface="Calibri" panose="020F0502020204030204" pitchFamily="34" charset="0"/>
            </a:endParaRPr>
          </a:p>
        </p:txBody>
      </p:sp>
      <p:sp>
        <p:nvSpPr>
          <p:cNvPr id="25" name="Rectángulo 24">
            <a:extLst>
              <a:ext uri="{FF2B5EF4-FFF2-40B4-BE49-F238E27FC236}">
                <a16:creationId xmlns:a16="http://schemas.microsoft.com/office/drawing/2014/main" id="{E5AD108E-36A1-E6D8-A61D-5F8FA31FF660}"/>
              </a:ext>
            </a:extLst>
          </p:cNvPr>
          <p:cNvSpPr/>
          <p:nvPr/>
        </p:nvSpPr>
        <p:spPr>
          <a:xfrm rot="18900000">
            <a:off x="1714156" y="4980049"/>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8B38C679-0D64-9AEA-113E-53B91FC0549C}"/>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0" indent="0" rtl="0">
              <a:buNone/>
            </a:pPr>
            <a:r>
              <a:rPr lang="es-ES" sz="900" dirty="0">
                <a:solidFill>
                  <a:schemeClr val="tx1">
                    <a:lumMod val="50000"/>
                    <a:lumOff val="50000"/>
                  </a:schemeClr>
                </a:solidFill>
                <a:latin typeface="Calibri" panose="020F0502020204030204" pitchFamily="34" charset="0"/>
                <a:cs typeface="Calibri" panose="020F0502020204030204" pitchFamily="34" charset="0"/>
              </a:rPr>
              <a:t>Ficha técnica </a:t>
            </a:r>
            <a:r>
              <a:rPr lang="es-ES" sz="900" dirty="0" err="1">
                <a:solidFill>
                  <a:schemeClr val="tx1">
                    <a:lumMod val="50000"/>
                    <a:lumOff val="50000"/>
                  </a:schemeClr>
                </a:solidFill>
                <a:latin typeface="Calibri" panose="020F0502020204030204" pitchFamily="34" charset="0"/>
                <a:cs typeface="Calibri" panose="020F0502020204030204" pitchFamily="34" charset="0"/>
              </a:rPr>
              <a:t>Ameluz</a:t>
            </a:r>
            <a:r>
              <a:rPr lang="es-ES" sz="900" dirty="0">
                <a:solidFill>
                  <a:schemeClr val="tx1">
                    <a:lumMod val="50000"/>
                    <a:lumOff val="50000"/>
                  </a:schemeClr>
                </a:solidFill>
                <a:latin typeface="Calibri" panose="020F0502020204030204" pitchFamily="34" charset="0"/>
                <a:cs typeface="Calibri" panose="020F0502020204030204" pitchFamily="34" charset="0"/>
              </a:rPr>
              <a:t>® Ficha técnica de </a:t>
            </a:r>
            <a:r>
              <a:rPr lang="es-ES" sz="900" dirty="0" err="1">
                <a:solidFill>
                  <a:schemeClr val="tx1">
                    <a:lumMod val="50000"/>
                    <a:lumOff val="50000"/>
                  </a:schemeClr>
                </a:solidFill>
                <a:latin typeface="Calibri" panose="020F0502020204030204" pitchFamily="34" charset="0"/>
                <a:cs typeface="Calibri" panose="020F0502020204030204" pitchFamily="34" charset="0"/>
              </a:rPr>
              <a:t>Metvix</a:t>
            </a:r>
            <a:r>
              <a:rPr lang="es-ES" sz="9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27" name="Foliennummernplatzhalter 3">
            <a:extLst>
              <a:ext uri="{FF2B5EF4-FFF2-40B4-BE49-F238E27FC236}">
                <a16:creationId xmlns:a16="http://schemas.microsoft.com/office/drawing/2014/main" id="{DC863B1B-D131-8D39-AFF4-D9F8E1BA9C06}"/>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8087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Imagen 37">
            <a:extLst>
              <a:ext uri="{FF2B5EF4-FFF2-40B4-BE49-F238E27FC236}">
                <a16:creationId xmlns:a16="http://schemas.microsoft.com/office/drawing/2014/main" id="{0F0F392D-77DF-1414-3CD2-CF6BCBFC13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 y="-102870"/>
            <a:ext cx="12374880" cy="6960870"/>
          </a:xfrm>
          <a:prstGeom prst="rect">
            <a:avLst/>
          </a:prstGeom>
        </p:spPr>
      </p:pic>
      <p:sp>
        <p:nvSpPr>
          <p:cNvPr id="56" name="Titel 4">
            <a:extLst>
              <a:ext uri="{FF2B5EF4-FFF2-40B4-BE49-F238E27FC236}">
                <a16:creationId xmlns:a16="http://schemas.microsoft.com/office/drawing/2014/main" id="{FF600A5B-1340-8BCA-3382-BDD76417D1D7}"/>
              </a:ext>
            </a:extLst>
          </p:cNvPr>
          <p:cNvSpPr txBox="1">
            <a:spLocks/>
          </p:cNvSpPr>
          <p:nvPr/>
        </p:nvSpPr>
        <p:spPr>
          <a:xfrm>
            <a:off x="617579" y="1292700"/>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err="1">
                <a:ln>
                  <a:noFill/>
                </a:ln>
                <a:solidFill>
                  <a:srgbClr val="EE8A1E"/>
                </a:solidFill>
                <a:effectLst/>
                <a:uLnTx/>
                <a:uFillTx/>
                <a:latin typeface="Arial" panose="020B0604020202020204"/>
                <a:ea typeface="+mj-ea"/>
                <a:cs typeface="+mj-cs"/>
              </a:rPr>
              <a:t>Tirbanibulina</a:t>
            </a:r>
            <a:endParaRPr kumimoji="0" lang="es-ES" sz="2800" b="1" i="0" u="none" strike="noStrike" kern="1200" cap="none" spc="0" normalizeH="0" baseline="0" dirty="0">
              <a:ln>
                <a:noFill/>
              </a:ln>
              <a:solidFill>
                <a:srgbClr val="EE8A1E"/>
              </a:solidFill>
              <a:effectLst/>
              <a:uLnTx/>
              <a:uFillTx/>
              <a:latin typeface="Arial" panose="020B0604020202020204"/>
              <a:ea typeface="+mj-ea"/>
              <a:cs typeface="+mj-cs"/>
            </a:endParaRPr>
          </a:p>
        </p:txBody>
      </p:sp>
      <p:sp>
        <p:nvSpPr>
          <p:cNvPr id="57" name="Inhaltsplatzhalter 2">
            <a:extLst>
              <a:ext uri="{FF2B5EF4-FFF2-40B4-BE49-F238E27FC236}">
                <a16:creationId xmlns:a16="http://schemas.microsoft.com/office/drawing/2014/main" id="{FF1B3B60-26C5-F3AA-083B-4FDDDBA7FDFD}"/>
              </a:ext>
            </a:extLst>
          </p:cNvPr>
          <p:cNvSpPr txBox="1">
            <a:spLocks/>
          </p:cNvSpPr>
          <p:nvPr/>
        </p:nvSpPr>
        <p:spPr>
          <a:xfrm>
            <a:off x="836341" y="1832844"/>
            <a:ext cx="6671909" cy="169743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s-ES" sz="1600" b="1" dirty="0">
                <a:solidFill>
                  <a:srgbClr val="EE8A1E"/>
                </a:solidFill>
                <a:latin typeface="Calibri" panose="020F0502020204030204" pitchFamily="34" charset="0"/>
                <a:cs typeface="Calibri" panose="020F0502020204030204" pitchFamily="34" charset="0"/>
              </a:rPr>
              <a:t>Clase farmacoterapéutica: </a:t>
            </a:r>
            <a:r>
              <a:rPr lang="es-ES" sz="1600" dirty="0">
                <a:solidFill>
                  <a:schemeClr val="bg2">
                    <a:lumMod val="50000"/>
                  </a:schemeClr>
                </a:solidFill>
                <a:latin typeface="Calibri" panose="020F0502020204030204" pitchFamily="34" charset="0"/>
                <a:cs typeface="Calibri" panose="020F0502020204030204" pitchFamily="34" charset="0"/>
              </a:rPr>
              <a:t>Inhibidor del microtúbulo.</a:t>
            </a:r>
          </a:p>
          <a:p>
            <a:pPr algn="l">
              <a:buClr>
                <a:schemeClr val="tx1"/>
              </a:buClr>
            </a:pPr>
            <a:r>
              <a:rPr lang="es-ES" sz="1600" b="1" dirty="0">
                <a:solidFill>
                  <a:srgbClr val="EE8A1E"/>
                </a:solidFill>
                <a:latin typeface="Calibri" panose="020F0502020204030204" pitchFamily="34" charset="0"/>
                <a:cs typeface="Calibri" panose="020F0502020204030204" pitchFamily="34" charset="0"/>
              </a:rPr>
              <a:t>Mecanismo de acción: </a:t>
            </a:r>
            <a:r>
              <a:rPr lang="es-ES" sz="1600" dirty="0" err="1">
                <a:solidFill>
                  <a:schemeClr val="bg2">
                    <a:lumMod val="50000"/>
                  </a:schemeClr>
                </a:solidFill>
                <a:latin typeface="Calibri" panose="020F0502020204030204" pitchFamily="34" charset="0"/>
                <a:cs typeface="Calibri" panose="020F0502020204030204" pitchFamily="34" charset="0"/>
              </a:rPr>
              <a:t>Tirbanibulina</a:t>
            </a:r>
            <a:r>
              <a:rPr lang="es-ES" sz="1600" dirty="0">
                <a:solidFill>
                  <a:schemeClr val="bg2">
                    <a:lumMod val="50000"/>
                  </a:schemeClr>
                </a:solidFill>
                <a:latin typeface="Calibri" panose="020F0502020204030204" pitchFamily="34" charset="0"/>
                <a:cs typeface="Calibri" panose="020F0502020204030204" pitchFamily="34" charset="0"/>
              </a:rPr>
              <a:t> inhibe la proliferación de la tubulina interrumpiendo la vía de señalización SCR de la célula en división activa. </a:t>
            </a:r>
          </a:p>
          <a:p>
            <a:pPr algn="l">
              <a:buClr>
                <a:schemeClr val="tx1"/>
              </a:buClr>
            </a:pPr>
            <a:endParaRPr lang="es-ES" sz="1600" dirty="0">
              <a:solidFill>
                <a:schemeClr val="tx1">
                  <a:lumMod val="50000"/>
                  <a:lumOff val="50000"/>
                </a:schemeClr>
              </a:solidFill>
            </a:endParaRPr>
          </a:p>
        </p:txBody>
      </p:sp>
      <p:sp>
        <p:nvSpPr>
          <p:cNvPr id="58" name="Rectángulo 57">
            <a:extLst>
              <a:ext uri="{FF2B5EF4-FFF2-40B4-BE49-F238E27FC236}">
                <a16:creationId xmlns:a16="http://schemas.microsoft.com/office/drawing/2014/main" id="{035541A2-A01D-DA37-91E5-A3DB981BC0FB}"/>
              </a:ext>
            </a:extLst>
          </p:cNvPr>
          <p:cNvSpPr/>
          <p:nvPr/>
        </p:nvSpPr>
        <p:spPr>
          <a:xfrm rot="18900000">
            <a:off x="696296" y="1905830"/>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ángulo 58">
            <a:extLst>
              <a:ext uri="{FF2B5EF4-FFF2-40B4-BE49-F238E27FC236}">
                <a16:creationId xmlns:a16="http://schemas.microsoft.com/office/drawing/2014/main" id="{5CF68254-8879-5AE8-9B42-772DB6208B3A}"/>
              </a:ext>
            </a:extLst>
          </p:cNvPr>
          <p:cNvSpPr/>
          <p:nvPr/>
        </p:nvSpPr>
        <p:spPr>
          <a:xfrm rot="18900000">
            <a:off x="696295" y="2288783"/>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0" name="Gruppieren 53">
            <a:extLst>
              <a:ext uri="{FF2B5EF4-FFF2-40B4-BE49-F238E27FC236}">
                <a16:creationId xmlns:a16="http://schemas.microsoft.com/office/drawing/2014/main" id="{7D315689-8BF8-E346-2800-C47012C4D5EA}"/>
              </a:ext>
            </a:extLst>
          </p:cNvPr>
          <p:cNvGrpSpPr/>
          <p:nvPr/>
        </p:nvGrpSpPr>
        <p:grpSpPr>
          <a:xfrm>
            <a:off x="7388280" y="1253146"/>
            <a:ext cx="4186141" cy="1585456"/>
            <a:chOff x="7514587" y="1437282"/>
            <a:chExt cx="4186141" cy="1585456"/>
          </a:xfrm>
        </p:grpSpPr>
        <p:grpSp>
          <p:nvGrpSpPr>
            <p:cNvPr id="61" name="Gruppieren 45">
              <a:extLst>
                <a:ext uri="{FF2B5EF4-FFF2-40B4-BE49-F238E27FC236}">
                  <a16:creationId xmlns:a16="http://schemas.microsoft.com/office/drawing/2014/main" id="{FA5124F8-FBAB-FB0A-445D-BCFFF28E5558}"/>
                </a:ext>
              </a:extLst>
            </p:cNvPr>
            <p:cNvGrpSpPr/>
            <p:nvPr/>
          </p:nvGrpSpPr>
          <p:grpSpPr>
            <a:xfrm>
              <a:off x="7590233" y="1715609"/>
              <a:ext cx="4110495" cy="1221382"/>
              <a:chOff x="7590233" y="1715609"/>
              <a:chExt cx="4110495" cy="1221382"/>
            </a:xfrm>
          </p:grpSpPr>
          <p:sp>
            <p:nvSpPr>
              <p:cNvPr id="69" name="Grafik 7">
                <a:extLst>
                  <a:ext uri="{FF2B5EF4-FFF2-40B4-BE49-F238E27FC236}">
                    <a16:creationId xmlns:a16="http://schemas.microsoft.com/office/drawing/2014/main" id="{C5570C41-B0CF-4B5D-B179-55D0FDAC50AC}"/>
                  </a:ext>
                </a:extLst>
              </p:cNvPr>
              <p:cNvSpPr/>
              <p:nvPr/>
            </p:nvSpPr>
            <p:spPr>
              <a:xfrm>
                <a:off x="10538734" y="1715609"/>
                <a:ext cx="7897" cy="224201"/>
              </a:xfrm>
              <a:custGeom>
                <a:avLst/>
                <a:gdLst>
                  <a:gd name="connsiteX0" fmla="*/ 0 w 7897"/>
                  <a:gd name="connsiteY0" fmla="*/ 224202 h 224201"/>
                  <a:gd name="connsiteX1" fmla="*/ 0 w 7897"/>
                  <a:gd name="connsiteY1" fmla="*/ 0 h 224201"/>
                </a:gdLst>
                <a:ahLst/>
                <a:cxnLst>
                  <a:cxn ang="0">
                    <a:pos x="connsiteX0" y="connsiteY0"/>
                  </a:cxn>
                  <a:cxn ang="0">
                    <a:pos x="connsiteX1" y="connsiteY1"/>
                  </a:cxn>
                </a:cxnLst>
                <a:rect l="l" t="t" r="r" b="b"/>
                <a:pathLst>
                  <a:path w="7897" h="224201">
                    <a:moveTo>
                      <a:pt x="0" y="224202"/>
                    </a:moveTo>
                    <a:lnTo>
                      <a:pt x="0" y="0"/>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0" name="Grafik 7">
                <a:extLst>
                  <a:ext uri="{FF2B5EF4-FFF2-40B4-BE49-F238E27FC236}">
                    <a16:creationId xmlns:a16="http://schemas.microsoft.com/office/drawing/2014/main" id="{F53EAA9E-9091-60C3-1A5D-D3AA5520002C}"/>
                  </a:ext>
                </a:extLst>
              </p:cNvPr>
              <p:cNvSpPr/>
              <p:nvPr/>
            </p:nvSpPr>
            <p:spPr>
              <a:xfrm>
                <a:off x="10485033" y="1715609"/>
                <a:ext cx="7897" cy="224201"/>
              </a:xfrm>
              <a:custGeom>
                <a:avLst/>
                <a:gdLst>
                  <a:gd name="connsiteX0" fmla="*/ 0 w 7897"/>
                  <a:gd name="connsiteY0" fmla="*/ 224202 h 224201"/>
                  <a:gd name="connsiteX1" fmla="*/ 0 w 7897"/>
                  <a:gd name="connsiteY1" fmla="*/ 0 h 224201"/>
                </a:gdLst>
                <a:ahLst/>
                <a:cxnLst>
                  <a:cxn ang="0">
                    <a:pos x="connsiteX0" y="connsiteY0"/>
                  </a:cxn>
                  <a:cxn ang="0">
                    <a:pos x="connsiteX1" y="connsiteY1"/>
                  </a:cxn>
                </a:cxnLst>
                <a:rect l="l" t="t" r="r" b="b"/>
                <a:pathLst>
                  <a:path w="7897" h="224201">
                    <a:moveTo>
                      <a:pt x="0" y="224202"/>
                    </a:moveTo>
                    <a:lnTo>
                      <a:pt x="0" y="0"/>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1" name="Grafik 7">
                <a:extLst>
                  <a:ext uri="{FF2B5EF4-FFF2-40B4-BE49-F238E27FC236}">
                    <a16:creationId xmlns:a16="http://schemas.microsoft.com/office/drawing/2014/main" id="{1E047502-E354-8266-B4A7-7D2A32A140F8}"/>
                  </a:ext>
                </a:extLst>
              </p:cNvPr>
              <p:cNvSpPr/>
              <p:nvPr/>
            </p:nvSpPr>
            <p:spPr>
              <a:xfrm>
                <a:off x="7669205" y="2311769"/>
                <a:ext cx="492627" cy="568835"/>
              </a:xfrm>
              <a:custGeom>
                <a:avLst/>
                <a:gdLst>
                  <a:gd name="connsiteX0" fmla="*/ 246314 w 492627"/>
                  <a:gd name="connsiteY0" fmla="*/ 568836 h 568835"/>
                  <a:gd name="connsiteX1" fmla="*/ 492628 w 492627"/>
                  <a:gd name="connsiteY1" fmla="*/ 426607 h 568835"/>
                  <a:gd name="connsiteX2" fmla="*/ 492628 w 492627"/>
                  <a:gd name="connsiteY2" fmla="*/ 142229 h 568835"/>
                  <a:gd name="connsiteX3" fmla="*/ 246314 w 492627"/>
                  <a:gd name="connsiteY3" fmla="*/ 0 h 568835"/>
                  <a:gd name="connsiteX4" fmla="*/ 0 w 492627"/>
                  <a:gd name="connsiteY4" fmla="*/ 142229 h 568835"/>
                  <a:gd name="connsiteX5" fmla="*/ 0 w 492627"/>
                  <a:gd name="connsiteY5" fmla="*/ 426607 h 568835"/>
                  <a:gd name="connsiteX6" fmla="*/ 246314 w 492627"/>
                  <a:gd name="connsiteY6" fmla="*/ 568836 h 56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27" h="568835">
                    <a:moveTo>
                      <a:pt x="246314" y="568836"/>
                    </a:moveTo>
                    <a:lnTo>
                      <a:pt x="492628" y="426607"/>
                    </a:lnTo>
                    <a:lnTo>
                      <a:pt x="492628" y="142229"/>
                    </a:lnTo>
                    <a:lnTo>
                      <a:pt x="246314" y="0"/>
                    </a:lnTo>
                    <a:lnTo>
                      <a:pt x="0" y="142229"/>
                    </a:lnTo>
                    <a:lnTo>
                      <a:pt x="0" y="426607"/>
                    </a:lnTo>
                    <a:lnTo>
                      <a:pt x="246314" y="568836"/>
                    </a:lnTo>
                    <a:close/>
                  </a:path>
                </a:pathLst>
              </a:custGeom>
              <a:noFill/>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2" name="Grafik 7">
                <a:extLst>
                  <a:ext uri="{FF2B5EF4-FFF2-40B4-BE49-F238E27FC236}">
                    <a16:creationId xmlns:a16="http://schemas.microsoft.com/office/drawing/2014/main" id="{B4BB5D3C-63E7-7417-5683-892D7D4F4A61}"/>
                  </a:ext>
                </a:extLst>
              </p:cNvPr>
              <p:cNvSpPr/>
              <p:nvPr/>
            </p:nvSpPr>
            <p:spPr>
              <a:xfrm>
                <a:off x="8114370" y="2483849"/>
                <a:ext cx="7897" cy="224201"/>
              </a:xfrm>
              <a:custGeom>
                <a:avLst/>
                <a:gdLst>
                  <a:gd name="connsiteX0" fmla="*/ 0 w 7897"/>
                  <a:gd name="connsiteY0" fmla="*/ 0 h 224201"/>
                  <a:gd name="connsiteX1" fmla="*/ 0 w 7897"/>
                  <a:gd name="connsiteY1" fmla="*/ 224202 h 224201"/>
                </a:gdLst>
                <a:ahLst/>
                <a:cxnLst>
                  <a:cxn ang="0">
                    <a:pos x="connsiteX0" y="connsiteY0"/>
                  </a:cxn>
                  <a:cxn ang="0">
                    <a:pos x="connsiteX1" y="connsiteY1"/>
                  </a:cxn>
                </a:cxnLst>
                <a:rect l="l" t="t" r="r" b="b"/>
                <a:pathLst>
                  <a:path w="7897" h="224201">
                    <a:moveTo>
                      <a:pt x="0" y="0"/>
                    </a:moveTo>
                    <a:lnTo>
                      <a:pt x="0" y="224202"/>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3" name="Grafik 7">
                <a:extLst>
                  <a:ext uri="{FF2B5EF4-FFF2-40B4-BE49-F238E27FC236}">
                    <a16:creationId xmlns:a16="http://schemas.microsoft.com/office/drawing/2014/main" id="{A8F25EA5-3D84-46FB-7BA8-F894771C4FA1}"/>
                  </a:ext>
                </a:extLst>
              </p:cNvPr>
              <p:cNvSpPr/>
              <p:nvPr/>
            </p:nvSpPr>
            <p:spPr>
              <a:xfrm>
                <a:off x="7715245" y="2705208"/>
                <a:ext cx="194113" cy="112140"/>
              </a:xfrm>
              <a:custGeom>
                <a:avLst/>
                <a:gdLst>
                  <a:gd name="connsiteX0" fmla="*/ 194113 w 194113"/>
                  <a:gd name="connsiteY0" fmla="*/ 112140 h 112140"/>
                  <a:gd name="connsiteX1" fmla="*/ 0 w 194113"/>
                  <a:gd name="connsiteY1" fmla="*/ 0 h 112140"/>
                </a:gdLst>
                <a:ahLst/>
                <a:cxnLst>
                  <a:cxn ang="0">
                    <a:pos x="connsiteX0" y="connsiteY0"/>
                  </a:cxn>
                  <a:cxn ang="0">
                    <a:pos x="connsiteX1" y="connsiteY1"/>
                  </a:cxn>
                </a:cxnLst>
                <a:rect l="l" t="t" r="r" b="b"/>
                <a:pathLst>
                  <a:path w="194113" h="112140">
                    <a:moveTo>
                      <a:pt x="194113" y="112140"/>
                    </a:moveTo>
                    <a:lnTo>
                      <a:pt x="0" y="0"/>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4" name="Grafik 7">
                <a:extLst>
                  <a:ext uri="{FF2B5EF4-FFF2-40B4-BE49-F238E27FC236}">
                    <a16:creationId xmlns:a16="http://schemas.microsoft.com/office/drawing/2014/main" id="{F354407A-BE27-14FE-787E-1DAB2EA6E899}"/>
                  </a:ext>
                </a:extLst>
              </p:cNvPr>
              <p:cNvSpPr/>
              <p:nvPr/>
            </p:nvSpPr>
            <p:spPr>
              <a:xfrm>
                <a:off x="9081304" y="2311769"/>
                <a:ext cx="492627" cy="568835"/>
              </a:xfrm>
              <a:custGeom>
                <a:avLst/>
                <a:gdLst>
                  <a:gd name="connsiteX0" fmla="*/ 246314 w 492627"/>
                  <a:gd name="connsiteY0" fmla="*/ 568836 h 568835"/>
                  <a:gd name="connsiteX1" fmla="*/ 492628 w 492627"/>
                  <a:gd name="connsiteY1" fmla="*/ 426607 h 568835"/>
                  <a:gd name="connsiteX2" fmla="*/ 492628 w 492627"/>
                  <a:gd name="connsiteY2" fmla="*/ 142229 h 568835"/>
                  <a:gd name="connsiteX3" fmla="*/ 246314 w 492627"/>
                  <a:gd name="connsiteY3" fmla="*/ 0 h 568835"/>
                  <a:gd name="connsiteX4" fmla="*/ 0 w 492627"/>
                  <a:gd name="connsiteY4" fmla="*/ 142229 h 568835"/>
                  <a:gd name="connsiteX5" fmla="*/ 0 w 492627"/>
                  <a:gd name="connsiteY5" fmla="*/ 426607 h 568835"/>
                  <a:gd name="connsiteX6" fmla="*/ 246314 w 492627"/>
                  <a:gd name="connsiteY6" fmla="*/ 568836 h 56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27" h="568835">
                    <a:moveTo>
                      <a:pt x="246314" y="568836"/>
                    </a:moveTo>
                    <a:lnTo>
                      <a:pt x="492628" y="426607"/>
                    </a:lnTo>
                    <a:lnTo>
                      <a:pt x="492628" y="142229"/>
                    </a:lnTo>
                    <a:lnTo>
                      <a:pt x="246314" y="0"/>
                    </a:lnTo>
                    <a:lnTo>
                      <a:pt x="0" y="142229"/>
                    </a:lnTo>
                    <a:lnTo>
                      <a:pt x="0" y="426607"/>
                    </a:lnTo>
                    <a:lnTo>
                      <a:pt x="246314" y="568836"/>
                    </a:lnTo>
                    <a:close/>
                  </a:path>
                </a:pathLst>
              </a:custGeom>
              <a:noFill/>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5" name="Grafik 7">
                <a:extLst>
                  <a:ext uri="{FF2B5EF4-FFF2-40B4-BE49-F238E27FC236}">
                    <a16:creationId xmlns:a16="http://schemas.microsoft.com/office/drawing/2014/main" id="{9C69CAE1-975F-0872-A7D4-86587E6E71FC}"/>
                  </a:ext>
                </a:extLst>
              </p:cNvPr>
              <p:cNvSpPr/>
              <p:nvPr/>
            </p:nvSpPr>
            <p:spPr>
              <a:xfrm>
                <a:off x="9329355" y="2379685"/>
                <a:ext cx="194192" cy="112061"/>
              </a:xfrm>
              <a:custGeom>
                <a:avLst/>
                <a:gdLst>
                  <a:gd name="connsiteX0" fmla="*/ 0 w 194192"/>
                  <a:gd name="connsiteY0" fmla="*/ 0 h 112061"/>
                  <a:gd name="connsiteX1" fmla="*/ 194192 w 194192"/>
                  <a:gd name="connsiteY1" fmla="*/ 112061 h 112061"/>
                </a:gdLst>
                <a:ahLst/>
                <a:cxnLst>
                  <a:cxn ang="0">
                    <a:pos x="connsiteX0" y="connsiteY0"/>
                  </a:cxn>
                  <a:cxn ang="0">
                    <a:pos x="connsiteX1" y="connsiteY1"/>
                  </a:cxn>
                </a:cxnLst>
                <a:rect l="l" t="t" r="r" b="b"/>
                <a:pathLst>
                  <a:path w="194192" h="112061">
                    <a:moveTo>
                      <a:pt x="0" y="0"/>
                    </a:moveTo>
                    <a:lnTo>
                      <a:pt x="194192" y="112061"/>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6" name="Grafik 7">
                <a:extLst>
                  <a:ext uri="{FF2B5EF4-FFF2-40B4-BE49-F238E27FC236}">
                    <a16:creationId xmlns:a16="http://schemas.microsoft.com/office/drawing/2014/main" id="{71A76CF7-94FB-100F-A797-193201ACC7FC}"/>
                  </a:ext>
                </a:extLst>
              </p:cNvPr>
              <p:cNvSpPr/>
              <p:nvPr/>
            </p:nvSpPr>
            <p:spPr>
              <a:xfrm>
                <a:off x="9327618" y="2708051"/>
                <a:ext cx="194192" cy="112140"/>
              </a:xfrm>
              <a:custGeom>
                <a:avLst/>
                <a:gdLst>
                  <a:gd name="connsiteX0" fmla="*/ 194192 w 194192"/>
                  <a:gd name="connsiteY0" fmla="*/ 0 h 112140"/>
                  <a:gd name="connsiteX1" fmla="*/ 0 w 194192"/>
                  <a:gd name="connsiteY1" fmla="*/ 112140 h 112140"/>
                </a:gdLst>
                <a:ahLst/>
                <a:cxnLst>
                  <a:cxn ang="0">
                    <a:pos x="connsiteX0" y="connsiteY0"/>
                  </a:cxn>
                  <a:cxn ang="0">
                    <a:pos x="connsiteX1" y="connsiteY1"/>
                  </a:cxn>
                </a:cxnLst>
                <a:rect l="l" t="t" r="r" b="b"/>
                <a:pathLst>
                  <a:path w="194192" h="112140">
                    <a:moveTo>
                      <a:pt x="194192" y="0"/>
                    </a:moveTo>
                    <a:lnTo>
                      <a:pt x="0" y="112140"/>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7" name="Grafik 7">
                <a:extLst>
                  <a:ext uri="{FF2B5EF4-FFF2-40B4-BE49-F238E27FC236}">
                    <a16:creationId xmlns:a16="http://schemas.microsoft.com/office/drawing/2014/main" id="{358876B9-439E-75AF-8BD0-66E9F2CACD79}"/>
                  </a:ext>
                </a:extLst>
              </p:cNvPr>
              <p:cNvSpPr/>
              <p:nvPr/>
            </p:nvSpPr>
            <p:spPr>
              <a:xfrm>
                <a:off x="9147483" y="2484086"/>
                <a:ext cx="7897" cy="224201"/>
              </a:xfrm>
              <a:custGeom>
                <a:avLst/>
                <a:gdLst>
                  <a:gd name="connsiteX0" fmla="*/ 0 w 7897"/>
                  <a:gd name="connsiteY0" fmla="*/ 0 h 224201"/>
                  <a:gd name="connsiteX1" fmla="*/ 0 w 7897"/>
                  <a:gd name="connsiteY1" fmla="*/ 224202 h 224201"/>
                </a:gdLst>
                <a:ahLst/>
                <a:cxnLst>
                  <a:cxn ang="0">
                    <a:pos x="connsiteX0" y="connsiteY0"/>
                  </a:cxn>
                  <a:cxn ang="0">
                    <a:pos x="connsiteX1" y="connsiteY1"/>
                  </a:cxn>
                </a:cxnLst>
                <a:rect l="l" t="t" r="r" b="b"/>
                <a:pathLst>
                  <a:path w="7897" h="224201">
                    <a:moveTo>
                      <a:pt x="0" y="0"/>
                    </a:moveTo>
                    <a:lnTo>
                      <a:pt x="0" y="224202"/>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8" name="Grafik 7">
                <a:extLst>
                  <a:ext uri="{FF2B5EF4-FFF2-40B4-BE49-F238E27FC236}">
                    <a16:creationId xmlns:a16="http://schemas.microsoft.com/office/drawing/2014/main" id="{F3486CAA-2E4F-3226-6D03-4D998789EB1C}"/>
                  </a:ext>
                </a:extLst>
              </p:cNvPr>
              <p:cNvSpPr/>
              <p:nvPr/>
            </p:nvSpPr>
            <p:spPr>
              <a:xfrm>
                <a:off x="9794580" y="1903247"/>
                <a:ext cx="492627" cy="568914"/>
              </a:xfrm>
              <a:custGeom>
                <a:avLst/>
                <a:gdLst>
                  <a:gd name="connsiteX0" fmla="*/ 246314 w 492627"/>
                  <a:gd name="connsiteY0" fmla="*/ 568915 h 568914"/>
                  <a:gd name="connsiteX1" fmla="*/ 492628 w 492627"/>
                  <a:gd name="connsiteY1" fmla="*/ 426686 h 568914"/>
                  <a:gd name="connsiteX2" fmla="*/ 492628 w 492627"/>
                  <a:gd name="connsiteY2" fmla="*/ 142229 h 568914"/>
                  <a:gd name="connsiteX3" fmla="*/ 246314 w 492627"/>
                  <a:gd name="connsiteY3" fmla="*/ 0 h 568914"/>
                  <a:gd name="connsiteX4" fmla="*/ 0 w 492627"/>
                  <a:gd name="connsiteY4" fmla="*/ 142229 h 568914"/>
                  <a:gd name="connsiteX5" fmla="*/ 0 w 492627"/>
                  <a:gd name="connsiteY5" fmla="*/ 426686 h 568914"/>
                  <a:gd name="connsiteX6" fmla="*/ 246314 w 492627"/>
                  <a:gd name="connsiteY6" fmla="*/ 568915 h 56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27" h="568914">
                    <a:moveTo>
                      <a:pt x="246314" y="568915"/>
                    </a:moveTo>
                    <a:lnTo>
                      <a:pt x="492628" y="426686"/>
                    </a:lnTo>
                    <a:lnTo>
                      <a:pt x="492628" y="142229"/>
                    </a:lnTo>
                    <a:lnTo>
                      <a:pt x="246314" y="0"/>
                    </a:lnTo>
                    <a:lnTo>
                      <a:pt x="0" y="142229"/>
                    </a:lnTo>
                    <a:lnTo>
                      <a:pt x="0" y="426686"/>
                    </a:lnTo>
                    <a:lnTo>
                      <a:pt x="246314" y="568915"/>
                    </a:lnTo>
                    <a:close/>
                  </a:path>
                </a:pathLst>
              </a:custGeom>
              <a:noFill/>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79" name="Grafik 7">
                <a:extLst>
                  <a:ext uri="{FF2B5EF4-FFF2-40B4-BE49-F238E27FC236}">
                    <a16:creationId xmlns:a16="http://schemas.microsoft.com/office/drawing/2014/main" id="{34F34067-8DAA-C300-41B7-7133381E7291}"/>
                  </a:ext>
                </a:extLst>
              </p:cNvPr>
              <p:cNvSpPr/>
              <p:nvPr/>
            </p:nvSpPr>
            <p:spPr>
              <a:xfrm>
                <a:off x="10042631" y="1971242"/>
                <a:ext cx="194192" cy="112061"/>
              </a:xfrm>
              <a:custGeom>
                <a:avLst/>
                <a:gdLst>
                  <a:gd name="connsiteX0" fmla="*/ 0 w 194192"/>
                  <a:gd name="connsiteY0" fmla="*/ 0 h 112061"/>
                  <a:gd name="connsiteX1" fmla="*/ 194192 w 194192"/>
                  <a:gd name="connsiteY1" fmla="*/ 112061 h 112061"/>
                </a:gdLst>
                <a:ahLst/>
                <a:cxnLst>
                  <a:cxn ang="0">
                    <a:pos x="connsiteX0" y="connsiteY0"/>
                  </a:cxn>
                  <a:cxn ang="0">
                    <a:pos x="connsiteX1" y="connsiteY1"/>
                  </a:cxn>
                </a:cxnLst>
                <a:rect l="l" t="t" r="r" b="b"/>
                <a:pathLst>
                  <a:path w="194192" h="112061">
                    <a:moveTo>
                      <a:pt x="0" y="0"/>
                    </a:moveTo>
                    <a:lnTo>
                      <a:pt x="194192" y="112061"/>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0" name="Grafik 7">
                <a:extLst>
                  <a:ext uri="{FF2B5EF4-FFF2-40B4-BE49-F238E27FC236}">
                    <a16:creationId xmlns:a16="http://schemas.microsoft.com/office/drawing/2014/main" id="{E8FAA4B3-521C-91AC-623C-6AEAE4A25C13}"/>
                  </a:ext>
                </a:extLst>
              </p:cNvPr>
              <p:cNvSpPr/>
              <p:nvPr/>
            </p:nvSpPr>
            <p:spPr>
              <a:xfrm>
                <a:off x="10040894" y="2299607"/>
                <a:ext cx="194192" cy="112061"/>
              </a:xfrm>
              <a:custGeom>
                <a:avLst/>
                <a:gdLst>
                  <a:gd name="connsiteX0" fmla="*/ 194192 w 194192"/>
                  <a:gd name="connsiteY0" fmla="*/ 0 h 112061"/>
                  <a:gd name="connsiteX1" fmla="*/ 0 w 194192"/>
                  <a:gd name="connsiteY1" fmla="*/ 112061 h 112061"/>
                </a:gdLst>
                <a:ahLst/>
                <a:cxnLst>
                  <a:cxn ang="0">
                    <a:pos x="connsiteX0" y="connsiteY0"/>
                  </a:cxn>
                  <a:cxn ang="0">
                    <a:pos x="connsiteX1" y="connsiteY1"/>
                  </a:cxn>
                </a:cxnLst>
                <a:rect l="l" t="t" r="r" b="b"/>
                <a:pathLst>
                  <a:path w="194192" h="112061">
                    <a:moveTo>
                      <a:pt x="194192" y="0"/>
                    </a:moveTo>
                    <a:lnTo>
                      <a:pt x="0" y="112061"/>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1" name="Grafik 7">
                <a:extLst>
                  <a:ext uri="{FF2B5EF4-FFF2-40B4-BE49-F238E27FC236}">
                    <a16:creationId xmlns:a16="http://schemas.microsoft.com/office/drawing/2014/main" id="{65325F85-4BE3-60E7-A01C-6EB7C12DE84B}"/>
                  </a:ext>
                </a:extLst>
              </p:cNvPr>
              <p:cNvSpPr/>
              <p:nvPr/>
            </p:nvSpPr>
            <p:spPr>
              <a:xfrm>
                <a:off x="9860758" y="2075643"/>
                <a:ext cx="7897" cy="224201"/>
              </a:xfrm>
              <a:custGeom>
                <a:avLst/>
                <a:gdLst>
                  <a:gd name="connsiteX0" fmla="*/ 0 w 7897"/>
                  <a:gd name="connsiteY0" fmla="*/ 0 h 224201"/>
                  <a:gd name="connsiteX1" fmla="*/ 0 w 7897"/>
                  <a:gd name="connsiteY1" fmla="*/ 224202 h 224201"/>
                </a:gdLst>
                <a:ahLst/>
                <a:cxnLst>
                  <a:cxn ang="0">
                    <a:pos x="connsiteX0" y="connsiteY0"/>
                  </a:cxn>
                  <a:cxn ang="0">
                    <a:pos x="connsiteX1" y="connsiteY1"/>
                  </a:cxn>
                </a:cxnLst>
                <a:rect l="l" t="t" r="r" b="b"/>
                <a:pathLst>
                  <a:path w="7897" h="224201">
                    <a:moveTo>
                      <a:pt x="0" y="0"/>
                    </a:moveTo>
                    <a:lnTo>
                      <a:pt x="0" y="224202"/>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2" name="Grafik 7">
                <a:extLst>
                  <a:ext uri="{FF2B5EF4-FFF2-40B4-BE49-F238E27FC236}">
                    <a16:creationId xmlns:a16="http://schemas.microsoft.com/office/drawing/2014/main" id="{77F6CB0E-9542-46AD-23C0-F233EABC1834}"/>
                  </a:ext>
                </a:extLst>
              </p:cNvPr>
              <p:cNvSpPr/>
              <p:nvPr/>
            </p:nvSpPr>
            <p:spPr>
              <a:xfrm>
                <a:off x="11208022" y="1903247"/>
                <a:ext cx="492706" cy="568914"/>
              </a:xfrm>
              <a:custGeom>
                <a:avLst/>
                <a:gdLst>
                  <a:gd name="connsiteX0" fmla="*/ 246393 w 492706"/>
                  <a:gd name="connsiteY0" fmla="*/ 568915 h 568914"/>
                  <a:gd name="connsiteX1" fmla="*/ 492707 w 492706"/>
                  <a:gd name="connsiteY1" fmla="*/ 426686 h 568914"/>
                  <a:gd name="connsiteX2" fmla="*/ 492707 w 492706"/>
                  <a:gd name="connsiteY2" fmla="*/ 142229 h 568914"/>
                  <a:gd name="connsiteX3" fmla="*/ 246393 w 492706"/>
                  <a:gd name="connsiteY3" fmla="*/ 0 h 568914"/>
                  <a:gd name="connsiteX4" fmla="*/ 0 w 492706"/>
                  <a:gd name="connsiteY4" fmla="*/ 142229 h 568914"/>
                  <a:gd name="connsiteX5" fmla="*/ 0 w 492706"/>
                  <a:gd name="connsiteY5" fmla="*/ 426686 h 568914"/>
                  <a:gd name="connsiteX6" fmla="*/ 246393 w 492706"/>
                  <a:gd name="connsiteY6" fmla="*/ 568915 h 56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706" h="568914">
                    <a:moveTo>
                      <a:pt x="246393" y="568915"/>
                    </a:moveTo>
                    <a:lnTo>
                      <a:pt x="492707" y="426686"/>
                    </a:lnTo>
                    <a:lnTo>
                      <a:pt x="492707" y="142229"/>
                    </a:lnTo>
                    <a:lnTo>
                      <a:pt x="246393" y="0"/>
                    </a:lnTo>
                    <a:lnTo>
                      <a:pt x="0" y="142229"/>
                    </a:lnTo>
                    <a:lnTo>
                      <a:pt x="0" y="426686"/>
                    </a:lnTo>
                    <a:lnTo>
                      <a:pt x="246393" y="568915"/>
                    </a:lnTo>
                    <a:close/>
                  </a:path>
                </a:pathLst>
              </a:custGeom>
              <a:noFill/>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3" name="Grafik 7">
                <a:extLst>
                  <a:ext uri="{FF2B5EF4-FFF2-40B4-BE49-F238E27FC236}">
                    <a16:creationId xmlns:a16="http://schemas.microsoft.com/office/drawing/2014/main" id="{AC16588C-402D-7A3D-52D2-5C4BE9FCD799}"/>
                  </a:ext>
                </a:extLst>
              </p:cNvPr>
              <p:cNvSpPr/>
              <p:nvPr/>
            </p:nvSpPr>
            <p:spPr>
              <a:xfrm>
                <a:off x="11456152" y="1971242"/>
                <a:ext cx="194113" cy="112061"/>
              </a:xfrm>
              <a:custGeom>
                <a:avLst/>
                <a:gdLst>
                  <a:gd name="connsiteX0" fmla="*/ 0 w 194113"/>
                  <a:gd name="connsiteY0" fmla="*/ 0 h 112061"/>
                  <a:gd name="connsiteX1" fmla="*/ 194113 w 194113"/>
                  <a:gd name="connsiteY1" fmla="*/ 112061 h 112061"/>
                </a:gdLst>
                <a:ahLst/>
                <a:cxnLst>
                  <a:cxn ang="0">
                    <a:pos x="connsiteX0" y="connsiteY0"/>
                  </a:cxn>
                  <a:cxn ang="0">
                    <a:pos x="connsiteX1" y="connsiteY1"/>
                  </a:cxn>
                </a:cxnLst>
                <a:rect l="l" t="t" r="r" b="b"/>
                <a:pathLst>
                  <a:path w="194113" h="112061">
                    <a:moveTo>
                      <a:pt x="0" y="0"/>
                    </a:moveTo>
                    <a:lnTo>
                      <a:pt x="194113" y="112061"/>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4" name="Grafik 7">
                <a:extLst>
                  <a:ext uri="{FF2B5EF4-FFF2-40B4-BE49-F238E27FC236}">
                    <a16:creationId xmlns:a16="http://schemas.microsoft.com/office/drawing/2014/main" id="{5689140A-50EA-A759-2EB8-B3ACC060B939}"/>
                  </a:ext>
                </a:extLst>
              </p:cNvPr>
              <p:cNvSpPr/>
              <p:nvPr/>
            </p:nvSpPr>
            <p:spPr>
              <a:xfrm>
                <a:off x="11454415" y="2299607"/>
                <a:ext cx="194113" cy="112061"/>
              </a:xfrm>
              <a:custGeom>
                <a:avLst/>
                <a:gdLst>
                  <a:gd name="connsiteX0" fmla="*/ 194113 w 194113"/>
                  <a:gd name="connsiteY0" fmla="*/ 0 h 112061"/>
                  <a:gd name="connsiteX1" fmla="*/ 0 w 194113"/>
                  <a:gd name="connsiteY1" fmla="*/ 112061 h 112061"/>
                </a:gdLst>
                <a:ahLst/>
                <a:cxnLst>
                  <a:cxn ang="0">
                    <a:pos x="connsiteX0" y="connsiteY0"/>
                  </a:cxn>
                  <a:cxn ang="0">
                    <a:pos x="connsiteX1" y="connsiteY1"/>
                  </a:cxn>
                </a:cxnLst>
                <a:rect l="l" t="t" r="r" b="b"/>
                <a:pathLst>
                  <a:path w="194113" h="112061">
                    <a:moveTo>
                      <a:pt x="194113" y="0"/>
                    </a:moveTo>
                    <a:lnTo>
                      <a:pt x="0" y="112061"/>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5" name="Grafik 7">
                <a:extLst>
                  <a:ext uri="{FF2B5EF4-FFF2-40B4-BE49-F238E27FC236}">
                    <a16:creationId xmlns:a16="http://schemas.microsoft.com/office/drawing/2014/main" id="{18EE0870-64D4-91AF-8598-F12F86C023B3}"/>
                  </a:ext>
                </a:extLst>
              </p:cNvPr>
              <p:cNvSpPr/>
              <p:nvPr/>
            </p:nvSpPr>
            <p:spPr>
              <a:xfrm>
                <a:off x="11274280" y="2075643"/>
                <a:ext cx="7897" cy="224201"/>
              </a:xfrm>
              <a:custGeom>
                <a:avLst/>
                <a:gdLst>
                  <a:gd name="connsiteX0" fmla="*/ 0 w 7897"/>
                  <a:gd name="connsiteY0" fmla="*/ 0 h 224201"/>
                  <a:gd name="connsiteX1" fmla="*/ 0 w 7897"/>
                  <a:gd name="connsiteY1" fmla="*/ 224202 h 224201"/>
                </a:gdLst>
                <a:ahLst/>
                <a:cxnLst>
                  <a:cxn ang="0">
                    <a:pos x="connsiteX0" y="connsiteY0"/>
                  </a:cxn>
                  <a:cxn ang="0">
                    <a:pos x="connsiteX1" y="connsiteY1"/>
                  </a:cxn>
                </a:cxnLst>
                <a:rect l="l" t="t" r="r" b="b"/>
                <a:pathLst>
                  <a:path w="7897" h="224201">
                    <a:moveTo>
                      <a:pt x="0" y="0"/>
                    </a:moveTo>
                    <a:lnTo>
                      <a:pt x="0" y="224202"/>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6" name="Grafik 7">
                <a:extLst>
                  <a:ext uri="{FF2B5EF4-FFF2-40B4-BE49-F238E27FC236}">
                    <a16:creationId xmlns:a16="http://schemas.microsoft.com/office/drawing/2014/main" id="{6385A3AF-DEDD-F20D-E84E-A876052DA531}"/>
                  </a:ext>
                </a:extLst>
              </p:cNvPr>
              <p:cNvSpPr/>
              <p:nvPr/>
            </p:nvSpPr>
            <p:spPr>
              <a:xfrm>
                <a:off x="8161832" y="2738376"/>
                <a:ext cx="919471" cy="131172"/>
              </a:xfrm>
              <a:custGeom>
                <a:avLst/>
                <a:gdLst>
                  <a:gd name="connsiteX0" fmla="*/ 0 w 919471"/>
                  <a:gd name="connsiteY0" fmla="*/ 0 h 131172"/>
                  <a:gd name="connsiteX1" fmla="*/ 235653 w 919471"/>
                  <a:gd name="connsiteY1" fmla="*/ 131173 h 131172"/>
                  <a:gd name="connsiteX2" fmla="*/ 475175 w 919471"/>
                  <a:gd name="connsiteY2" fmla="*/ 0 h 131172"/>
                  <a:gd name="connsiteX3" fmla="*/ 699377 w 919471"/>
                  <a:gd name="connsiteY3" fmla="*/ 131173 h 131172"/>
                  <a:gd name="connsiteX4" fmla="*/ 919472 w 919471"/>
                  <a:gd name="connsiteY4" fmla="*/ 0 h 131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71" h="131172">
                    <a:moveTo>
                      <a:pt x="0" y="0"/>
                    </a:moveTo>
                    <a:lnTo>
                      <a:pt x="235653" y="131173"/>
                    </a:lnTo>
                    <a:lnTo>
                      <a:pt x="475175" y="0"/>
                    </a:lnTo>
                    <a:lnTo>
                      <a:pt x="699377" y="131173"/>
                    </a:lnTo>
                    <a:lnTo>
                      <a:pt x="919472" y="0"/>
                    </a:lnTo>
                  </a:path>
                </a:pathLst>
              </a:custGeom>
              <a:noFill/>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7" name="Grafik 7">
                <a:extLst>
                  <a:ext uri="{FF2B5EF4-FFF2-40B4-BE49-F238E27FC236}">
                    <a16:creationId xmlns:a16="http://schemas.microsoft.com/office/drawing/2014/main" id="{347035E9-21E8-96C9-4B45-33D9F0477CA8}"/>
                  </a:ext>
                </a:extLst>
              </p:cNvPr>
              <p:cNvSpPr/>
              <p:nvPr/>
            </p:nvSpPr>
            <p:spPr>
              <a:xfrm>
                <a:off x="9573932" y="2331907"/>
                <a:ext cx="217252" cy="122090"/>
              </a:xfrm>
              <a:custGeom>
                <a:avLst/>
                <a:gdLst>
                  <a:gd name="connsiteX0" fmla="*/ 0 w 217252"/>
                  <a:gd name="connsiteY0" fmla="*/ 122091 h 122090"/>
                  <a:gd name="connsiteX1" fmla="*/ 217252 w 217252"/>
                  <a:gd name="connsiteY1" fmla="*/ 0 h 122090"/>
                </a:gdLst>
                <a:ahLst/>
                <a:cxnLst>
                  <a:cxn ang="0">
                    <a:pos x="connsiteX0" y="connsiteY0"/>
                  </a:cxn>
                  <a:cxn ang="0">
                    <a:pos x="connsiteX1" y="connsiteY1"/>
                  </a:cxn>
                </a:cxnLst>
                <a:rect l="l" t="t" r="r" b="b"/>
                <a:pathLst>
                  <a:path w="217252" h="122090">
                    <a:moveTo>
                      <a:pt x="0" y="122091"/>
                    </a:moveTo>
                    <a:lnTo>
                      <a:pt x="217252" y="0"/>
                    </a:lnTo>
                  </a:path>
                </a:pathLst>
              </a:custGeom>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8" name="Grafik 7">
                <a:extLst>
                  <a:ext uri="{FF2B5EF4-FFF2-40B4-BE49-F238E27FC236}">
                    <a16:creationId xmlns:a16="http://schemas.microsoft.com/office/drawing/2014/main" id="{005E7DFF-F34B-2F68-4061-3C4D4A5977EE}"/>
                  </a:ext>
                </a:extLst>
              </p:cNvPr>
              <p:cNvSpPr/>
              <p:nvPr/>
            </p:nvSpPr>
            <p:spPr>
              <a:xfrm>
                <a:off x="10287208" y="1917856"/>
                <a:ext cx="920814" cy="139780"/>
              </a:xfrm>
              <a:custGeom>
                <a:avLst/>
                <a:gdLst>
                  <a:gd name="connsiteX0" fmla="*/ 0 w 920814"/>
                  <a:gd name="connsiteY0" fmla="*/ 127619 h 139780"/>
                  <a:gd name="connsiteX1" fmla="*/ 224675 w 920814"/>
                  <a:gd name="connsiteY1" fmla="*/ 0 h 139780"/>
                  <a:gd name="connsiteX2" fmla="*/ 472016 w 920814"/>
                  <a:gd name="connsiteY2" fmla="*/ 139781 h 139780"/>
                  <a:gd name="connsiteX3" fmla="*/ 697876 w 920814"/>
                  <a:gd name="connsiteY3" fmla="*/ 0 h 139780"/>
                  <a:gd name="connsiteX4" fmla="*/ 920814 w 920814"/>
                  <a:gd name="connsiteY4" fmla="*/ 127619 h 13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814" h="139780">
                    <a:moveTo>
                      <a:pt x="0" y="127619"/>
                    </a:moveTo>
                    <a:lnTo>
                      <a:pt x="224675" y="0"/>
                    </a:lnTo>
                    <a:lnTo>
                      <a:pt x="472016" y="139781"/>
                    </a:lnTo>
                    <a:lnTo>
                      <a:pt x="697876" y="0"/>
                    </a:lnTo>
                    <a:lnTo>
                      <a:pt x="920814" y="127619"/>
                    </a:lnTo>
                  </a:path>
                </a:pathLst>
              </a:custGeom>
              <a:noFill/>
              <a:ln w="20416" cap="flat">
                <a:solidFill>
                  <a:srgbClr val="EE8A1E"/>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89" name="Grafik 7">
                <a:extLst>
                  <a:ext uri="{FF2B5EF4-FFF2-40B4-BE49-F238E27FC236}">
                    <a16:creationId xmlns:a16="http://schemas.microsoft.com/office/drawing/2014/main" id="{27C0E8AE-0BC5-9505-755F-A348235C2F3F}"/>
                  </a:ext>
                </a:extLst>
              </p:cNvPr>
              <p:cNvSpPr/>
              <p:nvPr/>
            </p:nvSpPr>
            <p:spPr>
              <a:xfrm>
                <a:off x="8066987" y="2624893"/>
                <a:ext cx="172317" cy="225939"/>
              </a:xfrm>
              <a:custGeom>
                <a:avLst/>
                <a:gdLst>
                  <a:gd name="connsiteX0" fmla="*/ 0 w 172317"/>
                  <a:gd name="connsiteY0" fmla="*/ 0 h 225939"/>
                  <a:gd name="connsiteX1" fmla="*/ 172317 w 172317"/>
                  <a:gd name="connsiteY1" fmla="*/ 0 h 225939"/>
                  <a:gd name="connsiteX2" fmla="*/ 172317 w 172317"/>
                  <a:gd name="connsiteY2" fmla="*/ 225939 h 225939"/>
                  <a:gd name="connsiteX3" fmla="*/ 0 w 172317"/>
                  <a:gd name="connsiteY3" fmla="*/ 225939 h 225939"/>
                </a:gdLst>
                <a:ahLst/>
                <a:cxnLst>
                  <a:cxn ang="0">
                    <a:pos x="connsiteX0" y="connsiteY0"/>
                  </a:cxn>
                  <a:cxn ang="0">
                    <a:pos x="connsiteX1" y="connsiteY1"/>
                  </a:cxn>
                  <a:cxn ang="0">
                    <a:pos x="connsiteX2" y="connsiteY2"/>
                  </a:cxn>
                  <a:cxn ang="0">
                    <a:pos x="connsiteX3" y="connsiteY3"/>
                  </a:cxn>
                </a:cxnLst>
                <a:rect l="l" t="t" r="r" b="b"/>
                <a:pathLst>
                  <a:path w="172317" h="225939">
                    <a:moveTo>
                      <a:pt x="0" y="0"/>
                    </a:moveTo>
                    <a:lnTo>
                      <a:pt x="172317" y="0"/>
                    </a:lnTo>
                    <a:lnTo>
                      <a:pt x="172317" y="225939"/>
                    </a:lnTo>
                    <a:lnTo>
                      <a:pt x="0" y="225939"/>
                    </a:lnTo>
                    <a:close/>
                  </a:path>
                </a:pathLst>
              </a:custGeom>
              <a:solidFill>
                <a:srgbClr val="FFFFFF"/>
              </a:solidFill>
              <a:ln w="788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90" name="Grafik 7">
                <a:extLst>
                  <a:ext uri="{FF2B5EF4-FFF2-40B4-BE49-F238E27FC236}">
                    <a16:creationId xmlns:a16="http://schemas.microsoft.com/office/drawing/2014/main" id="{F118AE8D-9DC4-109D-43AD-76C29908F2B7}"/>
                  </a:ext>
                </a:extLst>
              </p:cNvPr>
              <p:cNvSpPr/>
              <p:nvPr/>
            </p:nvSpPr>
            <p:spPr>
              <a:xfrm>
                <a:off x="9934202" y="1788658"/>
                <a:ext cx="172317" cy="198614"/>
              </a:xfrm>
              <a:custGeom>
                <a:avLst/>
                <a:gdLst>
                  <a:gd name="connsiteX0" fmla="*/ 0 w 172317"/>
                  <a:gd name="connsiteY0" fmla="*/ 0 h 198614"/>
                  <a:gd name="connsiteX1" fmla="*/ 172317 w 172317"/>
                  <a:gd name="connsiteY1" fmla="*/ 0 h 198614"/>
                  <a:gd name="connsiteX2" fmla="*/ 172317 w 172317"/>
                  <a:gd name="connsiteY2" fmla="*/ 198615 h 198614"/>
                  <a:gd name="connsiteX3" fmla="*/ 0 w 172317"/>
                  <a:gd name="connsiteY3" fmla="*/ 198615 h 198614"/>
                </a:gdLst>
                <a:ahLst/>
                <a:cxnLst>
                  <a:cxn ang="0">
                    <a:pos x="connsiteX0" y="connsiteY0"/>
                  </a:cxn>
                  <a:cxn ang="0">
                    <a:pos x="connsiteX1" y="connsiteY1"/>
                  </a:cxn>
                  <a:cxn ang="0">
                    <a:pos x="connsiteX2" y="connsiteY2"/>
                  </a:cxn>
                  <a:cxn ang="0">
                    <a:pos x="connsiteX3" y="connsiteY3"/>
                  </a:cxn>
                </a:cxnLst>
                <a:rect l="l" t="t" r="r" b="b"/>
                <a:pathLst>
                  <a:path w="172317" h="198614">
                    <a:moveTo>
                      <a:pt x="0" y="0"/>
                    </a:moveTo>
                    <a:lnTo>
                      <a:pt x="172317" y="0"/>
                    </a:lnTo>
                    <a:lnTo>
                      <a:pt x="172317" y="198615"/>
                    </a:lnTo>
                    <a:lnTo>
                      <a:pt x="0" y="198615"/>
                    </a:lnTo>
                    <a:close/>
                  </a:path>
                </a:pathLst>
              </a:custGeom>
              <a:solidFill>
                <a:srgbClr val="FFFFFF"/>
              </a:solidFill>
              <a:ln w="788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91" name="Grafik 7">
                <a:extLst>
                  <a:ext uri="{FF2B5EF4-FFF2-40B4-BE49-F238E27FC236}">
                    <a16:creationId xmlns:a16="http://schemas.microsoft.com/office/drawing/2014/main" id="{4E30835F-5ABB-1BEE-985D-675A55A467FD}"/>
                  </a:ext>
                </a:extLst>
              </p:cNvPr>
              <p:cNvSpPr/>
              <p:nvPr/>
            </p:nvSpPr>
            <p:spPr>
              <a:xfrm>
                <a:off x="7590233" y="2355678"/>
                <a:ext cx="172317" cy="172317"/>
              </a:xfrm>
              <a:custGeom>
                <a:avLst/>
                <a:gdLst>
                  <a:gd name="connsiteX0" fmla="*/ 0 w 172317"/>
                  <a:gd name="connsiteY0" fmla="*/ 0 h 172317"/>
                  <a:gd name="connsiteX1" fmla="*/ 172317 w 172317"/>
                  <a:gd name="connsiteY1" fmla="*/ 0 h 172317"/>
                  <a:gd name="connsiteX2" fmla="*/ 172317 w 172317"/>
                  <a:gd name="connsiteY2" fmla="*/ 172317 h 172317"/>
                  <a:gd name="connsiteX3" fmla="*/ 0 w 172317"/>
                  <a:gd name="connsiteY3" fmla="*/ 172317 h 172317"/>
                </a:gdLst>
                <a:ahLst/>
                <a:cxnLst>
                  <a:cxn ang="0">
                    <a:pos x="connsiteX0" y="connsiteY0"/>
                  </a:cxn>
                  <a:cxn ang="0">
                    <a:pos x="connsiteX1" y="connsiteY1"/>
                  </a:cxn>
                  <a:cxn ang="0">
                    <a:pos x="connsiteX2" y="connsiteY2"/>
                  </a:cxn>
                  <a:cxn ang="0">
                    <a:pos x="connsiteX3" y="connsiteY3"/>
                  </a:cxn>
                </a:cxnLst>
                <a:rect l="l" t="t" r="r" b="b"/>
                <a:pathLst>
                  <a:path w="172317" h="172317">
                    <a:moveTo>
                      <a:pt x="0" y="0"/>
                    </a:moveTo>
                    <a:lnTo>
                      <a:pt x="172317" y="0"/>
                    </a:lnTo>
                    <a:lnTo>
                      <a:pt x="172317" y="172317"/>
                    </a:lnTo>
                    <a:lnTo>
                      <a:pt x="0" y="172317"/>
                    </a:lnTo>
                    <a:close/>
                  </a:path>
                </a:pathLst>
              </a:custGeom>
              <a:solidFill>
                <a:srgbClr val="FFFFFF"/>
              </a:solidFill>
              <a:ln w="788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92" name="Grafik 7">
                <a:extLst>
                  <a:ext uri="{FF2B5EF4-FFF2-40B4-BE49-F238E27FC236}">
                    <a16:creationId xmlns:a16="http://schemas.microsoft.com/office/drawing/2014/main" id="{18D21022-C44D-E44F-E823-16D9C89EF57E}"/>
                  </a:ext>
                </a:extLst>
              </p:cNvPr>
              <p:cNvSpPr/>
              <p:nvPr/>
            </p:nvSpPr>
            <p:spPr>
              <a:xfrm>
                <a:off x="8761704" y="2764674"/>
                <a:ext cx="172317" cy="172317"/>
              </a:xfrm>
              <a:custGeom>
                <a:avLst/>
                <a:gdLst>
                  <a:gd name="connsiteX0" fmla="*/ 0 w 172317"/>
                  <a:gd name="connsiteY0" fmla="*/ 0 h 172317"/>
                  <a:gd name="connsiteX1" fmla="*/ 172317 w 172317"/>
                  <a:gd name="connsiteY1" fmla="*/ 0 h 172317"/>
                  <a:gd name="connsiteX2" fmla="*/ 172317 w 172317"/>
                  <a:gd name="connsiteY2" fmla="*/ 172317 h 172317"/>
                  <a:gd name="connsiteX3" fmla="*/ 0 w 172317"/>
                  <a:gd name="connsiteY3" fmla="*/ 172317 h 172317"/>
                </a:gdLst>
                <a:ahLst/>
                <a:cxnLst>
                  <a:cxn ang="0">
                    <a:pos x="connsiteX0" y="connsiteY0"/>
                  </a:cxn>
                  <a:cxn ang="0">
                    <a:pos x="connsiteX1" y="connsiteY1"/>
                  </a:cxn>
                  <a:cxn ang="0">
                    <a:pos x="connsiteX2" y="connsiteY2"/>
                  </a:cxn>
                  <a:cxn ang="0">
                    <a:pos x="connsiteX3" y="connsiteY3"/>
                  </a:cxn>
                </a:cxnLst>
                <a:rect l="l" t="t" r="r" b="b"/>
                <a:pathLst>
                  <a:path w="172317" h="172317">
                    <a:moveTo>
                      <a:pt x="0" y="0"/>
                    </a:moveTo>
                    <a:lnTo>
                      <a:pt x="172317" y="0"/>
                    </a:lnTo>
                    <a:lnTo>
                      <a:pt x="172317" y="172317"/>
                    </a:lnTo>
                    <a:lnTo>
                      <a:pt x="0" y="172317"/>
                    </a:lnTo>
                    <a:close/>
                  </a:path>
                </a:pathLst>
              </a:custGeom>
              <a:solidFill>
                <a:srgbClr val="FFFFFF"/>
              </a:solidFill>
              <a:ln w="788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sp>
            <p:nvSpPr>
              <p:cNvPr id="93" name="Grafik 7">
                <a:extLst>
                  <a:ext uri="{FF2B5EF4-FFF2-40B4-BE49-F238E27FC236}">
                    <a16:creationId xmlns:a16="http://schemas.microsoft.com/office/drawing/2014/main" id="{B56F82CF-48E7-A8A9-B609-300ED19836C0}"/>
                  </a:ext>
                </a:extLst>
              </p:cNvPr>
              <p:cNvSpPr/>
              <p:nvPr/>
            </p:nvSpPr>
            <p:spPr>
              <a:xfrm>
                <a:off x="10659087" y="1939811"/>
                <a:ext cx="172317" cy="366035"/>
              </a:xfrm>
              <a:custGeom>
                <a:avLst/>
                <a:gdLst>
                  <a:gd name="connsiteX0" fmla="*/ 0 w 172317"/>
                  <a:gd name="connsiteY0" fmla="*/ 0 h 366035"/>
                  <a:gd name="connsiteX1" fmla="*/ 172317 w 172317"/>
                  <a:gd name="connsiteY1" fmla="*/ 0 h 366035"/>
                  <a:gd name="connsiteX2" fmla="*/ 172317 w 172317"/>
                  <a:gd name="connsiteY2" fmla="*/ 366036 h 366035"/>
                  <a:gd name="connsiteX3" fmla="*/ 0 w 172317"/>
                  <a:gd name="connsiteY3" fmla="*/ 366036 h 366035"/>
                </a:gdLst>
                <a:ahLst/>
                <a:cxnLst>
                  <a:cxn ang="0">
                    <a:pos x="connsiteX0" y="connsiteY0"/>
                  </a:cxn>
                  <a:cxn ang="0">
                    <a:pos x="connsiteX1" y="connsiteY1"/>
                  </a:cxn>
                  <a:cxn ang="0">
                    <a:pos x="connsiteX2" y="connsiteY2"/>
                  </a:cxn>
                  <a:cxn ang="0">
                    <a:pos x="connsiteX3" y="connsiteY3"/>
                  </a:cxn>
                </a:cxnLst>
                <a:rect l="l" t="t" r="r" b="b"/>
                <a:pathLst>
                  <a:path w="172317" h="366035">
                    <a:moveTo>
                      <a:pt x="0" y="0"/>
                    </a:moveTo>
                    <a:lnTo>
                      <a:pt x="172317" y="0"/>
                    </a:lnTo>
                    <a:lnTo>
                      <a:pt x="172317" y="366036"/>
                    </a:lnTo>
                    <a:lnTo>
                      <a:pt x="0" y="366036"/>
                    </a:lnTo>
                    <a:close/>
                  </a:path>
                </a:pathLst>
              </a:custGeom>
              <a:solidFill>
                <a:srgbClr val="FFFFFF"/>
              </a:solidFill>
              <a:ln w="788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575756"/>
                  </a:solidFill>
                  <a:effectLst/>
                  <a:uLnTx/>
                  <a:uFillTx/>
                  <a:latin typeface="Arial" panose="020B0604020202020204"/>
                  <a:ea typeface="+mn-ea"/>
                  <a:cs typeface="+mn-cs"/>
                </a:endParaRPr>
              </a:p>
            </p:txBody>
          </p:sp>
        </p:grpSp>
        <p:sp>
          <p:nvSpPr>
            <p:cNvPr id="62" name="Grafik 7">
              <a:extLst>
                <a:ext uri="{FF2B5EF4-FFF2-40B4-BE49-F238E27FC236}">
                  <a16:creationId xmlns:a16="http://schemas.microsoft.com/office/drawing/2014/main" id="{64F21092-BDBA-2246-F604-50D479CCCD7A}"/>
                </a:ext>
              </a:extLst>
            </p:cNvPr>
            <p:cNvSpPr txBox="1"/>
            <p:nvPr/>
          </p:nvSpPr>
          <p:spPr>
            <a:xfrm>
              <a:off x="10583442" y="1875848"/>
              <a:ext cx="322524" cy="3219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92" b="1" i="0" u="none" strike="noStrike" kern="1200" cap="none" spc="0" normalizeH="0" baseline="0" dirty="0">
                  <a:ln>
                    <a:noFill/>
                  </a:ln>
                  <a:solidFill>
                    <a:srgbClr val="EE8A1E"/>
                  </a:solidFill>
                  <a:effectLst/>
                  <a:uLnTx/>
                  <a:uFillTx/>
                  <a:latin typeface="Arial"/>
                  <a:ea typeface="+mn-ea"/>
                  <a:cs typeface="Arial"/>
                  <a:sym typeface="Arial"/>
                </a:rPr>
                <a:t>N</a:t>
              </a:r>
            </a:p>
          </p:txBody>
        </p:sp>
        <p:sp>
          <p:nvSpPr>
            <p:cNvPr id="63" name="Grafik 7">
              <a:extLst>
                <a:ext uri="{FF2B5EF4-FFF2-40B4-BE49-F238E27FC236}">
                  <a16:creationId xmlns:a16="http://schemas.microsoft.com/office/drawing/2014/main" id="{52F6823B-29E0-83BF-2A7A-584E020C71D6}"/>
                </a:ext>
              </a:extLst>
            </p:cNvPr>
            <p:cNvSpPr txBox="1"/>
            <p:nvPr/>
          </p:nvSpPr>
          <p:spPr>
            <a:xfrm>
              <a:off x="10583442" y="2033792"/>
              <a:ext cx="322524" cy="3219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92" b="1" i="0" u="none" strike="noStrike" kern="1200" cap="none" spc="0" normalizeH="0" baseline="0" dirty="0">
                  <a:ln>
                    <a:noFill/>
                  </a:ln>
                  <a:solidFill>
                    <a:srgbClr val="EE8A1E"/>
                  </a:solidFill>
                  <a:effectLst/>
                  <a:uLnTx/>
                  <a:uFillTx/>
                  <a:latin typeface="Arial"/>
                  <a:ea typeface="+mn-ea"/>
                  <a:cs typeface="Arial"/>
                  <a:sym typeface="Arial"/>
                </a:rPr>
                <a:t>H</a:t>
              </a:r>
            </a:p>
          </p:txBody>
        </p:sp>
        <p:sp>
          <p:nvSpPr>
            <p:cNvPr id="64" name="Grafik 7">
              <a:extLst>
                <a:ext uri="{FF2B5EF4-FFF2-40B4-BE49-F238E27FC236}">
                  <a16:creationId xmlns:a16="http://schemas.microsoft.com/office/drawing/2014/main" id="{12F0ED79-52B7-13EC-57EB-7BA05079A113}"/>
                </a:ext>
              </a:extLst>
            </p:cNvPr>
            <p:cNvSpPr txBox="1"/>
            <p:nvPr/>
          </p:nvSpPr>
          <p:spPr>
            <a:xfrm>
              <a:off x="8686059" y="2700790"/>
              <a:ext cx="333746" cy="3219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92" b="1" i="0" u="none" strike="noStrike" kern="1200" cap="none" spc="0" normalizeH="0" baseline="0" dirty="0">
                  <a:ln>
                    <a:noFill/>
                  </a:ln>
                  <a:solidFill>
                    <a:srgbClr val="EE8A1E"/>
                  </a:solidFill>
                  <a:effectLst/>
                  <a:uLnTx/>
                  <a:uFillTx/>
                  <a:latin typeface="Arial"/>
                  <a:ea typeface="+mn-ea"/>
                  <a:cs typeface="Arial"/>
                  <a:sym typeface="Arial"/>
                </a:rPr>
                <a:t>O</a:t>
              </a:r>
            </a:p>
          </p:txBody>
        </p:sp>
        <p:sp>
          <p:nvSpPr>
            <p:cNvPr id="65" name="Grafik 7">
              <a:extLst>
                <a:ext uri="{FF2B5EF4-FFF2-40B4-BE49-F238E27FC236}">
                  <a16:creationId xmlns:a16="http://schemas.microsoft.com/office/drawing/2014/main" id="{535DE4AD-1DC7-D200-3F7E-3CE239C41F21}"/>
                </a:ext>
              </a:extLst>
            </p:cNvPr>
            <p:cNvSpPr txBox="1"/>
            <p:nvPr/>
          </p:nvSpPr>
          <p:spPr>
            <a:xfrm>
              <a:off x="7514587" y="2291715"/>
              <a:ext cx="333746" cy="3219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92" b="1" i="0" u="none" strike="noStrike" kern="1200" cap="none" spc="0" normalizeH="0" baseline="0" dirty="0">
                  <a:ln>
                    <a:noFill/>
                  </a:ln>
                  <a:solidFill>
                    <a:srgbClr val="EE8A1E"/>
                  </a:solidFill>
                  <a:effectLst/>
                  <a:uLnTx/>
                  <a:uFillTx/>
                  <a:latin typeface="Arial"/>
                  <a:ea typeface="+mn-ea"/>
                  <a:cs typeface="Arial"/>
                  <a:sym typeface="Arial"/>
                </a:rPr>
                <a:t>O</a:t>
              </a:r>
            </a:p>
          </p:txBody>
        </p:sp>
        <p:sp>
          <p:nvSpPr>
            <p:cNvPr id="66" name="Grafik 7">
              <a:extLst>
                <a:ext uri="{FF2B5EF4-FFF2-40B4-BE49-F238E27FC236}">
                  <a16:creationId xmlns:a16="http://schemas.microsoft.com/office/drawing/2014/main" id="{2D04ADB2-DF3D-845E-A8EE-F1171F3EDF25}"/>
                </a:ext>
              </a:extLst>
            </p:cNvPr>
            <p:cNvSpPr txBox="1"/>
            <p:nvPr/>
          </p:nvSpPr>
          <p:spPr>
            <a:xfrm>
              <a:off x="9858557" y="1742701"/>
              <a:ext cx="322524" cy="3219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92" b="1" i="0" u="none" strike="noStrike" kern="1200" cap="none" spc="0" normalizeH="0" baseline="0" dirty="0">
                  <a:ln>
                    <a:noFill/>
                  </a:ln>
                  <a:solidFill>
                    <a:srgbClr val="EE8A1E"/>
                  </a:solidFill>
                  <a:effectLst/>
                  <a:uLnTx/>
                  <a:uFillTx/>
                  <a:latin typeface="Arial"/>
                  <a:ea typeface="+mn-ea"/>
                  <a:cs typeface="Arial"/>
                  <a:sym typeface="Arial"/>
                </a:rPr>
                <a:t>N</a:t>
              </a:r>
            </a:p>
          </p:txBody>
        </p:sp>
        <p:sp>
          <p:nvSpPr>
            <p:cNvPr id="67" name="Grafik 7">
              <a:extLst>
                <a:ext uri="{FF2B5EF4-FFF2-40B4-BE49-F238E27FC236}">
                  <a16:creationId xmlns:a16="http://schemas.microsoft.com/office/drawing/2014/main" id="{2E764D84-9191-0EDA-5F1E-07FB70A86C86}"/>
                </a:ext>
              </a:extLst>
            </p:cNvPr>
            <p:cNvSpPr txBox="1"/>
            <p:nvPr/>
          </p:nvSpPr>
          <p:spPr>
            <a:xfrm>
              <a:off x="7991341" y="2578936"/>
              <a:ext cx="322524" cy="3219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92" b="1" i="0" u="none" strike="noStrike" kern="1200" cap="none" spc="0" normalizeH="0" baseline="0" dirty="0">
                  <a:ln>
                    <a:noFill/>
                  </a:ln>
                  <a:solidFill>
                    <a:srgbClr val="EE8A1E"/>
                  </a:solidFill>
                  <a:effectLst/>
                  <a:uLnTx/>
                  <a:uFillTx/>
                  <a:latin typeface="Arial"/>
                  <a:ea typeface="+mn-ea"/>
                  <a:cs typeface="Arial"/>
                  <a:sym typeface="Arial"/>
                </a:rPr>
                <a:t>N</a:t>
              </a:r>
            </a:p>
          </p:txBody>
        </p:sp>
        <p:sp>
          <p:nvSpPr>
            <p:cNvPr id="68" name="Grafik 7">
              <a:extLst>
                <a:ext uri="{FF2B5EF4-FFF2-40B4-BE49-F238E27FC236}">
                  <a16:creationId xmlns:a16="http://schemas.microsoft.com/office/drawing/2014/main" id="{075A2DC7-014C-AD6B-B1ED-067E430EB4F4}"/>
                </a:ext>
              </a:extLst>
            </p:cNvPr>
            <p:cNvSpPr txBox="1"/>
            <p:nvPr/>
          </p:nvSpPr>
          <p:spPr>
            <a:xfrm rot="10800000">
              <a:off x="10347853" y="1437282"/>
              <a:ext cx="333746" cy="32194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92" b="1" i="0" u="none" strike="noStrike" kern="1200" cap="none" spc="0" normalizeH="0" baseline="0" dirty="0">
                  <a:ln>
                    <a:noFill/>
                  </a:ln>
                  <a:solidFill>
                    <a:srgbClr val="EE8A1E"/>
                  </a:solidFill>
                  <a:effectLst/>
                  <a:uLnTx/>
                  <a:uFillTx/>
                  <a:latin typeface="Arial"/>
                  <a:ea typeface="+mn-ea"/>
                  <a:cs typeface="Arial"/>
                  <a:sym typeface="Arial"/>
                </a:rPr>
                <a:t>O</a:t>
              </a:r>
            </a:p>
          </p:txBody>
        </p:sp>
      </p:grpSp>
      <p:sp>
        <p:nvSpPr>
          <p:cNvPr id="94" name="Rectangle 25">
            <a:extLst>
              <a:ext uri="{FF2B5EF4-FFF2-40B4-BE49-F238E27FC236}">
                <a16:creationId xmlns:a16="http://schemas.microsoft.com/office/drawing/2014/main" id="{E0982556-E85D-044A-353B-B4F8FDBC953B}"/>
              </a:ext>
            </a:extLst>
          </p:cNvPr>
          <p:cNvSpPr/>
          <p:nvPr/>
        </p:nvSpPr>
        <p:spPr>
          <a:xfrm>
            <a:off x="836340" y="3581098"/>
            <a:ext cx="10683394" cy="984885"/>
          </a:xfrm>
          <a:prstGeom prst="rect">
            <a:avLst/>
          </a:prstGeom>
        </p:spPr>
        <p:txBody>
          <a:bodyPr wrap="square">
            <a:spAutoFit/>
          </a:bodyPr>
          <a:lstStyle/>
          <a:p>
            <a:pPr marR="0" lvl="0" algn="l" defTabSz="457200" rtl="0" eaLnBrk="1" fontAlgn="auto" latinLnBrk="0" hangingPunct="1">
              <a:lnSpc>
                <a:spcPct val="100000"/>
              </a:lnSpc>
              <a:spcBef>
                <a:spcPts val="0"/>
              </a:spcBef>
              <a:spcAft>
                <a:spcPts val="600"/>
              </a:spcAft>
              <a:buClrTx/>
              <a:buSzTx/>
              <a:tabLst/>
              <a:defRPr/>
            </a:pPr>
            <a:r>
              <a:rPr kumimoji="0" lang="it-IT" sz="1600" b="1"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Unguento de Tirbanibulina</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a:t>
            </a:r>
          </a:p>
          <a:p>
            <a:pPr marR="0" lvl="0" algn="l" defTabSz="457200" rtl="0" eaLnBrk="1" fontAlgn="auto" latinLnBrk="0" hangingPunct="1">
              <a:lnSpc>
                <a:spcPct val="100000"/>
              </a:lnSpc>
              <a:spcBef>
                <a:spcPts val="0"/>
              </a:spcBef>
              <a:spcAft>
                <a:spcPts val="600"/>
              </a:spcAft>
              <a:buClrTx/>
              <a:buSzTx/>
              <a:tabLst/>
              <a:defRPr/>
            </a:pPr>
            <a:r>
              <a:rPr kumimoji="0" lang="it-IT" sz="1600" b="1"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Aplicación</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1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vez</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día</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durante 5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días</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área</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máxima</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a:t>
            </a:r>
            <a:r>
              <a:rPr kumimoji="0" lang="it-IT" sz="1600" b="1"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25 cm² </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(5 cm x 5 cm).</a:t>
            </a:r>
          </a:p>
          <a:p>
            <a:pPr marR="0" lvl="0" algn="l" defTabSz="457200" rtl="0" eaLnBrk="1" fontAlgn="auto" latinLnBrk="0" hangingPunct="1">
              <a:lnSpc>
                <a:spcPct val="100000"/>
              </a:lnSpc>
              <a:spcBef>
                <a:spcPts val="0"/>
              </a:spcBef>
              <a:spcAft>
                <a:spcPts val="600"/>
              </a:spcAft>
              <a:buClrTx/>
              <a:buSzTx/>
              <a:tabLst/>
              <a:defRPr/>
            </a:pP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Indicado</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en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el</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tratamiento</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tópico</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de la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queratosis</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actínica</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en la cara o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cuero</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 </a:t>
            </a:r>
            <a:r>
              <a:rPr kumimoji="0" lang="it-IT" sz="1600" b="0" i="0" u="none" strike="noStrike" kern="1200" cap="none" spc="0" normalizeH="0" baseline="0" dirty="0" err="1">
                <a:ln>
                  <a:noFill/>
                </a:ln>
                <a:solidFill>
                  <a:schemeClr val="bg2">
                    <a:lumMod val="50000"/>
                  </a:schemeClr>
                </a:solidFill>
                <a:effectLst/>
                <a:uLnTx/>
                <a:uFillTx/>
                <a:latin typeface="Calibri" panose="020F0502020204030204" pitchFamily="34" charset="0"/>
                <a:cs typeface="Calibri" panose="020F0502020204030204" pitchFamily="34" charset="0"/>
              </a:rPr>
              <a:t>cabelludo</a:t>
            </a:r>
            <a:r>
              <a:rPr kumimoji="0" lang="it-IT" sz="1600" b="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a:t>
            </a:r>
          </a:p>
        </p:txBody>
      </p:sp>
      <p:sp>
        <p:nvSpPr>
          <p:cNvPr id="95" name="Rectangle : coins arrondis 8">
            <a:extLst>
              <a:ext uri="{FF2B5EF4-FFF2-40B4-BE49-F238E27FC236}">
                <a16:creationId xmlns:a16="http://schemas.microsoft.com/office/drawing/2014/main" id="{46AEC60D-1098-EB8D-B60C-F15C5F437AA3}"/>
              </a:ext>
            </a:extLst>
          </p:cNvPr>
          <p:cNvSpPr/>
          <p:nvPr/>
        </p:nvSpPr>
        <p:spPr>
          <a:xfrm>
            <a:off x="537539" y="3142824"/>
            <a:ext cx="2469822"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Terapia disponible</a:t>
            </a:r>
          </a:p>
        </p:txBody>
      </p:sp>
      <p:sp>
        <p:nvSpPr>
          <p:cNvPr id="96" name="Rectángulo 95">
            <a:extLst>
              <a:ext uri="{FF2B5EF4-FFF2-40B4-BE49-F238E27FC236}">
                <a16:creationId xmlns:a16="http://schemas.microsoft.com/office/drawing/2014/main" id="{64E1F2E8-C70A-07E7-14E5-EDE1EF76413A}"/>
              </a:ext>
            </a:extLst>
          </p:cNvPr>
          <p:cNvSpPr/>
          <p:nvPr/>
        </p:nvSpPr>
        <p:spPr>
          <a:xfrm rot="18900000">
            <a:off x="696295" y="369034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Rectangle 11">
            <a:extLst>
              <a:ext uri="{FF2B5EF4-FFF2-40B4-BE49-F238E27FC236}">
                <a16:creationId xmlns:a16="http://schemas.microsoft.com/office/drawing/2014/main" id="{8B01CBA4-04B6-F028-528C-BCFB1984F291}"/>
              </a:ext>
            </a:extLst>
          </p:cNvPr>
          <p:cNvSpPr/>
          <p:nvPr/>
        </p:nvSpPr>
        <p:spPr>
          <a:xfrm>
            <a:off x="10050185" y="2402614"/>
            <a:ext cx="120231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dirty="0" err="1">
                <a:ln>
                  <a:noFill/>
                </a:ln>
                <a:solidFill>
                  <a:srgbClr val="EE8A1E"/>
                </a:solidFill>
                <a:effectLst/>
                <a:uLnTx/>
                <a:uFillTx/>
                <a:latin typeface="Arial" panose="020B0604020202020204"/>
                <a:ea typeface="+mn-ea"/>
                <a:cs typeface="+mn-cs"/>
              </a:rPr>
              <a:t>Tirbanibulina</a:t>
            </a:r>
            <a:endParaRPr kumimoji="0" lang="es-ES" sz="1400" b="0" i="0" u="none" strike="noStrike" kern="1200" cap="none" spc="0" normalizeH="0" baseline="0" dirty="0">
              <a:ln>
                <a:noFill/>
              </a:ln>
              <a:solidFill>
                <a:srgbClr val="EE8A1E"/>
              </a:solidFill>
              <a:effectLst/>
              <a:uLnTx/>
              <a:uFillTx/>
              <a:latin typeface="Arial" panose="020B0604020202020204"/>
              <a:ea typeface="+mn-ea"/>
              <a:cs typeface="+mn-cs"/>
            </a:endParaRPr>
          </a:p>
        </p:txBody>
      </p:sp>
      <p:sp>
        <p:nvSpPr>
          <p:cNvPr id="98" name="Rectángulo 97">
            <a:extLst>
              <a:ext uri="{FF2B5EF4-FFF2-40B4-BE49-F238E27FC236}">
                <a16:creationId xmlns:a16="http://schemas.microsoft.com/office/drawing/2014/main" id="{DD75A715-A85D-83AF-1F0D-B1189BEDCBE7}"/>
              </a:ext>
            </a:extLst>
          </p:cNvPr>
          <p:cNvSpPr/>
          <p:nvPr/>
        </p:nvSpPr>
        <p:spPr>
          <a:xfrm rot="18900000">
            <a:off x="696294" y="4015467"/>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78B02A64-3D75-3C94-6CFD-C666000FC73C}"/>
              </a:ext>
            </a:extLst>
          </p:cNvPr>
          <p:cNvSpPr/>
          <p:nvPr/>
        </p:nvSpPr>
        <p:spPr>
          <a:xfrm rot="18900000">
            <a:off x="696295" y="4330426"/>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Rectangle : coins arrondis 8">
            <a:extLst>
              <a:ext uri="{FF2B5EF4-FFF2-40B4-BE49-F238E27FC236}">
                <a16:creationId xmlns:a16="http://schemas.microsoft.com/office/drawing/2014/main" id="{950F4D37-5A70-7D21-5929-56A33FDBF180}"/>
              </a:ext>
            </a:extLst>
          </p:cNvPr>
          <p:cNvSpPr/>
          <p:nvPr/>
        </p:nvSpPr>
        <p:spPr>
          <a:xfrm>
            <a:off x="672266" y="4900667"/>
            <a:ext cx="4848857" cy="365125"/>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Reacciones adversas locales más importantes</a:t>
            </a:r>
          </a:p>
        </p:txBody>
      </p:sp>
      <p:sp>
        <p:nvSpPr>
          <p:cNvPr id="101" name="Rectangle 14">
            <a:extLst>
              <a:ext uri="{FF2B5EF4-FFF2-40B4-BE49-F238E27FC236}">
                <a16:creationId xmlns:a16="http://schemas.microsoft.com/office/drawing/2014/main" id="{F88717EE-A8A6-96BC-34FC-11D74AC1CA19}"/>
              </a:ext>
            </a:extLst>
          </p:cNvPr>
          <p:cNvSpPr/>
          <p:nvPr/>
        </p:nvSpPr>
        <p:spPr>
          <a:xfrm>
            <a:off x="836338" y="5448870"/>
            <a:ext cx="9256751" cy="338554"/>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s-ES" sz="1600" i="0" u="none" strike="noStrike" kern="1200" cap="none" spc="0" normalizeH="0" baseline="0" dirty="0">
                <a:ln>
                  <a:noFill/>
                </a:ln>
                <a:solidFill>
                  <a:schemeClr val="bg2">
                    <a:lumMod val="50000"/>
                  </a:schemeClr>
                </a:solidFill>
                <a:effectLst/>
                <a:uLnTx/>
                <a:uFillTx/>
                <a:latin typeface="Calibri" panose="020F0502020204030204" pitchFamily="34" charset="0"/>
                <a:cs typeface="Calibri" panose="020F0502020204030204" pitchFamily="34" charset="0"/>
              </a:rPr>
              <a:t>Reacciones cutáneas locales, picor y dolor, eritema, descamación, hinchazón, costras. </a:t>
            </a:r>
          </a:p>
        </p:txBody>
      </p:sp>
      <p:sp>
        <p:nvSpPr>
          <p:cNvPr id="102" name="Rectángulo 101">
            <a:extLst>
              <a:ext uri="{FF2B5EF4-FFF2-40B4-BE49-F238E27FC236}">
                <a16:creationId xmlns:a16="http://schemas.microsoft.com/office/drawing/2014/main" id="{8C0F19C0-51A1-895D-3B20-EF49A17545CF}"/>
              </a:ext>
            </a:extLst>
          </p:cNvPr>
          <p:cNvSpPr/>
          <p:nvPr/>
        </p:nvSpPr>
        <p:spPr>
          <a:xfrm rot="18900000">
            <a:off x="696296" y="5554105"/>
            <a:ext cx="116016" cy="116016"/>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 name="Grafik 15" descr="Warnung mit einfarbiger Füllung">
            <a:extLst>
              <a:ext uri="{FF2B5EF4-FFF2-40B4-BE49-F238E27FC236}">
                <a16:creationId xmlns:a16="http://schemas.microsoft.com/office/drawing/2014/main" id="{C8261813-3A98-EB3F-ADCF-EF8B9D8976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10" y="4708318"/>
            <a:ext cx="681337" cy="681337"/>
          </a:xfrm>
          <a:prstGeom prst="rect">
            <a:avLst/>
          </a:prstGeom>
        </p:spPr>
      </p:pic>
      <p:sp>
        <p:nvSpPr>
          <p:cNvPr id="105" name="Foliennummernplatzhalter 3">
            <a:extLst>
              <a:ext uri="{FF2B5EF4-FFF2-40B4-BE49-F238E27FC236}">
                <a16:creationId xmlns:a16="http://schemas.microsoft.com/office/drawing/2014/main" id="{95422011-E3CC-47EF-4DD7-A2C0EB9F7952}"/>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106" name="CuadroTexto 105">
            <a:extLst>
              <a:ext uri="{FF2B5EF4-FFF2-40B4-BE49-F238E27FC236}">
                <a16:creationId xmlns:a16="http://schemas.microsoft.com/office/drawing/2014/main" id="{0D61D8F7-6C4D-9E27-ECE8-01F9C0F256C6}"/>
              </a:ext>
            </a:extLst>
          </p:cNvPr>
          <p:cNvSpPr txBox="1"/>
          <p:nvPr/>
        </p:nvSpPr>
        <p:spPr>
          <a:xfrm>
            <a:off x="617579" y="5638015"/>
            <a:ext cx="10355221" cy="6104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0" indent="0" rtl="0">
              <a:buNone/>
            </a:pPr>
            <a:r>
              <a:rPr lang="es-ES" sz="900" dirty="0" err="1">
                <a:solidFill>
                  <a:schemeClr val="tx1">
                    <a:lumMod val="50000"/>
                    <a:lumOff val="50000"/>
                  </a:schemeClr>
                </a:solidFill>
                <a:latin typeface="Calibri" panose="020F0502020204030204" pitchFamily="34" charset="0"/>
                <a:cs typeface="Calibri" panose="020F0502020204030204" pitchFamily="34" charset="0"/>
              </a:rPr>
              <a:t>Starostzik</a:t>
            </a:r>
            <a:r>
              <a:rPr lang="es-ES" sz="900" dirty="0">
                <a:solidFill>
                  <a:schemeClr val="tx1">
                    <a:lumMod val="50000"/>
                    <a:lumOff val="50000"/>
                  </a:schemeClr>
                </a:solidFill>
                <a:latin typeface="Calibri" panose="020F0502020204030204" pitchFamily="34" charset="0"/>
                <a:cs typeface="Calibri" panose="020F0502020204030204" pitchFamily="34" charset="0"/>
              </a:rPr>
              <a:t> C. </a:t>
            </a:r>
            <a:r>
              <a:rPr lang="es-ES" sz="900" dirty="0" err="1">
                <a:solidFill>
                  <a:schemeClr val="tx1">
                    <a:lumMod val="50000"/>
                    <a:lumOff val="50000"/>
                  </a:schemeClr>
                </a:solidFill>
                <a:latin typeface="Calibri" panose="020F0502020204030204" pitchFamily="34" charset="0"/>
                <a:cs typeface="Calibri" panose="020F0502020204030204" pitchFamily="34" charset="0"/>
              </a:rPr>
              <a:t>Tirbanibulin</a:t>
            </a:r>
            <a:r>
              <a:rPr lang="es-ES" sz="900" dirty="0">
                <a:solidFill>
                  <a:schemeClr val="tx1">
                    <a:lumMod val="50000"/>
                    <a:lumOff val="50000"/>
                  </a:schemeClr>
                </a:solidFill>
                <a:latin typeface="Calibri" panose="020F0502020204030204" pitchFamily="34" charset="0"/>
                <a:cs typeface="Calibri" panose="020F0502020204030204" pitchFamily="34" charset="0"/>
              </a:rPr>
              <a:t> </a:t>
            </a:r>
            <a:r>
              <a:rPr lang="es-ES" sz="900" dirty="0" err="1">
                <a:solidFill>
                  <a:schemeClr val="tx1">
                    <a:lumMod val="50000"/>
                    <a:lumOff val="50000"/>
                  </a:schemeClr>
                </a:solidFill>
                <a:latin typeface="Calibri" panose="020F0502020204030204" pitchFamily="34" charset="0"/>
                <a:cs typeface="Calibri" panose="020F0502020204030204" pitchFamily="34" charset="0"/>
              </a:rPr>
              <a:t>wirksam</a:t>
            </a:r>
            <a:r>
              <a:rPr lang="es-ES" sz="900" dirty="0">
                <a:solidFill>
                  <a:schemeClr val="tx1">
                    <a:lumMod val="50000"/>
                    <a:lumOff val="50000"/>
                  </a:schemeClr>
                </a:solidFill>
                <a:latin typeface="Calibri" panose="020F0502020204030204" pitchFamily="34" charset="0"/>
                <a:cs typeface="Calibri" panose="020F0502020204030204" pitchFamily="34" charset="0"/>
              </a:rPr>
              <a:t> </a:t>
            </a:r>
            <a:r>
              <a:rPr lang="es-ES" sz="900" dirty="0" err="1">
                <a:solidFill>
                  <a:schemeClr val="tx1">
                    <a:lumMod val="50000"/>
                    <a:lumOff val="50000"/>
                  </a:schemeClr>
                </a:solidFill>
                <a:latin typeface="Calibri" panose="020F0502020204030204" pitchFamily="34" charset="0"/>
                <a:cs typeface="Calibri" panose="020F0502020204030204" pitchFamily="34" charset="0"/>
              </a:rPr>
              <a:t>bei</a:t>
            </a:r>
            <a:r>
              <a:rPr lang="es-ES" sz="900" dirty="0">
                <a:solidFill>
                  <a:schemeClr val="tx1">
                    <a:lumMod val="50000"/>
                    <a:lumOff val="50000"/>
                  </a:schemeClr>
                </a:solidFill>
                <a:latin typeface="Calibri" panose="020F0502020204030204" pitchFamily="34" charset="0"/>
                <a:cs typeface="Calibri" panose="020F0502020204030204" pitchFamily="34" charset="0"/>
              </a:rPr>
              <a:t> </a:t>
            </a:r>
            <a:r>
              <a:rPr lang="es-ES" sz="900" dirty="0" err="1">
                <a:solidFill>
                  <a:schemeClr val="tx1">
                    <a:lumMod val="50000"/>
                    <a:lumOff val="50000"/>
                  </a:schemeClr>
                </a:solidFill>
                <a:latin typeface="Calibri" panose="020F0502020204030204" pitchFamily="34" charset="0"/>
                <a:cs typeface="Calibri" panose="020F0502020204030204" pitchFamily="34" charset="0"/>
              </a:rPr>
              <a:t>aktinischer</a:t>
            </a:r>
            <a:r>
              <a:rPr lang="es-ES" sz="900" dirty="0">
                <a:solidFill>
                  <a:schemeClr val="tx1">
                    <a:lumMod val="50000"/>
                    <a:lumOff val="50000"/>
                  </a:schemeClr>
                </a:solidFill>
                <a:latin typeface="Calibri" panose="020F0502020204030204" pitchFamily="34" charset="0"/>
                <a:cs typeface="Calibri" panose="020F0502020204030204" pitchFamily="34" charset="0"/>
              </a:rPr>
              <a:t> </a:t>
            </a:r>
            <a:r>
              <a:rPr lang="es-ES" sz="900" dirty="0" err="1">
                <a:solidFill>
                  <a:schemeClr val="tx1">
                    <a:lumMod val="50000"/>
                    <a:lumOff val="50000"/>
                  </a:schemeClr>
                </a:solidFill>
                <a:latin typeface="Calibri" panose="020F0502020204030204" pitchFamily="34" charset="0"/>
                <a:cs typeface="Calibri" panose="020F0502020204030204" pitchFamily="34" charset="0"/>
              </a:rPr>
              <a:t>Keratose</a:t>
            </a:r>
            <a:r>
              <a:rPr lang="es-ES" sz="900" dirty="0">
                <a:solidFill>
                  <a:schemeClr val="tx1">
                    <a:lumMod val="50000"/>
                    <a:lumOff val="50000"/>
                  </a:schemeClr>
                </a:solidFill>
                <a:latin typeface="Calibri" panose="020F0502020204030204" pitchFamily="34" charset="0"/>
                <a:cs typeface="Calibri" panose="020F0502020204030204" pitchFamily="34" charset="0"/>
              </a:rPr>
              <a:t>. </a:t>
            </a:r>
            <a:r>
              <a:rPr lang="es-ES" sz="900" dirty="0" err="1">
                <a:solidFill>
                  <a:schemeClr val="tx1">
                    <a:lumMod val="50000"/>
                    <a:lumOff val="50000"/>
                  </a:schemeClr>
                </a:solidFill>
                <a:latin typeface="Calibri" panose="020F0502020204030204" pitchFamily="34" charset="0"/>
                <a:cs typeface="Calibri" panose="020F0502020204030204" pitchFamily="34" charset="0"/>
              </a:rPr>
              <a:t>Aesthetic</a:t>
            </a:r>
            <a:r>
              <a:rPr lang="es-ES" sz="900" dirty="0">
                <a:solidFill>
                  <a:schemeClr val="tx1">
                    <a:lumMod val="50000"/>
                    <a:lumOff val="50000"/>
                  </a:schemeClr>
                </a:solidFill>
                <a:latin typeface="Calibri" panose="020F0502020204030204" pitchFamily="34" charset="0"/>
                <a:cs typeface="Calibri" panose="020F0502020204030204" pitchFamily="34" charset="0"/>
              </a:rPr>
              <a:t> </a:t>
            </a:r>
            <a:r>
              <a:rPr lang="es-ES" sz="900" dirty="0" err="1">
                <a:solidFill>
                  <a:schemeClr val="tx1">
                    <a:lumMod val="50000"/>
                    <a:lumOff val="50000"/>
                  </a:schemeClr>
                </a:solidFill>
                <a:latin typeface="Calibri" panose="020F0502020204030204" pitchFamily="34" charset="0"/>
                <a:cs typeface="Calibri" panose="020F0502020204030204" pitchFamily="34" charset="0"/>
              </a:rPr>
              <a:t>Dermatology</a:t>
            </a:r>
            <a:r>
              <a:rPr lang="es-ES" sz="900" dirty="0">
                <a:solidFill>
                  <a:schemeClr val="tx1">
                    <a:lumMod val="50000"/>
                    <a:lumOff val="50000"/>
                  </a:schemeClr>
                </a:solidFill>
                <a:latin typeface="Calibri" panose="020F0502020204030204" pitchFamily="34" charset="0"/>
                <a:cs typeface="Calibri" panose="020F0502020204030204" pitchFamily="34" charset="0"/>
              </a:rPr>
              <a:t> &amp; </a:t>
            </a:r>
            <a:r>
              <a:rPr lang="es-ES" sz="900" dirty="0" err="1">
                <a:solidFill>
                  <a:schemeClr val="tx1">
                    <a:lumMod val="50000"/>
                    <a:lumOff val="50000"/>
                  </a:schemeClr>
                </a:solidFill>
                <a:latin typeface="Calibri" panose="020F0502020204030204" pitchFamily="34" charset="0"/>
                <a:cs typeface="Calibri" panose="020F0502020204030204" pitchFamily="34" charset="0"/>
              </a:rPr>
              <a:t>Cosmetology</a:t>
            </a:r>
            <a:r>
              <a:rPr lang="es-ES" sz="900" dirty="0">
                <a:solidFill>
                  <a:schemeClr val="tx1">
                    <a:lumMod val="50000"/>
                    <a:lumOff val="50000"/>
                  </a:schemeClr>
                </a:solidFill>
                <a:latin typeface="Calibri" panose="020F0502020204030204" pitchFamily="34" charset="0"/>
                <a:cs typeface="Calibri" panose="020F0502020204030204" pitchFamily="34" charset="0"/>
              </a:rPr>
              <a:t> 2021;13(2):19; </a:t>
            </a:r>
            <a:r>
              <a:rPr lang="es-ES" sz="900" dirty="0" err="1">
                <a:solidFill>
                  <a:schemeClr val="tx1">
                    <a:lumMod val="50000"/>
                    <a:lumOff val="50000"/>
                  </a:schemeClr>
                </a:solidFill>
                <a:latin typeface="Calibri" panose="020F0502020204030204" pitchFamily="34" charset="0"/>
                <a:cs typeface="Calibri" panose="020F0502020204030204" pitchFamily="34" charset="0"/>
              </a:rPr>
              <a:t>Informazioni</a:t>
            </a:r>
            <a:r>
              <a:rPr lang="es-ES" sz="900" dirty="0">
                <a:solidFill>
                  <a:schemeClr val="tx1">
                    <a:lumMod val="50000"/>
                    <a:lumOff val="50000"/>
                  </a:schemeClr>
                </a:solidFill>
                <a:latin typeface="Calibri" panose="020F0502020204030204" pitchFamily="34" charset="0"/>
                <a:cs typeface="Calibri" panose="020F0502020204030204" pitchFamily="34" charset="0"/>
              </a:rPr>
              <a:t> complete di </a:t>
            </a:r>
            <a:r>
              <a:rPr lang="es-ES" sz="900" dirty="0" err="1">
                <a:solidFill>
                  <a:schemeClr val="tx1">
                    <a:lumMod val="50000"/>
                    <a:lumOff val="50000"/>
                  </a:schemeClr>
                </a:solidFill>
                <a:latin typeface="Calibri" panose="020F0502020204030204" pitchFamily="34" charset="0"/>
                <a:cs typeface="Calibri" panose="020F0502020204030204" pitchFamily="34" charset="0"/>
              </a:rPr>
              <a:t>prescrizione</a:t>
            </a:r>
            <a:r>
              <a:rPr lang="es-ES" sz="900" dirty="0">
                <a:solidFill>
                  <a:schemeClr val="tx1">
                    <a:lumMod val="50000"/>
                    <a:lumOff val="50000"/>
                  </a:schemeClr>
                </a:solidFill>
                <a:latin typeface="Calibri" panose="020F0502020204030204" pitchFamily="34" charset="0"/>
                <a:cs typeface="Calibri" panose="020F0502020204030204" pitchFamily="34" charset="0"/>
              </a:rPr>
              <a:t> KLISYRI®. https://</a:t>
            </a:r>
            <a:r>
              <a:rPr lang="es-ES" sz="900" dirty="0" err="1">
                <a:solidFill>
                  <a:schemeClr val="tx1">
                    <a:lumMod val="50000"/>
                    <a:lumOff val="50000"/>
                  </a:schemeClr>
                </a:solidFill>
                <a:latin typeface="Calibri" panose="020F0502020204030204" pitchFamily="34" charset="0"/>
                <a:cs typeface="Calibri" panose="020F0502020204030204" pitchFamily="34" charset="0"/>
              </a:rPr>
              <a:t>www.klisyrihcp.com</a:t>
            </a:r>
            <a:r>
              <a:rPr lang="es-ES" sz="900" dirty="0">
                <a:solidFill>
                  <a:schemeClr val="tx1">
                    <a:lumMod val="50000"/>
                    <a:lumOff val="50000"/>
                  </a:schemeClr>
                </a:solidFill>
                <a:latin typeface="Calibri" panose="020F0502020204030204" pitchFamily="34" charset="0"/>
                <a:cs typeface="Calibri" panose="020F0502020204030204" pitchFamily="34" charset="0"/>
              </a:rPr>
              <a:t>/</a:t>
            </a:r>
            <a:r>
              <a:rPr lang="es-ES" sz="900" dirty="0" err="1">
                <a:solidFill>
                  <a:schemeClr val="tx1">
                    <a:lumMod val="50000"/>
                    <a:lumOff val="50000"/>
                  </a:schemeClr>
                </a:solidFill>
                <a:latin typeface="Calibri" panose="020F0502020204030204" pitchFamily="34" charset="0"/>
                <a:cs typeface="Calibri" panose="020F0502020204030204" pitchFamily="34" charset="0"/>
              </a:rPr>
              <a:t>assets</a:t>
            </a:r>
            <a:r>
              <a:rPr lang="es-ES" sz="900" dirty="0">
                <a:solidFill>
                  <a:schemeClr val="tx1">
                    <a:lumMod val="50000"/>
                    <a:lumOff val="50000"/>
                  </a:schemeClr>
                </a:solidFill>
                <a:latin typeface="Calibri" panose="020F0502020204030204" pitchFamily="34" charset="0"/>
                <a:cs typeface="Calibri" panose="020F0502020204030204" pitchFamily="34" charset="0"/>
              </a:rPr>
              <a:t>/</a:t>
            </a:r>
            <a:r>
              <a:rPr lang="es-ES" sz="900" dirty="0" err="1">
                <a:solidFill>
                  <a:schemeClr val="tx1">
                    <a:lumMod val="50000"/>
                    <a:lumOff val="50000"/>
                  </a:schemeClr>
                </a:solidFill>
                <a:latin typeface="Calibri" panose="020F0502020204030204" pitchFamily="34" charset="0"/>
                <a:cs typeface="Calibri" panose="020F0502020204030204" pitchFamily="34" charset="0"/>
              </a:rPr>
              <a:t>klisyri-prescribing-information.pdf</a:t>
            </a:r>
            <a:r>
              <a:rPr lang="es-ES" sz="900" dirty="0">
                <a:solidFill>
                  <a:schemeClr val="tx1">
                    <a:lumMod val="50000"/>
                    <a:lumOff val="50000"/>
                  </a:schemeClr>
                </a:solidFill>
                <a:latin typeface="Calibri" panose="020F0502020204030204" pitchFamily="34" charset="0"/>
                <a:cs typeface="Calibri" panose="020F0502020204030204" pitchFamily="34" charset="0"/>
              </a:rPr>
              <a:t>. [Consultado 07/14/2021]. </a:t>
            </a:r>
            <a:r>
              <a:rPr lang="es-ES" sz="900" dirty="0" err="1">
                <a:solidFill>
                  <a:schemeClr val="tx1">
                    <a:lumMod val="50000"/>
                    <a:lumOff val="50000"/>
                  </a:schemeClr>
                </a:solidFill>
                <a:latin typeface="Calibri" panose="020F0502020204030204" pitchFamily="34" charset="0"/>
                <a:cs typeface="Calibri" panose="020F0502020204030204" pitchFamily="34" charset="0"/>
              </a:rPr>
              <a:t>Blauvelt</a:t>
            </a:r>
            <a:r>
              <a:rPr lang="es-ES" sz="900" dirty="0">
                <a:solidFill>
                  <a:schemeClr val="tx1">
                    <a:lumMod val="50000"/>
                    <a:lumOff val="50000"/>
                  </a:schemeClr>
                </a:solidFill>
                <a:latin typeface="Calibri" panose="020F0502020204030204" pitchFamily="34" charset="0"/>
                <a:cs typeface="Calibri" panose="020F0502020204030204" pitchFamily="34" charset="0"/>
              </a:rPr>
              <a:t> et al. N Engl J </a:t>
            </a:r>
            <a:r>
              <a:rPr lang="es-ES" sz="900" dirty="0" err="1">
                <a:solidFill>
                  <a:schemeClr val="tx1">
                    <a:lumMod val="50000"/>
                    <a:lumOff val="50000"/>
                  </a:schemeClr>
                </a:solidFill>
                <a:latin typeface="Calibri" panose="020F0502020204030204" pitchFamily="34" charset="0"/>
                <a:cs typeface="Calibri" panose="020F0502020204030204" pitchFamily="34" charset="0"/>
              </a:rPr>
              <a:t>Med</a:t>
            </a:r>
            <a:r>
              <a:rPr lang="es-ES" sz="900" dirty="0">
                <a:solidFill>
                  <a:schemeClr val="tx1">
                    <a:lumMod val="50000"/>
                    <a:lumOff val="50000"/>
                  </a:schemeClr>
                </a:solidFill>
                <a:latin typeface="Calibri" panose="020F0502020204030204" pitchFamily="34" charset="0"/>
                <a:cs typeface="Calibri" panose="020F0502020204030204" pitchFamily="34" charset="0"/>
              </a:rPr>
              <a:t> 2021;384:512-20. </a:t>
            </a:r>
          </a:p>
        </p:txBody>
      </p:sp>
    </p:spTree>
    <p:extLst>
      <p:ext uri="{BB962C8B-B14F-4D97-AF65-F5344CB8AC3E}">
        <p14:creationId xmlns:p14="http://schemas.microsoft.com/office/powerpoint/2010/main" val="3871063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0D5C7D2C-80EF-668D-E62D-BE4F1BAF6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el 4">
            <a:extLst>
              <a:ext uri="{FF2B5EF4-FFF2-40B4-BE49-F238E27FC236}">
                <a16:creationId xmlns:a16="http://schemas.microsoft.com/office/drawing/2014/main" id="{38A40A0E-1D3D-34C4-B3FE-4617DEAE36AB}"/>
              </a:ext>
            </a:extLst>
          </p:cNvPr>
          <p:cNvSpPr txBox="1">
            <a:spLocks/>
          </p:cNvSpPr>
          <p:nvPr/>
        </p:nvSpPr>
        <p:spPr>
          <a:xfrm>
            <a:off x="617579" y="1292700"/>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Elección del tratamiento</a:t>
            </a:r>
          </a:p>
        </p:txBody>
      </p:sp>
      <p:sp>
        <p:nvSpPr>
          <p:cNvPr id="17" name="Elipse 16">
            <a:extLst>
              <a:ext uri="{FF2B5EF4-FFF2-40B4-BE49-F238E27FC236}">
                <a16:creationId xmlns:a16="http://schemas.microsoft.com/office/drawing/2014/main" id="{CB4BB101-D141-8D09-2F26-F612480B9FAF}"/>
              </a:ext>
            </a:extLst>
          </p:cNvPr>
          <p:cNvSpPr/>
          <p:nvPr/>
        </p:nvSpPr>
        <p:spPr>
          <a:xfrm>
            <a:off x="541012" y="2029238"/>
            <a:ext cx="1102061" cy="1102061"/>
          </a:xfrm>
          <a:prstGeom prst="ellipse">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a:extLst>
              <a:ext uri="{FF2B5EF4-FFF2-40B4-BE49-F238E27FC236}">
                <a16:creationId xmlns:a16="http://schemas.microsoft.com/office/drawing/2014/main" id="{0D2A9054-EC61-D397-B4C9-9EFB792B6555}"/>
              </a:ext>
            </a:extLst>
          </p:cNvPr>
          <p:cNvSpPr txBox="1"/>
          <p:nvPr/>
        </p:nvSpPr>
        <p:spPr>
          <a:xfrm>
            <a:off x="1892194" y="2029238"/>
            <a:ext cx="8928206" cy="3693319"/>
          </a:xfrm>
          <a:prstGeom prst="rect">
            <a:avLst/>
          </a:prstGeom>
          <a:noFill/>
        </p:spPr>
        <p:txBody>
          <a:bodyPr wrap="square" lIns="91440" tIns="45720" rIns="91440" bIns="45720" rtlCol="0" anchor="t">
            <a:spAutoFit/>
          </a:bodyPr>
          <a:lstStyle/>
          <a:p>
            <a:pPr>
              <a:spcAft>
                <a:spcPts val="600"/>
              </a:spcAft>
            </a:pPr>
            <a:r>
              <a:rPr lang="es-ES" sz="2400" b="1" dirty="0">
                <a:solidFill>
                  <a:schemeClr val="tx1">
                    <a:lumMod val="50000"/>
                    <a:lumOff val="50000"/>
                  </a:schemeClr>
                </a:solidFill>
              </a:rPr>
              <a:t>La elección del tratamiento está influenciada, entre otras cosas, por:</a:t>
            </a:r>
            <a:endParaRPr lang="es-ES" sz="2000" dirty="0">
              <a:cs typeface="Arial"/>
            </a:endParaRPr>
          </a:p>
          <a:p>
            <a:pPr marL="285750" indent="-285750">
              <a:spcAft>
                <a:spcPts val="800"/>
              </a:spcAft>
              <a:buFont typeface="Arial" panose="020B0604020202020204" pitchFamily="34" charset="0"/>
              <a:buChar char="•"/>
            </a:pPr>
            <a:r>
              <a:rPr lang="es-ES" sz="1600" dirty="0">
                <a:solidFill>
                  <a:schemeClr val="tx1">
                    <a:lumMod val="50000"/>
                    <a:lumOff val="50000"/>
                  </a:schemeClr>
                </a:solidFill>
              </a:rPr>
              <a:t>Número de lesiones</a:t>
            </a:r>
          </a:p>
          <a:p>
            <a:pPr marL="285750" indent="-285750">
              <a:spcAft>
                <a:spcPts val="800"/>
              </a:spcAft>
              <a:buFont typeface="Arial" panose="020B0604020202020204" pitchFamily="34" charset="0"/>
              <a:buChar char="•"/>
            </a:pPr>
            <a:r>
              <a:rPr lang="es-ES" sz="1600" dirty="0">
                <a:solidFill>
                  <a:schemeClr val="tx1">
                    <a:lumMod val="50000"/>
                    <a:lumOff val="50000"/>
                  </a:schemeClr>
                </a:solidFill>
              </a:rPr>
              <a:t>Características de las lesiones</a:t>
            </a:r>
          </a:p>
          <a:p>
            <a:pPr marL="285750" indent="-285750">
              <a:spcAft>
                <a:spcPts val="800"/>
              </a:spcAft>
              <a:buFont typeface="Arial" panose="020B0604020202020204" pitchFamily="34" charset="0"/>
              <a:buChar char="•"/>
            </a:pPr>
            <a:r>
              <a:rPr lang="es-ES" sz="1600" dirty="0">
                <a:solidFill>
                  <a:schemeClr val="tx1">
                    <a:lumMod val="50000"/>
                    <a:lumOff val="50000"/>
                  </a:schemeClr>
                </a:solidFill>
              </a:rPr>
              <a:t>Preferencias terapéuticas del paciente</a:t>
            </a:r>
          </a:p>
          <a:p>
            <a:pPr marL="285750" indent="-285750">
              <a:spcAft>
                <a:spcPts val="800"/>
              </a:spcAft>
              <a:buFont typeface="Arial" panose="020B0604020202020204" pitchFamily="34" charset="0"/>
              <a:buChar char="•"/>
            </a:pPr>
            <a:r>
              <a:rPr lang="es-ES" sz="1600" dirty="0">
                <a:solidFill>
                  <a:schemeClr val="tx1">
                    <a:lumMod val="50000"/>
                    <a:lumOff val="50000"/>
                  </a:schemeClr>
                </a:solidFill>
              </a:rPr>
              <a:t>Riesgo individual (inmunosupresión, trasplante de órganos) o comorbilidades existentes</a:t>
            </a:r>
          </a:p>
          <a:p>
            <a:pPr marL="285750" indent="-285750">
              <a:spcAft>
                <a:spcPts val="800"/>
              </a:spcAft>
              <a:buFont typeface="Arial" panose="020B0604020202020204" pitchFamily="34" charset="0"/>
              <a:buChar char="•"/>
            </a:pPr>
            <a:r>
              <a:rPr lang="es-ES" sz="1600" dirty="0">
                <a:solidFill>
                  <a:schemeClr val="tx1">
                    <a:lumMod val="50000"/>
                    <a:lumOff val="50000"/>
                  </a:schemeClr>
                </a:solidFill>
              </a:rPr>
              <a:t>Capacidad del paciente para </a:t>
            </a:r>
            <a:r>
              <a:rPr lang="es-ES" sz="1600" dirty="0" err="1">
                <a:solidFill>
                  <a:schemeClr val="tx1">
                    <a:lumMod val="50000"/>
                    <a:lumOff val="50000"/>
                  </a:schemeClr>
                </a:solidFill>
              </a:rPr>
              <a:t>autoaplicarse</a:t>
            </a:r>
            <a:r>
              <a:rPr lang="es-ES" sz="1600" dirty="0">
                <a:solidFill>
                  <a:schemeClr val="tx1">
                    <a:lumMod val="50000"/>
                    <a:lumOff val="50000"/>
                  </a:schemeClr>
                </a:solidFill>
              </a:rPr>
              <a:t> el tratamiento</a:t>
            </a:r>
          </a:p>
          <a:p>
            <a:pPr marL="285750" indent="-285750">
              <a:spcAft>
                <a:spcPts val="800"/>
              </a:spcAft>
              <a:buFont typeface="Arial" panose="020B0604020202020204" pitchFamily="34" charset="0"/>
              <a:buChar char="•"/>
            </a:pPr>
            <a:r>
              <a:rPr lang="es-ES" sz="1600" dirty="0">
                <a:solidFill>
                  <a:schemeClr val="tx1">
                    <a:lumMod val="50000"/>
                    <a:lumOff val="50000"/>
                  </a:schemeClr>
                </a:solidFill>
              </a:rPr>
              <a:t>Cumplimiento terapéutico del paciente</a:t>
            </a:r>
          </a:p>
          <a:p>
            <a:pPr marL="285750" indent="-285750">
              <a:spcAft>
                <a:spcPts val="800"/>
              </a:spcAft>
              <a:buFont typeface="Arial" panose="020B0604020202020204" pitchFamily="34" charset="0"/>
              <a:buChar char="•"/>
            </a:pPr>
            <a:r>
              <a:rPr lang="es-ES" sz="1600" dirty="0">
                <a:solidFill>
                  <a:schemeClr val="tx1">
                    <a:lumMod val="50000"/>
                    <a:lumOff val="50000"/>
                  </a:schemeClr>
                </a:solidFill>
              </a:rPr>
              <a:t>Costes del tratamiento</a:t>
            </a:r>
          </a:p>
          <a:p>
            <a:pPr marL="285750" indent="-285750">
              <a:spcAft>
                <a:spcPts val="1000"/>
              </a:spcAft>
              <a:buFont typeface="Arial" panose="020B0604020202020204" pitchFamily="34" charset="0"/>
              <a:buChar char="•"/>
            </a:pPr>
            <a:endParaRPr lang="es-ES" dirty="0">
              <a:solidFill>
                <a:schemeClr val="tx1">
                  <a:lumMod val="50000"/>
                  <a:lumOff val="50000"/>
                </a:schemeClr>
              </a:solidFill>
            </a:endParaRPr>
          </a:p>
          <a:p>
            <a:pPr marL="285750" indent="-285750">
              <a:buFont typeface="Arial" panose="020B0604020202020204" pitchFamily="34" charset="0"/>
              <a:buChar char="•"/>
            </a:pPr>
            <a:endParaRPr lang="es-ES" sz="2000" dirty="0">
              <a:cs typeface="Arial"/>
            </a:endParaRPr>
          </a:p>
        </p:txBody>
      </p:sp>
      <p:sp>
        <p:nvSpPr>
          <p:cNvPr id="19" name="Rectángulo 18">
            <a:extLst>
              <a:ext uri="{FF2B5EF4-FFF2-40B4-BE49-F238E27FC236}">
                <a16:creationId xmlns:a16="http://schemas.microsoft.com/office/drawing/2014/main" id="{F256D16A-F0C9-BBA7-F9BD-E2A2CBAA9ED7}"/>
              </a:ext>
            </a:extLst>
          </p:cNvPr>
          <p:cNvSpPr/>
          <p:nvPr/>
        </p:nvSpPr>
        <p:spPr>
          <a:xfrm rot="18900000">
            <a:off x="1958076" y="2548086"/>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Grafik 4">
            <a:extLst>
              <a:ext uri="{FF2B5EF4-FFF2-40B4-BE49-F238E27FC236}">
                <a16:creationId xmlns:a16="http://schemas.microsoft.com/office/drawing/2014/main" id="{C5AF31B8-BDB9-59B3-3A6E-0B35AA7C541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8542" y="2219468"/>
            <a:ext cx="747000" cy="747000"/>
          </a:xfrm>
          <a:prstGeom prst="rect">
            <a:avLst/>
          </a:prstGeom>
        </p:spPr>
      </p:pic>
      <p:sp>
        <p:nvSpPr>
          <p:cNvPr id="21" name="Foliennummernplatzhalter 3">
            <a:extLst>
              <a:ext uri="{FF2B5EF4-FFF2-40B4-BE49-F238E27FC236}">
                <a16:creationId xmlns:a16="http://schemas.microsoft.com/office/drawing/2014/main" id="{8B465C4F-5A23-DAE4-9BAC-4DDA9A77C326}"/>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22" name="Rectángulo 21">
            <a:extLst>
              <a:ext uri="{FF2B5EF4-FFF2-40B4-BE49-F238E27FC236}">
                <a16:creationId xmlns:a16="http://schemas.microsoft.com/office/drawing/2014/main" id="{8C48EFB9-1382-811F-FF10-01BE81389494}"/>
              </a:ext>
            </a:extLst>
          </p:cNvPr>
          <p:cNvSpPr/>
          <p:nvPr/>
        </p:nvSpPr>
        <p:spPr>
          <a:xfrm rot="18900000">
            <a:off x="1958077" y="290497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8D7473A3-2D2A-3933-AB8A-D2F8D3CBF870}"/>
              </a:ext>
            </a:extLst>
          </p:cNvPr>
          <p:cNvSpPr/>
          <p:nvPr/>
        </p:nvSpPr>
        <p:spPr>
          <a:xfrm rot="18900000">
            <a:off x="1958077" y="3234497"/>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0B464C99-9813-26D2-E4C9-A9553EF5F867}"/>
              </a:ext>
            </a:extLst>
          </p:cNvPr>
          <p:cNvSpPr/>
          <p:nvPr/>
        </p:nvSpPr>
        <p:spPr>
          <a:xfrm rot="18900000">
            <a:off x="1958078" y="3592215"/>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9933423A-2E3D-634F-A64F-5392BCEEBC61}"/>
              </a:ext>
            </a:extLst>
          </p:cNvPr>
          <p:cNvSpPr/>
          <p:nvPr/>
        </p:nvSpPr>
        <p:spPr>
          <a:xfrm rot="18900000">
            <a:off x="1958078" y="3937091"/>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F63AF479-AFCF-D160-F9D6-8FB89C36A685}"/>
              </a:ext>
            </a:extLst>
          </p:cNvPr>
          <p:cNvSpPr/>
          <p:nvPr/>
        </p:nvSpPr>
        <p:spPr>
          <a:xfrm rot="18900000">
            <a:off x="1958078" y="4280295"/>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73C8632B-68BE-6130-4805-5D1C9B8A5059}"/>
              </a:ext>
            </a:extLst>
          </p:cNvPr>
          <p:cNvSpPr/>
          <p:nvPr/>
        </p:nvSpPr>
        <p:spPr>
          <a:xfrm rot="18900000">
            <a:off x="1958078" y="4638851"/>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hteck: abgerundete Ecken 6">
            <a:extLst>
              <a:ext uri="{FF2B5EF4-FFF2-40B4-BE49-F238E27FC236}">
                <a16:creationId xmlns:a16="http://schemas.microsoft.com/office/drawing/2014/main" id="{53A18569-B2B3-70C3-DC8F-9219D6756C2A}"/>
              </a:ext>
            </a:extLst>
          </p:cNvPr>
          <p:cNvSpPr/>
          <p:nvPr/>
        </p:nvSpPr>
        <p:spPr>
          <a:xfrm>
            <a:off x="1892194" y="5090388"/>
            <a:ext cx="8043544" cy="450933"/>
          </a:xfrm>
          <a:prstGeom prst="roundRect">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rPr>
              <a:t>En la decisión del tratamiento influyen factores clínicos, específicos del paciente y económicos.</a:t>
            </a:r>
          </a:p>
        </p:txBody>
      </p:sp>
      <p:sp>
        <p:nvSpPr>
          <p:cNvPr id="29" name="CuadroTexto 28">
            <a:extLst>
              <a:ext uri="{FF2B5EF4-FFF2-40B4-BE49-F238E27FC236}">
                <a16:creationId xmlns:a16="http://schemas.microsoft.com/office/drawing/2014/main" id="{F9B128F0-192A-35B4-0236-D5264171A4C0}"/>
              </a:ext>
            </a:extLst>
          </p:cNvPr>
          <p:cNvSpPr txBox="1"/>
          <p:nvPr/>
        </p:nvSpPr>
        <p:spPr>
          <a:xfrm>
            <a:off x="617579" y="5638015"/>
            <a:ext cx="10355221" cy="6104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0" indent="0" rtl="0">
              <a:buNone/>
            </a:pPr>
            <a:r>
              <a:rPr lang="es-ES" sz="900" dirty="0">
                <a:solidFill>
                  <a:schemeClr val="tx1">
                    <a:lumMod val="50000"/>
                    <a:lumOff val="50000"/>
                  </a:schemeClr>
                </a:solidFill>
                <a:latin typeface="Calibri" panose="020F0502020204030204" pitchFamily="34" charset="0"/>
                <a:cs typeface="Calibri" panose="020F0502020204030204" pitchFamily="34" charset="0"/>
              </a:rPr>
              <a:t>AWMF. Directrices S3 Queratosis actínica y carcinoma de células escamosas de la piel. https://</a:t>
            </a:r>
            <a:r>
              <a:rPr lang="es-ES" sz="900" dirty="0" err="1">
                <a:solidFill>
                  <a:schemeClr val="tx1">
                    <a:lumMod val="50000"/>
                    <a:lumOff val="50000"/>
                  </a:schemeClr>
                </a:solidFill>
                <a:latin typeface="Calibri" panose="020F0502020204030204" pitchFamily="34" charset="0"/>
                <a:cs typeface="Calibri" panose="020F0502020204030204" pitchFamily="34" charset="0"/>
              </a:rPr>
              <a:t>www.awmf.org</a:t>
            </a:r>
            <a:r>
              <a:rPr lang="es-ES" sz="900" dirty="0">
                <a:solidFill>
                  <a:schemeClr val="tx1">
                    <a:lumMod val="50000"/>
                    <a:lumOff val="50000"/>
                  </a:schemeClr>
                </a:solidFill>
                <a:latin typeface="Calibri" panose="020F0502020204030204" pitchFamily="34" charset="0"/>
                <a:cs typeface="Calibri" panose="020F0502020204030204" pitchFamily="34" charset="0"/>
              </a:rPr>
              <a:t>/</a:t>
            </a:r>
            <a:r>
              <a:rPr lang="es-ES" sz="900" dirty="0" err="1">
                <a:solidFill>
                  <a:schemeClr val="tx1">
                    <a:lumMod val="50000"/>
                    <a:lumOff val="50000"/>
                  </a:schemeClr>
                </a:solidFill>
                <a:latin typeface="Calibri" panose="020F0502020204030204" pitchFamily="34" charset="0"/>
                <a:cs typeface="Calibri" panose="020F0502020204030204" pitchFamily="34" charset="0"/>
              </a:rPr>
              <a:t>uploads</a:t>
            </a:r>
            <a:r>
              <a:rPr lang="es-ES" sz="900" dirty="0">
                <a:solidFill>
                  <a:schemeClr val="tx1">
                    <a:lumMod val="50000"/>
                    <a:lumOff val="50000"/>
                  </a:schemeClr>
                </a:solidFill>
                <a:latin typeface="Calibri" panose="020F0502020204030204" pitchFamily="34" charset="0"/>
                <a:cs typeface="Calibri" panose="020F0502020204030204" pitchFamily="34" charset="0"/>
              </a:rPr>
              <a:t>/</a:t>
            </a:r>
            <a:r>
              <a:rPr lang="es-ES" sz="900" dirty="0" err="1">
                <a:solidFill>
                  <a:schemeClr val="tx1">
                    <a:lumMod val="50000"/>
                    <a:lumOff val="50000"/>
                  </a:schemeClr>
                </a:solidFill>
                <a:latin typeface="Calibri" panose="020F0502020204030204" pitchFamily="34" charset="0"/>
                <a:cs typeface="Calibri" panose="020F0502020204030204" pitchFamily="34" charset="0"/>
              </a:rPr>
              <a:t>tx_szleitlinien</a:t>
            </a:r>
            <a:r>
              <a:rPr lang="es-ES" sz="900" dirty="0">
                <a:solidFill>
                  <a:schemeClr val="tx1">
                    <a:lumMod val="50000"/>
                    <a:lumOff val="50000"/>
                  </a:schemeClr>
                </a:solidFill>
                <a:latin typeface="Calibri" panose="020F0502020204030204" pitchFamily="34" charset="0"/>
                <a:cs typeface="Calibri" panose="020F0502020204030204" pitchFamily="34" charset="0"/>
              </a:rPr>
              <a:t>/032-022OLl_S3_Aktinische_Keratosen-Plattenepithelkarzinom-SCC_2020-04.pdf. </a:t>
            </a:r>
            <a:r>
              <a:rPr lang="es-ES" sz="900" dirty="0" err="1">
                <a:solidFill>
                  <a:schemeClr val="tx1">
                    <a:lumMod val="50000"/>
                    <a:lumOff val="50000"/>
                  </a:schemeClr>
                </a:solidFill>
                <a:latin typeface="Calibri" panose="020F0502020204030204" pitchFamily="34" charset="0"/>
                <a:cs typeface="Calibri" panose="020F0502020204030204" pitchFamily="34" charset="0"/>
              </a:rPr>
              <a:t>Stato</a:t>
            </a:r>
            <a:r>
              <a:rPr lang="es-ES" sz="900" dirty="0">
                <a:solidFill>
                  <a:schemeClr val="tx1">
                    <a:lumMod val="50000"/>
                    <a:lumOff val="50000"/>
                  </a:schemeClr>
                </a:solidFill>
                <a:latin typeface="Calibri" panose="020F0502020204030204" pitchFamily="34" charset="0"/>
                <a:cs typeface="Calibri" panose="020F0502020204030204" pitchFamily="34" charset="0"/>
              </a:rPr>
              <a:t> 2020. [Consultado en Marzo 2022].</a:t>
            </a:r>
          </a:p>
        </p:txBody>
      </p:sp>
    </p:spTree>
    <p:extLst>
      <p:ext uri="{BB962C8B-B14F-4D97-AF65-F5344CB8AC3E}">
        <p14:creationId xmlns:p14="http://schemas.microsoft.com/office/powerpoint/2010/main" val="359574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F575-BCCD-9F8E-5CCA-C6BFB4FB8D53}"/>
            </a:ext>
          </a:extLst>
        </p:cNvPr>
        <p:cNvGrpSpPr/>
        <p:nvPr/>
      </p:nvGrpSpPr>
      <p:grpSpPr>
        <a:xfrm>
          <a:off x="0" y="0"/>
          <a:ext cx="0" cy="0"/>
          <a:chOff x="0" y="0"/>
          <a:chExt cx="0" cy="0"/>
        </a:xfrm>
      </p:grpSpPr>
      <p:sp>
        <p:nvSpPr>
          <p:cNvPr id="31" name="Titel 4">
            <a:extLst>
              <a:ext uri="{FF2B5EF4-FFF2-40B4-BE49-F238E27FC236}">
                <a16:creationId xmlns:a16="http://schemas.microsoft.com/office/drawing/2014/main" id="{1512C711-AAF2-BCA0-98C2-E9C7A6607F02}"/>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Índice</a:t>
            </a:r>
          </a:p>
        </p:txBody>
      </p:sp>
      <p:sp>
        <p:nvSpPr>
          <p:cNvPr id="32" name="Inhaltsplatzhalter 5">
            <a:extLst>
              <a:ext uri="{FF2B5EF4-FFF2-40B4-BE49-F238E27FC236}">
                <a16:creationId xmlns:a16="http://schemas.microsoft.com/office/drawing/2014/main" id="{B46CF99D-C9DD-D5C7-1306-34BAE7C7E18A}"/>
              </a:ext>
            </a:extLst>
          </p:cNvPr>
          <p:cNvSpPr>
            <a:spLocks noGrp="1"/>
          </p:cNvSpPr>
          <p:nvPr>
            <p:ph type="subTitle" idx="1"/>
          </p:nvPr>
        </p:nvSpPr>
        <p:spPr>
          <a:xfrm>
            <a:off x="6950787" y="3343149"/>
            <a:ext cx="2583676" cy="276999"/>
          </a:xfrm>
        </p:spPr>
        <p:txBody>
          <a:bodyPr tIns="0" bIns="0" anchor="ctr"/>
          <a:lstStyle/>
          <a:p>
            <a:pPr marL="0" indent="0" algn="l">
              <a:buClr>
                <a:schemeClr val="tx1"/>
              </a:buClr>
              <a:buNone/>
            </a:pPr>
            <a:r>
              <a:rPr lang="es-ES" sz="1800" b="1" dirty="0">
                <a:solidFill>
                  <a:srgbClr val="EE8A1E"/>
                </a:solidFill>
                <a:cs typeface="Arial"/>
              </a:rPr>
              <a:t>Casos que enseñan</a:t>
            </a:r>
          </a:p>
        </p:txBody>
      </p:sp>
      <p:sp>
        <p:nvSpPr>
          <p:cNvPr id="33" name="Ellipse 19">
            <a:extLst>
              <a:ext uri="{FF2B5EF4-FFF2-40B4-BE49-F238E27FC236}">
                <a16:creationId xmlns:a16="http://schemas.microsoft.com/office/drawing/2014/main" id="{E77D04B5-21C6-9F44-4D80-B5334EFB8914}"/>
              </a:ext>
            </a:extLst>
          </p:cNvPr>
          <p:cNvSpPr/>
          <p:nvPr/>
        </p:nvSpPr>
        <p:spPr>
          <a:xfrm>
            <a:off x="6190988"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5</a:t>
            </a:r>
          </a:p>
        </p:txBody>
      </p:sp>
      <p:sp>
        <p:nvSpPr>
          <p:cNvPr id="37" name="Ellipse 20">
            <a:extLst>
              <a:ext uri="{FF2B5EF4-FFF2-40B4-BE49-F238E27FC236}">
                <a16:creationId xmlns:a16="http://schemas.microsoft.com/office/drawing/2014/main" id="{727D0E48-9D65-F406-DE2E-F321753512B8}"/>
              </a:ext>
            </a:extLst>
          </p:cNvPr>
          <p:cNvSpPr/>
          <p:nvPr/>
        </p:nvSpPr>
        <p:spPr>
          <a:xfrm>
            <a:off x="6190988" y="3197371"/>
            <a:ext cx="504000" cy="504000"/>
          </a:xfrm>
          <a:prstGeom prst="ellipse">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bg1"/>
                </a:solidFill>
                <a:effectLst/>
                <a:uLnTx/>
                <a:uFillTx/>
                <a:latin typeface="Arial" panose="020B0604020202020204"/>
                <a:ea typeface="+mn-ea"/>
                <a:cs typeface="+mn-cs"/>
              </a:rPr>
              <a:t>6</a:t>
            </a:r>
          </a:p>
        </p:txBody>
      </p:sp>
      <p:sp>
        <p:nvSpPr>
          <p:cNvPr id="38" name="Rechteck 24">
            <a:extLst>
              <a:ext uri="{FF2B5EF4-FFF2-40B4-BE49-F238E27FC236}">
                <a16:creationId xmlns:a16="http://schemas.microsoft.com/office/drawing/2014/main" id="{C2CDB970-175E-B0CD-8987-850BB9341AE3}"/>
              </a:ext>
            </a:extLst>
          </p:cNvPr>
          <p:cNvSpPr/>
          <p:nvPr/>
        </p:nvSpPr>
        <p:spPr>
          <a:xfrm>
            <a:off x="1366879" y="1861226"/>
            <a:ext cx="387160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9" name="Textfeld 25">
            <a:extLst>
              <a:ext uri="{FF2B5EF4-FFF2-40B4-BE49-F238E27FC236}">
                <a16:creationId xmlns:a16="http://schemas.microsoft.com/office/drawing/2014/main" id="{78133338-0630-594F-31AA-446E27082CC2}"/>
              </a:ext>
            </a:extLst>
          </p:cNvPr>
          <p:cNvSpPr txBox="1"/>
          <p:nvPr/>
        </p:nvSpPr>
        <p:spPr>
          <a:xfrm>
            <a:off x="1181164" y="2361969"/>
            <a:ext cx="4156953" cy="492443"/>
          </a:xfrm>
          <a:prstGeom prst="rect">
            <a:avLst/>
          </a:prstGeom>
          <a:noFill/>
        </p:spPr>
        <p:txBody>
          <a:bodyPr wrap="square" lIns="0" tIns="0" rIns="0" bIns="0" rtlCol="0" anchor="ctr">
            <a:spAutoFit/>
          </a:bodyPr>
          <a:lstStyle/>
          <a:p>
            <a:pPr lvl="0" defTabSz="457200">
              <a:defRPr/>
            </a:pPr>
            <a:r>
              <a:rPr lang="es-ES" b="1" dirty="0">
                <a:solidFill>
                  <a:schemeClr val="tx1">
                    <a:lumMod val="50000"/>
                    <a:lumOff val="50000"/>
                  </a:schemeClr>
                </a:solidFill>
              </a:rPr>
              <a:t>¿Es frecuente? </a:t>
            </a:r>
          </a:p>
          <a:p>
            <a:pPr lvl="0" defTabSz="457200">
              <a:defRPr/>
            </a:pPr>
            <a:r>
              <a:rPr lang="es-ES" sz="1400" dirty="0">
                <a:solidFill>
                  <a:schemeClr val="tx1">
                    <a:lumMod val="50000"/>
                    <a:lumOff val="50000"/>
                  </a:schemeClr>
                </a:solidFill>
              </a:rPr>
              <a:t>Epidemiología de la queratosis actínica</a:t>
            </a:r>
            <a:endParaRPr kumimoji="0" lang="es-ES" sz="14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0" name="Textfeld 26">
            <a:extLst>
              <a:ext uri="{FF2B5EF4-FFF2-40B4-BE49-F238E27FC236}">
                <a16:creationId xmlns:a16="http://schemas.microsoft.com/office/drawing/2014/main" id="{67F5498F-9472-3B3B-388C-E40A857C9FBB}"/>
              </a:ext>
            </a:extLst>
          </p:cNvPr>
          <p:cNvSpPr txBox="1"/>
          <p:nvPr/>
        </p:nvSpPr>
        <p:spPr>
          <a:xfrm>
            <a:off x="1181164" y="3166628"/>
            <a:ext cx="4156953" cy="492443"/>
          </a:xfrm>
          <a:prstGeom prst="rect">
            <a:avLst/>
          </a:prstGeom>
          <a:noFill/>
        </p:spPr>
        <p:txBody>
          <a:bodyPr wrap="square" lIns="0" tIns="0" rIns="0" bIns="0" rtlCol="0" anchor="ctr">
            <a:spAutoFit/>
          </a:bodyPr>
          <a:lstStyle/>
          <a:p>
            <a:r>
              <a:rPr lang="es-ES" b="1" dirty="0">
                <a:solidFill>
                  <a:schemeClr val="tx1">
                    <a:lumMod val="50000"/>
                    <a:lumOff val="50000"/>
                  </a:schemeClr>
                </a:solidFill>
              </a:rPr>
              <a:t>¿Por qué se produce? </a:t>
            </a:r>
          </a:p>
          <a:p>
            <a:r>
              <a:rPr lang="es-ES" sz="1400" dirty="0">
                <a:solidFill>
                  <a:schemeClr val="tx1">
                    <a:lumMod val="50000"/>
                    <a:lumOff val="50000"/>
                  </a:schemeClr>
                </a:solidFill>
              </a:rPr>
              <a:t>Aspectos etiopatogénicos clave y clínica</a:t>
            </a:r>
            <a:endParaRPr lang="es-ES" sz="1400" dirty="0">
              <a:solidFill>
                <a:schemeClr val="tx1">
                  <a:lumMod val="50000"/>
                  <a:lumOff val="50000"/>
                </a:schemeClr>
              </a:solidFill>
              <a:cs typeface="Arial"/>
            </a:endParaRPr>
          </a:p>
        </p:txBody>
      </p:sp>
      <p:sp>
        <p:nvSpPr>
          <p:cNvPr id="41" name="Textfeld 27">
            <a:extLst>
              <a:ext uri="{FF2B5EF4-FFF2-40B4-BE49-F238E27FC236}">
                <a16:creationId xmlns:a16="http://schemas.microsoft.com/office/drawing/2014/main" id="{C6B5D07C-01A2-DC1A-6661-BDE65FA721BC}"/>
              </a:ext>
            </a:extLst>
          </p:cNvPr>
          <p:cNvSpPr txBox="1"/>
          <p:nvPr/>
        </p:nvSpPr>
        <p:spPr>
          <a:xfrm>
            <a:off x="1181164" y="3957430"/>
            <a:ext cx="4156953"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importante tratar? </a:t>
            </a:r>
          </a:p>
          <a:p>
            <a:pPr lvl="0" defTabSz="457200">
              <a:buClr>
                <a:srgbClr val="575756"/>
              </a:buClr>
              <a:defRPr/>
            </a:pPr>
            <a:r>
              <a:rPr lang="es-ES" sz="1400" dirty="0">
                <a:solidFill>
                  <a:schemeClr val="tx1">
                    <a:lumMod val="50000"/>
                    <a:lumOff val="50000"/>
                  </a:schemeClr>
                </a:solidFill>
              </a:rPr>
              <a:t>De la queratosis actínica al carcinoma epidermoide</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2" name="Textfeld 29">
            <a:extLst>
              <a:ext uri="{FF2B5EF4-FFF2-40B4-BE49-F238E27FC236}">
                <a16:creationId xmlns:a16="http://schemas.microsoft.com/office/drawing/2014/main" id="{237520A7-CA35-3FE9-43C9-BC5F6AE2437E}"/>
              </a:ext>
            </a:extLst>
          </p:cNvPr>
          <p:cNvSpPr txBox="1"/>
          <p:nvPr/>
        </p:nvSpPr>
        <p:spPr>
          <a:xfrm>
            <a:off x="6971335" y="2506259"/>
            <a:ext cx="5834062" cy="276999"/>
          </a:xfrm>
          <a:prstGeom prst="rect">
            <a:avLst/>
          </a:prstGeom>
          <a:noFill/>
        </p:spPr>
        <p:txBody>
          <a:bodyPr wrap="square" lIns="0" tIns="0" rIns="0" bIns="0" rtlCol="0" anchor="ctr">
            <a:spAutoFit/>
          </a:bodyPr>
          <a:lstStyle/>
          <a:p>
            <a:pPr lvl="0" defTabSz="457200">
              <a:buClr>
                <a:srgbClr val="354B54"/>
              </a:buClr>
              <a:defRPr/>
            </a:pPr>
            <a:r>
              <a:rPr lang="es-ES" b="1" dirty="0">
                <a:solidFill>
                  <a:schemeClr val="tx1">
                    <a:lumMod val="50000"/>
                    <a:lumOff val="50000"/>
                  </a:schemeClr>
                </a:solidFill>
              </a:rPr>
              <a:t>¿Qué opciones existen en el manejo de la QA?</a:t>
            </a:r>
          </a:p>
        </p:txBody>
      </p:sp>
      <p:sp>
        <p:nvSpPr>
          <p:cNvPr id="43" name="Ellipse 33">
            <a:extLst>
              <a:ext uri="{FF2B5EF4-FFF2-40B4-BE49-F238E27FC236}">
                <a16:creationId xmlns:a16="http://schemas.microsoft.com/office/drawing/2014/main" id="{53CB3CE8-C354-6763-ABC2-1DD580F39F36}"/>
              </a:ext>
            </a:extLst>
          </p:cNvPr>
          <p:cNvSpPr/>
          <p:nvPr/>
        </p:nvSpPr>
        <p:spPr>
          <a:xfrm>
            <a:off x="555053" y="315024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2</a:t>
            </a:r>
          </a:p>
        </p:txBody>
      </p:sp>
      <p:sp>
        <p:nvSpPr>
          <p:cNvPr id="44" name="Ellipse 34">
            <a:extLst>
              <a:ext uri="{FF2B5EF4-FFF2-40B4-BE49-F238E27FC236}">
                <a16:creationId xmlns:a16="http://schemas.microsoft.com/office/drawing/2014/main" id="{9B469D7B-17F5-E093-D3A2-6D6D68CC4D46}"/>
              </a:ext>
            </a:extLst>
          </p:cNvPr>
          <p:cNvSpPr/>
          <p:nvPr/>
        </p:nvSpPr>
        <p:spPr>
          <a:xfrm>
            <a:off x="555053" y="479991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4</a:t>
            </a:r>
          </a:p>
        </p:txBody>
      </p:sp>
      <p:sp>
        <p:nvSpPr>
          <p:cNvPr id="45" name="Ellipse 35">
            <a:extLst>
              <a:ext uri="{FF2B5EF4-FFF2-40B4-BE49-F238E27FC236}">
                <a16:creationId xmlns:a16="http://schemas.microsoft.com/office/drawing/2014/main" id="{043A17D8-6771-B02A-B0B4-C0272CC5A55C}"/>
              </a:ext>
            </a:extLst>
          </p:cNvPr>
          <p:cNvSpPr/>
          <p:nvPr/>
        </p:nvSpPr>
        <p:spPr>
          <a:xfrm>
            <a:off x="555053" y="395165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3</a:t>
            </a:r>
          </a:p>
        </p:txBody>
      </p:sp>
      <p:sp>
        <p:nvSpPr>
          <p:cNvPr id="46" name="Ellipse 20">
            <a:extLst>
              <a:ext uri="{FF2B5EF4-FFF2-40B4-BE49-F238E27FC236}">
                <a16:creationId xmlns:a16="http://schemas.microsoft.com/office/drawing/2014/main" id="{04E030F6-C578-D02A-DDE1-A237A1C7A479}"/>
              </a:ext>
            </a:extLst>
          </p:cNvPr>
          <p:cNvSpPr/>
          <p:nvPr/>
        </p:nvSpPr>
        <p:spPr>
          <a:xfrm>
            <a:off x="6190988" y="4048020"/>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7</a:t>
            </a:r>
          </a:p>
        </p:txBody>
      </p:sp>
      <p:sp>
        <p:nvSpPr>
          <p:cNvPr id="47" name="Rectángulo 46">
            <a:extLst>
              <a:ext uri="{FF2B5EF4-FFF2-40B4-BE49-F238E27FC236}">
                <a16:creationId xmlns:a16="http://schemas.microsoft.com/office/drawing/2014/main" id="{49F306BC-FE46-D194-F7EE-6B19073FD610}"/>
              </a:ext>
            </a:extLst>
          </p:cNvPr>
          <p:cNvSpPr/>
          <p:nvPr/>
        </p:nvSpPr>
        <p:spPr>
          <a:xfrm>
            <a:off x="6971335" y="4109699"/>
            <a:ext cx="1430200" cy="369332"/>
          </a:xfrm>
          <a:prstGeom prst="rect">
            <a:avLst/>
          </a:prstGeom>
        </p:spPr>
        <p:txBody>
          <a:bodyPr wrap="none">
            <a:spAutoFit/>
          </a:bodyPr>
          <a:lstStyle/>
          <a:p>
            <a:r>
              <a:rPr lang="es-ES" b="1" dirty="0">
                <a:solidFill>
                  <a:schemeClr val="tx1">
                    <a:lumMod val="50000"/>
                    <a:lumOff val="50000"/>
                  </a:schemeClr>
                </a:solidFill>
              </a:rPr>
              <a:t>Conclusiones</a:t>
            </a:r>
            <a:endParaRPr lang="es-ES" dirty="0">
              <a:solidFill>
                <a:schemeClr val="tx1">
                  <a:lumMod val="50000"/>
                  <a:lumOff val="50000"/>
                </a:schemeClr>
              </a:solidFill>
            </a:endParaRPr>
          </a:p>
        </p:txBody>
      </p:sp>
      <p:sp>
        <p:nvSpPr>
          <p:cNvPr id="48" name="Ellipse 32">
            <a:extLst>
              <a:ext uri="{FF2B5EF4-FFF2-40B4-BE49-F238E27FC236}">
                <a16:creationId xmlns:a16="http://schemas.microsoft.com/office/drawing/2014/main" id="{DA0E7A04-3F6B-F2E1-6E43-8DFEFE077DE7}"/>
              </a:ext>
            </a:extLst>
          </p:cNvPr>
          <p:cNvSpPr/>
          <p:nvPr/>
        </p:nvSpPr>
        <p:spPr>
          <a:xfrm>
            <a:off x="555053"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1</a:t>
            </a:r>
          </a:p>
        </p:txBody>
      </p:sp>
      <p:sp>
        <p:nvSpPr>
          <p:cNvPr id="49" name="Textfeld 27">
            <a:extLst>
              <a:ext uri="{FF2B5EF4-FFF2-40B4-BE49-F238E27FC236}">
                <a16:creationId xmlns:a16="http://schemas.microsoft.com/office/drawing/2014/main" id="{4D958917-D3A3-B5A5-231E-CE96B73D9706}"/>
              </a:ext>
            </a:extLst>
          </p:cNvPr>
          <p:cNvSpPr txBox="1"/>
          <p:nvPr/>
        </p:nvSpPr>
        <p:spPr>
          <a:xfrm>
            <a:off x="1181164" y="4799911"/>
            <a:ext cx="4592912"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la queratosis actínica una lesión localizada?</a:t>
            </a:r>
          </a:p>
          <a:p>
            <a:pPr lvl="0" defTabSz="457200">
              <a:buClr>
                <a:srgbClr val="575756"/>
              </a:buClr>
              <a:defRPr/>
            </a:pPr>
            <a:r>
              <a:rPr lang="es-ES" sz="1400" dirty="0">
                <a:solidFill>
                  <a:schemeClr val="tx1">
                    <a:lumMod val="50000"/>
                    <a:lumOff val="50000"/>
                  </a:schemeClr>
                </a:solidFill>
              </a:rPr>
              <a:t>Hacia el concepto de campo de cancerización</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50" name="Foliennummernplatzhalter 3">
            <a:extLst>
              <a:ext uri="{FF2B5EF4-FFF2-40B4-BE49-F238E27FC236}">
                <a16:creationId xmlns:a16="http://schemas.microsoft.com/office/drawing/2014/main" id="{23605E85-3143-C7A7-ADC7-677599BF1754}"/>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9828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B71B8CA-30C9-4876-1CDA-69D6C405FB36}"/>
              </a:ext>
            </a:extLst>
          </p:cNvPr>
          <p:cNvSpPr txBox="1"/>
          <p:nvPr/>
        </p:nvSpPr>
        <p:spPr>
          <a:xfrm>
            <a:off x="90944" y="871942"/>
            <a:ext cx="1261884" cy="369332"/>
          </a:xfrm>
          <a:prstGeom prst="rect">
            <a:avLst/>
          </a:prstGeom>
          <a:noFill/>
        </p:spPr>
        <p:txBody>
          <a:bodyPr wrap="none" rtlCol="0">
            <a:spAutoFit/>
          </a:bodyPr>
          <a:lstStyle/>
          <a:p>
            <a:r>
              <a:rPr lang="es-ES" b="1">
                <a:solidFill>
                  <a:srgbClr val="FFFFFF"/>
                </a:solidFill>
              </a:rPr>
              <a:t>Semana 0</a:t>
            </a:r>
          </a:p>
        </p:txBody>
      </p:sp>
      <p:sp>
        <p:nvSpPr>
          <p:cNvPr id="16" name="Titel 4">
            <a:extLst>
              <a:ext uri="{FF2B5EF4-FFF2-40B4-BE49-F238E27FC236}">
                <a16:creationId xmlns:a16="http://schemas.microsoft.com/office/drawing/2014/main" id="{64B6BAEE-2D4F-88B5-44BF-D06D8F8F805D}"/>
              </a:ext>
            </a:extLst>
          </p:cNvPr>
          <p:cNvSpPr txBox="1">
            <a:spLocks/>
          </p:cNvSpPr>
          <p:nvPr/>
        </p:nvSpPr>
        <p:spPr>
          <a:xfrm>
            <a:off x="617579" y="1292699"/>
            <a:ext cx="3761916" cy="1582847"/>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CASO 1: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800" b="1" i="0" u="none" strike="noStrike" kern="1200" cap="none" spc="0" normalizeH="0" baseline="0" dirty="0">
                <a:ln>
                  <a:noFill/>
                </a:ln>
                <a:solidFill>
                  <a:schemeClr val="bg2">
                    <a:lumMod val="50000"/>
                  </a:schemeClr>
                </a:solidFill>
                <a:effectLst/>
                <a:uLnTx/>
                <a:uFillTx/>
                <a:latin typeface="Arial" panose="020B0604020202020204"/>
                <a:ea typeface="+mj-ea"/>
                <a:cs typeface="+mj-cs"/>
              </a:rPr>
              <a:t>Queratosis actínica: Tratamiento con 5-FU tópico al 4% durante 4 semanas de área interparietal olvidando zona occipital</a:t>
            </a:r>
          </a:p>
        </p:txBody>
      </p:sp>
      <p:pic>
        <p:nvPicPr>
          <p:cNvPr id="17" name="Marcador de contenido 1" descr="Imagen que contiene interior, tabla, pequeño, cerca&#10;&#10;Descripción generada automáticamente">
            <a:extLst>
              <a:ext uri="{FF2B5EF4-FFF2-40B4-BE49-F238E27FC236}">
                <a16:creationId xmlns:a16="http://schemas.microsoft.com/office/drawing/2014/main" id="{B569D219-FD04-7081-0225-481820389D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53"/>
          <a:stretch/>
        </p:blipFill>
        <p:spPr>
          <a:xfrm>
            <a:off x="4521257" y="1780044"/>
            <a:ext cx="3517763" cy="3698541"/>
          </a:xfrm>
          <a:prstGeom prst="rect">
            <a:avLst/>
          </a:prstGeom>
        </p:spPr>
      </p:pic>
      <p:pic>
        <p:nvPicPr>
          <p:cNvPr id="18" name="Imagen 17">
            <a:extLst>
              <a:ext uri="{FF2B5EF4-FFF2-40B4-BE49-F238E27FC236}">
                <a16:creationId xmlns:a16="http://schemas.microsoft.com/office/drawing/2014/main" id="{991D61D5-73EF-0F33-ACCA-39FF3E8BF6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16" b="-363"/>
          <a:stretch/>
        </p:blipFill>
        <p:spPr>
          <a:xfrm>
            <a:off x="8180782" y="1799884"/>
            <a:ext cx="3244916" cy="3678701"/>
          </a:xfrm>
          <a:prstGeom prst="rect">
            <a:avLst/>
          </a:prstGeom>
        </p:spPr>
      </p:pic>
      <p:sp>
        <p:nvSpPr>
          <p:cNvPr id="19" name="CuadroTexto 18">
            <a:extLst>
              <a:ext uri="{FF2B5EF4-FFF2-40B4-BE49-F238E27FC236}">
                <a16:creationId xmlns:a16="http://schemas.microsoft.com/office/drawing/2014/main" id="{55D7F1F6-1D11-CEF2-0CF8-8A96C5245033}"/>
              </a:ext>
            </a:extLst>
          </p:cNvPr>
          <p:cNvSpPr txBox="1"/>
          <p:nvPr/>
        </p:nvSpPr>
        <p:spPr>
          <a:xfrm>
            <a:off x="4521257" y="1799884"/>
            <a:ext cx="1261884" cy="369332"/>
          </a:xfrm>
          <a:prstGeom prst="rect">
            <a:avLst/>
          </a:prstGeom>
          <a:noFill/>
        </p:spPr>
        <p:txBody>
          <a:bodyPr wrap="none" rtlCol="0">
            <a:spAutoFit/>
          </a:bodyPr>
          <a:lstStyle/>
          <a:p>
            <a:r>
              <a:rPr lang="es-ES" b="1" dirty="0">
                <a:solidFill>
                  <a:srgbClr val="FFFFFF"/>
                </a:solidFill>
              </a:rPr>
              <a:t>Semana 0</a:t>
            </a:r>
          </a:p>
        </p:txBody>
      </p:sp>
      <p:sp>
        <p:nvSpPr>
          <p:cNvPr id="20" name="CuadroTexto 19">
            <a:extLst>
              <a:ext uri="{FF2B5EF4-FFF2-40B4-BE49-F238E27FC236}">
                <a16:creationId xmlns:a16="http://schemas.microsoft.com/office/drawing/2014/main" id="{58264551-CE2C-9030-1245-17F5D39F9312}"/>
              </a:ext>
            </a:extLst>
          </p:cNvPr>
          <p:cNvSpPr txBox="1"/>
          <p:nvPr/>
        </p:nvSpPr>
        <p:spPr>
          <a:xfrm>
            <a:off x="8239015" y="1799884"/>
            <a:ext cx="1117614" cy="369332"/>
          </a:xfrm>
          <a:prstGeom prst="rect">
            <a:avLst/>
          </a:prstGeom>
          <a:noFill/>
        </p:spPr>
        <p:txBody>
          <a:bodyPr wrap="none" rtlCol="0">
            <a:spAutoFit/>
          </a:bodyPr>
          <a:lstStyle/>
          <a:p>
            <a:r>
              <a:rPr lang="es-ES" b="1" dirty="0">
                <a:solidFill>
                  <a:srgbClr val="FFFFFF"/>
                </a:solidFill>
              </a:rPr>
              <a:t>Semana 4</a:t>
            </a:r>
          </a:p>
        </p:txBody>
      </p:sp>
      <p:sp>
        <p:nvSpPr>
          <p:cNvPr id="21" name="Rectángulo 20">
            <a:extLst>
              <a:ext uri="{FF2B5EF4-FFF2-40B4-BE49-F238E27FC236}">
                <a16:creationId xmlns:a16="http://schemas.microsoft.com/office/drawing/2014/main" id="{C35F812B-3007-EDC9-DC87-6DE737965C0E}"/>
              </a:ext>
            </a:extLst>
          </p:cNvPr>
          <p:cNvSpPr/>
          <p:nvPr/>
        </p:nvSpPr>
        <p:spPr>
          <a:xfrm>
            <a:off x="4663020" y="2277266"/>
            <a:ext cx="3181570" cy="1849566"/>
          </a:xfrm>
          <a:prstGeom prst="rect">
            <a:avLst/>
          </a:prstGeom>
          <a:noFill/>
          <a:ln w="38100">
            <a:solidFill>
              <a:srgbClr val="EE8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EA5097C-AC86-5EBB-D3F4-F1386000FF46}"/>
              </a:ext>
            </a:extLst>
          </p:cNvPr>
          <p:cNvSpPr/>
          <p:nvPr/>
        </p:nvSpPr>
        <p:spPr>
          <a:xfrm>
            <a:off x="8308588" y="2277266"/>
            <a:ext cx="2977033" cy="1849566"/>
          </a:xfrm>
          <a:prstGeom prst="rect">
            <a:avLst/>
          </a:prstGeom>
          <a:noFill/>
          <a:ln w="38100">
            <a:solidFill>
              <a:srgbClr val="EE8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A9FA7AD0-8167-7362-1C2F-4A6B4F3B1584}"/>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Fotos cedidas por el Dr. Martorell.</a:t>
            </a:r>
          </a:p>
        </p:txBody>
      </p:sp>
      <p:sp>
        <p:nvSpPr>
          <p:cNvPr id="24" name="Foliennummernplatzhalter 3">
            <a:extLst>
              <a:ext uri="{FF2B5EF4-FFF2-40B4-BE49-F238E27FC236}">
                <a16:creationId xmlns:a16="http://schemas.microsoft.com/office/drawing/2014/main" id="{30B764ED-ED03-E480-59AD-B7079A38A6B4}"/>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1371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4">
            <a:extLst>
              <a:ext uri="{FF2B5EF4-FFF2-40B4-BE49-F238E27FC236}">
                <a16:creationId xmlns:a16="http://schemas.microsoft.com/office/drawing/2014/main" id="{A181D803-FE1D-9FF7-47BD-7395B96FC825}"/>
              </a:ext>
            </a:extLst>
          </p:cNvPr>
          <p:cNvSpPr txBox="1">
            <a:spLocks/>
          </p:cNvSpPr>
          <p:nvPr/>
        </p:nvSpPr>
        <p:spPr>
          <a:xfrm>
            <a:off x="617579" y="1292700"/>
            <a:ext cx="9513010" cy="728605"/>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CASO 2: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800" b="1" i="0" u="none" strike="noStrike" kern="1200" cap="none" spc="0" normalizeH="0" baseline="0" dirty="0">
                <a:ln>
                  <a:noFill/>
                </a:ln>
                <a:solidFill>
                  <a:schemeClr val="bg2">
                    <a:lumMod val="50000"/>
                  </a:schemeClr>
                </a:solidFill>
                <a:effectLst/>
                <a:uLnTx/>
                <a:uFillTx/>
                <a:latin typeface="Arial" panose="020B0604020202020204"/>
                <a:ea typeface="+mj-ea"/>
                <a:cs typeface="+mj-cs"/>
              </a:rPr>
              <a:t>Queratosis actínica: Tratamiento con 5-FU tópico al 4% durante 4 semanas</a:t>
            </a:r>
          </a:p>
        </p:txBody>
      </p:sp>
      <p:pic>
        <p:nvPicPr>
          <p:cNvPr id="14" name="Imagen 13">
            <a:extLst>
              <a:ext uri="{FF2B5EF4-FFF2-40B4-BE49-F238E27FC236}">
                <a16:creationId xmlns:a16="http://schemas.microsoft.com/office/drawing/2014/main" id="{69DB5CEB-F82C-0359-8F35-EFC8FEB20184}"/>
              </a:ext>
            </a:extLst>
          </p:cNvPr>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rot="10800000">
            <a:off x="617579" y="2216693"/>
            <a:ext cx="3681970" cy="3348606"/>
          </a:xfrm>
          <a:prstGeom prst="rect">
            <a:avLst/>
          </a:prstGeom>
          <a:noFill/>
          <a:ln>
            <a:noFill/>
          </a:ln>
        </p:spPr>
      </p:pic>
      <p:pic>
        <p:nvPicPr>
          <p:cNvPr id="15" name="Imagen 14">
            <a:extLst>
              <a:ext uri="{FF2B5EF4-FFF2-40B4-BE49-F238E27FC236}">
                <a16:creationId xmlns:a16="http://schemas.microsoft.com/office/drawing/2014/main" id="{C902C2FB-5507-AB42-D3BE-68D30555BA7E}"/>
              </a:ext>
            </a:extLst>
          </p:cNvPr>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a:off x="4682987" y="2216692"/>
            <a:ext cx="3371674" cy="3348608"/>
          </a:xfrm>
          <a:prstGeom prst="rect">
            <a:avLst/>
          </a:prstGeom>
          <a:noFill/>
          <a:ln>
            <a:noFill/>
          </a:ln>
        </p:spPr>
      </p:pic>
      <p:pic>
        <p:nvPicPr>
          <p:cNvPr id="16" name="Imagen 15">
            <a:extLst>
              <a:ext uri="{FF2B5EF4-FFF2-40B4-BE49-F238E27FC236}">
                <a16:creationId xmlns:a16="http://schemas.microsoft.com/office/drawing/2014/main" id="{97608A4E-69C0-DAD6-F303-B7CAD3D80BC6}"/>
              </a:ext>
            </a:extLst>
          </p:cNvPr>
          <p:cNvPicPr/>
          <p:nvPr/>
        </p:nvPicPr>
        <p:blipFill>
          <a:blip r:embed="rId6" r:link="rId7" cstate="screen">
            <a:extLst>
              <a:ext uri="{28A0092B-C50C-407E-A947-70E740481C1C}">
                <a14:useLocalDpi xmlns:a14="http://schemas.microsoft.com/office/drawing/2010/main"/>
              </a:ext>
            </a:extLst>
          </a:blip>
          <a:srcRect/>
          <a:stretch>
            <a:fillRect/>
          </a:stretch>
        </p:blipFill>
        <p:spPr bwMode="auto">
          <a:xfrm rot="16200000">
            <a:off x="8377348" y="2277442"/>
            <a:ext cx="3348607" cy="3227105"/>
          </a:xfrm>
          <a:prstGeom prst="rect">
            <a:avLst/>
          </a:prstGeom>
          <a:noFill/>
          <a:ln>
            <a:noFill/>
          </a:ln>
        </p:spPr>
      </p:pic>
      <p:sp>
        <p:nvSpPr>
          <p:cNvPr id="17" name="Foliennummernplatzhalter 3">
            <a:extLst>
              <a:ext uri="{FF2B5EF4-FFF2-40B4-BE49-F238E27FC236}">
                <a16:creationId xmlns:a16="http://schemas.microsoft.com/office/drawing/2014/main" id="{399DBCCF-A9C7-64E7-B508-7644071C1D1C}"/>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18" name="CuadroTexto 17">
            <a:extLst>
              <a:ext uri="{FF2B5EF4-FFF2-40B4-BE49-F238E27FC236}">
                <a16:creationId xmlns:a16="http://schemas.microsoft.com/office/drawing/2014/main" id="{0999E595-AB84-3E9D-A9EB-47955BE106E3}"/>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Fotos cedidas por el Dr. Martorell.</a:t>
            </a:r>
          </a:p>
        </p:txBody>
      </p:sp>
      <p:sp>
        <p:nvSpPr>
          <p:cNvPr id="19" name="CuadroTexto 18">
            <a:extLst>
              <a:ext uri="{FF2B5EF4-FFF2-40B4-BE49-F238E27FC236}">
                <a16:creationId xmlns:a16="http://schemas.microsoft.com/office/drawing/2014/main" id="{44E91B1D-C943-DA9A-9788-2D9E8316EEF5}"/>
              </a:ext>
            </a:extLst>
          </p:cNvPr>
          <p:cNvSpPr txBox="1"/>
          <p:nvPr/>
        </p:nvSpPr>
        <p:spPr>
          <a:xfrm>
            <a:off x="720886" y="5146719"/>
            <a:ext cx="1261884" cy="369332"/>
          </a:xfrm>
          <a:prstGeom prst="rect">
            <a:avLst/>
          </a:prstGeom>
          <a:noFill/>
        </p:spPr>
        <p:txBody>
          <a:bodyPr wrap="none" rtlCol="0">
            <a:spAutoFit/>
          </a:bodyPr>
          <a:lstStyle/>
          <a:p>
            <a:r>
              <a:rPr lang="es-ES" b="1" dirty="0">
                <a:solidFill>
                  <a:srgbClr val="FFFFFF"/>
                </a:solidFill>
              </a:rPr>
              <a:t>Semana 0</a:t>
            </a:r>
          </a:p>
        </p:txBody>
      </p:sp>
      <p:sp>
        <p:nvSpPr>
          <p:cNvPr id="20" name="CuadroTexto 19">
            <a:extLst>
              <a:ext uri="{FF2B5EF4-FFF2-40B4-BE49-F238E27FC236}">
                <a16:creationId xmlns:a16="http://schemas.microsoft.com/office/drawing/2014/main" id="{3FD9213F-BE89-10D8-DE04-1B675F541BFA}"/>
              </a:ext>
            </a:extLst>
          </p:cNvPr>
          <p:cNvSpPr txBox="1"/>
          <p:nvPr/>
        </p:nvSpPr>
        <p:spPr>
          <a:xfrm>
            <a:off x="4787560" y="5146719"/>
            <a:ext cx="1117614" cy="369332"/>
          </a:xfrm>
          <a:prstGeom prst="rect">
            <a:avLst/>
          </a:prstGeom>
          <a:noFill/>
        </p:spPr>
        <p:txBody>
          <a:bodyPr wrap="none" rtlCol="0">
            <a:spAutoFit/>
          </a:bodyPr>
          <a:lstStyle/>
          <a:p>
            <a:r>
              <a:rPr lang="es-ES" b="1" dirty="0">
                <a:solidFill>
                  <a:srgbClr val="FFFFFF"/>
                </a:solidFill>
              </a:rPr>
              <a:t>Semana 4</a:t>
            </a:r>
          </a:p>
        </p:txBody>
      </p:sp>
      <p:sp>
        <p:nvSpPr>
          <p:cNvPr id="21" name="CuadroTexto 20">
            <a:extLst>
              <a:ext uri="{FF2B5EF4-FFF2-40B4-BE49-F238E27FC236}">
                <a16:creationId xmlns:a16="http://schemas.microsoft.com/office/drawing/2014/main" id="{8B749F2B-BE37-7A80-792C-9CE5358FA539}"/>
              </a:ext>
            </a:extLst>
          </p:cNvPr>
          <p:cNvSpPr txBox="1"/>
          <p:nvPr/>
        </p:nvSpPr>
        <p:spPr>
          <a:xfrm>
            <a:off x="8589538" y="5146719"/>
            <a:ext cx="1234633" cy="369332"/>
          </a:xfrm>
          <a:prstGeom prst="rect">
            <a:avLst/>
          </a:prstGeom>
          <a:noFill/>
        </p:spPr>
        <p:txBody>
          <a:bodyPr wrap="none" rtlCol="0">
            <a:spAutoFit/>
          </a:bodyPr>
          <a:lstStyle/>
          <a:p>
            <a:r>
              <a:rPr lang="es-ES" b="1" dirty="0">
                <a:solidFill>
                  <a:srgbClr val="FFFFFF"/>
                </a:solidFill>
              </a:rPr>
              <a:t>Semana 12</a:t>
            </a:r>
          </a:p>
        </p:txBody>
      </p:sp>
    </p:spTree>
    <p:extLst>
      <p:ext uri="{BB962C8B-B14F-4D97-AF65-F5344CB8AC3E}">
        <p14:creationId xmlns:p14="http://schemas.microsoft.com/office/powerpoint/2010/main" val="3562365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4283603-D5B5-DD75-34CB-C4E118CD6B85}"/>
              </a:ext>
            </a:extLst>
          </p:cNvPr>
          <p:cNvSpPr txBox="1"/>
          <p:nvPr/>
        </p:nvSpPr>
        <p:spPr>
          <a:xfrm>
            <a:off x="5637995" y="6299498"/>
            <a:ext cx="1236236" cy="369332"/>
          </a:xfrm>
          <a:prstGeom prst="rect">
            <a:avLst/>
          </a:prstGeom>
          <a:noFill/>
        </p:spPr>
        <p:txBody>
          <a:bodyPr wrap="none" rtlCol="0">
            <a:spAutoFit/>
          </a:bodyPr>
          <a:lstStyle/>
          <a:p>
            <a:r>
              <a:rPr lang="es-ES">
                <a:solidFill>
                  <a:schemeClr val="bg1"/>
                </a:solidFill>
              </a:rPr>
              <a:t>Semana 4</a:t>
            </a:r>
          </a:p>
        </p:txBody>
      </p:sp>
      <p:sp>
        <p:nvSpPr>
          <p:cNvPr id="15" name="Titel 4">
            <a:extLst>
              <a:ext uri="{FF2B5EF4-FFF2-40B4-BE49-F238E27FC236}">
                <a16:creationId xmlns:a16="http://schemas.microsoft.com/office/drawing/2014/main" id="{E49CD4CF-3975-A20C-CCBB-76FA321E53B5}"/>
              </a:ext>
            </a:extLst>
          </p:cNvPr>
          <p:cNvSpPr txBox="1">
            <a:spLocks/>
          </p:cNvSpPr>
          <p:nvPr/>
        </p:nvSpPr>
        <p:spPr>
          <a:xfrm>
            <a:off x="617578" y="1341949"/>
            <a:ext cx="11462127" cy="728605"/>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CASO 3: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800" b="1" i="0" u="none" strike="noStrike" kern="1200" cap="none" spc="-80" normalizeH="0" dirty="0">
                <a:ln>
                  <a:noFill/>
                </a:ln>
                <a:solidFill>
                  <a:schemeClr val="bg2">
                    <a:lumMod val="50000"/>
                  </a:schemeClr>
                </a:solidFill>
                <a:effectLst/>
                <a:uLnTx/>
                <a:uFillTx/>
                <a:latin typeface="Arial" panose="020B0604020202020204"/>
                <a:ea typeface="+mj-ea"/>
                <a:cs typeface="+mj-cs"/>
              </a:rPr>
              <a:t>Queratosis actínicas múltiples con queratosis actínica </a:t>
            </a:r>
            <a:r>
              <a:rPr kumimoji="0" lang="es-ES" sz="1800" b="1" i="0" u="none" strike="noStrike" kern="1200" cap="none" spc="-80" normalizeH="0" dirty="0" err="1">
                <a:ln>
                  <a:noFill/>
                </a:ln>
                <a:solidFill>
                  <a:schemeClr val="bg2">
                    <a:lumMod val="50000"/>
                  </a:schemeClr>
                </a:solidFill>
                <a:effectLst/>
                <a:uLnTx/>
                <a:uFillTx/>
                <a:latin typeface="Arial" panose="020B0604020202020204"/>
                <a:ea typeface="+mj-ea"/>
                <a:cs typeface="+mj-cs"/>
              </a:rPr>
              <a:t>bowenoide</a:t>
            </a:r>
            <a:r>
              <a:rPr kumimoji="0" lang="es-ES" sz="1800" b="1" i="0" u="none" strike="noStrike" kern="1200" cap="none" spc="-80" normalizeH="0" dirty="0">
                <a:ln>
                  <a:noFill/>
                </a:ln>
                <a:solidFill>
                  <a:schemeClr val="bg2">
                    <a:lumMod val="50000"/>
                  </a:schemeClr>
                </a:solidFill>
                <a:effectLst/>
                <a:uLnTx/>
                <a:uFillTx/>
                <a:latin typeface="Arial" panose="020B0604020202020204"/>
                <a:ea typeface="+mj-ea"/>
                <a:cs typeface="+mj-cs"/>
              </a:rPr>
              <a:t> localizada: Tratamiento con 5-FU tópico al 4%</a:t>
            </a:r>
          </a:p>
        </p:txBody>
      </p:sp>
      <p:pic>
        <p:nvPicPr>
          <p:cNvPr id="16" name="Imagen 15">
            <a:extLst>
              <a:ext uri="{FF2B5EF4-FFF2-40B4-BE49-F238E27FC236}">
                <a16:creationId xmlns:a16="http://schemas.microsoft.com/office/drawing/2014/main" id="{21EF8E88-D882-21F5-6CFA-83734025F0C5}"/>
              </a:ext>
            </a:extLst>
          </p:cNvPr>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rot="16200000">
            <a:off x="463345" y="2360431"/>
            <a:ext cx="3508805" cy="3200335"/>
          </a:xfrm>
          <a:prstGeom prst="rect">
            <a:avLst/>
          </a:prstGeom>
          <a:noFill/>
          <a:ln>
            <a:noFill/>
          </a:ln>
        </p:spPr>
      </p:pic>
      <p:pic>
        <p:nvPicPr>
          <p:cNvPr id="17" name="Imagen 16">
            <a:extLst>
              <a:ext uri="{FF2B5EF4-FFF2-40B4-BE49-F238E27FC236}">
                <a16:creationId xmlns:a16="http://schemas.microsoft.com/office/drawing/2014/main" id="{8D9B8AA1-2C1B-D7CE-5F98-551F5D7A3AFC}"/>
              </a:ext>
            </a:extLst>
          </p:cNvPr>
          <p:cNvPicPr/>
          <p:nvPr/>
        </p:nvPicPr>
        <p:blipFill rotWithShape="1">
          <a:blip r:embed="rId4" r:link="rId5" cstate="screen">
            <a:extLst>
              <a:ext uri="{28A0092B-C50C-407E-A947-70E740481C1C}">
                <a14:useLocalDpi xmlns:a14="http://schemas.microsoft.com/office/drawing/2010/main"/>
              </a:ext>
            </a:extLst>
          </a:blip>
          <a:srcRect t="-1250"/>
          <a:stretch>
            <a:fillRect/>
          </a:stretch>
        </p:blipFill>
        <p:spPr bwMode="auto">
          <a:xfrm rot="5400000">
            <a:off x="3883594" y="2541586"/>
            <a:ext cx="3508801" cy="2838028"/>
          </a:xfrm>
          <a:prstGeom prst="rect">
            <a:avLst/>
          </a:prstGeom>
          <a:noFill/>
          <a:ln>
            <a:noFill/>
          </a:ln>
        </p:spPr>
      </p:pic>
      <p:pic>
        <p:nvPicPr>
          <p:cNvPr id="18" name="Imagen 17">
            <a:extLst>
              <a:ext uri="{FF2B5EF4-FFF2-40B4-BE49-F238E27FC236}">
                <a16:creationId xmlns:a16="http://schemas.microsoft.com/office/drawing/2014/main" id="{49C5198E-32E3-FA33-8DF9-FAE6F02D898F}"/>
              </a:ext>
            </a:extLst>
          </p:cNvPr>
          <p:cNvPicPr/>
          <p:nvPr/>
        </p:nvPicPr>
        <p:blipFill rotWithShape="1">
          <a:blip r:embed="rId6" r:link="rId7" cstate="screen">
            <a:extLst>
              <a:ext uri="{28A0092B-C50C-407E-A947-70E740481C1C}">
                <a14:useLocalDpi xmlns:a14="http://schemas.microsoft.com/office/drawing/2010/main"/>
              </a:ext>
            </a:extLst>
          </a:blip>
          <a:srcRect/>
          <a:stretch>
            <a:fillRect/>
          </a:stretch>
        </p:blipFill>
        <p:spPr bwMode="auto">
          <a:xfrm rot="5400000">
            <a:off x="7071721" y="2529897"/>
            <a:ext cx="3508802" cy="2861411"/>
          </a:xfrm>
          <a:prstGeom prst="rect">
            <a:avLst/>
          </a:prstGeom>
          <a:noFill/>
          <a:ln>
            <a:noFill/>
          </a:ln>
        </p:spPr>
      </p:pic>
      <p:sp>
        <p:nvSpPr>
          <p:cNvPr id="19" name="Foliennummernplatzhalter 3">
            <a:extLst>
              <a:ext uri="{FF2B5EF4-FFF2-40B4-BE49-F238E27FC236}">
                <a16:creationId xmlns:a16="http://schemas.microsoft.com/office/drawing/2014/main" id="{C939445A-553C-3409-7A40-5D590986B25F}"/>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20" name="CuadroTexto 19">
            <a:extLst>
              <a:ext uri="{FF2B5EF4-FFF2-40B4-BE49-F238E27FC236}">
                <a16:creationId xmlns:a16="http://schemas.microsoft.com/office/drawing/2014/main" id="{32F8FC3A-196D-9A19-B0E9-F9DE2DDC658E}"/>
              </a:ext>
            </a:extLst>
          </p:cNvPr>
          <p:cNvSpPr txBox="1"/>
          <p:nvPr/>
        </p:nvSpPr>
        <p:spPr>
          <a:xfrm>
            <a:off x="673288" y="5230941"/>
            <a:ext cx="1261884" cy="369332"/>
          </a:xfrm>
          <a:prstGeom prst="rect">
            <a:avLst/>
          </a:prstGeom>
          <a:noFill/>
        </p:spPr>
        <p:txBody>
          <a:bodyPr wrap="none" rtlCol="0">
            <a:spAutoFit/>
          </a:bodyPr>
          <a:lstStyle/>
          <a:p>
            <a:r>
              <a:rPr lang="es-ES" b="1" dirty="0">
                <a:solidFill>
                  <a:srgbClr val="FFFFFF"/>
                </a:solidFill>
              </a:rPr>
              <a:t>Semana 0</a:t>
            </a:r>
          </a:p>
        </p:txBody>
      </p:sp>
      <p:sp>
        <p:nvSpPr>
          <p:cNvPr id="23" name="CuadroTexto 22">
            <a:extLst>
              <a:ext uri="{FF2B5EF4-FFF2-40B4-BE49-F238E27FC236}">
                <a16:creationId xmlns:a16="http://schemas.microsoft.com/office/drawing/2014/main" id="{717B8CCC-1923-02E9-1A36-E8BF0CD688B2}"/>
              </a:ext>
            </a:extLst>
          </p:cNvPr>
          <p:cNvSpPr txBox="1"/>
          <p:nvPr/>
        </p:nvSpPr>
        <p:spPr>
          <a:xfrm>
            <a:off x="4330888" y="5230941"/>
            <a:ext cx="1117614" cy="369332"/>
          </a:xfrm>
          <a:prstGeom prst="rect">
            <a:avLst/>
          </a:prstGeom>
          <a:noFill/>
        </p:spPr>
        <p:txBody>
          <a:bodyPr wrap="none" rtlCol="0">
            <a:spAutoFit/>
          </a:bodyPr>
          <a:lstStyle/>
          <a:p>
            <a:r>
              <a:rPr lang="es-ES" b="1" dirty="0">
                <a:solidFill>
                  <a:srgbClr val="FFFFFF"/>
                </a:solidFill>
              </a:rPr>
              <a:t>Semana 4</a:t>
            </a:r>
          </a:p>
        </p:txBody>
      </p:sp>
      <p:sp>
        <p:nvSpPr>
          <p:cNvPr id="24" name="CuadroTexto 23">
            <a:extLst>
              <a:ext uri="{FF2B5EF4-FFF2-40B4-BE49-F238E27FC236}">
                <a16:creationId xmlns:a16="http://schemas.microsoft.com/office/drawing/2014/main" id="{C97436E2-7EAB-0D28-3086-F329BD36825E}"/>
              </a:ext>
            </a:extLst>
          </p:cNvPr>
          <p:cNvSpPr txBox="1"/>
          <p:nvPr/>
        </p:nvSpPr>
        <p:spPr>
          <a:xfrm>
            <a:off x="7555351" y="5230941"/>
            <a:ext cx="1234633" cy="369332"/>
          </a:xfrm>
          <a:prstGeom prst="rect">
            <a:avLst/>
          </a:prstGeom>
          <a:noFill/>
        </p:spPr>
        <p:txBody>
          <a:bodyPr wrap="none" rtlCol="0">
            <a:spAutoFit/>
          </a:bodyPr>
          <a:lstStyle/>
          <a:p>
            <a:r>
              <a:rPr lang="es-ES" b="1" dirty="0">
                <a:solidFill>
                  <a:srgbClr val="FFFFFF"/>
                </a:solidFill>
              </a:rPr>
              <a:t>Semana 12</a:t>
            </a:r>
          </a:p>
        </p:txBody>
      </p:sp>
      <p:sp>
        <p:nvSpPr>
          <p:cNvPr id="25" name="CuadroTexto 24">
            <a:extLst>
              <a:ext uri="{FF2B5EF4-FFF2-40B4-BE49-F238E27FC236}">
                <a16:creationId xmlns:a16="http://schemas.microsoft.com/office/drawing/2014/main" id="{76A31890-B97A-3623-F228-39370E9C2491}"/>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Fotos cedidas por el Dr. Martorell.</a:t>
            </a:r>
          </a:p>
        </p:txBody>
      </p:sp>
    </p:spTree>
    <p:extLst>
      <p:ext uri="{BB962C8B-B14F-4D97-AF65-F5344CB8AC3E}">
        <p14:creationId xmlns:p14="http://schemas.microsoft.com/office/powerpoint/2010/main" val="2624857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E14CDA48-25EA-C6B8-D1FC-0F6DF7925C28}"/>
              </a:ext>
            </a:extLst>
          </p:cNvPr>
          <p:cNvSpPr txBox="1">
            <a:spLocks/>
          </p:cNvSpPr>
          <p:nvPr/>
        </p:nvSpPr>
        <p:spPr>
          <a:xfrm>
            <a:off x="1600199" y="3145316"/>
            <a:ext cx="9328355" cy="3467037"/>
          </a:xfrm>
          <a:prstGeom prst="rect">
            <a:avLst/>
          </a:prstGeom>
        </p:spPr>
        <p:txBody>
          <a:bodyPr vert="horz" lIns="0" tIns="45720" rIns="0" bIns="45720" rtlCol="0">
            <a:normAutofit/>
          </a:bodyPr>
          <a:lstStyle>
            <a:lvl1pPr marL="1793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1pPr>
            <a:lvl2pPr marL="444500" indent="-265113" algn="l" defTabSz="914400" rtl="0" eaLnBrk="1" latinLnBrk="0" hangingPunct="1">
              <a:lnSpc>
                <a:spcPct val="100000"/>
              </a:lnSpc>
              <a:spcBef>
                <a:spcPts val="0"/>
              </a:spcBef>
              <a:spcAft>
                <a:spcPts val="600"/>
              </a:spcAft>
              <a:buClr>
                <a:schemeClr val="accent2"/>
              </a:buClr>
              <a:buFont typeface="Arial" panose="020B0604020202020204" pitchFamily="34" charset="0"/>
              <a:buChar char="–"/>
              <a:tabLst/>
              <a:defRPr sz="2000" kern="1200">
                <a:solidFill>
                  <a:schemeClr val="tx1"/>
                </a:solidFill>
                <a:latin typeface="+mn-lt"/>
                <a:ea typeface="+mn-ea"/>
                <a:cs typeface="+mn-cs"/>
              </a:defRPr>
            </a:lvl2pPr>
            <a:lvl3pPr marL="6238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809625" indent="-18573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989013"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dirty="0">
                <a:solidFill>
                  <a:schemeClr val="bg2">
                    <a:lumMod val="50000"/>
                  </a:schemeClr>
                </a:solidFill>
              </a:rPr>
              <a:t>La crema de 5-FU al 4% está indicada para el tratamiento tópico de la queratosis actínica no </a:t>
            </a:r>
            <a:r>
              <a:rPr lang="es-ES" dirty="0" err="1">
                <a:solidFill>
                  <a:schemeClr val="bg2">
                    <a:lumMod val="50000"/>
                  </a:schemeClr>
                </a:solidFill>
              </a:rPr>
              <a:t>hiperqueratósica</a:t>
            </a:r>
            <a:r>
              <a:rPr lang="es-ES" dirty="0">
                <a:solidFill>
                  <a:schemeClr val="bg2">
                    <a:lumMod val="50000"/>
                  </a:schemeClr>
                </a:solidFill>
              </a:rPr>
              <a:t> y no hipertrófica (grado I y II de la escala de Olsen) en la cara, las orejas y/o el cuero cabelludo en adultos.</a:t>
            </a:r>
          </a:p>
        </p:txBody>
      </p:sp>
      <p:sp>
        <p:nvSpPr>
          <p:cNvPr id="5" name="Rectángulo 4">
            <a:extLst>
              <a:ext uri="{FF2B5EF4-FFF2-40B4-BE49-F238E27FC236}">
                <a16:creationId xmlns:a16="http://schemas.microsoft.com/office/drawing/2014/main" id="{CEB862A5-8EA4-D52C-1461-52BBFABA3BB7}"/>
              </a:ext>
            </a:extLst>
          </p:cNvPr>
          <p:cNvSpPr/>
          <p:nvPr/>
        </p:nvSpPr>
        <p:spPr>
          <a:xfrm rot="18900000">
            <a:off x="1173379" y="3288316"/>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oliennummernplatzhalter 3">
            <a:extLst>
              <a:ext uri="{FF2B5EF4-FFF2-40B4-BE49-F238E27FC236}">
                <a16:creationId xmlns:a16="http://schemas.microsoft.com/office/drawing/2014/main" id="{75977931-BEEE-74BD-40D7-AF115C4F722B}"/>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1504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F575-BCCD-9F8E-5CCA-C6BFB4FB8D53}"/>
            </a:ext>
          </a:extLst>
        </p:cNvPr>
        <p:cNvGrpSpPr/>
        <p:nvPr/>
      </p:nvGrpSpPr>
      <p:grpSpPr>
        <a:xfrm>
          <a:off x="0" y="0"/>
          <a:ext cx="0" cy="0"/>
          <a:chOff x="0" y="0"/>
          <a:chExt cx="0" cy="0"/>
        </a:xfrm>
      </p:grpSpPr>
      <p:sp>
        <p:nvSpPr>
          <p:cNvPr id="24" name="Titel 4">
            <a:extLst>
              <a:ext uri="{FF2B5EF4-FFF2-40B4-BE49-F238E27FC236}">
                <a16:creationId xmlns:a16="http://schemas.microsoft.com/office/drawing/2014/main" id="{3657F819-8D63-29B3-9812-981FE0601C26}"/>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Índice</a:t>
            </a:r>
          </a:p>
        </p:txBody>
      </p:sp>
      <p:sp>
        <p:nvSpPr>
          <p:cNvPr id="31" name="Inhaltsplatzhalter 5">
            <a:extLst>
              <a:ext uri="{FF2B5EF4-FFF2-40B4-BE49-F238E27FC236}">
                <a16:creationId xmlns:a16="http://schemas.microsoft.com/office/drawing/2014/main" id="{921EDFB8-8627-68EF-83BB-412379244CBB}"/>
              </a:ext>
            </a:extLst>
          </p:cNvPr>
          <p:cNvSpPr>
            <a:spLocks noGrp="1"/>
          </p:cNvSpPr>
          <p:nvPr>
            <p:ph type="subTitle" idx="1"/>
          </p:nvPr>
        </p:nvSpPr>
        <p:spPr>
          <a:xfrm>
            <a:off x="6950787" y="3389449"/>
            <a:ext cx="2583676" cy="276999"/>
          </a:xfrm>
        </p:spPr>
        <p:txBody>
          <a:bodyPr tIns="0" bIns="0" anchor="ctr"/>
          <a:lstStyle/>
          <a:p>
            <a:pPr marL="0" indent="0" algn="l">
              <a:buClr>
                <a:schemeClr val="tx1"/>
              </a:buClr>
              <a:buNone/>
            </a:pPr>
            <a:r>
              <a:rPr lang="es-ES" sz="1800" b="1" dirty="0">
                <a:solidFill>
                  <a:schemeClr val="tx1">
                    <a:lumMod val="50000"/>
                    <a:lumOff val="50000"/>
                  </a:schemeClr>
                </a:solidFill>
                <a:cs typeface="Arial"/>
              </a:rPr>
              <a:t>Casos que enseñan</a:t>
            </a:r>
          </a:p>
        </p:txBody>
      </p:sp>
      <p:sp>
        <p:nvSpPr>
          <p:cNvPr id="32" name="Ellipse 19">
            <a:extLst>
              <a:ext uri="{FF2B5EF4-FFF2-40B4-BE49-F238E27FC236}">
                <a16:creationId xmlns:a16="http://schemas.microsoft.com/office/drawing/2014/main" id="{779C26D9-7B41-1896-F9D7-C52A7F0096E9}"/>
              </a:ext>
            </a:extLst>
          </p:cNvPr>
          <p:cNvSpPr/>
          <p:nvPr/>
        </p:nvSpPr>
        <p:spPr>
          <a:xfrm>
            <a:off x="6190988"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5</a:t>
            </a:r>
          </a:p>
        </p:txBody>
      </p:sp>
      <p:sp>
        <p:nvSpPr>
          <p:cNvPr id="33" name="Ellipse 20">
            <a:extLst>
              <a:ext uri="{FF2B5EF4-FFF2-40B4-BE49-F238E27FC236}">
                <a16:creationId xmlns:a16="http://schemas.microsoft.com/office/drawing/2014/main" id="{7C821A9D-A6A4-55DB-04BE-D1B84C1089FC}"/>
              </a:ext>
            </a:extLst>
          </p:cNvPr>
          <p:cNvSpPr/>
          <p:nvPr/>
        </p:nvSpPr>
        <p:spPr>
          <a:xfrm>
            <a:off x="6190988" y="319737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6</a:t>
            </a:r>
          </a:p>
        </p:txBody>
      </p:sp>
      <p:sp>
        <p:nvSpPr>
          <p:cNvPr id="37" name="Rechteck 24">
            <a:extLst>
              <a:ext uri="{FF2B5EF4-FFF2-40B4-BE49-F238E27FC236}">
                <a16:creationId xmlns:a16="http://schemas.microsoft.com/office/drawing/2014/main" id="{08046F4F-FD80-3198-FB50-B54F94212CD7}"/>
              </a:ext>
            </a:extLst>
          </p:cNvPr>
          <p:cNvSpPr/>
          <p:nvPr/>
        </p:nvSpPr>
        <p:spPr>
          <a:xfrm>
            <a:off x="1366879" y="1861226"/>
            <a:ext cx="3871609"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8" name="Textfeld 25">
            <a:extLst>
              <a:ext uri="{FF2B5EF4-FFF2-40B4-BE49-F238E27FC236}">
                <a16:creationId xmlns:a16="http://schemas.microsoft.com/office/drawing/2014/main" id="{FBFA2365-C7CF-1E2D-AC8A-F06238019C4C}"/>
              </a:ext>
            </a:extLst>
          </p:cNvPr>
          <p:cNvSpPr txBox="1"/>
          <p:nvPr/>
        </p:nvSpPr>
        <p:spPr>
          <a:xfrm>
            <a:off x="1181164" y="2361969"/>
            <a:ext cx="4156953" cy="492443"/>
          </a:xfrm>
          <a:prstGeom prst="rect">
            <a:avLst/>
          </a:prstGeom>
          <a:noFill/>
        </p:spPr>
        <p:txBody>
          <a:bodyPr wrap="square" lIns="0" tIns="0" rIns="0" bIns="0" rtlCol="0" anchor="ctr">
            <a:spAutoFit/>
          </a:bodyPr>
          <a:lstStyle/>
          <a:p>
            <a:pPr lvl="0" defTabSz="457200">
              <a:defRPr/>
            </a:pPr>
            <a:r>
              <a:rPr lang="es-ES" b="1" dirty="0">
                <a:solidFill>
                  <a:schemeClr val="tx1">
                    <a:lumMod val="50000"/>
                    <a:lumOff val="50000"/>
                  </a:schemeClr>
                </a:solidFill>
              </a:rPr>
              <a:t>¿Es frecuente? </a:t>
            </a:r>
          </a:p>
          <a:p>
            <a:pPr lvl="0" defTabSz="457200">
              <a:defRPr/>
            </a:pPr>
            <a:r>
              <a:rPr lang="es-ES" sz="1400" dirty="0">
                <a:solidFill>
                  <a:schemeClr val="tx1">
                    <a:lumMod val="50000"/>
                    <a:lumOff val="50000"/>
                  </a:schemeClr>
                </a:solidFill>
              </a:rPr>
              <a:t>Epidemiología de la queratosis actínica</a:t>
            </a:r>
            <a:endParaRPr kumimoji="0" lang="es-ES" sz="14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39" name="Textfeld 26">
            <a:extLst>
              <a:ext uri="{FF2B5EF4-FFF2-40B4-BE49-F238E27FC236}">
                <a16:creationId xmlns:a16="http://schemas.microsoft.com/office/drawing/2014/main" id="{94161547-105D-EC5F-8209-6105832368A8}"/>
              </a:ext>
            </a:extLst>
          </p:cNvPr>
          <p:cNvSpPr txBox="1"/>
          <p:nvPr/>
        </p:nvSpPr>
        <p:spPr>
          <a:xfrm>
            <a:off x="1181164" y="3166628"/>
            <a:ext cx="4156953" cy="492443"/>
          </a:xfrm>
          <a:prstGeom prst="rect">
            <a:avLst/>
          </a:prstGeom>
          <a:noFill/>
        </p:spPr>
        <p:txBody>
          <a:bodyPr wrap="square" lIns="0" tIns="0" rIns="0" bIns="0" rtlCol="0" anchor="ctr">
            <a:spAutoFit/>
          </a:bodyPr>
          <a:lstStyle/>
          <a:p>
            <a:r>
              <a:rPr lang="es-ES" b="1" dirty="0">
                <a:solidFill>
                  <a:schemeClr val="tx1">
                    <a:lumMod val="50000"/>
                    <a:lumOff val="50000"/>
                  </a:schemeClr>
                </a:solidFill>
              </a:rPr>
              <a:t>¿Por qué se produce? </a:t>
            </a:r>
          </a:p>
          <a:p>
            <a:r>
              <a:rPr lang="es-ES" sz="1400" dirty="0">
                <a:solidFill>
                  <a:schemeClr val="tx1">
                    <a:lumMod val="50000"/>
                    <a:lumOff val="50000"/>
                  </a:schemeClr>
                </a:solidFill>
              </a:rPr>
              <a:t>Aspectos etiopatogénicos clave y clínica</a:t>
            </a:r>
            <a:endParaRPr lang="es-ES" sz="1400" dirty="0">
              <a:solidFill>
                <a:schemeClr val="tx1">
                  <a:lumMod val="50000"/>
                  <a:lumOff val="50000"/>
                </a:schemeClr>
              </a:solidFill>
              <a:cs typeface="Arial"/>
            </a:endParaRPr>
          </a:p>
        </p:txBody>
      </p:sp>
      <p:sp>
        <p:nvSpPr>
          <p:cNvPr id="40" name="Textfeld 27">
            <a:extLst>
              <a:ext uri="{FF2B5EF4-FFF2-40B4-BE49-F238E27FC236}">
                <a16:creationId xmlns:a16="http://schemas.microsoft.com/office/drawing/2014/main" id="{1535D59D-44D6-4B7D-6BBF-5381A3B572F8}"/>
              </a:ext>
            </a:extLst>
          </p:cNvPr>
          <p:cNvSpPr txBox="1"/>
          <p:nvPr/>
        </p:nvSpPr>
        <p:spPr>
          <a:xfrm>
            <a:off x="1181164" y="3957430"/>
            <a:ext cx="4156953"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importante tratar? </a:t>
            </a:r>
          </a:p>
          <a:p>
            <a:pPr lvl="0" defTabSz="457200">
              <a:buClr>
                <a:srgbClr val="575756"/>
              </a:buClr>
              <a:defRPr/>
            </a:pPr>
            <a:r>
              <a:rPr lang="es-ES" sz="1400" dirty="0">
                <a:solidFill>
                  <a:schemeClr val="tx1">
                    <a:lumMod val="50000"/>
                    <a:lumOff val="50000"/>
                  </a:schemeClr>
                </a:solidFill>
              </a:rPr>
              <a:t>De la queratosis actínica al carcinoma epidermoide</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1" name="Textfeld 29">
            <a:extLst>
              <a:ext uri="{FF2B5EF4-FFF2-40B4-BE49-F238E27FC236}">
                <a16:creationId xmlns:a16="http://schemas.microsoft.com/office/drawing/2014/main" id="{DD1463BA-CC95-7FF6-5B97-81901AC794F4}"/>
              </a:ext>
            </a:extLst>
          </p:cNvPr>
          <p:cNvSpPr txBox="1"/>
          <p:nvPr/>
        </p:nvSpPr>
        <p:spPr>
          <a:xfrm>
            <a:off x="6971335" y="2506259"/>
            <a:ext cx="5834062" cy="276999"/>
          </a:xfrm>
          <a:prstGeom prst="rect">
            <a:avLst/>
          </a:prstGeom>
          <a:noFill/>
        </p:spPr>
        <p:txBody>
          <a:bodyPr wrap="square" lIns="0" tIns="0" rIns="0" bIns="0" rtlCol="0" anchor="ctr">
            <a:spAutoFit/>
          </a:bodyPr>
          <a:lstStyle/>
          <a:p>
            <a:pPr lvl="0" defTabSz="457200">
              <a:buClr>
                <a:srgbClr val="354B54"/>
              </a:buClr>
              <a:defRPr/>
            </a:pPr>
            <a:r>
              <a:rPr lang="es-ES" b="1" dirty="0">
                <a:solidFill>
                  <a:schemeClr val="tx1">
                    <a:lumMod val="50000"/>
                    <a:lumOff val="50000"/>
                  </a:schemeClr>
                </a:solidFill>
              </a:rPr>
              <a:t>¿Qué opciones existen en el manejo de la QA?</a:t>
            </a:r>
          </a:p>
        </p:txBody>
      </p:sp>
      <p:sp>
        <p:nvSpPr>
          <p:cNvPr id="42" name="Ellipse 33">
            <a:extLst>
              <a:ext uri="{FF2B5EF4-FFF2-40B4-BE49-F238E27FC236}">
                <a16:creationId xmlns:a16="http://schemas.microsoft.com/office/drawing/2014/main" id="{61CAAE54-77CB-8BBF-31EB-04E06E5FCA2C}"/>
              </a:ext>
            </a:extLst>
          </p:cNvPr>
          <p:cNvSpPr/>
          <p:nvPr/>
        </p:nvSpPr>
        <p:spPr>
          <a:xfrm>
            <a:off x="555053" y="315024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2</a:t>
            </a:r>
          </a:p>
        </p:txBody>
      </p:sp>
      <p:sp>
        <p:nvSpPr>
          <p:cNvPr id="43" name="Ellipse 34">
            <a:extLst>
              <a:ext uri="{FF2B5EF4-FFF2-40B4-BE49-F238E27FC236}">
                <a16:creationId xmlns:a16="http://schemas.microsoft.com/office/drawing/2014/main" id="{66FE5702-1F5F-7A51-AFB6-AF271606F96B}"/>
              </a:ext>
            </a:extLst>
          </p:cNvPr>
          <p:cNvSpPr/>
          <p:nvPr/>
        </p:nvSpPr>
        <p:spPr>
          <a:xfrm>
            <a:off x="555053" y="4799911"/>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4</a:t>
            </a:r>
          </a:p>
        </p:txBody>
      </p:sp>
      <p:sp>
        <p:nvSpPr>
          <p:cNvPr id="44" name="Ellipse 35">
            <a:extLst>
              <a:ext uri="{FF2B5EF4-FFF2-40B4-BE49-F238E27FC236}">
                <a16:creationId xmlns:a16="http://schemas.microsoft.com/office/drawing/2014/main" id="{051E285E-C288-9836-AA2F-53BBB2645DEF}"/>
              </a:ext>
            </a:extLst>
          </p:cNvPr>
          <p:cNvSpPr/>
          <p:nvPr/>
        </p:nvSpPr>
        <p:spPr>
          <a:xfrm>
            <a:off x="555053" y="3951652"/>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3</a:t>
            </a:r>
          </a:p>
        </p:txBody>
      </p:sp>
      <p:sp>
        <p:nvSpPr>
          <p:cNvPr id="45" name="Ellipse 20">
            <a:extLst>
              <a:ext uri="{FF2B5EF4-FFF2-40B4-BE49-F238E27FC236}">
                <a16:creationId xmlns:a16="http://schemas.microsoft.com/office/drawing/2014/main" id="{7329F726-2991-CC80-0559-8F9769D7A998}"/>
              </a:ext>
            </a:extLst>
          </p:cNvPr>
          <p:cNvSpPr/>
          <p:nvPr/>
        </p:nvSpPr>
        <p:spPr>
          <a:xfrm>
            <a:off x="6190988" y="4048020"/>
            <a:ext cx="504000" cy="504000"/>
          </a:xfrm>
          <a:prstGeom prst="ellipse">
            <a:avLst/>
          </a:prstGeom>
          <a:solidFill>
            <a:srgbClr val="EE8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a:ln>
                  <a:noFill/>
                </a:ln>
                <a:solidFill>
                  <a:schemeClr val="bg1"/>
                </a:solidFill>
                <a:effectLst/>
                <a:uLnTx/>
                <a:uFillTx/>
                <a:latin typeface="Arial" panose="020B0604020202020204"/>
                <a:ea typeface="+mn-ea"/>
                <a:cs typeface="+mn-cs"/>
              </a:rPr>
              <a:t>7</a:t>
            </a:r>
          </a:p>
        </p:txBody>
      </p:sp>
      <p:sp>
        <p:nvSpPr>
          <p:cNvPr id="46" name="Rectángulo 45">
            <a:extLst>
              <a:ext uri="{FF2B5EF4-FFF2-40B4-BE49-F238E27FC236}">
                <a16:creationId xmlns:a16="http://schemas.microsoft.com/office/drawing/2014/main" id="{B546FE85-1ABA-D1E6-A76A-58A133E85332}"/>
              </a:ext>
            </a:extLst>
          </p:cNvPr>
          <p:cNvSpPr/>
          <p:nvPr/>
        </p:nvSpPr>
        <p:spPr>
          <a:xfrm>
            <a:off x="6971335" y="4109699"/>
            <a:ext cx="1430200" cy="369332"/>
          </a:xfrm>
          <a:prstGeom prst="rect">
            <a:avLst/>
          </a:prstGeom>
        </p:spPr>
        <p:txBody>
          <a:bodyPr wrap="none">
            <a:spAutoFit/>
          </a:bodyPr>
          <a:lstStyle/>
          <a:p>
            <a:r>
              <a:rPr lang="es-ES" b="1" dirty="0">
                <a:solidFill>
                  <a:srgbClr val="EE8A1E"/>
                </a:solidFill>
              </a:rPr>
              <a:t>Conclusiones</a:t>
            </a:r>
            <a:endParaRPr lang="es-ES" dirty="0">
              <a:solidFill>
                <a:srgbClr val="EE8A1E"/>
              </a:solidFill>
            </a:endParaRPr>
          </a:p>
        </p:txBody>
      </p:sp>
      <p:sp>
        <p:nvSpPr>
          <p:cNvPr id="47" name="Ellipse 32">
            <a:extLst>
              <a:ext uri="{FF2B5EF4-FFF2-40B4-BE49-F238E27FC236}">
                <a16:creationId xmlns:a16="http://schemas.microsoft.com/office/drawing/2014/main" id="{C59B3EF7-24CA-5516-9D9B-B0D53372E015}"/>
              </a:ext>
            </a:extLst>
          </p:cNvPr>
          <p:cNvSpPr/>
          <p:nvPr/>
        </p:nvSpPr>
        <p:spPr>
          <a:xfrm>
            <a:off x="555053" y="2383354"/>
            <a:ext cx="504000" cy="5040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dirty="0">
                <a:ln>
                  <a:noFill/>
                </a:ln>
                <a:solidFill>
                  <a:schemeClr val="tx1">
                    <a:lumMod val="50000"/>
                    <a:lumOff val="50000"/>
                  </a:schemeClr>
                </a:solidFill>
                <a:effectLst/>
                <a:uLnTx/>
                <a:uFillTx/>
                <a:latin typeface="Arial" panose="020B0604020202020204"/>
                <a:ea typeface="+mn-ea"/>
                <a:cs typeface="+mn-cs"/>
              </a:rPr>
              <a:t>1</a:t>
            </a:r>
          </a:p>
        </p:txBody>
      </p:sp>
      <p:sp>
        <p:nvSpPr>
          <p:cNvPr id="48" name="Textfeld 27">
            <a:extLst>
              <a:ext uri="{FF2B5EF4-FFF2-40B4-BE49-F238E27FC236}">
                <a16:creationId xmlns:a16="http://schemas.microsoft.com/office/drawing/2014/main" id="{E9E317A5-EE58-C134-9DCD-CED225B04588}"/>
              </a:ext>
            </a:extLst>
          </p:cNvPr>
          <p:cNvSpPr txBox="1"/>
          <p:nvPr/>
        </p:nvSpPr>
        <p:spPr>
          <a:xfrm>
            <a:off x="1181164" y="4799911"/>
            <a:ext cx="4592912" cy="492443"/>
          </a:xfrm>
          <a:prstGeom prst="rect">
            <a:avLst/>
          </a:prstGeom>
          <a:noFill/>
        </p:spPr>
        <p:txBody>
          <a:bodyPr wrap="square" lIns="0" tIns="0" rIns="0" bIns="0" rtlCol="0" anchor="ctr">
            <a:spAutoFit/>
          </a:bodyPr>
          <a:lstStyle/>
          <a:p>
            <a:pPr lvl="0" defTabSz="457200">
              <a:buClr>
                <a:srgbClr val="575756"/>
              </a:buClr>
              <a:defRPr/>
            </a:pPr>
            <a:r>
              <a:rPr lang="es-ES" b="1" dirty="0">
                <a:solidFill>
                  <a:schemeClr val="tx1">
                    <a:lumMod val="50000"/>
                    <a:lumOff val="50000"/>
                  </a:schemeClr>
                </a:solidFill>
              </a:rPr>
              <a:t>¿Es la queratosis actínica una lesión localizada?</a:t>
            </a:r>
          </a:p>
          <a:p>
            <a:pPr lvl="0" defTabSz="457200">
              <a:buClr>
                <a:srgbClr val="575756"/>
              </a:buClr>
              <a:defRPr/>
            </a:pPr>
            <a:r>
              <a:rPr lang="es-ES" sz="1400" dirty="0">
                <a:solidFill>
                  <a:schemeClr val="tx1">
                    <a:lumMod val="50000"/>
                    <a:lumOff val="50000"/>
                  </a:schemeClr>
                </a:solidFill>
              </a:rPr>
              <a:t>Hacia el concepto de campo de cancerización</a:t>
            </a:r>
            <a:endParaRPr kumimoji="0" lang="es-ES" sz="1400" strike="noStrike" kern="1200" cap="none" spc="0" normalizeH="0" baseline="0" dirty="0">
              <a:ln>
                <a:noFill/>
              </a:ln>
              <a:solidFill>
                <a:schemeClr val="tx1">
                  <a:lumMod val="50000"/>
                  <a:lumOff val="50000"/>
                </a:schemeClr>
              </a:solidFill>
              <a:effectLst/>
              <a:uLnTx/>
              <a:uFillTx/>
              <a:latin typeface="Arial" panose="020B0604020202020204"/>
              <a:ea typeface="+mn-ea"/>
              <a:cs typeface="+mn-cs"/>
            </a:endParaRPr>
          </a:p>
        </p:txBody>
      </p:sp>
      <p:sp>
        <p:nvSpPr>
          <p:cNvPr id="49" name="Foliennummernplatzhalter 3">
            <a:extLst>
              <a:ext uri="{FF2B5EF4-FFF2-40B4-BE49-F238E27FC236}">
                <a16:creationId xmlns:a16="http://schemas.microsoft.com/office/drawing/2014/main" id="{276C30FF-1B32-5136-FFC1-B8B589D8293A}"/>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198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E459A71A-152B-7A28-23E6-9CBA7A738D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Espace réservé du contenu 8">
            <a:extLst>
              <a:ext uri="{FF2B5EF4-FFF2-40B4-BE49-F238E27FC236}">
                <a16:creationId xmlns:a16="http://schemas.microsoft.com/office/drawing/2014/main" id="{11DFDDB8-8A72-43F5-AE16-8A2F2A99EF94}"/>
              </a:ext>
            </a:extLst>
          </p:cNvPr>
          <p:cNvPicPr>
            <a:picLocks noGrp="1" noChangeAspect="1"/>
          </p:cNvPicPr>
          <p:nvPr>
            <p:ph idx="4294967295"/>
          </p:nvPr>
        </p:nvPicPr>
        <p:blipFill rotWithShape="1">
          <a:blip r:embed="rId4" cstate="screen">
            <a:extLst>
              <a:ext uri="{28A0092B-C50C-407E-A947-70E740481C1C}">
                <a14:useLocalDpi xmlns:a14="http://schemas.microsoft.com/office/drawing/2010/main"/>
              </a:ext>
            </a:extLst>
          </a:blip>
          <a:srcRect b="3770"/>
          <a:stretch/>
        </p:blipFill>
        <p:spPr>
          <a:xfrm>
            <a:off x="676906" y="1933300"/>
            <a:ext cx="5286020" cy="3750748"/>
          </a:xfrm>
          <a:prstGeom prst="rect">
            <a:avLst/>
          </a:prstGeom>
        </p:spPr>
      </p:pic>
      <p:sp>
        <p:nvSpPr>
          <p:cNvPr id="3" name="ZoneTexte 2">
            <a:extLst>
              <a:ext uri="{FF2B5EF4-FFF2-40B4-BE49-F238E27FC236}">
                <a16:creationId xmlns:a16="http://schemas.microsoft.com/office/drawing/2014/main" id="{33D6080F-1727-45D1-9182-9C4254E51018}"/>
              </a:ext>
            </a:extLst>
          </p:cNvPr>
          <p:cNvSpPr txBox="1"/>
          <p:nvPr/>
        </p:nvSpPr>
        <p:spPr>
          <a:xfrm>
            <a:off x="1706689" y="6345171"/>
            <a:ext cx="42895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900"/>
          </a:p>
        </p:txBody>
      </p:sp>
      <p:sp>
        <p:nvSpPr>
          <p:cNvPr id="10" name="ZoneTexte 9">
            <a:extLst>
              <a:ext uri="{FF2B5EF4-FFF2-40B4-BE49-F238E27FC236}">
                <a16:creationId xmlns:a16="http://schemas.microsoft.com/office/drawing/2014/main" id="{442DAA2B-B6FF-4CA3-B4CC-A0174409FC24}"/>
              </a:ext>
            </a:extLst>
          </p:cNvPr>
          <p:cNvSpPr txBox="1"/>
          <p:nvPr/>
        </p:nvSpPr>
        <p:spPr>
          <a:xfrm>
            <a:off x="6717216" y="2908638"/>
            <a:ext cx="47290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La QA aumenta con la edad a partir de los </a:t>
            </a:r>
            <a:r>
              <a:rPr kumimoji="0" lang="es-ES" sz="2000" b="1" i="0" u="none" strike="noStrike" kern="1200" cap="none" spc="0" normalizeH="0" baseline="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50 años</a:t>
            </a:r>
            <a:endParaRPr kumimoji="0" lang="es-ES" sz="2000" b="1" i="0" u="none" strike="noStrike" kern="1200" cap="none" spc="0" normalizeH="0" baseline="3000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B9E7B31D-58AB-4512-A669-B4A8F49E8BC5}"/>
              </a:ext>
            </a:extLst>
          </p:cNvPr>
          <p:cNvSpPr txBox="1"/>
          <p:nvPr/>
        </p:nvSpPr>
        <p:spPr>
          <a:xfrm>
            <a:off x="2320351" y="2686831"/>
            <a:ext cx="1323394" cy="276999"/>
          </a:xfrm>
          <a:prstGeom prst="rect">
            <a:avLst/>
          </a:prstGeom>
          <a:solidFill>
            <a:schemeClr val="bg1"/>
          </a:solidFill>
        </p:spPr>
        <p:txBody>
          <a:bodyPr wrap="square" rtlCol="0">
            <a:spAutoFit/>
          </a:bodyPr>
          <a:lstStyle/>
          <a:p>
            <a:r>
              <a:rPr lang="es-ES" sz="1200" dirty="0">
                <a:solidFill>
                  <a:srgbClr val="EE8A1E"/>
                </a:solidFill>
              </a:rPr>
              <a:t>Prevalencia total</a:t>
            </a:r>
          </a:p>
        </p:txBody>
      </p:sp>
      <p:sp>
        <p:nvSpPr>
          <p:cNvPr id="11" name="CuadroTexto 10">
            <a:extLst>
              <a:ext uri="{FF2B5EF4-FFF2-40B4-BE49-F238E27FC236}">
                <a16:creationId xmlns:a16="http://schemas.microsoft.com/office/drawing/2014/main" id="{FE8E7FC3-3AA6-4553-9E91-6030BA617298}"/>
              </a:ext>
            </a:extLst>
          </p:cNvPr>
          <p:cNvSpPr txBox="1"/>
          <p:nvPr/>
        </p:nvSpPr>
        <p:spPr>
          <a:xfrm>
            <a:off x="1431196" y="5381987"/>
            <a:ext cx="4007224" cy="276999"/>
          </a:xfrm>
          <a:prstGeom prst="rect">
            <a:avLst/>
          </a:prstGeom>
          <a:solidFill>
            <a:schemeClr val="bg1"/>
          </a:solidFill>
        </p:spPr>
        <p:txBody>
          <a:bodyPr wrap="square" rtlCol="0">
            <a:spAutoFit/>
          </a:bodyPr>
          <a:lstStyle/>
          <a:p>
            <a:r>
              <a:rPr lang="es-ES" sz="1200" dirty="0">
                <a:solidFill>
                  <a:srgbClr val="EE8A1E"/>
                </a:solidFill>
              </a:rPr>
              <a:t>Prevalencia de QA en la población adulta en Europa</a:t>
            </a:r>
          </a:p>
        </p:txBody>
      </p:sp>
      <p:sp>
        <p:nvSpPr>
          <p:cNvPr id="13" name="CuadroTexto 12">
            <a:extLst>
              <a:ext uri="{FF2B5EF4-FFF2-40B4-BE49-F238E27FC236}">
                <a16:creationId xmlns:a16="http://schemas.microsoft.com/office/drawing/2014/main" id="{54A5FBF8-9FE3-4AF1-B38D-C4AEFF359462}"/>
              </a:ext>
            </a:extLst>
          </p:cNvPr>
          <p:cNvSpPr txBox="1"/>
          <p:nvPr/>
        </p:nvSpPr>
        <p:spPr>
          <a:xfrm rot="16200000">
            <a:off x="-397712" y="3768627"/>
            <a:ext cx="2631141" cy="276999"/>
          </a:xfrm>
          <a:prstGeom prst="rect">
            <a:avLst/>
          </a:prstGeom>
          <a:solidFill>
            <a:schemeClr val="bg1"/>
          </a:solidFill>
        </p:spPr>
        <p:txBody>
          <a:bodyPr wrap="square" rtlCol="0">
            <a:spAutoFit/>
          </a:bodyPr>
          <a:lstStyle/>
          <a:p>
            <a:r>
              <a:rPr lang="es-ES" sz="1200" dirty="0">
                <a:solidFill>
                  <a:srgbClr val="EE8A1E"/>
                </a:solidFill>
              </a:rPr>
              <a:t>% de la población total del estudio</a:t>
            </a:r>
          </a:p>
        </p:txBody>
      </p:sp>
      <p:sp>
        <p:nvSpPr>
          <p:cNvPr id="14" name="CuadroTexto 13">
            <a:extLst>
              <a:ext uri="{FF2B5EF4-FFF2-40B4-BE49-F238E27FC236}">
                <a16:creationId xmlns:a16="http://schemas.microsoft.com/office/drawing/2014/main" id="{E326DDF5-5CBA-4E52-9580-AC5EE2E63E96}"/>
              </a:ext>
            </a:extLst>
          </p:cNvPr>
          <p:cNvSpPr txBox="1"/>
          <p:nvPr/>
        </p:nvSpPr>
        <p:spPr>
          <a:xfrm>
            <a:off x="6707691" y="3869107"/>
            <a:ext cx="4382062" cy="707886"/>
          </a:xfrm>
          <a:prstGeom prst="rect">
            <a:avLst/>
          </a:prstGeom>
          <a:solidFill>
            <a:schemeClr val="bg1"/>
          </a:solidFill>
        </p:spPr>
        <p:txBody>
          <a:bodyPr wrap="square" rtlCol="0">
            <a:spAutoFit/>
          </a:bodyPr>
          <a:lstStyle/>
          <a:p>
            <a:r>
              <a:rPr lang="es-ES" sz="2000" dirty="0">
                <a:solidFill>
                  <a:schemeClr val="tx1">
                    <a:lumMod val="50000"/>
                    <a:lumOff val="50000"/>
                  </a:schemeClr>
                </a:solidFill>
              </a:rPr>
              <a:t>Aproximadamente 1 persona sobre 3 después de los </a:t>
            </a:r>
            <a:r>
              <a:rPr lang="es-ES" sz="2000" b="1" dirty="0">
                <a:solidFill>
                  <a:schemeClr val="tx1">
                    <a:lumMod val="50000"/>
                    <a:lumOff val="50000"/>
                  </a:schemeClr>
                </a:solidFill>
              </a:rPr>
              <a:t>60 años</a:t>
            </a:r>
            <a:endParaRPr lang="es-ES" sz="2000" b="1" baseline="30000" dirty="0">
              <a:solidFill>
                <a:schemeClr val="tx1">
                  <a:lumMod val="50000"/>
                  <a:lumOff val="50000"/>
                </a:schemeClr>
              </a:solidFill>
            </a:endParaRPr>
          </a:p>
        </p:txBody>
      </p:sp>
      <p:sp>
        <p:nvSpPr>
          <p:cNvPr id="15" name="CuadroTexto 14">
            <a:extLst>
              <a:ext uri="{FF2B5EF4-FFF2-40B4-BE49-F238E27FC236}">
                <a16:creationId xmlns:a16="http://schemas.microsoft.com/office/drawing/2014/main" id="{273931D8-10B1-41C4-A6ED-CFA382533DD9}"/>
              </a:ext>
            </a:extLst>
          </p:cNvPr>
          <p:cNvSpPr txBox="1"/>
          <p:nvPr/>
        </p:nvSpPr>
        <p:spPr>
          <a:xfrm>
            <a:off x="6717216" y="4829576"/>
            <a:ext cx="4486837" cy="1015663"/>
          </a:xfrm>
          <a:prstGeom prst="rect">
            <a:avLst/>
          </a:prstGeom>
          <a:solidFill>
            <a:schemeClr val="bg1"/>
          </a:solidFill>
        </p:spPr>
        <p:txBody>
          <a:bodyPr wrap="square" lIns="91440" tIns="45720" rIns="91440" bIns="45720" rtlCol="0" anchor="t">
            <a:spAutoFit/>
          </a:bodyPr>
          <a:lstStyle/>
          <a:p>
            <a:r>
              <a:rPr lang="en-GB" sz="2000" dirty="0" err="1">
                <a:solidFill>
                  <a:schemeClr val="tx1">
                    <a:lumMod val="50000"/>
                    <a:lumOff val="50000"/>
                  </a:schemeClr>
                </a:solidFill>
              </a:rPr>
              <a:t>Afecta</a:t>
            </a:r>
            <a:r>
              <a:rPr lang="en-GB" sz="2000" dirty="0">
                <a:solidFill>
                  <a:schemeClr val="tx1">
                    <a:lumMod val="50000"/>
                    <a:lumOff val="50000"/>
                  </a:schemeClr>
                </a:solidFill>
              </a:rPr>
              <a:t> al 34,1% </a:t>
            </a:r>
            <a:r>
              <a:rPr lang="en-GB" sz="2000" dirty="0" err="1">
                <a:solidFill>
                  <a:schemeClr val="tx1">
                    <a:lumMod val="50000"/>
                    <a:lumOff val="50000"/>
                  </a:schemeClr>
                </a:solidFill>
              </a:rPr>
              <a:t>en</a:t>
            </a:r>
            <a:r>
              <a:rPr lang="en-GB" sz="2000" dirty="0">
                <a:solidFill>
                  <a:schemeClr val="tx1">
                    <a:lumMod val="50000"/>
                    <a:lumOff val="50000"/>
                  </a:schemeClr>
                </a:solidFill>
              </a:rPr>
              <a:t> hombres a </a:t>
            </a:r>
            <a:r>
              <a:rPr lang="es-ES_tradnl" sz="2000" dirty="0">
                <a:solidFill>
                  <a:schemeClr val="tx1">
                    <a:lumMod val="50000"/>
                    <a:lumOff val="50000"/>
                  </a:schemeClr>
                </a:solidFill>
              </a:rPr>
              <a:t>partir de los </a:t>
            </a:r>
            <a:r>
              <a:rPr lang="es-ES_tradnl" sz="2000" b="1" dirty="0">
                <a:solidFill>
                  <a:schemeClr val="tx1">
                    <a:lumMod val="50000"/>
                    <a:lumOff val="50000"/>
                  </a:schemeClr>
                </a:solidFill>
              </a:rPr>
              <a:t>70 años </a:t>
            </a:r>
            <a:r>
              <a:rPr lang="es-ES_tradnl" sz="2000" dirty="0">
                <a:solidFill>
                  <a:schemeClr val="tx1">
                    <a:lumMod val="50000"/>
                    <a:lumOff val="50000"/>
                  </a:schemeClr>
                </a:solidFill>
              </a:rPr>
              <a:t>y al 18,2% en mujeres a partir de </a:t>
            </a:r>
            <a:r>
              <a:rPr lang="es-ES_tradnl" sz="2000" b="1" dirty="0">
                <a:solidFill>
                  <a:schemeClr val="tx1">
                    <a:lumMod val="50000"/>
                    <a:lumOff val="50000"/>
                  </a:schemeClr>
                </a:solidFill>
              </a:rPr>
              <a:t>70 años </a:t>
            </a:r>
            <a:r>
              <a:rPr lang="es-ES_tradnl" sz="2000" dirty="0">
                <a:solidFill>
                  <a:schemeClr val="tx1">
                    <a:lumMod val="50000"/>
                    <a:lumOff val="50000"/>
                  </a:schemeClr>
                </a:solidFill>
              </a:rPr>
              <a:t>(Europa)</a:t>
            </a:r>
            <a:endParaRPr lang="es-ES_tradnl" sz="2000" baseline="30000" dirty="0">
              <a:solidFill>
                <a:schemeClr val="tx1">
                  <a:lumMod val="50000"/>
                  <a:lumOff val="50000"/>
                </a:schemeClr>
              </a:solidFill>
              <a:cs typeface="Arial"/>
            </a:endParaRPr>
          </a:p>
        </p:txBody>
      </p:sp>
      <p:sp>
        <p:nvSpPr>
          <p:cNvPr id="6" name="Rectángulo 5">
            <a:extLst>
              <a:ext uri="{FF2B5EF4-FFF2-40B4-BE49-F238E27FC236}">
                <a16:creationId xmlns:a16="http://schemas.microsoft.com/office/drawing/2014/main" id="{6C65868E-6F98-45F1-974B-5645724DCE53}"/>
              </a:ext>
            </a:extLst>
          </p:cNvPr>
          <p:cNvSpPr/>
          <p:nvPr/>
        </p:nvSpPr>
        <p:spPr>
          <a:xfrm>
            <a:off x="6717216" y="1934866"/>
            <a:ext cx="4811916" cy="707886"/>
          </a:xfrm>
          <a:prstGeom prst="rect">
            <a:avLst/>
          </a:prstGeom>
        </p:spPr>
        <p:txBody>
          <a:bodyPr wrap="square" lIns="91440" tIns="45720" rIns="91440" bIns="45720" anchor="t">
            <a:spAutoFit/>
          </a:bodyPr>
          <a:lstStyle/>
          <a:p>
            <a:r>
              <a:rPr lang="en-US" sz="2000" dirty="0">
                <a:solidFill>
                  <a:schemeClr val="tx1">
                    <a:lumMod val="50000"/>
                    <a:lumOff val="50000"/>
                  </a:schemeClr>
                </a:solidFill>
              </a:rPr>
              <a:t>Es uno d</a:t>
            </a:r>
            <a:r>
              <a:rPr lang="es-ES_tradnl" sz="2000" dirty="0">
                <a:solidFill>
                  <a:schemeClr val="tx1">
                    <a:lumMod val="50000"/>
                    <a:lumOff val="50000"/>
                  </a:schemeClr>
                </a:solidFill>
              </a:rPr>
              <a:t>e los motivos mas frecuentes de consulta en dermatología</a:t>
            </a:r>
          </a:p>
        </p:txBody>
      </p:sp>
      <p:sp>
        <p:nvSpPr>
          <p:cNvPr id="8" name="Flecha: a la derecha 7">
            <a:extLst>
              <a:ext uri="{FF2B5EF4-FFF2-40B4-BE49-F238E27FC236}">
                <a16:creationId xmlns:a16="http://schemas.microsoft.com/office/drawing/2014/main" id="{7AB51C9F-826C-4754-8841-D2C0D8B896BA}"/>
              </a:ext>
            </a:extLst>
          </p:cNvPr>
          <p:cNvSpPr/>
          <p:nvPr/>
        </p:nvSpPr>
        <p:spPr>
          <a:xfrm>
            <a:off x="6339394" y="3026996"/>
            <a:ext cx="368297" cy="230832"/>
          </a:xfrm>
          <a:prstGeom prst="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 la derecha 16">
            <a:extLst>
              <a:ext uri="{FF2B5EF4-FFF2-40B4-BE49-F238E27FC236}">
                <a16:creationId xmlns:a16="http://schemas.microsoft.com/office/drawing/2014/main" id="{C89A07BC-6D16-4572-A1EC-894C56A35858}"/>
              </a:ext>
            </a:extLst>
          </p:cNvPr>
          <p:cNvSpPr/>
          <p:nvPr/>
        </p:nvSpPr>
        <p:spPr>
          <a:xfrm>
            <a:off x="6339395" y="3981604"/>
            <a:ext cx="368297" cy="230832"/>
          </a:xfrm>
          <a:prstGeom prst="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echa: a la derecha 17">
            <a:extLst>
              <a:ext uri="{FF2B5EF4-FFF2-40B4-BE49-F238E27FC236}">
                <a16:creationId xmlns:a16="http://schemas.microsoft.com/office/drawing/2014/main" id="{14B0F27F-B417-4468-AC4A-073F885F3500}"/>
              </a:ext>
            </a:extLst>
          </p:cNvPr>
          <p:cNvSpPr/>
          <p:nvPr/>
        </p:nvSpPr>
        <p:spPr>
          <a:xfrm>
            <a:off x="6348919" y="4977586"/>
            <a:ext cx="368297" cy="230832"/>
          </a:xfrm>
          <a:prstGeom prst="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echa: a la derecha 18">
            <a:extLst>
              <a:ext uri="{FF2B5EF4-FFF2-40B4-BE49-F238E27FC236}">
                <a16:creationId xmlns:a16="http://schemas.microsoft.com/office/drawing/2014/main" id="{5C588AC2-197C-44BF-A8A8-CCC996C4F294}"/>
              </a:ext>
            </a:extLst>
          </p:cNvPr>
          <p:cNvSpPr/>
          <p:nvPr/>
        </p:nvSpPr>
        <p:spPr>
          <a:xfrm>
            <a:off x="6348919" y="2017346"/>
            <a:ext cx="368297" cy="230832"/>
          </a:xfrm>
          <a:prstGeom prst="rightArrow">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a:extLst>
              <a:ext uri="{FF2B5EF4-FFF2-40B4-BE49-F238E27FC236}">
                <a16:creationId xmlns:a16="http://schemas.microsoft.com/office/drawing/2014/main" id="{C6BF79EC-CEC3-72E7-E6D9-A1EE21B0BA74}"/>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(Figura creada a partir de Eder J. et al.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Prevalence</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of</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actinic</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keratosis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among</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dermatology</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outpatients</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in Austria Br. J.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Dermatol</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 2014; 171 (5): 1415-21)</a:t>
            </a:r>
          </a:p>
        </p:txBody>
      </p:sp>
      <p:sp>
        <p:nvSpPr>
          <p:cNvPr id="29" name="Titel 4">
            <a:extLst>
              <a:ext uri="{FF2B5EF4-FFF2-40B4-BE49-F238E27FC236}">
                <a16:creationId xmlns:a16="http://schemas.microsoft.com/office/drawing/2014/main" id="{8F8691D4-5807-ECBF-DF7F-608385B7A70F}"/>
              </a:ext>
            </a:extLst>
          </p:cNvPr>
          <p:cNvSpPr txBox="1">
            <a:spLocks/>
          </p:cNvSpPr>
          <p:nvPr/>
        </p:nvSpPr>
        <p:spPr>
          <a:xfrm>
            <a:off x="617579" y="1302494"/>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Epidemiologia de la queratosis actínica</a:t>
            </a:r>
          </a:p>
        </p:txBody>
      </p:sp>
      <p:sp>
        <p:nvSpPr>
          <p:cNvPr id="20" name="Foliennummernplatzhalter 3">
            <a:extLst>
              <a:ext uri="{FF2B5EF4-FFF2-40B4-BE49-F238E27FC236}">
                <a16:creationId xmlns:a16="http://schemas.microsoft.com/office/drawing/2014/main" id="{3357F34E-6017-B6E1-864B-4AB514A1DA7D}"/>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6449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E14CDA48-25EA-C6B8-D1FC-0F6DF7925C28}"/>
              </a:ext>
            </a:extLst>
          </p:cNvPr>
          <p:cNvSpPr txBox="1">
            <a:spLocks/>
          </p:cNvSpPr>
          <p:nvPr/>
        </p:nvSpPr>
        <p:spPr>
          <a:xfrm>
            <a:off x="990600" y="2490846"/>
            <a:ext cx="10229849" cy="2623522"/>
          </a:xfrm>
          <a:prstGeom prst="rect">
            <a:avLst/>
          </a:prstGeom>
        </p:spPr>
        <p:txBody>
          <a:bodyPr vert="horz" lIns="0" tIns="45720" rIns="0" bIns="45720" rtlCol="0" anchor="t">
            <a:normAutofit/>
          </a:bodyPr>
          <a:lstStyle>
            <a:lvl1pPr marL="1793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1pPr>
            <a:lvl2pPr marL="444500" indent="-265113" algn="l" defTabSz="914400" rtl="0" eaLnBrk="1" latinLnBrk="0" hangingPunct="1">
              <a:lnSpc>
                <a:spcPct val="100000"/>
              </a:lnSpc>
              <a:spcBef>
                <a:spcPts val="0"/>
              </a:spcBef>
              <a:spcAft>
                <a:spcPts val="600"/>
              </a:spcAft>
              <a:buClr>
                <a:schemeClr val="accent2"/>
              </a:buClr>
              <a:buFont typeface="Arial" panose="020B0604020202020204" pitchFamily="34" charset="0"/>
              <a:buChar char="–"/>
              <a:tabLst/>
              <a:defRPr sz="2000" kern="1200">
                <a:solidFill>
                  <a:schemeClr val="tx1"/>
                </a:solidFill>
                <a:latin typeface="+mn-lt"/>
                <a:ea typeface="+mn-ea"/>
                <a:cs typeface="+mn-cs"/>
              </a:defRPr>
            </a:lvl2pPr>
            <a:lvl3pPr marL="623888"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809625" indent="-18573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989013" indent="-179388"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solidFill>
                  <a:schemeClr val="bg2">
                    <a:lumMod val="50000"/>
                  </a:schemeClr>
                </a:solidFill>
              </a:rPr>
              <a:t>La crema de 5-FU al 4 % está indicada para el tratamiento tópico de la queratosis actínica no </a:t>
            </a:r>
            <a:r>
              <a:rPr lang="es-ES" sz="1800" dirty="0" err="1">
                <a:solidFill>
                  <a:schemeClr val="bg2">
                    <a:lumMod val="50000"/>
                  </a:schemeClr>
                </a:solidFill>
              </a:rPr>
              <a:t>hiperqueratósica</a:t>
            </a:r>
            <a:r>
              <a:rPr lang="es-ES" sz="1800" dirty="0">
                <a:solidFill>
                  <a:schemeClr val="bg2">
                    <a:lumMod val="50000"/>
                  </a:schemeClr>
                </a:solidFill>
              </a:rPr>
              <a:t> y no hipertrófica (grado I y II de la escala de Olsen) en la cara, las orejas y/o el cuero cabelludo en adultos.</a:t>
            </a:r>
          </a:p>
          <a:p>
            <a:pPr marL="0" indent="0" algn="just">
              <a:buNone/>
            </a:pPr>
            <a:endParaRPr lang="es-ES" sz="1800" dirty="0">
              <a:solidFill>
                <a:schemeClr val="bg2">
                  <a:lumMod val="50000"/>
                </a:schemeClr>
              </a:solidFill>
            </a:endParaRPr>
          </a:p>
          <a:p>
            <a:pPr marL="0" indent="0" algn="just">
              <a:buNone/>
            </a:pPr>
            <a:r>
              <a:rPr lang="es-ES" sz="1800" dirty="0">
                <a:solidFill>
                  <a:schemeClr val="bg2">
                    <a:lumMod val="50000"/>
                  </a:schemeClr>
                </a:solidFill>
              </a:rPr>
              <a:t>Presenta buena tolerancia y es un producto versátil con elevada aceptación por los pacientes.</a:t>
            </a:r>
          </a:p>
          <a:p>
            <a:pPr marL="0" indent="0" algn="just">
              <a:buNone/>
            </a:pPr>
            <a:endParaRPr lang="es-ES" sz="1800" dirty="0">
              <a:solidFill>
                <a:schemeClr val="bg2">
                  <a:lumMod val="50000"/>
                </a:schemeClr>
              </a:solidFill>
            </a:endParaRPr>
          </a:p>
          <a:p>
            <a:pPr marL="0" indent="0" algn="just">
              <a:buNone/>
            </a:pPr>
            <a:r>
              <a:rPr lang="es-ES" sz="1800" dirty="0">
                <a:solidFill>
                  <a:schemeClr val="bg2">
                    <a:lumMod val="50000"/>
                  </a:schemeClr>
                </a:solidFill>
              </a:rPr>
              <a:t>El tratamiento de las formas localizadas y múltiples permitirá reducir el riesgo de carcinoma epidermoide cutáneo y mejorar la salud de la población a largo plazo.</a:t>
            </a:r>
          </a:p>
        </p:txBody>
      </p:sp>
      <p:sp>
        <p:nvSpPr>
          <p:cNvPr id="7" name="Titel 4">
            <a:extLst>
              <a:ext uri="{FF2B5EF4-FFF2-40B4-BE49-F238E27FC236}">
                <a16:creationId xmlns:a16="http://schemas.microsoft.com/office/drawing/2014/main" id="{EE0778A7-0F6A-22B2-B064-9FB8E2653FE0}"/>
              </a:ext>
            </a:extLst>
          </p:cNvPr>
          <p:cNvSpPr txBox="1">
            <a:spLocks/>
          </p:cNvSpPr>
          <p:nvPr/>
        </p:nvSpPr>
        <p:spPr>
          <a:xfrm>
            <a:off x="617579" y="1292700"/>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Conclusiones</a:t>
            </a:r>
          </a:p>
        </p:txBody>
      </p:sp>
      <p:sp>
        <p:nvSpPr>
          <p:cNvPr id="8" name="Rectángulo 7">
            <a:extLst>
              <a:ext uri="{FF2B5EF4-FFF2-40B4-BE49-F238E27FC236}">
                <a16:creationId xmlns:a16="http://schemas.microsoft.com/office/drawing/2014/main" id="{D4B2CFF7-48D2-2A3E-A75E-87B257537792}"/>
              </a:ext>
            </a:extLst>
          </p:cNvPr>
          <p:cNvSpPr/>
          <p:nvPr/>
        </p:nvSpPr>
        <p:spPr>
          <a:xfrm rot="18900000">
            <a:off x="654885" y="2606389"/>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517EA8E1-3B6E-68AB-08A1-E076A85B8CC7}"/>
              </a:ext>
            </a:extLst>
          </p:cNvPr>
          <p:cNvSpPr/>
          <p:nvPr/>
        </p:nvSpPr>
        <p:spPr>
          <a:xfrm rot="18900000">
            <a:off x="654885" y="3575033"/>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944F719C-1658-F0B4-9CF6-BF2F9FE2EA53}"/>
              </a:ext>
            </a:extLst>
          </p:cNvPr>
          <p:cNvSpPr/>
          <p:nvPr/>
        </p:nvSpPr>
        <p:spPr>
          <a:xfrm rot="18900000">
            <a:off x="654885" y="424921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oliennummernplatzhalter 3">
            <a:extLst>
              <a:ext uri="{FF2B5EF4-FFF2-40B4-BE49-F238E27FC236}">
                <a16:creationId xmlns:a16="http://schemas.microsoft.com/office/drawing/2014/main" id="{61313D88-CFA9-4B57-EBD5-030B94982941}"/>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8580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3DAFF0-947C-4575-B6E1-4DD0FDD5685F}"/>
              </a:ext>
            </a:extLst>
          </p:cNvPr>
          <p:cNvSpPr>
            <a:spLocks noGrp="1"/>
          </p:cNvSpPr>
          <p:nvPr>
            <p:ph type="ctrTitle"/>
          </p:nvPr>
        </p:nvSpPr>
        <p:spPr>
          <a:xfrm>
            <a:off x="1524000" y="1746227"/>
            <a:ext cx="9144000" cy="818587"/>
          </a:xfrm>
        </p:spPr>
        <p:txBody>
          <a:bodyPr>
            <a:normAutofit/>
          </a:bodyPr>
          <a:lstStyle/>
          <a:p>
            <a:pPr algn="ctr" rtl="0"/>
            <a:r>
              <a:rPr lang="es-ES" sz="5000" dirty="0">
                <a:solidFill>
                  <a:srgbClr val="EE8A1E"/>
                </a:solidFill>
              </a:rPr>
              <a:t>GRACIAS POR SU ATENCIÓN</a:t>
            </a:r>
          </a:p>
        </p:txBody>
      </p:sp>
      <p:sp>
        <p:nvSpPr>
          <p:cNvPr id="4" name="CuadroTexto 3">
            <a:extLst>
              <a:ext uri="{FF2B5EF4-FFF2-40B4-BE49-F238E27FC236}">
                <a16:creationId xmlns:a16="http://schemas.microsoft.com/office/drawing/2014/main" id="{2B468B67-C7C3-4427-AD3B-1FEE6F3B8137}"/>
              </a:ext>
            </a:extLst>
          </p:cNvPr>
          <p:cNvSpPr txBox="1"/>
          <p:nvPr/>
        </p:nvSpPr>
        <p:spPr>
          <a:xfrm>
            <a:off x="4871122" y="5739885"/>
            <a:ext cx="6266329" cy="461665"/>
          </a:xfrm>
          <a:prstGeom prst="rect">
            <a:avLst/>
          </a:prstGeom>
          <a:noFill/>
        </p:spPr>
        <p:txBody>
          <a:bodyPr wrap="square" lIns="91440" tIns="45720" rIns="91440" bIns="45720" rtlCol="0" anchor="t">
            <a:spAutoFit/>
          </a:bodyPr>
          <a:lstStyle/>
          <a:p>
            <a:pPr algn="r"/>
            <a:r>
              <a:rPr lang="es-ES" sz="1200" dirty="0">
                <a:solidFill>
                  <a:schemeClr val="tx1">
                    <a:lumMod val="50000"/>
                    <a:lumOff val="50000"/>
                  </a:schemeClr>
                </a:solidFill>
              </a:rPr>
              <a:t>Fecha elaboración: Enero 2024</a:t>
            </a:r>
          </a:p>
          <a:p>
            <a:pPr algn="r"/>
            <a:r>
              <a:rPr lang="es-ES" sz="1200" dirty="0">
                <a:solidFill>
                  <a:schemeClr val="tx1">
                    <a:lumMod val="50000"/>
                    <a:lumOff val="50000"/>
                  </a:schemeClr>
                </a:solidFill>
              </a:rPr>
              <a:t>Código Material: ES--01-24-2400007</a:t>
            </a:r>
            <a:endParaRPr lang="es-ES" sz="1200" dirty="0">
              <a:solidFill>
                <a:schemeClr val="tx1">
                  <a:lumMod val="50000"/>
                  <a:lumOff val="50000"/>
                </a:schemeClr>
              </a:solidFill>
              <a:latin typeface="Arial"/>
              <a:cs typeface="Arial"/>
            </a:endParaRPr>
          </a:p>
        </p:txBody>
      </p:sp>
      <p:pic>
        <p:nvPicPr>
          <p:cNvPr id="5" name="Imagen 4" descr="Código QR&#10;&#10;Descripción generada automáticamente">
            <a:extLst>
              <a:ext uri="{FF2B5EF4-FFF2-40B4-BE49-F238E27FC236}">
                <a16:creationId xmlns:a16="http://schemas.microsoft.com/office/drawing/2014/main" id="{FD90B370-0AC4-4710-8052-F7334D430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2396" y="2924324"/>
            <a:ext cx="1840249" cy="1840249"/>
          </a:xfrm>
          <a:prstGeom prst="rect">
            <a:avLst/>
          </a:prstGeom>
          <a:solidFill>
            <a:schemeClr val="bg1"/>
          </a:solidFill>
        </p:spPr>
      </p:pic>
      <p:sp>
        <p:nvSpPr>
          <p:cNvPr id="6" name="Titolo 1">
            <a:extLst>
              <a:ext uri="{FF2B5EF4-FFF2-40B4-BE49-F238E27FC236}">
                <a16:creationId xmlns:a16="http://schemas.microsoft.com/office/drawing/2014/main" id="{90B7B7B6-60C3-499C-BEED-C848C0D0D65E}"/>
              </a:ext>
            </a:extLst>
          </p:cNvPr>
          <p:cNvSpPr txBox="1">
            <a:spLocks/>
          </p:cNvSpPr>
          <p:nvPr/>
        </p:nvSpPr>
        <p:spPr>
          <a:xfrm>
            <a:off x="3946712" y="5004037"/>
            <a:ext cx="3957917" cy="3767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ES" sz="1800" dirty="0">
                <a:solidFill>
                  <a:srgbClr val="EE8A1E"/>
                </a:solidFill>
              </a:rPr>
              <a:t>Acceso a Campus Pierre Fabre</a:t>
            </a:r>
          </a:p>
        </p:txBody>
      </p:sp>
      <p:sp>
        <p:nvSpPr>
          <p:cNvPr id="7" name="Rectángulo 6">
            <a:extLst>
              <a:ext uri="{FF2B5EF4-FFF2-40B4-BE49-F238E27FC236}">
                <a16:creationId xmlns:a16="http://schemas.microsoft.com/office/drawing/2014/main" id="{B7931D3E-7A8C-403C-A1E5-E10667D249BB}"/>
              </a:ext>
            </a:extLst>
          </p:cNvPr>
          <p:cNvSpPr/>
          <p:nvPr/>
        </p:nvSpPr>
        <p:spPr>
          <a:xfrm>
            <a:off x="4871122" y="2837893"/>
            <a:ext cx="2052123" cy="1993384"/>
          </a:xfrm>
          <a:prstGeom prst="rect">
            <a:avLst/>
          </a:prstGeom>
          <a:noFill/>
          <a:ln w="28575">
            <a:solidFill>
              <a:srgbClr val="EE8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oliennummernplatzhalter 3">
            <a:extLst>
              <a:ext uri="{FF2B5EF4-FFF2-40B4-BE49-F238E27FC236}">
                <a16:creationId xmlns:a16="http://schemas.microsoft.com/office/drawing/2014/main" id="{59C173F9-3FAC-BBFB-28C2-47B64052C2E7}"/>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51</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320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iennummernplatzhalter 3">
            <a:extLst>
              <a:ext uri="{FF2B5EF4-FFF2-40B4-BE49-F238E27FC236}">
                <a16:creationId xmlns:a16="http://schemas.microsoft.com/office/drawing/2014/main" id="{8B887A34-8D41-477E-922C-393A2ABD91DA}"/>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
        <p:nvSpPr>
          <p:cNvPr id="7" name="Marcador de contenido 6">
            <a:extLst>
              <a:ext uri="{FF2B5EF4-FFF2-40B4-BE49-F238E27FC236}">
                <a16:creationId xmlns:a16="http://schemas.microsoft.com/office/drawing/2014/main" id="{F62AF17C-2C1D-4E6C-9B47-3A3EB1EE1FE2}"/>
              </a:ext>
            </a:extLst>
          </p:cNvPr>
          <p:cNvSpPr>
            <a:spLocks noGrp="1"/>
          </p:cNvSpPr>
          <p:nvPr>
            <p:ph type="subTitle" idx="1"/>
          </p:nvPr>
        </p:nvSpPr>
        <p:spPr>
          <a:xfrm>
            <a:off x="617579" y="2350463"/>
            <a:ext cx="9144000" cy="572846"/>
          </a:xfrm>
        </p:spPr>
        <p:txBody>
          <a:bodyPr vert="horz" lIns="0" tIns="45720" rIns="0" bIns="45720" rtlCol="0" anchor="t">
            <a:noAutofit/>
          </a:bodyPr>
          <a:lstStyle/>
          <a:p>
            <a:pPr marL="0" indent="0" algn="l">
              <a:buNone/>
            </a:pPr>
            <a:r>
              <a:rPr lang="en-US" sz="2200" b="1" dirty="0" err="1">
                <a:solidFill>
                  <a:schemeClr val="tx1">
                    <a:lumMod val="50000"/>
                    <a:lumOff val="50000"/>
                  </a:schemeClr>
                </a:solidFill>
              </a:rPr>
              <a:t>Factores</a:t>
            </a:r>
            <a:r>
              <a:rPr lang="en-US" sz="2200" b="1" dirty="0">
                <a:solidFill>
                  <a:schemeClr val="tx1">
                    <a:lumMod val="50000"/>
                    <a:lumOff val="50000"/>
                  </a:schemeClr>
                </a:solidFill>
              </a:rPr>
              <a:t> de </a:t>
            </a:r>
            <a:r>
              <a:rPr lang="es-ES" sz="2200" b="1" dirty="0">
                <a:solidFill>
                  <a:schemeClr val="tx1">
                    <a:lumMod val="50000"/>
                    <a:lumOff val="50000"/>
                  </a:schemeClr>
                </a:solidFill>
              </a:rPr>
              <a:t>riesgo relacionados con el Desarrollo de la QA:</a:t>
            </a:r>
            <a:endParaRPr lang="es-ES" sz="2200" b="1" dirty="0">
              <a:solidFill>
                <a:schemeClr val="tx1">
                  <a:lumMod val="50000"/>
                  <a:lumOff val="50000"/>
                </a:schemeClr>
              </a:solidFill>
              <a:cs typeface="Arial"/>
            </a:endParaRPr>
          </a:p>
          <a:p>
            <a:pPr marL="179070" indent="-179070"/>
            <a:endParaRPr lang="es-ES" dirty="0">
              <a:cs typeface="Arial"/>
            </a:endParaRPr>
          </a:p>
        </p:txBody>
      </p:sp>
      <p:sp>
        <p:nvSpPr>
          <p:cNvPr id="11" name="Rectángulo 10">
            <a:extLst>
              <a:ext uri="{FF2B5EF4-FFF2-40B4-BE49-F238E27FC236}">
                <a16:creationId xmlns:a16="http://schemas.microsoft.com/office/drawing/2014/main" id="{34E1A7D3-2637-81B5-742D-7D77CBD86640}"/>
              </a:ext>
            </a:extLst>
          </p:cNvPr>
          <p:cNvSpPr/>
          <p:nvPr/>
        </p:nvSpPr>
        <p:spPr>
          <a:xfrm>
            <a:off x="1681152" y="3311667"/>
            <a:ext cx="8867775" cy="461665"/>
          </a:xfrm>
          <a:prstGeom prst="rect">
            <a:avLst/>
          </a:prstGeom>
        </p:spPr>
        <p:txBody>
          <a:bodyPr wrap="square" lIns="91440" tIns="45720" rIns="91440" bIns="45720" anchor="t">
            <a:spAutoFit/>
          </a:bodyPr>
          <a:lstStyle/>
          <a:p>
            <a:pPr marL="179070" lvl="1"/>
            <a:r>
              <a:rPr lang="es-ES_tradnl" sz="2400" dirty="0">
                <a:solidFill>
                  <a:schemeClr val="tx1">
                    <a:lumMod val="50000"/>
                    <a:lumOff val="50000"/>
                  </a:schemeClr>
                </a:solidFill>
              </a:rPr>
              <a:t>Susceptibilidad individual </a:t>
            </a:r>
            <a:endParaRPr lang="es-ES_tradnl" sz="2400" dirty="0">
              <a:solidFill>
                <a:schemeClr val="tx1">
                  <a:lumMod val="50000"/>
                  <a:lumOff val="50000"/>
                </a:schemeClr>
              </a:solidFill>
              <a:cs typeface="Arial"/>
            </a:endParaRPr>
          </a:p>
        </p:txBody>
      </p:sp>
      <p:sp>
        <p:nvSpPr>
          <p:cNvPr id="12" name="Rectángulo 11">
            <a:extLst>
              <a:ext uri="{FF2B5EF4-FFF2-40B4-BE49-F238E27FC236}">
                <a16:creationId xmlns:a16="http://schemas.microsoft.com/office/drawing/2014/main" id="{6BD8BA40-87B3-CC48-AEC9-100B5C696105}"/>
              </a:ext>
            </a:extLst>
          </p:cNvPr>
          <p:cNvSpPr/>
          <p:nvPr/>
        </p:nvSpPr>
        <p:spPr>
          <a:xfrm>
            <a:off x="1681152" y="4694717"/>
            <a:ext cx="8867775" cy="461665"/>
          </a:xfrm>
          <a:prstGeom prst="rect">
            <a:avLst/>
          </a:prstGeom>
        </p:spPr>
        <p:txBody>
          <a:bodyPr wrap="square" lIns="91440" tIns="45720" rIns="91440" bIns="45720" anchor="t">
            <a:spAutoFit/>
          </a:bodyPr>
          <a:lstStyle/>
          <a:p>
            <a:pPr marL="179070" lvl="1"/>
            <a:r>
              <a:rPr lang="es-ES_tradnl" sz="2400" dirty="0">
                <a:solidFill>
                  <a:schemeClr val="tx1">
                    <a:lumMod val="50000"/>
                    <a:lumOff val="50000"/>
                  </a:schemeClr>
                </a:solidFill>
              </a:rPr>
              <a:t>Exposición acumulada de radiación UV y otros agente</a:t>
            </a:r>
            <a:r>
              <a:rPr lang="en-US" sz="2400" dirty="0">
                <a:solidFill>
                  <a:schemeClr val="tx1">
                    <a:lumMod val="50000"/>
                    <a:lumOff val="50000"/>
                  </a:schemeClr>
                </a:solidFill>
              </a:rPr>
              <a:t>s </a:t>
            </a:r>
            <a:endParaRPr lang="en-US" sz="2400" dirty="0">
              <a:solidFill>
                <a:schemeClr val="tx1">
                  <a:lumMod val="50000"/>
                  <a:lumOff val="50000"/>
                </a:schemeClr>
              </a:solidFill>
              <a:cs typeface="Arial"/>
            </a:endParaRPr>
          </a:p>
        </p:txBody>
      </p:sp>
      <p:pic>
        <p:nvPicPr>
          <p:cNvPr id="2" name="Imagen 1">
            <a:extLst>
              <a:ext uri="{FF2B5EF4-FFF2-40B4-BE49-F238E27FC236}">
                <a16:creationId xmlns:a16="http://schemas.microsoft.com/office/drawing/2014/main" id="{9EF75DAF-FE89-0A33-31CB-EB469EBD5FBB}"/>
              </a:ext>
            </a:extLst>
          </p:cNvPr>
          <p:cNvPicPr>
            <a:picLocks noChangeAspect="1"/>
          </p:cNvPicPr>
          <p:nvPr/>
        </p:nvPicPr>
        <p:blipFill>
          <a:blip r:embed="rId2"/>
          <a:stretch>
            <a:fillRect/>
          </a:stretch>
        </p:blipFill>
        <p:spPr>
          <a:xfrm>
            <a:off x="541012" y="2961949"/>
            <a:ext cx="1102061" cy="1161100"/>
          </a:xfrm>
          <a:prstGeom prst="rect">
            <a:avLst/>
          </a:prstGeom>
        </p:spPr>
      </p:pic>
      <p:pic>
        <p:nvPicPr>
          <p:cNvPr id="3" name="Imagen 2">
            <a:extLst>
              <a:ext uri="{FF2B5EF4-FFF2-40B4-BE49-F238E27FC236}">
                <a16:creationId xmlns:a16="http://schemas.microsoft.com/office/drawing/2014/main" id="{30D5F32A-84F4-0796-9BE3-303CA56F6351}"/>
              </a:ext>
            </a:extLst>
          </p:cNvPr>
          <p:cNvPicPr>
            <a:picLocks noChangeAspect="1"/>
          </p:cNvPicPr>
          <p:nvPr/>
        </p:nvPicPr>
        <p:blipFill>
          <a:blip r:embed="rId3"/>
          <a:stretch>
            <a:fillRect/>
          </a:stretch>
        </p:blipFill>
        <p:spPr>
          <a:xfrm>
            <a:off x="454913" y="4288421"/>
            <a:ext cx="1274258" cy="1274258"/>
          </a:xfrm>
          <a:prstGeom prst="rect">
            <a:avLst/>
          </a:prstGeom>
        </p:spPr>
      </p:pic>
      <p:sp>
        <p:nvSpPr>
          <p:cNvPr id="13" name="Titel 4">
            <a:extLst>
              <a:ext uri="{FF2B5EF4-FFF2-40B4-BE49-F238E27FC236}">
                <a16:creationId xmlns:a16="http://schemas.microsoft.com/office/drawing/2014/main" id="{D20F3B8F-85E1-454B-D875-6D40C8164A86}"/>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Epidemiologia de la queratosis actínica</a:t>
            </a:r>
          </a:p>
        </p:txBody>
      </p:sp>
    </p:spTree>
    <p:extLst>
      <p:ext uri="{BB962C8B-B14F-4D97-AF65-F5344CB8AC3E}">
        <p14:creationId xmlns:p14="http://schemas.microsoft.com/office/powerpoint/2010/main" val="262448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4">
            <a:extLst>
              <a:ext uri="{FF2B5EF4-FFF2-40B4-BE49-F238E27FC236}">
                <a16:creationId xmlns:a16="http://schemas.microsoft.com/office/drawing/2014/main" id="{2127324F-9449-7EE7-A0E5-7DE1E4845AB8}"/>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Epidemiologia de la queratosis actínica</a:t>
            </a:r>
          </a:p>
        </p:txBody>
      </p:sp>
      <p:sp>
        <p:nvSpPr>
          <p:cNvPr id="14" name="Marcador de contenido 6">
            <a:extLst>
              <a:ext uri="{FF2B5EF4-FFF2-40B4-BE49-F238E27FC236}">
                <a16:creationId xmlns:a16="http://schemas.microsoft.com/office/drawing/2014/main" id="{1D9776F5-D033-AC08-3292-3AD6B8E31C83}"/>
              </a:ext>
            </a:extLst>
          </p:cNvPr>
          <p:cNvSpPr txBox="1">
            <a:spLocks/>
          </p:cNvSpPr>
          <p:nvPr/>
        </p:nvSpPr>
        <p:spPr>
          <a:xfrm>
            <a:off x="469899" y="1677426"/>
            <a:ext cx="11252200" cy="4595813"/>
          </a:xfrm>
          <a:prstGeom prst="rect">
            <a:avLst/>
          </a:prstGeom>
        </p:spPr>
        <p:txBody>
          <a:bodyPr vert="horz" lIns="0" tIns="45720" rIns="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p>
          <a:p>
            <a:pPr marL="179070" lvl="1" algn="l"/>
            <a:r>
              <a:rPr lang="es-ES_tradnl" b="1" dirty="0">
                <a:solidFill>
                  <a:schemeClr val="tx1">
                    <a:lumMod val="50000"/>
                    <a:lumOff val="50000"/>
                  </a:schemeClr>
                </a:solidFill>
              </a:rPr>
              <a:t>Susceptibilidad individual </a:t>
            </a:r>
            <a:endParaRPr lang="es-ES_tradnl" b="1" dirty="0">
              <a:solidFill>
                <a:schemeClr val="tx1">
                  <a:lumMod val="50000"/>
                  <a:lumOff val="50000"/>
                </a:schemeClr>
              </a:solidFill>
              <a:cs typeface="Arial"/>
            </a:endParaRPr>
          </a:p>
          <a:p>
            <a:pPr marL="179070" lvl="1" algn="l"/>
            <a:endParaRPr lang="es-ES_tradnl" b="1" dirty="0">
              <a:solidFill>
                <a:schemeClr val="tx1">
                  <a:lumMod val="50000"/>
                  <a:lumOff val="50000"/>
                </a:schemeClr>
              </a:solidFill>
              <a:cs typeface="Arial"/>
            </a:endParaRPr>
          </a:p>
          <a:p>
            <a:pPr marL="623570" lvl="2" indent="-179070" algn="l"/>
            <a:r>
              <a:rPr lang="es-ES_tradnl" b="1" dirty="0">
                <a:solidFill>
                  <a:srgbClr val="EE8A1E"/>
                </a:solidFill>
              </a:rPr>
              <a:t>Edad</a:t>
            </a:r>
            <a:r>
              <a:rPr lang="es-ES_tradnl" dirty="0">
                <a:solidFill>
                  <a:srgbClr val="EE8A1E"/>
                </a:solidFill>
              </a:rPr>
              <a:t>: </a:t>
            </a:r>
            <a:r>
              <a:rPr lang="es-ES_tradnl" dirty="0">
                <a:solidFill>
                  <a:schemeClr val="tx1">
                    <a:lumMod val="50000"/>
                    <a:lumOff val="50000"/>
                  </a:schemeClr>
                </a:solidFill>
              </a:rPr>
              <a:t>es el FR más relevante. Hay mayor prevalencia de QA a medida que aumenta la edad.</a:t>
            </a:r>
            <a:endParaRPr lang="es-ES_tradnl" dirty="0">
              <a:solidFill>
                <a:schemeClr val="tx1">
                  <a:lumMod val="50000"/>
                  <a:lumOff val="50000"/>
                </a:schemeClr>
              </a:solidFill>
              <a:cs typeface="Arial"/>
            </a:endParaRPr>
          </a:p>
          <a:p>
            <a:pPr marL="444500" lvl="2" algn="l"/>
            <a:endParaRPr lang="es-ES_tradnl" dirty="0">
              <a:solidFill>
                <a:schemeClr val="tx1">
                  <a:lumMod val="50000"/>
                  <a:lumOff val="50000"/>
                </a:schemeClr>
              </a:solidFill>
              <a:cs typeface="Arial"/>
            </a:endParaRPr>
          </a:p>
          <a:p>
            <a:pPr marL="623570" lvl="2" indent="-179070" algn="l"/>
            <a:r>
              <a:rPr lang="es-ES_tradnl" b="1" dirty="0">
                <a:solidFill>
                  <a:srgbClr val="EE8A1E"/>
                </a:solidFill>
              </a:rPr>
              <a:t>Género</a:t>
            </a:r>
            <a:r>
              <a:rPr lang="es-ES_tradnl" dirty="0">
                <a:solidFill>
                  <a:srgbClr val="EE8A1E"/>
                </a:solidFill>
              </a:rPr>
              <a:t>: </a:t>
            </a:r>
            <a:r>
              <a:rPr lang="es-ES_tradnl" dirty="0">
                <a:solidFill>
                  <a:schemeClr val="tx1">
                    <a:lumMod val="50000"/>
                    <a:lumOff val="50000"/>
                  </a:schemeClr>
                </a:solidFill>
              </a:rPr>
              <a:t>relación 2:1 (hombres : mujeres).</a:t>
            </a:r>
            <a:endParaRPr lang="es-ES_tradnl" dirty="0">
              <a:solidFill>
                <a:schemeClr val="tx1">
                  <a:lumMod val="50000"/>
                  <a:lumOff val="50000"/>
                </a:schemeClr>
              </a:solidFill>
              <a:cs typeface="Arial"/>
            </a:endParaRPr>
          </a:p>
          <a:p>
            <a:pPr marL="444500" lvl="2" algn="l"/>
            <a:endParaRPr lang="es-ES_tradnl" dirty="0">
              <a:solidFill>
                <a:schemeClr val="tx1">
                  <a:lumMod val="50000"/>
                  <a:lumOff val="50000"/>
                </a:schemeClr>
              </a:solidFill>
              <a:cs typeface="Arial"/>
            </a:endParaRPr>
          </a:p>
          <a:p>
            <a:pPr marL="623570" lvl="2" indent="-179070" algn="l"/>
            <a:r>
              <a:rPr lang="es-ES_tradnl" b="1" dirty="0">
                <a:solidFill>
                  <a:srgbClr val="EE8A1E"/>
                </a:solidFill>
              </a:rPr>
              <a:t>Fenotipo</a:t>
            </a:r>
            <a:r>
              <a:rPr lang="es-ES_tradnl" dirty="0">
                <a:solidFill>
                  <a:srgbClr val="EE8A1E"/>
                </a:solidFill>
              </a:rPr>
              <a:t>: </a:t>
            </a:r>
            <a:r>
              <a:rPr lang="es-ES_tradnl" dirty="0">
                <a:solidFill>
                  <a:schemeClr val="tx1">
                    <a:lumMod val="50000"/>
                    <a:lumOff val="50000"/>
                  </a:schemeClr>
                </a:solidFill>
              </a:rPr>
              <a:t>los </a:t>
            </a:r>
            <a:r>
              <a:rPr lang="es-ES_tradnl" dirty="0" err="1">
                <a:solidFill>
                  <a:schemeClr val="tx1">
                    <a:lumMod val="50000"/>
                    <a:lumOff val="50000"/>
                  </a:schemeClr>
                </a:solidFill>
              </a:rPr>
              <a:t>fototipos</a:t>
            </a:r>
            <a:r>
              <a:rPr lang="es-ES_tradnl" dirty="0">
                <a:solidFill>
                  <a:schemeClr val="tx1">
                    <a:lumMod val="50000"/>
                    <a:lumOff val="50000"/>
                  </a:schemeClr>
                </a:solidFill>
              </a:rPr>
              <a:t> I y II (piel y ojos claros, pelo rubio y pelirrojo) son más proclives a desarrollar QA.</a:t>
            </a:r>
            <a:endParaRPr lang="es-ES_tradnl" dirty="0">
              <a:solidFill>
                <a:schemeClr val="tx1">
                  <a:lumMod val="50000"/>
                  <a:lumOff val="50000"/>
                </a:schemeClr>
              </a:solidFill>
              <a:cs typeface="Arial"/>
            </a:endParaRPr>
          </a:p>
          <a:p>
            <a:pPr marL="623570" lvl="2" indent="-179070" algn="l"/>
            <a:endParaRPr lang="es-ES_tradnl" dirty="0">
              <a:solidFill>
                <a:schemeClr val="tx1">
                  <a:lumMod val="50000"/>
                  <a:lumOff val="50000"/>
                </a:schemeClr>
              </a:solidFill>
              <a:cs typeface="Arial"/>
            </a:endParaRPr>
          </a:p>
          <a:p>
            <a:pPr marL="623570" lvl="2" indent="-179070" algn="l"/>
            <a:r>
              <a:rPr lang="es-ES_tradnl" b="1" dirty="0">
                <a:solidFill>
                  <a:srgbClr val="EE8A1E"/>
                </a:solidFill>
              </a:rPr>
              <a:t>Estado inmunitario: </a:t>
            </a:r>
            <a:r>
              <a:rPr lang="es-ES_tradnl" dirty="0">
                <a:solidFill>
                  <a:schemeClr val="tx1">
                    <a:lumMod val="50000"/>
                    <a:lumOff val="50000"/>
                  </a:schemeClr>
                </a:solidFill>
              </a:rPr>
              <a:t>las</a:t>
            </a:r>
            <a:r>
              <a:rPr lang="es-ES_tradnl" b="1" dirty="0">
                <a:solidFill>
                  <a:schemeClr val="tx1">
                    <a:lumMod val="50000"/>
                    <a:lumOff val="50000"/>
                  </a:schemeClr>
                </a:solidFill>
              </a:rPr>
              <a:t> </a:t>
            </a:r>
            <a:r>
              <a:rPr lang="es-ES_tradnl" dirty="0">
                <a:solidFill>
                  <a:schemeClr val="tx1">
                    <a:lumMod val="50000"/>
                    <a:lumOff val="50000"/>
                  </a:schemeClr>
                </a:solidFill>
              </a:rPr>
              <a:t>personas inmunodeprimidas de forma crónica tienen más riesgo de padecer QA.</a:t>
            </a:r>
            <a:endParaRPr lang="es-ES_tradnl" dirty="0">
              <a:solidFill>
                <a:schemeClr val="tx1">
                  <a:lumMod val="50000"/>
                  <a:lumOff val="50000"/>
                </a:schemeClr>
              </a:solidFill>
              <a:cs typeface="Arial"/>
            </a:endParaRPr>
          </a:p>
          <a:p>
            <a:pPr marL="444500" lvl="2" algn="l"/>
            <a:endParaRPr lang="es-ES_tradnl" dirty="0">
              <a:solidFill>
                <a:schemeClr val="tx1">
                  <a:lumMod val="50000"/>
                  <a:lumOff val="50000"/>
                </a:schemeClr>
              </a:solidFill>
              <a:cs typeface="Arial"/>
            </a:endParaRPr>
          </a:p>
          <a:p>
            <a:pPr marL="623570" lvl="2" indent="-179070" algn="l"/>
            <a:r>
              <a:rPr lang="es-ES_tradnl" b="1" dirty="0">
                <a:solidFill>
                  <a:srgbClr val="EE8A1E"/>
                </a:solidFill>
              </a:rPr>
              <a:t>Ciertos síndromes genéticos: </a:t>
            </a:r>
            <a:r>
              <a:rPr lang="es-ES_tradnl" dirty="0">
                <a:solidFill>
                  <a:schemeClr val="tx1">
                    <a:lumMod val="50000"/>
                    <a:lumOff val="50000"/>
                  </a:schemeClr>
                </a:solidFill>
              </a:rPr>
              <a:t>albinismo o </a:t>
            </a:r>
            <a:r>
              <a:rPr lang="es-ES_tradnl" dirty="0" err="1">
                <a:solidFill>
                  <a:schemeClr val="tx1">
                    <a:lumMod val="50000"/>
                    <a:lumOff val="50000"/>
                  </a:schemeClr>
                </a:solidFill>
              </a:rPr>
              <a:t>xeroderma</a:t>
            </a:r>
            <a:r>
              <a:rPr lang="es-ES_tradnl" dirty="0">
                <a:solidFill>
                  <a:schemeClr val="tx1">
                    <a:lumMod val="50000"/>
                    <a:lumOff val="50000"/>
                  </a:schemeClr>
                </a:solidFill>
              </a:rPr>
              <a:t> </a:t>
            </a:r>
            <a:r>
              <a:rPr lang="es-ES_tradnl" dirty="0" err="1">
                <a:solidFill>
                  <a:schemeClr val="tx1">
                    <a:lumMod val="50000"/>
                    <a:lumOff val="50000"/>
                  </a:schemeClr>
                </a:solidFill>
              </a:rPr>
              <a:t>pigmentosa</a:t>
            </a:r>
            <a:r>
              <a:rPr lang="es-ES_tradnl" dirty="0">
                <a:solidFill>
                  <a:schemeClr val="tx1">
                    <a:lumMod val="50000"/>
                    <a:lumOff val="50000"/>
                  </a:schemeClr>
                </a:solidFill>
              </a:rPr>
              <a:t> predisponen a un mayor riesgo de desarrollar QA.</a:t>
            </a:r>
            <a:endParaRPr lang="es-ES_tradnl" dirty="0">
              <a:solidFill>
                <a:schemeClr val="tx1">
                  <a:lumMod val="50000"/>
                  <a:lumOff val="50000"/>
                </a:schemeClr>
              </a:solidFill>
              <a:cs typeface="Arial"/>
            </a:endParaRPr>
          </a:p>
          <a:p>
            <a:pPr lvl="2"/>
            <a:endParaRPr lang="en-US" dirty="0"/>
          </a:p>
        </p:txBody>
      </p:sp>
      <p:sp>
        <p:nvSpPr>
          <p:cNvPr id="17" name="Rectángulo 16">
            <a:extLst>
              <a:ext uri="{FF2B5EF4-FFF2-40B4-BE49-F238E27FC236}">
                <a16:creationId xmlns:a16="http://schemas.microsoft.com/office/drawing/2014/main" id="{C49D19CE-0974-F836-B2BB-A43044FE2EAF}"/>
              </a:ext>
            </a:extLst>
          </p:cNvPr>
          <p:cNvSpPr/>
          <p:nvPr/>
        </p:nvSpPr>
        <p:spPr>
          <a:xfrm rot="18900000">
            <a:off x="688621" y="2838897"/>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EC2E6A8A-8712-C041-488C-1317625CD6C3}"/>
              </a:ext>
            </a:extLst>
          </p:cNvPr>
          <p:cNvSpPr/>
          <p:nvPr/>
        </p:nvSpPr>
        <p:spPr>
          <a:xfrm rot="18900000">
            <a:off x="688621" y="3451147"/>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1EA46CC8-735D-43F1-EA68-DF12BF070B90}"/>
              </a:ext>
            </a:extLst>
          </p:cNvPr>
          <p:cNvSpPr/>
          <p:nvPr/>
        </p:nvSpPr>
        <p:spPr>
          <a:xfrm rot="18900000">
            <a:off x="688622" y="4079300"/>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3C55FFAF-9FD7-7AF2-A685-926E3D61CA07}"/>
              </a:ext>
            </a:extLst>
          </p:cNvPr>
          <p:cNvSpPr/>
          <p:nvPr/>
        </p:nvSpPr>
        <p:spPr>
          <a:xfrm rot="18900000">
            <a:off x="688622" y="4707453"/>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9E696980-D653-5C8C-A89A-9918C403B52D}"/>
              </a:ext>
            </a:extLst>
          </p:cNvPr>
          <p:cNvSpPr/>
          <p:nvPr/>
        </p:nvSpPr>
        <p:spPr>
          <a:xfrm rot="18900000">
            <a:off x="688622" y="5335606"/>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84B99CBD-985A-4CE4-644E-B35DAE1700CD}"/>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4" name="Foliennummernplatzhalter 3">
            <a:extLst>
              <a:ext uri="{FF2B5EF4-FFF2-40B4-BE49-F238E27FC236}">
                <a16:creationId xmlns:a16="http://schemas.microsoft.com/office/drawing/2014/main" id="{2C5832B6-7C73-7B7F-267E-4738FA5E2CDA}"/>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928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F62AF17C-2C1D-4E6C-9B47-3A3EB1EE1FE2}"/>
              </a:ext>
            </a:extLst>
          </p:cNvPr>
          <p:cNvSpPr>
            <a:spLocks noGrp="1"/>
          </p:cNvSpPr>
          <p:nvPr>
            <p:ph type="subTitle" idx="1"/>
          </p:nvPr>
        </p:nvSpPr>
        <p:spPr>
          <a:xfrm>
            <a:off x="496001" y="2133435"/>
            <a:ext cx="10405545" cy="3709224"/>
          </a:xfrm>
        </p:spPr>
        <p:txBody>
          <a:bodyPr vert="horz" lIns="0" tIns="45720" rIns="0" bIns="45720" rtlCol="0" anchor="t">
            <a:noAutofit/>
          </a:bodyPr>
          <a:lstStyle/>
          <a:p>
            <a:pPr marL="0" indent="0">
              <a:buNone/>
            </a:pPr>
            <a:endParaRPr lang="en-US" b="1" dirty="0"/>
          </a:p>
          <a:p>
            <a:pPr marL="179070" lvl="1" indent="0" algn="l">
              <a:buNone/>
            </a:pPr>
            <a:r>
              <a:rPr lang="es-ES_tradnl" b="1" dirty="0">
                <a:solidFill>
                  <a:schemeClr val="tx1">
                    <a:lumMod val="50000"/>
                    <a:lumOff val="50000"/>
                  </a:schemeClr>
                </a:solidFill>
              </a:rPr>
              <a:t>Exposición acumulada de radiación UV y otros agentes </a:t>
            </a:r>
            <a:endParaRPr lang="es-ES_tradnl" b="1" dirty="0">
              <a:solidFill>
                <a:schemeClr val="tx1">
                  <a:lumMod val="50000"/>
                  <a:lumOff val="50000"/>
                </a:schemeClr>
              </a:solidFill>
              <a:cs typeface="Arial"/>
            </a:endParaRPr>
          </a:p>
          <a:p>
            <a:pPr marL="179070" lvl="1" indent="0" algn="l">
              <a:buNone/>
            </a:pPr>
            <a:endParaRPr lang="es-ES_tradnl" b="1" dirty="0">
              <a:solidFill>
                <a:schemeClr val="tx1">
                  <a:lumMod val="50000"/>
                  <a:lumOff val="50000"/>
                </a:schemeClr>
              </a:solidFill>
              <a:cs typeface="Arial"/>
            </a:endParaRPr>
          </a:p>
          <a:p>
            <a:pPr marL="623570" lvl="2" indent="-179070" algn="l">
              <a:spcAft>
                <a:spcPts val="600"/>
              </a:spcAft>
            </a:pPr>
            <a:r>
              <a:rPr lang="es-ES_tradnl" b="1" dirty="0">
                <a:solidFill>
                  <a:srgbClr val="EE8A1E"/>
                </a:solidFill>
              </a:rPr>
              <a:t>Hábito de vida: </a:t>
            </a:r>
            <a:r>
              <a:rPr lang="es-ES_tradnl" dirty="0">
                <a:solidFill>
                  <a:schemeClr val="tx1">
                    <a:lumMod val="50000"/>
                    <a:lumOff val="50000"/>
                  </a:schemeClr>
                </a:solidFill>
              </a:rPr>
              <a:t>trabajo (construcción, pescadores, agricultores…) y actividades recreativas al aire libre.</a:t>
            </a:r>
            <a:endParaRPr lang="es-ES_tradnl" dirty="0">
              <a:solidFill>
                <a:schemeClr val="tx1">
                  <a:lumMod val="50000"/>
                  <a:lumOff val="50000"/>
                </a:schemeClr>
              </a:solidFill>
              <a:cs typeface="Arial"/>
            </a:endParaRPr>
          </a:p>
          <a:p>
            <a:pPr marL="623570" lvl="2" indent="-179070" algn="l">
              <a:spcAft>
                <a:spcPts val="600"/>
              </a:spcAft>
            </a:pPr>
            <a:r>
              <a:rPr lang="es-ES_tradnl" dirty="0">
                <a:solidFill>
                  <a:schemeClr val="tx1">
                    <a:lumMod val="50000"/>
                    <a:lumOff val="50000"/>
                  </a:schemeClr>
                </a:solidFill>
              </a:rPr>
              <a:t>Latitud en la que se reside. </a:t>
            </a:r>
            <a:endParaRPr lang="es-ES_tradnl" dirty="0">
              <a:solidFill>
                <a:schemeClr val="tx1">
                  <a:lumMod val="50000"/>
                  <a:lumOff val="50000"/>
                </a:schemeClr>
              </a:solidFill>
              <a:cs typeface="Arial"/>
            </a:endParaRPr>
          </a:p>
          <a:p>
            <a:pPr marL="623570" lvl="2" indent="-179070" algn="l">
              <a:spcAft>
                <a:spcPts val="600"/>
              </a:spcAft>
            </a:pPr>
            <a:r>
              <a:rPr lang="es-ES_tradnl" dirty="0">
                <a:solidFill>
                  <a:schemeClr val="tx1">
                    <a:lumMod val="50000"/>
                    <a:lumOff val="50000"/>
                  </a:schemeClr>
                </a:solidFill>
              </a:rPr>
              <a:t>Exposición acumulada por fototerapia.</a:t>
            </a:r>
            <a:endParaRPr lang="es-ES_tradnl" dirty="0">
              <a:solidFill>
                <a:schemeClr val="tx1">
                  <a:lumMod val="50000"/>
                  <a:lumOff val="50000"/>
                </a:schemeClr>
              </a:solidFill>
              <a:cs typeface="Arial"/>
            </a:endParaRPr>
          </a:p>
          <a:p>
            <a:pPr marL="623570" lvl="2" indent="-179070" algn="l">
              <a:spcAft>
                <a:spcPts val="600"/>
              </a:spcAft>
            </a:pPr>
            <a:r>
              <a:rPr lang="es-ES_tradnl" dirty="0">
                <a:solidFill>
                  <a:schemeClr val="tx1">
                    <a:lumMod val="50000"/>
                    <a:lumOff val="50000"/>
                  </a:schemeClr>
                </a:solidFill>
              </a:rPr>
              <a:t>Bronceado artificial.</a:t>
            </a:r>
            <a:endParaRPr lang="es-ES_tradnl" dirty="0">
              <a:solidFill>
                <a:schemeClr val="tx1">
                  <a:lumMod val="50000"/>
                  <a:lumOff val="50000"/>
                </a:schemeClr>
              </a:solidFill>
              <a:cs typeface="Arial"/>
            </a:endParaRPr>
          </a:p>
          <a:p>
            <a:pPr marL="623570" lvl="2" indent="-179070" algn="l">
              <a:spcAft>
                <a:spcPts val="600"/>
              </a:spcAft>
            </a:pPr>
            <a:r>
              <a:rPr lang="es-ES_tradnl" dirty="0">
                <a:solidFill>
                  <a:schemeClr val="tx1">
                    <a:lumMod val="50000"/>
                    <a:lumOff val="50000"/>
                  </a:schemeClr>
                </a:solidFill>
              </a:rPr>
              <a:t>Exposición a otros agentes tóxicos (por ejemplo tratamiento </a:t>
            </a:r>
            <a:r>
              <a:rPr lang="es-ES_tradnl" dirty="0" err="1">
                <a:solidFill>
                  <a:schemeClr val="tx1">
                    <a:lumMod val="50000"/>
                    <a:lumOff val="50000"/>
                  </a:schemeClr>
                </a:solidFill>
              </a:rPr>
              <a:t>hidroxiurea</a:t>
            </a:r>
            <a:r>
              <a:rPr lang="es-ES_tradnl" dirty="0">
                <a:solidFill>
                  <a:schemeClr val="tx1">
                    <a:lumMod val="50000"/>
                    <a:lumOff val="50000"/>
                  </a:schemeClr>
                </a:solidFill>
              </a:rPr>
              <a:t>).</a:t>
            </a:r>
            <a:endParaRPr lang="es-ES_tradnl" dirty="0">
              <a:solidFill>
                <a:schemeClr val="tx1">
                  <a:lumMod val="50000"/>
                  <a:lumOff val="50000"/>
                </a:schemeClr>
              </a:solidFill>
              <a:cs typeface="Arial"/>
            </a:endParaRPr>
          </a:p>
          <a:p>
            <a:pPr marL="623570" lvl="2" indent="-179070" algn="l"/>
            <a:endParaRPr lang="es-ES_tradnl" dirty="0">
              <a:cs typeface="Arial"/>
            </a:endParaRPr>
          </a:p>
          <a:p>
            <a:pPr lvl="2"/>
            <a:endParaRPr lang="en-US" dirty="0"/>
          </a:p>
        </p:txBody>
      </p:sp>
      <p:sp>
        <p:nvSpPr>
          <p:cNvPr id="8" name="Titel 4">
            <a:extLst>
              <a:ext uri="{FF2B5EF4-FFF2-40B4-BE49-F238E27FC236}">
                <a16:creationId xmlns:a16="http://schemas.microsoft.com/office/drawing/2014/main" id="{A0C876C7-CEE7-E01F-3389-E435CCBCEBF8}"/>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Epidemiologia de la queratosis actínica</a:t>
            </a:r>
          </a:p>
        </p:txBody>
      </p:sp>
      <p:sp>
        <p:nvSpPr>
          <p:cNvPr id="9" name="Rectángulo 8">
            <a:extLst>
              <a:ext uri="{FF2B5EF4-FFF2-40B4-BE49-F238E27FC236}">
                <a16:creationId xmlns:a16="http://schemas.microsoft.com/office/drawing/2014/main" id="{FF22E370-A2CE-C908-B423-F3353CF67BE6}"/>
              </a:ext>
            </a:extLst>
          </p:cNvPr>
          <p:cNvSpPr/>
          <p:nvPr/>
        </p:nvSpPr>
        <p:spPr>
          <a:xfrm rot="18900000">
            <a:off x="688621" y="3295713"/>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14232FC4-4DD1-4082-58F3-84A5FF3B3438}"/>
              </a:ext>
            </a:extLst>
          </p:cNvPr>
          <p:cNvSpPr/>
          <p:nvPr/>
        </p:nvSpPr>
        <p:spPr>
          <a:xfrm rot="18900000">
            <a:off x="688621" y="3699474"/>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2B7EB0DE-CB8F-CDAA-69C5-091BD0A665E1}"/>
              </a:ext>
            </a:extLst>
          </p:cNvPr>
          <p:cNvSpPr/>
          <p:nvPr/>
        </p:nvSpPr>
        <p:spPr>
          <a:xfrm rot="18900000">
            <a:off x="688622" y="4067609"/>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CD6B9328-A301-C725-045A-442A5F891CDC}"/>
              </a:ext>
            </a:extLst>
          </p:cNvPr>
          <p:cNvSpPr/>
          <p:nvPr/>
        </p:nvSpPr>
        <p:spPr>
          <a:xfrm rot="18900000">
            <a:off x="688623" y="4435744"/>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EEC6A815-05D4-EBF4-1493-BEF5B541D6D8}"/>
              </a:ext>
            </a:extLst>
          </p:cNvPr>
          <p:cNvSpPr/>
          <p:nvPr/>
        </p:nvSpPr>
        <p:spPr>
          <a:xfrm rot="18900000">
            <a:off x="688623" y="4827631"/>
            <a:ext cx="130093" cy="130093"/>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544DB023-8D49-574C-01FE-6C3C176268B2}"/>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6" name="Foliennummernplatzhalter 3">
            <a:extLst>
              <a:ext uri="{FF2B5EF4-FFF2-40B4-BE49-F238E27FC236}">
                <a16:creationId xmlns:a16="http://schemas.microsoft.com/office/drawing/2014/main" id="{8883DE0A-5725-E1F7-3098-1FA22268261A}"/>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180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F62AF17C-2C1D-4E6C-9B47-3A3EB1EE1FE2}"/>
              </a:ext>
            </a:extLst>
          </p:cNvPr>
          <p:cNvSpPr>
            <a:spLocks noGrp="1"/>
          </p:cNvSpPr>
          <p:nvPr>
            <p:ph type="subTitle" idx="1"/>
          </p:nvPr>
        </p:nvSpPr>
        <p:spPr>
          <a:xfrm>
            <a:off x="3930599" y="2647759"/>
            <a:ext cx="7212281" cy="2601136"/>
          </a:xfrm>
        </p:spPr>
        <p:txBody>
          <a:bodyPr vert="horz" lIns="0" tIns="45720" rIns="0" bIns="45720" rtlCol="0" anchor="t">
            <a:noAutofit/>
          </a:bodyPr>
          <a:lstStyle/>
          <a:p>
            <a:pPr marL="0" lvl="2" algn="just"/>
            <a:r>
              <a:rPr lang="en-US" sz="2000" dirty="0">
                <a:solidFill>
                  <a:schemeClr val="tx1">
                    <a:lumMod val="50000"/>
                    <a:lumOff val="50000"/>
                  </a:schemeClr>
                </a:solidFill>
              </a:rPr>
              <a:t>80% de las QA s</a:t>
            </a:r>
            <a:r>
              <a:rPr lang="es-ES_tradnl" sz="2000" dirty="0">
                <a:solidFill>
                  <a:schemeClr val="tx1">
                    <a:lumMod val="50000"/>
                    <a:lumOff val="50000"/>
                  </a:schemeClr>
                </a:solidFill>
              </a:rPr>
              <a:t>e distribuyen en regiones del cuerpo </a:t>
            </a:r>
            <a:r>
              <a:rPr lang="es-ES_tradnl" sz="2000" dirty="0" err="1">
                <a:solidFill>
                  <a:schemeClr val="tx1">
                    <a:lumMod val="50000"/>
                    <a:lumOff val="50000"/>
                  </a:schemeClr>
                </a:solidFill>
              </a:rPr>
              <a:t>fotoexpuestas</a:t>
            </a:r>
            <a:r>
              <a:rPr lang="es-ES_tradnl" sz="2000" dirty="0">
                <a:solidFill>
                  <a:schemeClr val="tx1">
                    <a:lumMod val="50000"/>
                    <a:lumOff val="50000"/>
                  </a:schemeClr>
                </a:solidFill>
              </a:rPr>
              <a:t> (cuero cabelludo, cara o manos).</a:t>
            </a:r>
            <a:endParaRPr lang="es-ES_tradnl" sz="2000" dirty="0">
              <a:solidFill>
                <a:schemeClr val="tx1">
                  <a:lumMod val="50000"/>
                  <a:lumOff val="50000"/>
                </a:schemeClr>
              </a:solidFill>
              <a:cs typeface="Arial"/>
            </a:endParaRPr>
          </a:p>
          <a:p>
            <a:pPr marL="0" lvl="2" algn="just"/>
            <a:endParaRPr lang="es-ES_tradnl" sz="2000" dirty="0">
              <a:solidFill>
                <a:schemeClr val="tx1">
                  <a:lumMod val="50000"/>
                  <a:lumOff val="50000"/>
                </a:schemeClr>
              </a:solidFill>
              <a:cs typeface="Arial"/>
            </a:endParaRPr>
          </a:p>
          <a:p>
            <a:pPr marL="0" lvl="2" algn="just"/>
            <a:r>
              <a:rPr lang="es-ES_tradnl" sz="2000" dirty="0">
                <a:solidFill>
                  <a:schemeClr val="tx1">
                    <a:lumMod val="50000"/>
                    <a:lumOff val="50000"/>
                  </a:schemeClr>
                </a:solidFill>
              </a:rPr>
              <a:t>Actualmente la radiación UV es el principal carcinógeno al que nos exponemos día a día.</a:t>
            </a:r>
            <a:endParaRPr lang="es-ES_tradnl" sz="2000" dirty="0">
              <a:solidFill>
                <a:schemeClr val="tx1">
                  <a:lumMod val="50000"/>
                  <a:lumOff val="50000"/>
                </a:schemeClr>
              </a:solidFill>
              <a:cs typeface="Arial"/>
            </a:endParaRPr>
          </a:p>
          <a:p>
            <a:pPr marL="0" lvl="2" algn="just"/>
            <a:endParaRPr lang="es-ES_tradnl" sz="2000" dirty="0">
              <a:solidFill>
                <a:schemeClr val="tx1">
                  <a:lumMod val="50000"/>
                  <a:lumOff val="50000"/>
                </a:schemeClr>
              </a:solidFill>
              <a:cs typeface="Arial"/>
            </a:endParaRPr>
          </a:p>
          <a:p>
            <a:pPr marL="0" lvl="2" algn="just"/>
            <a:r>
              <a:rPr lang="es-ES_tradnl" sz="2000" dirty="0">
                <a:solidFill>
                  <a:schemeClr val="tx1">
                    <a:lumMod val="50000"/>
                    <a:lumOff val="50000"/>
                  </a:schemeClr>
                </a:solidFill>
              </a:rPr>
              <a:t>La exposición a la radiación UV tiene un papel muy importante en el desarrollo de QA.</a:t>
            </a:r>
            <a:endParaRPr lang="es-ES_tradnl" sz="2000" dirty="0">
              <a:solidFill>
                <a:schemeClr val="tx1">
                  <a:lumMod val="50000"/>
                  <a:lumOff val="50000"/>
                </a:schemeClr>
              </a:solidFill>
              <a:cs typeface="Arial"/>
            </a:endParaRPr>
          </a:p>
          <a:p>
            <a:pPr lvl="2"/>
            <a:endParaRPr lang="en-US" dirty="0"/>
          </a:p>
        </p:txBody>
      </p:sp>
      <p:pic>
        <p:nvPicPr>
          <p:cNvPr id="1026" name="Picture 2" descr="9 trucos para quitar quemaduras de sol en la cara - Fáciles y efectivos">
            <a:extLst>
              <a:ext uri="{FF2B5EF4-FFF2-40B4-BE49-F238E27FC236}">
                <a16:creationId xmlns:a16="http://schemas.microsoft.com/office/drawing/2014/main" id="{EF763B0F-03EC-4F9F-B05C-00A820D057D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184"/>
          <a:stretch/>
        </p:blipFill>
        <p:spPr bwMode="auto">
          <a:xfrm>
            <a:off x="555625" y="2132870"/>
            <a:ext cx="2528519" cy="1907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cesita nuestra piel este verano cuidados especiales para tomar el sol en  la playa o la piscina? - Vivir - COPE">
            <a:extLst>
              <a:ext uri="{FF2B5EF4-FFF2-40B4-BE49-F238E27FC236}">
                <a16:creationId xmlns:a16="http://schemas.microsoft.com/office/drawing/2014/main" id="{781270F0-603F-4C47-9619-00BA4FCE7A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267" y="4135268"/>
            <a:ext cx="2591877" cy="1712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77701AB6-3EE9-3C46-1007-B73698BF68EC}"/>
              </a:ext>
            </a:extLst>
          </p:cNvPr>
          <p:cNvSpPr/>
          <p:nvPr/>
        </p:nvSpPr>
        <p:spPr>
          <a:xfrm>
            <a:off x="1402080" y="2853930"/>
            <a:ext cx="960120"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itel 4">
            <a:extLst>
              <a:ext uri="{FF2B5EF4-FFF2-40B4-BE49-F238E27FC236}">
                <a16:creationId xmlns:a16="http://schemas.microsoft.com/office/drawing/2014/main" id="{517873BA-11BC-C1FC-9E19-807E4FF06FC0}"/>
              </a:ext>
            </a:extLst>
          </p:cNvPr>
          <p:cNvSpPr txBox="1">
            <a:spLocks/>
          </p:cNvSpPr>
          <p:nvPr/>
        </p:nvSpPr>
        <p:spPr>
          <a:xfrm>
            <a:off x="617579" y="1431596"/>
            <a:ext cx="11252200" cy="450933"/>
          </a:xfrm>
          <a:prstGeom prst="rect">
            <a:avLst/>
          </a:prstGeom>
        </p:spPr>
        <p:txBody>
          <a:bodyPr vert="horz" lIns="0" tIns="36000" rIns="0" bIns="36000" rtlCol="0" anchor="b">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dirty="0">
                <a:ln>
                  <a:noFill/>
                </a:ln>
                <a:solidFill>
                  <a:srgbClr val="EE8A1E"/>
                </a:solidFill>
                <a:effectLst/>
                <a:uLnTx/>
                <a:uFillTx/>
                <a:latin typeface="Arial" panose="020B0604020202020204"/>
                <a:ea typeface="+mj-ea"/>
                <a:cs typeface="+mj-cs"/>
              </a:rPr>
              <a:t>Epidemiologia de la queratosis actínica</a:t>
            </a:r>
          </a:p>
        </p:txBody>
      </p:sp>
      <p:sp>
        <p:nvSpPr>
          <p:cNvPr id="12" name="CuadroTexto 11">
            <a:extLst>
              <a:ext uri="{FF2B5EF4-FFF2-40B4-BE49-F238E27FC236}">
                <a16:creationId xmlns:a16="http://schemas.microsoft.com/office/drawing/2014/main" id="{3C9FB0D5-E215-CCA4-FC5D-6916554DF3AB}"/>
              </a:ext>
            </a:extLst>
          </p:cNvPr>
          <p:cNvSpPr txBox="1"/>
          <p:nvPr/>
        </p:nvSpPr>
        <p:spPr>
          <a:xfrm>
            <a:off x="617579" y="5836135"/>
            <a:ext cx="10355221" cy="471924"/>
          </a:xfrm>
          <a:prstGeom prst="rect">
            <a:avLst/>
          </a:prstGeom>
          <a:noFill/>
        </p:spPr>
        <p:txBody>
          <a:bodyPr wrap="square">
            <a:spAutoFit/>
          </a:bodyPr>
          <a:lstStyle/>
          <a:p>
            <a:pPr indent="-406400" algn="just">
              <a:spcAft>
                <a:spcPts val="800"/>
              </a:spcAft>
            </a:pPr>
            <a:endParaRPr lang="es-ES" sz="900"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endParaRPr>
          </a:p>
          <a:p>
            <a:pPr indent="-406400" algn="just">
              <a:spcAft>
                <a:spcPts val="800"/>
              </a:spcAft>
            </a:pP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Martorell, A. (2022). Manual de Queratosis Actínica (1ªed.) Madrid: </a:t>
            </a:r>
            <a:r>
              <a:rPr lang="es-ES" sz="900" dirty="0" err="1">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Aulamédica</a:t>
            </a:r>
            <a:r>
              <a:rPr lang="es-ES" sz="900" dirty="0">
                <a:solidFill>
                  <a:schemeClr val="tx1">
                    <a:lumMod val="50000"/>
                    <a:lumOff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ángulo 13">
            <a:extLst>
              <a:ext uri="{FF2B5EF4-FFF2-40B4-BE49-F238E27FC236}">
                <a16:creationId xmlns:a16="http://schemas.microsoft.com/office/drawing/2014/main" id="{DA490DD7-40AC-3A5D-05E0-53FB7F7DFAF2}"/>
              </a:ext>
            </a:extLst>
          </p:cNvPr>
          <p:cNvSpPr/>
          <p:nvPr/>
        </p:nvSpPr>
        <p:spPr>
          <a:xfrm rot="18900000">
            <a:off x="3539143" y="2744717"/>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D9AAD7D4-B770-D23E-B9C4-667568413F3C}"/>
              </a:ext>
            </a:extLst>
          </p:cNvPr>
          <p:cNvSpPr/>
          <p:nvPr/>
        </p:nvSpPr>
        <p:spPr>
          <a:xfrm rot="18900000">
            <a:off x="3539143" y="3706992"/>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08353AF5-11E8-3692-0728-DACDB46E5CDC}"/>
              </a:ext>
            </a:extLst>
          </p:cNvPr>
          <p:cNvSpPr/>
          <p:nvPr/>
        </p:nvSpPr>
        <p:spPr>
          <a:xfrm rot="18900000">
            <a:off x="3539143" y="4664480"/>
            <a:ext cx="180130" cy="180130"/>
          </a:xfrm>
          <a:prstGeom prst="rect">
            <a:avLst/>
          </a:prstGeom>
          <a:solidFill>
            <a:srgbClr val="EE8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oliennummernplatzhalter 3">
            <a:extLst>
              <a:ext uri="{FF2B5EF4-FFF2-40B4-BE49-F238E27FC236}">
                <a16:creationId xmlns:a16="http://schemas.microsoft.com/office/drawing/2014/main" id="{AC3E1151-0FD2-E858-FA9E-931E392A2504}"/>
              </a:ext>
            </a:extLst>
          </p:cNvPr>
          <p:cNvSpPr txBox="1">
            <a:spLocks/>
          </p:cNvSpPr>
          <p:nvPr/>
        </p:nvSpPr>
        <p:spPr>
          <a:xfrm>
            <a:off x="11262945" y="6342587"/>
            <a:ext cx="548054" cy="140772"/>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9E7A955-D96F-41E1-A0EF-140247F76320}" type="slidenum">
              <a:rPr kumimoji="0" sz="1400" b="1" i="0" u="none" strike="noStrike" kern="1200" cap="none" spc="0" normalizeH="0" baseline="0">
                <a:ln>
                  <a:noFill/>
                </a:ln>
                <a:solidFill>
                  <a:schemeClr val="bg1"/>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sz="1400" b="1" i="0" u="none" strike="noStrike" kern="1200" cap="none" spc="0" normalizeH="0" baseline="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1705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1">
  <a:themeElements>
    <a:clrScheme name="Benutzerdefiniert 41">
      <a:dk1>
        <a:srgbClr val="575756"/>
      </a:dk1>
      <a:lt1>
        <a:sysClr val="window" lastClr="FFFFFF"/>
      </a:lt1>
      <a:dk2>
        <a:srgbClr val="15396C"/>
      </a:dk2>
      <a:lt2>
        <a:srgbClr val="EDEDED"/>
      </a:lt2>
      <a:accent1>
        <a:srgbClr val="15396C"/>
      </a:accent1>
      <a:accent2>
        <a:srgbClr val="0069B4"/>
      </a:accent2>
      <a:accent3>
        <a:srgbClr val="E9EEF9"/>
      </a:accent3>
      <a:accent4>
        <a:srgbClr val="EE7723"/>
      </a:accent4>
      <a:accent5>
        <a:srgbClr val="02396C"/>
      </a:accent5>
      <a:accent6>
        <a:srgbClr val="96C120"/>
      </a:accent6>
      <a:hlink>
        <a:srgbClr val="2FB4E9"/>
      </a:hlink>
      <a:folHlink>
        <a:srgbClr val="EE77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sign1" id="{00D0FCB5-BABB-49F9-BFF7-569047C0F62B}" vid="{168C411F-F3CD-4B12-BB3B-F40EBD16C550}"/>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6970A63EC364446B6DE94D64EE5EE59" ma:contentTypeVersion="14" ma:contentTypeDescription="Crear nuevo documento." ma:contentTypeScope="" ma:versionID="5c00260249aec626e9f8f654682705ba">
  <xsd:schema xmlns:xsd="http://www.w3.org/2001/XMLSchema" xmlns:xs="http://www.w3.org/2001/XMLSchema" xmlns:p="http://schemas.microsoft.com/office/2006/metadata/properties" xmlns:ns2="cb3c791b-b716-491e-8d63-fd3249933e48" xmlns:ns3="dbb94fa3-25ca-4683-84ef-789c6b2ab187" targetNamespace="http://schemas.microsoft.com/office/2006/metadata/properties" ma:root="true" ma:fieldsID="860db08f9eee17e12ec4b95541681aca" ns2:_="" ns3:_="">
    <xsd:import namespace="cb3c791b-b716-491e-8d63-fd3249933e48"/>
    <xsd:import namespace="dbb94fa3-25ca-4683-84ef-789c6b2ab1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c791b-b716-491e-8d63-fd3249933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22db55cc-467b-42db-abe3-003b358fb5e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94fa3-25ca-4683-84ef-789c6b2ab187"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8c7fb185-d6d6-4fe9-a41a-46fe0b4ef7b6}" ma:internalName="TaxCatchAll" ma:showField="CatchAllData" ma:web="dbb94fa3-25ca-4683-84ef-789c6b2ab1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3c791b-b716-491e-8d63-fd3249933e48">
      <Terms xmlns="http://schemas.microsoft.com/office/infopath/2007/PartnerControls"/>
    </lcf76f155ced4ddcb4097134ff3c332f>
    <TaxCatchAll xmlns="dbb94fa3-25ca-4683-84ef-789c6b2ab187" xsi:nil="true"/>
    <SharedWithUsers xmlns="dbb94fa3-25ca-4683-84ef-789c6b2ab187">
      <UserInfo>
        <DisplayName>BENITO IBANEZ Enrique</DisplayName>
        <AccountId>143</AccountId>
        <AccountType/>
      </UserInfo>
      <UserInfo>
        <DisplayName>PERETO PUERTAS Blanca</DisplayName>
        <AccountId>730</AccountId>
        <AccountType/>
      </UserInfo>
      <UserInfo>
        <DisplayName>GIRONDA DIAZ Jose Maria</DisplayName>
        <AccountId>163</AccountId>
        <AccountType/>
      </UserInfo>
      <UserInfo>
        <DisplayName>PITA LOPEZ Paula Maria</DisplayName>
        <AccountId>180</AccountId>
        <AccountType/>
      </UserInfo>
    </SharedWithUsers>
  </documentManagement>
</p:properties>
</file>

<file path=customXml/itemProps1.xml><?xml version="1.0" encoding="utf-8"?>
<ds:datastoreItem xmlns:ds="http://schemas.openxmlformats.org/officeDocument/2006/customXml" ds:itemID="{0126FA2A-E153-433C-8B31-F268D2CC8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3c791b-b716-491e-8d63-fd3249933e48"/>
    <ds:schemaRef ds:uri="dbb94fa3-25ca-4683-84ef-789c6b2ab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0EB14A-F1EC-416D-A33A-F01B8DCA4D61}">
  <ds:schemaRefs>
    <ds:schemaRef ds:uri="http://schemas.microsoft.com/sharepoint/v3/contenttype/forms"/>
  </ds:schemaRefs>
</ds:datastoreItem>
</file>

<file path=customXml/itemProps3.xml><?xml version="1.0" encoding="utf-8"?>
<ds:datastoreItem xmlns:ds="http://schemas.openxmlformats.org/officeDocument/2006/customXml" ds:itemID="{78AF50A1-C118-4A24-90E5-07F398D605DE}">
  <ds:schemaRefs>
    <ds:schemaRef ds:uri="3f5e0dc7-6f5a-4f9f-81f2-84c77e07ae19"/>
    <ds:schemaRef ds:uri="60744f32-67e1-45df-8973-5eaa6bb912e2"/>
    <ds:schemaRef ds:uri="8355e1c2-e3e0-41e5-a383-aa288452b45b"/>
    <ds:schemaRef ds:uri="http://schemas.microsoft.com/office/2006/metadata/properties"/>
    <ds:schemaRef ds:uri="http://schemas.microsoft.com/office/infopath/2007/PartnerControls"/>
    <ds:schemaRef ds:uri="http://www.w3.org/2000/xmlns/"/>
    <ds:schemaRef ds:uri="http://www.w3.org/2001/XMLSchema-instance"/>
    <ds:schemaRef ds:uri="cb3c791b-b716-491e-8d63-fd3249933e48"/>
    <ds:schemaRef ds:uri="dbb94fa3-25ca-4683-84ef-789c6b2ab187"/>
  </ds:schemaRefs>
</ds:datastoreItem>
</file>

<file path=docProps/app.xml><?xml version="1.0" encoding="utf-8"?>
<Properties xmlns="http://schemas.openxmlformats.org/officeDocument/2006/extended-properties" xmlns:vt="http://schemas.openxmlformats.org/officeDocument/2006/docPropsVTypes">
  <TotalTime>2251</TotalTime>
  <Words>5184</Words>
  <Application>Microsoft Office PowerPoint</Application>
  <PresentationFormat>Panorámica</PresentationFormat>
  <Paragraphs>630</Paragraphs>
  <Slides>51</Slides>
  <Notes>22</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51</vt:i4>
      </vt:variant>
    </vt:vector>
  </HeadingPairs>
  <TitlesOfParts>
    <vt:vector size="55" baseType="lpstr">
      <vt:lpstr>Arial</vt:lpstr>
      <vt:lpstr>Calibri</vt:lpstr>
      <vt:lpstr>Tema di Office</vt:lpstr>
      <vt:lpstr>Design1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Grado 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Cheratosi attinica</dc:title>
  <dc:creator>PINARDI Ettore;Welocalize LS</dc:creator>
  <cp:lastModifiedBy>VALLEJOS CALVO Maria Del Carme</cp:lastModifiedBy>
  <cp:revision>413</cp:revision>
  <cp:lastPrinted>2022-02-17T07:13:40Z</cp:lastPrinted>
  <dcterms:created xsi:type="dcterms:W3CDTF">2021-10-22T12:55:08Z</dcterms:created>
  <dcterms:modified xsi:type="dcterms:W3CDTF">2024-02-15T11:04:08Z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0x01010006970A63EC364446B6DE94D64EE5EE59</vt:lpwstr>
  </property>
  <property fmtid="{D5CDD505-2E9C-101B-9397-08002B2CF9AE}" pid="3" name="MediaServiceImageTags">
    <vt:lpwstr/>
  </property>
</Properties>
</file>